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glb" ContentType="model/gltf.binary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media/image156.jpg" ContentType="image/jpg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69" r:id="rId2"/>
    <p:sldId id="2085" r:id="rId3"/>
    <p:sldId id="2086" r:id="rId4"/>
    <p:sldId id="2087" r:id="rId5"/>
    <p:sldId id="885" r:id="rId6"/>
    <p:sldId id="886" r:id="rId7"/>
    <p:sldId id="887" r:id="rId8"/>
    <p:sldId id="913" r:id="rId9"/>
    <p:sldId id="2078" r:id="rId10"/>
    <p:sldId id="892" r:id="rId11"/>
    <p:sldId id="893" r:id="rId12"/>
    <p:sldId id="894" r:id="rId13"/>
    <p:sldId id="895" r:id="rId14"/>
    <p:sldId id="896" r:id="rId15"/>
    <p:sldId id="2079" r:id="rId16"/>
    <p:sldId id="901" r:id="rId17"/>
    <p:sldId id="902" r:id="rId18"/>
    <p:sldId id="2032" r:id="rId19"/>
    <p:sldId id="2033" r:id="rId20"/>
    <p:sldId id="2080" r:id="rId21"/>
    <p:sldId id="907" r:id="rId22"/>
    <p:sldId id="2065" r:id="rId23"/>
    <p:sldId id="2081" r:id="rId24"/>
    <p:sldId id="2095" r:id="rId25"/>
    <p:sldId id="2096" r:id="rId26"/>
    <p:sldId id="2121" r:id="rId27"/>
    <p:sldId id="2103" r:id="rId28"/>
    <p:sldId id="2097" r:id="rId29"/>
    <p:sldId id="2083" r:id="rId30"/>
    <p:sldId id="2088" r:id="rId31"/>
    <p:sldId id="2071" r:id="rId32"/>
    <p:sldId id="2114" r:id="rId33"/>
    <p:sldId id="2119" r:id="rId34"/>
    <p:sldId id="2084" r:id="rId35"/>
    <p:sldId id="452" r:id="rId36"/>
    <p:sldId id="453" r:id="rId37"/>
    <p:sldId id="873" r:id="rId38"/>
    <p:sldId id="457" r:id="rId39"/>
    <p:sldId id="268" r:id="rId40"/>
    <p:sldId id="270" r:id="rId41"/>
    <p:sldId id="912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710783"/>
    <a:srgbClr val="66FFFF"/>
    <a:srgbClr val="E37D01"/>
    <a:srgbClr val="FFFFFF"/>
    <a:srgbClr val="007423"/>
    <a:srgbClr val="0049EE"/>
    <a:srgbClr val="FF99FF"/>
    <a:srgbClr val="D70302"/>
    <a:srgbClr val="E2D2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BECD609-B896-4771-B281-1A6ED1C0F24C}" v="393" dt="2025-06-03T12:12:17.4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04" autoAdjust="0"/>
    <p:restoredTop sz="94637" autoAdjust="0"/>
  </p:normalViewPr>
  <p:slideViewPr>
    <p:cSldViewPr snapToGrid="0">
      <p:cViewPr varScale="1">
        <p:scale>
          <a:sx n="109" d="100"/>
          <a:sy n="109" d="100"/>
        </p:scale>
        <p:origin x="660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microsoft.com/office/2015/10/relationships/revisionInfo" Target="revisionInfo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248E6C-3BCE-447A-9B9C-1E04C32161D2}" type="datetimeFigureOut">
              <a:rPr lang="en-US" smtClean="0"/>
              <a:t>2026-04-17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019B05-7CE4-49C0-B51A-0ABE32743E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514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4993F8-2C76-9CDD-BB73-BF329E6CD2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97794C0-E5B6-CAAD-27FB-12C88669FD7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D372C53-BEC6-6AEF-7BF6-B29DD62897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5B4442-9F37-FFFF-F004-E05314F1AC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D515CA-11AD-42FC-A90A-CCB0DA333024}" type="slidenum">
              <a:rPr lang="el-GR" smtClean="0"/>
              <a:pPr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740823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79CDAB-7BAB-6432-55A7-98BDBC3BB8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BB071DF-EEB1-915E-A575-316FCDEA12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6BDD9E4-F387-064A-E24F-A4C653327E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058301-C597-B57F-46CF-A835DB3A42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D515CA-11AD-42FC-A90A-CCB0DA333024}" type="slidenum">
              <a:rPr lang="el-GR" smtClean="0"/>
              <a:pPr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508824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8D26A2-1418-9B9D-2AB7-F3DB4D8D74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671F2EA-3A7E-64F8-5B45-928B833434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294AE53-197C-15EB-7577-C031526AA0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DA590D-7094-5B63-C322-BF2AFEFFF13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D515CA-11AD-42FC-A90A-CCB0DA333024}" type="slidenum">
              <a:rPr lang="el-GR" smtClean="0"/>
              <a:pPr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605208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1096EDC6-DB44-4317-AC06-AA2F7AC72121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D515CA-11AD-42FC-A90A-CCB0DA333024}" type="slidenum">
              <a:rPr lang="el-GR" smtClean="0"/>
              <a:pPr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06411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019B05-7CE4-49C0-B51A-0ABE32743EA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383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3D4D6-2B23-4F2D-9F13-C4BB79018D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1C1A15-801C-469A-BF8E-0D743D62E7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C785A6-674D-4A05-AD7A-45D52478E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5E51A-3AEC-4E2F-A568-BE04F6E72649}" type="datetimeFigureOut">
              <a:rPr lang="en-US" smtClean="0"/>
              <a:t>2026-04-17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57F855-6EB8-4171-9B79-21A391EBB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0A5108-07BE-43CD-BEAB-95BAD5ACC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D8D74-85CA-4D34-A335-90B526649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552769"/>
      </p:ext>
    </p:extLst>
  </p:cSld>
  <p:clrMapOvr>
    <a:masterClrMapping/>
  </p:clrMapOvr>
  <p:transition advClick="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FF5C0A-BC92-458A-9203-572D91314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F3F77B-DA01-44C4-A3F8-469C9D64B1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0A638C-E9A5-49E3-AB64-937A90FE5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5E51A-3AEC-4E2F-A568-BE04F6E72649}" type="datetimeFigureOut">
              <a:rPr lang="en-US" smtClean="0"/>
              <a:t>2026-04-17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BBF44-DA39-4825-90C2-0735A942F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4E45CE-1CFE-4AF6-8686-ED208F735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D8D74-85CA-4D34-A335-90B526649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286345"/>
      </p:ext>
    </p:extLst>
  </p:cSld>
  <p:clrMapOvr>
    <a:masterClrMapping/>
  </p:clrMapOvr>
  <p:transition advClick="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612E4F-5A6B-48BF-92D6-7B58223E65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ED8CF8-A5D4-4346-8EDE-318EC91C85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54C7F9-0891-4119-94EC-350D6EAFE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5E51A-3AEC-4E2F-A568-BE04F6E72649}" type="datetimeFigureOut">
              <a:rPr lang="en-US" smtClean="0"/>
              <a:t>2026-04-17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0E2A98-7567-438F-BADE-9C274FCE9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11F126-9F1A-4D49-9709-E57DC7FDA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D8D74-85CA-4D34-A335-90B526649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315037"/>
      </p:ext>
    </p:extLst>
  </p:cSld>
  <p:clrMapOvr>
    <a:masterClrMapping/>
  </p:clrMapOvr>
  <p:transition advClick="0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LOGO NANOMEG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Imagen 3" descr="logo_nanomegasBLANCO sin fondo300ppp.ti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189" y="6285218"/>
            <a:ext cx="2946747" cy="372335"/>
          </a:xfrm>
          <a:prstGeom prst="rect">
            <a:avLst/>
          </a:prstGeom>
        </p:spPr>
      </p:pic>
      <p:sp>
        <p:nvSpPr>
          <p:cNvPr id="5" name="Rectángulo 4"/>
          <p:cNvSpPr/>
          <p:nvPr userDrawn="1"/>
        </p:nvSpPr>
        <p:spPr>
          <a:xfrm>
            <a:off x="8652478" y="6285218"/>
            <a:ext cx="18016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 err="1">
                <a:solidFill>
                  <a:schemeClr val="bg1"/>
                </a:solidFill>
              </a:rPr>
              <a:t>www.nanomegas.com</a:t>
            </a:r>
            <a:endParaRPr lang="es-E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042375"/>
      </p:ext>
    </p:extLst>
  </p:cSld>
  <p:clrMapOvr>
    <a:masterClrMapping/>
  </p:clrMapOvr>
  <p:transition advClick="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9E20A6-920A-4491-8E14-53F798529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781D65-8350-4AED-AED8-8B2C39E91D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69F588-60AB-4A6A-8AA6-3589F4461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5E51A-3AEC-4E2F-A568-BE04F6E72649}" type="datetimeFigureOut">
              <a:rPr lang="en-US" smtClean="0"/>
              <a:t>2026-04-17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25A13B-8786-4C9D-94E9-634C8E74B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3880B3-C748-40DB-B19B-A6C17CDF7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D8D74-85CA-4D34-A335-90B526649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169205"/>
      </p:ext>
    </p:extLst>
  </p:cSld>
  <p:clrMapOvr>
    <a:masterClrMapping/>
  </p:clrMapOvr>
  <p:transition advClick="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3DA09-4D48-416B-9CFB-1338D079A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D485A7-A856-4E1D-A343-F456842A84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125B80-61D9-4F9D-9DC8-A8B35D77C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5E51A-3AEC-4E2F-A568-BE04F6E72649}" type="datetimeFigureOut">
              <a:rPr lang="en-US" smtClean="0"/>
              <a:t>2026-04-17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8A1E53-512D-4E21-9618-7451F25FE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D1B5BF-8869-41EE-80D3-8E77D8B1A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D8D74-85CA-4D34-A335-90B526649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419166"/>
      </p:ext>
    </p:extLst>
  </p:cSld>
  <p:clrMapOvr>
    <a:masterClrMapping/>
  </p:clrMapOvr>
  <p:transition advClick="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8939D-D993-42F1-B3EC-756AB4190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12ECF8-A7E2-42F0-A153-3AD3148390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C348DA-B82A-4A9D-9C6F-2CD5D14ECE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E6FD89-35E0-4E25-9186-8537E0330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5E51A-3AEC-4E2F-A568-BE04F6E72649}" type="datetimeFigureOut">
              <a:rPr lang="en-US" smtClean="0"/>
              <a:t>2026-04-17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8C866F-EB25-4E67-80C5-1B156C32A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509D8C-6B45-4B97-BAE0-05B6F180D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D8D74-85CA-4D34-A335-90B526649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938679"/>
      </p:ext>
    </p:extLst>
  </p:cSld>
  <p:clrMapOvr>
    <a:masterClrMapping/>
  </p:clrMapOvr>
  <p:transition advClick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8343D-EDD8-4936-B9CF-9E5F22E83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396538-EB53-4BE3-8C0F-D155A7DBB1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D226F2-71B5-45C5-B8B2-36D0291049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022798-B951-494B-BC9E-7E422D8924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D77278-65C3-4108-A0C9-C4258F7BBF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986BC0-D2F8-4FD6-A833-66F639A688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5E51A-3AEC-4E2F-A568-BE04F6E72649}" type="datetimeFigureOut">
              <a:rPr lang="en-US" smtClean="0"/>
              <a:t>2026-04-17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DBA37AA-DA12-4828-B9C4-C877FF550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812587-419C-460B-ACB9-21DEE02BF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D8D74-85CA-4D34-A335-90B526649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000427"/>
      </p:ext>
    </p:extLst>
  </p:cSld>
  <p:clrMapOvr>
    <a:masterClrMapping/>
  </p:clrMapOvr>
  <p:transition advClick="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89349B-B819-4DF2-BC3D-3FDF0A23E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D58E300-589E-4743-8E6D-735AEE3FD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5E51A-3AEC-4E2F-A568-BE04F6E72649}" type="datetimeFigureOut">
              <a:rPr lang="en-US" smtClean="0"/>
              <a:t>2026-04-17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B4CC59-807E-4385-A8B9-C6696F2EC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9A7001-47E5-4607-9BA3-10B546E85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D8D74-85CA-4D34-A335-90B526649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657218"/>
      </p:ext>
    </p:extLst>
  </p:cSld>
  <p:clrMapOvr>
    <a:masterClrMapping/>
  </p:clrMapOvr>
  <p:transition advClick="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3A4278-8918-4656-9405-22BF364F3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5E51A-3AEC-4E2F-A568-BE04F6E72649}" type="datetimeFigureOut">
              <a:rPr lang="en-US" smtClean="0"/>
              <a:t>2026-04-17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131C89-7F73-4F6C-9FB6-1BAA9AD7A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2A6D60-E8A2-4A2B-85F5-A7E7DA793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D8D74-85CA-4D34-A335-90B526649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924851"/>
      </p:ext>
    </p:extLst>
  </p:cSld>
  <p:clrMapOvr>
    <a:masterClrMapping/>
  </p:clrMapOvr>
  <p:transition advClick="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7DC99B-2380-434C-B2BF-619D9E567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A54B94-28E0-4E2A-9BF9-12D9152C4A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8AD764-D8AD-40A3-AA52-1CB7BD6874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E2E778-8BF1-4072-9FFA-8B902E7976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5E51A-3AEC-4E2F-A568-BE04F6E72649}" type="datetimeFigureOut">
              <a:rPr lang="en-US" smtClean="0"/>
              <a:t>2026-04-17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3541A4-9DE6-4157-B293-1EC7859AC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FA6040-DDE3-4C6A-95AD-353181A3D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D8D74-85CA-4D34-A335-90B526649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975753"/>
      </p:ext>
    </p:extLst>
  </p:cSld>
  <p:clrMapOvr>
    <a:masterClrMapping/>
  </p:clrMapOvr>
  <p:transition advClick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0D304A-58B9-491C-9448-FB9D95AB2F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5CE1125-E2EB-4C33-874B-26091B9CE4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A56647-592A-445C-A826-FB567212B2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169CF1-7CE2-4F17-B6BA-93509B349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5E51A-3AEC-4E2F-A568-BE04F6E72649}" type="datetimeFigureOut">
              <a:rPr lang="en-US" smtClean="0"/>
              <a:t>2026-04-17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EAE294-44A6-4A26-AA0C-AC9766CB0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03BDF8-7731-41F7-AB68-5C3DC4A3C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D8D74-85CA-4D34-A335-90B526649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223696"/>
      </p:ext>
    </p:extLst>
  </p:cSld>
  <p:clrMapOvr>
    <a:masterClrMapping/>
  </p:clrMapOvr>
  <p:transition advClick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FD0119F-202E-4603-978F-B67A45040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A70269-5A2F-47E5-B86F-C5945E4D1E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25CBD7-F960-4725-9F92-982DE63134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5E51A-3AEC-4E2F-A568-BE04F6E72649}" type="datetimeFigureOut">
              <a:rPr lang="en-US" smtClean="0"/>
              <a:t>2026-04-17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6A96DA-5A96-4B91-844F-501CEEBA72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025028-B19C-4288-B723-AAC35CA915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9D8D74-85CA-4D34-A335-90B526649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763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advClick="0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54.png"/><Relationship Id="rId7" Type="http://schemas.openxmlformats.org/officeDocument/2006/relationships/image" Target="../media/image56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8.xml"/><Relationship Id="rId6" Type="http://schemas.microsoft.com/office/2007/relationships/hdphoto" Target="../media/hdphoto5.wdp"/><Relationship Id="rId5" Type="http://schemas.openxmlformats.org/officeDocument/2006/relationships/image" Target="../media/image55.png"/><Relationship Id="rId4" Type="http://schemas.microsoft.com/office/2007/relationships/hdphoto" Target="../media/hdphoto4.wd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13" Type="http://schemas.microsoft.com/office/2007/relationships/hdphoto" Target="../media/hdphoto8.wdp"/><Relationship Id="rId18" Type="http://schemas.openxmlformats.org/officeDocument/2006/relationships/image" Target="../media/image63.png"/><Relationship Id="rId3" Type="http://schemas.openxmlformats.org/officeDocument/2006/relationships/image" Target="../media/image18.png"/><Relationship Id="rId7" Type="http://schemas.openxmlformats.org/officeDocument/2006/relationships/image" Target="../media/image56.png"/><Relationship Id="rId12" Type="http://schemas.openxmlformats.org/officeDocument/2006/relationships/image" Target="../media/image60.png"/><Relationship Id="rId17" Type="http://schemas.microsoft.com/office/2007/relationships/hdphoto" Target="../media/hdphoto10.wdp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62.png"/><Relationship Id="rId20" Type="http://schemas.openxmlformats.org/officeDocument/2006/relationships/image" Target="../media/image3.jpeg"/><Relationship Id="rId1" Type="http://schemas.openxmlformats.org/officeDocument/2006/relationships/tags" Target="../tags/tag9.xml"/><Relationship Id="rId6" Type="http://schemas.openxmlformats.org/officeDocument/2006/relationships/image" Target="../media/image57.png"/><Relationship Id="rId11" Type="http://schemas.microsoft.com/office/2007/relationships/hdphoto" Target="../media/hdphoto7.wdp"/><Relationship Id="rId5" Type="http://schemas.microsoft.com/office/2007/relationships/hdphoto" Target="../media/hdphoto4.wdp"/><Relationship Id="rId15" Type="http://schemas.microsoft.com/office/2007/relationships/hdphoto" Target="../media/hdphoto9.wdp"/><Relationship Id="rId10" Type="http://schemas.openxmlformats.org/officeDocument/2006/relationships/image" Target="../media/image59.png"/><Relationship Id="rId19" Type="http://schemas.microsoft.com/office/2007/relationships/hdphoto" Target="../media/hdphoto11.wdp"/><Relationship Id="rId4" Type="http://schemas.openxmlformats.org/officeDocument/2006/relationships/image" Target="../media/image54.png"/><Relationship Id="rId9" Type="http://schemas.microsoft.com/office/2007/relationships/hdphoto" Target="../media/hdphoto6.wdp"/><Relationship Id="rId14" Type="http://schemas.openxmlformats.org/officeDocument/2006/relationships/image" Target="../media/image6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66.png"/><Relationship Id="rId18" Type="http://schemas.microsoft.com/office/2007/relationships/hdphoto" Target="../media/hdphoto16.wdp"/><Relationship Id="rId3" Type="http://schemas.microsoft.com/office/2007/relationships/hdphoto" Target="../media/hdphoto4.wdp"/><Relationship Id="rId21" Type="http://schemas.openxmlformats.org/officeDocument/2006/relationships/image" Target="../media/image18.png"/><Relationship Id="rId7" Type="http://schemas.microsoft.com/office/2007/relationships/hdphoto" Target="../media/hdphoto11.wdp"/><Relationship Id="rId12" Type="http://schemas.microsoft.com/office/2007/relationships/hdphoto" Target="../media/hdphoto13.wdp"/><Relationship Id="rId17" Type="http://schemas.openxmlformats.org/officeDocument/2006/relationships/image" Target="../media/image68.png"/><Relationship Id="rId2" Type="http://schemas.openxmlformats.org/officeDocument/2006/relationships/image" Target="../media/image54.png"/><Relationship Id="rId16" Type="http://schemas.microsoft.com/office/2007/relationships/hdphoto" Target="../media/hdphoto15.wdp"/><Relationship Id="rId20" Type="http://schemas.microsoft.com/office/2007/relationships/hdphoto" Target="../media/hdphoto17.wdp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3.png"/><Relationship Id="rId11" Type="http://schemas.openxmlformats.org/officeDocument/2006/relationships/image" Target="../media/image65.png"/><Relationship Id="rId5" Type="http://schemas.microsoft.com/office/2007/relationships/hdphoto" Target="../media/hdphoto12.wdp"/><Relationship Id="rId15" Type="http://schemas.openxmlformats.org/officeDocument/2006/relationships/image" Target="../media/image67.png"/><Relationship Id="rId10" Type="http://schemas.microsoft.com/office/2007/relationships/hdphoto" Target="../media/hdphoto9.wdp"/><Relationship Id="rId19" Type="http://schemas.openxmlformats.org/officeDocument/2006/relationships/image" Target="../media/image69.png"/><Relationship Id="rId4" Type="http://schemas.openxmlformats.org/officeDocument/2006/relationships/image" Target="../media/image64.png"/><Relationship Id="rId9" Type="http://schemas.openxmlformats.org/officeDocument/2006/relationships/image" Target="../media/image61.png"/><Relationship Id="rId14" Type="http://schemas.microsoft.com/office/2007/relationships/hdphoto" Target="../media/hdphoto14.wdp"/><Relationship Id="rId22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13" Type="http://schemas.microsoft.com/office/2007/relationships/hdphoto" Target="../media/hdphoto14.wdp"/><Relationship Id="rId18" Type="http://schemas.openxmlformats.org/officeDocument/2006/relationships/image" Target="../media/image69.png"/><Relationship Id="rId26" Type="http://schemas.microsoft.com/office/2007/relationships/hdphoto" Target="../media/hdphoto20.wdp"/><Relationship Id="rId3" Type="http://schemas.microsoft.com/office/2007/relationships/hdphoto" Target="../media/hdphoto4.wdp"/><Relationship Id="rId21" Type="http://schemas.openxmlformats.org/officeDocument/2006/relationships/image" Target="../media/image70.png"/><Relationship Id="rId7" Type="http://schemas.microsoft.com/office/2007/relationships/hdphoto" Target="../media/hdphoto11.wdp"/><Relationship Id="rId12" Type="http://schemas.openxmlformats.org/officeDocument/2006/relationships/image" Target="../media/image66.png"/><Relationship Id="rId17" Type="http://schemas.microsoft.com/office/2007/relationships/hdphoto" Target="../media/hdphoto16.wdp"/><Relationship Id="rId25" Type="http://schemas.openxmlformats.org/officeDocument/2006/relationships/image" Target="../media/image72.png"/><Relationship Id="rId2" Type="http://schemas.openxmlformats.org/officeDocument/2006/relationships/image" Target="../media/image54.png"/><Relationship Id="rId16" Type="http://schemas.openxmlformats.org/officeDocument/2006/relationships/image" Target="../media/image68.png"/><Relationship Id="rId20" Type="http://schemas.openxmlformats.org/officeDocument/2006/relationships/image" Target="../media/image5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3.png"/><Relationship Id="rId11" Type="http://schemas.microsoft.com/office/2007/relationships/hdphoto" Target="../media/hdphoto13.wdp"/><Relationship Id="rId24" Type="http://schemas.microsoft.com/office/2007/relationships/hdphoto" Target="../media/hdphoto19.wdp"/><Relationship Id="rId5" Type="http://schemas.microsoft.com/office/2007/relationships/hdphoto" Target="../media/hdphoto12.wdp"/><Relationship Id="rId15" Type="http://schemas.microsoft.com/office/2007/relationships/hdphoto" Target="../media/hdphoto15.wdp"/><Relationship Id="rId23" Type="http://schemas.openxmlformats.org/officeDocument/2006/relationships/image" Target="../media/image71.png"/><Relationship Id="rId28" Type="http://schemas.openxmlformats.org/officeDocument/2006/relationships/image" Target="../media/image3.jpeg"/><Relationship Id="rId10" Type="http://schemas.openxmlformats.org/officeDocument/2006/relationships/image" Target="../media/image65.png"/><Relationship Id="rId19" Type="http://schemas.microsoft.com/office/2007/relationships/hdphoto" Target="../media/hdphoto17.wdp"/><Relationship Id="rId4" Type="http://schemas.openxmlformats.org/officeDocument/2006/relationships/image" Target="../media/image64.png"/><Relationship Id="rId9" Type="http://schemas.microsoft.com/office/2007/relationships/hdphoto" Target="../media/hdphoto9.wdp"/><Relationship Id="rId14" Type="http://schemas.openxmlformats.org/officeDocument/2006/relationships/image" Target="../media/image67.png"/><Relationship Id="rId22" Type="http://schemas.microsoft.com/office/2007/relationships/hdphoto" Target="../media/hdphoto18.wdp"/><Relationship Id="rId27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6.png"/><Relationship Id="rId18" Type="http://schemas.microsoft.com/office/2007/relationships/hdphoto" Target="../media/hdphoto16.wdp"/><Relationship Id="rId26" Type="http://schemas.microsoft.com/office/2007/relationships/hdphoto" Target="../media/hdphoto20.wdp"/><Relationship Id="rId39" Type="http://schemas.microsoft.com/office/2007/relationships/hdphoto" Target="../media/hdphoto26.wdp"/><Relationship Id="rId21" Type="http://schemas.openxmlformats.org/officeDocument/2006/relationships/image" Target="../media/image70.png"/><Relationship Id="rId34" Type="http://schemas.openxmlformats.org/officeDocument/2006/relationships/image" Target="../media/image76.png"/><Relationship Id="rId7" Type="http://schemas.openxmlformats.org/officeDocument/2006/relationships/image" Target="../media/image63.png"/><Relationship Id="rId2" Type="http://schemas.openxmlformats.org/officeDocument/2006/relationships/slideLayout" Target="../slideLayouts/slideLayout12.xml"/><Relationship Id="rId16" Type="http://schemas.microsoft.com/office/2007/relationships/hdphoto" Target="../media/hdphoto15.wdp"/><Relationship Id="rId20" Type="http://schemas.microsoft.com/office/2007/relationships/hdphoto" Target="../media/hdphoto17.wdp"/><Relationship Id="rId29" Type="http://schemas.microsoft.com/office/2007/relationships/hdphoto" Target="../media/hdphoto21.wdp"/><Relationship Id="rId41" Type="http://schemas.openxmlformats.org/officeDocument/2006/relationships/image" Target="../media/image3.jpeg"/><Relationship Id="rId1" Type="http://schemas.openxmlformats.org/officeDocument/2006/relationships/tags" Target="../tags/tag10.xml"/><Relationship Id="rId6" Type="http://schemas.microsoft.com/office/2007/relationships/hdphoto" Target="../media/hdphoto12.wdp"/><Relationship Id="rId11" Type="http://schemas.openxmlformats.org/officeDocument/2006/relationships/image" Target="../media/image65.png"/><Relationship Id="rId24" Type="http://schemas.microsoft.com/office/2007/relationships/hdphoto" Target="../media/hdphoto19.wdp"/><Relationship Id="rId32" Type="http://schemas.openxmlformats.org/officeDocument/2006/relationships/image" Target="../media/image75.png"/><Relationship Id="rId37" Type="http://schemas.microsoft.com/office/2007/relationships/hdphoto" Target="../media/hdphoto25.wdp"/><Relationship Id="rId40" Type="http://schemas.openxmlformats.org/officeDocument/2006/relationships/image" Target="../media/image18.png"/><Relationship Id="rId5" Type="http://schemas.openxmlformats.org/officeDocument/2006/relationships/image" Target="../media/image64.png"/><Relationship Id="rId15" Type="http://schemas.openxmlformats.org/officeDocument/2006/relationships/image" Target="../media/image67.png"/><Relationship Id="rId23" Type="http://schemas.openxmlformats.org/officeDocument/2006/relationships/image" Target="../media/image71.png"/><Relationship Id="rId28" Type="http://schemas.openxmlformats.org/officeDocument/2006/relationships/image" Target="../media/image73.png"/><Relationship Id="rId36" Type="http://schemas.openxmlformats.org/officeDocument/2006/relationships/image" Target="../media/image77.png"/><Relationship Id="rId10" Type="http://schemas.microsoft.com/office/2007/relationships/hdphoto" Target="../media/hdphoto9.wdp"/><Relationship Id="rId19" Type="http://schemas.openxmlformats.org/officeDocument/2006/relationships/image" Target="../media/image69.png"/><Relationship Id="rId31" Type="http://schemas.microsoft.com/office/2007/relationships/hdphoto" Target="../media/hdphoto22.wdp"/><Relationship Id="rId4" Type="http://schemas.microsoft.com/office/2007/relationships/hdphoto" Target="../media/hdphoto4.wdp"/><Relationship Id="rId9" Type="http://schemas.openxmlformats.org/officeDocument/2006/relationships/image" Target="../media/image61.png"/><Relationship Id="rId14" Type="http://schemas.microsoft.com/office/2007/relationships/hdphoto" Target="../media/hdphoto14.wdp"/><Relationship Id="rId22" Type="http://schemas.microsoft.com/office/2007/relationships/hdphoto" Target="../media/hdphoto18.wdp"/><Relationship Id="rId27" Type="http://schemas.openxmlformats.org/officeDocument/2006/relationships/image" Target="../media/image56.png"/><Relationship Id="rId30" Type="http://schemas.openxmlformats.org/officeDocument/2006/relationships/image" Target="../media/image74.png"/><Relationship Id="rId35" Type="http://schemas.microsoft.com/office/2007/relationships/hdphoto" Target="../media/hdphoto24.wdp"/><Relationship Id="rId8" Type="http://schemas.microsoft.com/office/2007/relationships/hdphoto" Target="../media/hdphoto11.wdp"/><Relationship Id="rId3" Type="http://schemas.openxmlformats.org/officeDocument/2006/relationships/image" Target="../media/image54.png"/><Relationship Id="rId12" Type="http://schemas.microsoft.com/office/2007/relationships/hdphoto" Target="../media/hdphoto13.wdp"/><Relationship Id="rId17" Type="http://schemas.openxmlformats.org/officeDocument/2006/relationships/image" Target="../media/image68.png"/><Relationship Id="rId25" Type="http://schemas.openxmlformats.org/officeDocument/2006/relationships/image" Target="../media/image72.png"/><Relationship Id="rId33" Type="http://schemas.microsoft.com/office/2007/relationships/hdphoto" Target="../media/hdphoto23.wdp"/><Relationship Id="rId38" Type="http://schemas.openxmlformats.org/officeDocument/2006/relationships/image" Target="../media/image7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19.jpg"/><Relationship Id="rId18" Type="http://schemas.openxmlformats.org/officeDocument/2006/relationships/image" Target="../media/image23.pn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12" Type="http://schemas.openxmlformats.org/officeDocument/2006/relationships/image" Target="../media/image3.jpeg"/><Relationship Id="rId17" Type="http://schemas.microsoft.com/office/2007/relationships/hdphoto" Target="../media/hdphoto1.wdp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22.png"/><Relationship Id="rId1" Type="http://schemas.openxmlformats.org/officeDocument/2006/relationships/tags" Target="../tags/tag11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5" Type="http://schemas.openxmlformats.org/officeDocument/2006/relationships/image" Target="../media/image21.jpg"/><Relationship Id="rId10" Type="http://schemas.openxmlformats.org/officeDocument/2006/relationships/image" Target="../media/image17.png"/><Relationship Id="rId19" Type="http://schemas.microsoft.com/office/2007/relationships/hdphoto" Target="../media/hdphoto2.wdp"/><Relationship Id="rId4" Type="http://schemas.openxmlformats.org/officeDocument/2006/relationships/image" Target="../media/image11.jpeg"/><Relationship Id="rId9" Type="http://schemas.openxmlformats.org/officeDocument/2006/relationships/image" Target="../media/image16.jpeg"/><Relationship Id="rId14" Type="http://schemas.openxmlformats.org/officeDocument/2006/relationships/image" Target="../media/image20.jp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3.jpeg"/><Relationship Id="rId7" Type="http://schemas.openxmlformats.org/officeDocument/2006/relationships/image" Target="../media/image80.png"/><Relationship Id="rId12" Type="http://schemas.openxmlformats.org/officeDocument/2006/relationships/image" Target="../media/image84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2.xml"/><Relationship Id="rId6" Type="http://schemas.openxmlformats.org/officeDocument/2006/relationships/image" Target="../media/image79.png"/><Relationship Id="rId11" Type="http://schemas.openxmlformats.org/officeDocument/2006/relationships/image" Target="../media/image83.png"/><Relationship Id="rId5" Type="http://schemas.microsoft.com/office/2007/relationships/hdphoto" Target="../media/hdphoto4.wdp"/><Relationship Id="rId10" Type="http://schemas.openxmlformats.org/officeDocument/2006/relationships/image" Target="../media/image82.png"/><Relationship Id="rId4" Type="http://schemas.openxmlformats.org/officeDocument/2006/relationships/image" Target="../media/image54.png"/><Relationship Id="rId9" Type="http://schemas.microsoft.com/office/2007/relationships/hdphoto" Target="../media/hdphoto27.wdp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jpeg"/><Relationship Id="rId13" Type="http://schemas.openxmlformats.org/officeDocument/2006/relationships/image" Target="../media/image90.png"/><Relationship Id="rId3" Type="http://schemas.microsoft.com/office/2007/relationships/media" Target="../media/media3.mp4"/><Relationship Id="rId7" Type="http://schemas.openxmlformats.org/officeDocument/2006/relationships/image" Target="../media/image3.jpeg"/><Relationship Id="rId12" Type="http://schemas.openxmlformats.org/officeDocument/2006/relationships/image" Target="../media/image18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85.png"/><Relationship Id="rId11" Type="http://schemas.openxmlformats.org/officeDocument/2006/relationships/image" Target="../media/image89.png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92.png"/><Relationship Id="rId10" Type="http://schemas.openxmlformats.org/officeDocument/2006/relationships/image" Target="../media/image88.png"/><Relationship Id="rId4" Type="http://schemas.openxmlformats.org/officeDocument/2006/relationships/video" Target="../media/media3.mp4"/><Relationship Id="rId9" Type="http://schemas.openxmlformats.org/officeDocument/2006/relationships/image" Target="../media/image87.png"/><Relationship Id="rId14" Type="http://schemas.openxmlformats.org/officeDocument/2006/relationships/image" Target="../media/image9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13" Type="http://schemas.openxmlformats.org/officeDocument/2006/relationships/image" Target="../media/image102.png"/><Relationship Id="rId3" Type="http://schemas.openxmlformats.org/officeDocument/2006/relationships/image" Target="../media/image3.jpeg"/><Relationship Id="rId7" Type="http://schemas.openxmlformats.org/officeDocument/2006/relationships/image" Target="../media/image96.png"/><Relationship Id="rId12" Type="http://schemas.openxmlformats.org/officeDocument/2006/relationships/image" Target="../media/image10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5.png"/><Relationship Id="rId11" Type="http://schemas.openxmlformats.org/officeDocument/2006/relationships/image" Target="../media/image100.png"/><Relationship Id="rId5" Type="http://schemas.openxmlformats.org/officeDocument/2006/relationships/image" Target="../media/image94.png"/><Relationship Id="rId10" Type="http://schemas.openxmlformats.org/officeDocument/2006/relationships/image" Target="../media/image99.png"/><Relationship Id="rId4" Type="http://schemas.openxmlformats.org/officeDocument/2006/relationships/image" Target="../media/image93.png"/><Relationship Id="rId9" Type="http://schemas.openxmlformats.org/officeDocument/2006/relationships/image" Target="../media/image9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3" Type="http://schemas.openxmlformats.org/officeDocument/2006/relationships/image" Target="../media/image3.jpeg"/><Relationship Id="rId7" Type="http://schemas.openxmlformats.org/officeDocument/2006/relationships/image" Target="../media/image106.png"/><Relationship Id="rId12" Type="http://schemas.openxmlformats.org/officeDocument/2006/relationships/image" Target="../media/image102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3.xml"/><Relationship Id="rId6" Type="http://schemas.openxmlformats.org/officeDocument/2006/relationships/image" Target="../media/image105.png"/><Relationship Id="rId11" Type="http://schemas.openxmlformats.org/officeDocument/2006/relationships/image" Target="../media/image101.png"/><Relationship Id="rId5" Type="http://schemas.openxmlformats.org/officeDocument/2006/relationships/image" Target="../media/image104.png"/><Relationship Id="rId10" Type="http://schemas.openxmlformats.org/officeDocument/2006/relationships/image" Target="../media/image109.png"/><Relationship Id="rId4" Type="http://schemas.openxmlformats.org/officeDocument/2006/relationships/image" Target="../media/image103.png"/><Relationship Id="rId9" Type="http://schemas.openxmlformats.org/officeDocument/2006/relationships/image" Target="../media/image10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19.jpg"/><Relationship Id="rId18" Type="http://schemas.openxmlformats.org/officeDocument/2006/relationships/image" Target="../media/image23.pn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12" Type="http://schemas.openxmlformats.org/officeDocument/2006/relationships/image" Target="../media/image3.jpeg"/><Relationship Id="rId17" Type="http://schemas.microsoft.com/office/2007/relationships/hdphoto" Target="../media/hdphoto1.wdp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22.png"/><Relationship Id="rId1" Type="http://schemas.openxmlformats.org/officeDocument/2006/relationships/tags" Target="../tags/tag14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5" Type="http://schemas.openxmlformats.org/officeDocument/2006/relationships/image" Target="../media/image21.jpg"/><Relationship Id="rId10" Type="http://schemas.openxmlformats.org/officeDocument/2006/relationships/image" Target="../media/image17.png"/><Relationship Id="rId19" Type="http://schemas.microsoft.com/office/2007/relationships/hdphoto" Target="../media/hdphoto2.wdp"/><Relationship Id="rId4" Type="http://schemas.openxmlformats.org/officeDocument/2006/relationships/image" Target="../media/image11.jpeg"/><Relationship Id="rId9" Type="http://schemas.openxmlformats.org/officeDocument/2006/relationships/image" Target="../media/image16.jpeg"/><Relationship Id="rId14" Type="http://schemas.openxmlformats.org/officeDocument/2006/relationships/image" Target="../media/image20.jp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png"/><Relationship Id="rId13" Type="http://schemas.openxmlformats.org/officeDocument/2006/relationships/image" Target="../media/image117.png"/><Relationship Id="rId3" Type="http://schemas.openxmlformats.org/officeDocument/2006/relationships/image" Target="../media/image54.png"/><Relationship Id="rId7" Type="http://schemas.openxmlformats.org/officeDocument/2006/relationships/image" Target="../media/image111.png"/><Relationship Id="rId12" Type="http://schemas.openxmlformats.org/officeDocument/2006/relationships/image" Target="../media/image116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5.xml"/><Relationship Id="rId6" Type="http://schemas.openxmlformats.org/officeDocument/2006/relationships/image" Target="../media/image12.png"/><Relationship Id="rId11" Type="http://schemas.openxmlformats.org/officeDocument/2006/relationships/image" Target="../media/image115.png"/><Relationship Id="rId5" Type="http://schemas.openxmlformats.org/officeDocument/2006/relationships/image" Target="../media/image110.jpg"/><Relationship Id="rId10" Type="http://schemas.openxmlformats.org/officeDocument/2006/relationships/image" Target="../media/image114.png"/><Relationship Id="rId4" Type="http://schemas.microsoft.com/office/2007/relationships/hdphoto" Target="../media/hdphoto4.wdp"/><Relationship Id="rId9" Type="http://schemas.openxmlformats.org/officeDocument/2006/relationships/image" Target="../media/image11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png"/><Relationship Id="rId13" Type="http://schemas.openxmlformats.org/officeDocument/2006/relationships/image" Target="../media/image126.png"/><Relationship Id="rId3" Type="http://schemas.microsoft.com/office/2007/relationships/hdphoto" Target="../media/hdphoto4.wdp"/><Relationship Id="rId7" Type="http://schemas.openxmlformats.org/officeDocument/2006/relationships/image" Target="../media/image120.png"/><Relationship Id="rId12" Type="http://schemas.openxmlformats.org/officeDocument/2006/relationships/image" Target="../media/image12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9.png"/><Relationship Id="rId11" Type="http://schemas.openxmlformats.org/officeDocument/2006/relationships/image" Target="../media/image124.png"/><Relationship Id="rId5" Type="http://schemas.openxmlformats.org/officeDocument/2006/relationships/image" Target="../media/image118.jpg"/><Relationship Id="rId10" Type="http://schemas.openxmlformats.org/officeDocument/2006/relationships/image" Target="../media/image123.jpg"/><Relationship Id="rId4" Type="http://schemas.openxmlformats.org/officeDocument/2006/relationships/image" Target="../media/image12.png"/><Relationship Id="rId9" Type="http://schemas.openxmlformats.org/officeDocument/2006/relationships/image" Target="../media/image122.png"/><Relationship Id="rId14" Type="http://schemas.openxmlformats.org/officeDocument/2006/relationships/image" Target="../media/image12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19.jpg"/><Relationship Id="rId18" Type="http://schemas.openxmlformats.org/officeDocument/2006/relationships/image" Target="../media/image23.pn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12" Type="http://schemas.openxmlformats.org/officeDocument/2006/relationships/image" Target="../media/image3.jpeg"/><Relationship Id="rId17" Type="http://schemas.microsoft.com/office/2007/relationships/hdphoto" Target="../media/hdphoto1.wdp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22.png"/><Relationship Id="rId1" Type="http://schemas.openxmlformats.org/officeDocument/2006/relationships/tags" Target="../tags/tag16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5" Type="http://schemas.openxmlformats.org/officeDocument/2006/relationships/image" Target="../media/image21.jpg"/><Relationship Id="rId10" Type="http://schemas.openxmlformats.org/officeDocument/2006/relationships/image" Target="../media/image17.png"/><Relationship Id="rId19" Type="http://schemas.microsoft.com/office/2007/relationships/hdphoto" Target="../media/hdphoto2.wdp"/><Relationship Id="rId4" Type="http://schemas.openxmlformats.org/officeDocument/2006/relationships/image" Target="../media/image11.jpeg"/><Relationship Id="rId9" Type="http://schemas.openxmlformats.org/officeDocument/2006/relationships/image" Target="../media/image16.jpeg"/><Relationship Id="rId14" Type="http://schemas.openxmlformats.org/officeDocument/2006/relationships/image" Target="../media/image20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hyperlink" Target="mailto:jgazquez@icmab.es" TargetMode="External"/><Relationship Id="rId7" Type="http://schemas.openxmlformats.org/officeDocument/2006/relationships/image" Target="../media/image132.png"/><Relationship Id="rId2" Type="http://schemas.openxmlformats.org/officeDocument/2006/relationships/hyperlink" Target="mailto:sergi.plana@urv.cat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1.png"/><Relationship Id="rId5" Type="http://schemas.openxmlformats.org/officeDocument/2006/relationships/image" Target="../media/image130.png"/><Relationship Id="rId4" Type="http://schemas.openxmlformats.org/officeDocument/2006/relationships/hyperlink" Target="mailto:rguzman@icmab.es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eg"/><Relationship Id="rId4" Type="http://schemas.openxmlformats.org/officeDocument/2006/relationships/image" Target="../media/image132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pn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136.png"/><Relationship Id="rId12" Type="http://schemas.openxmlformats.org/officeDocument/2006/relationships/image" Target="../media/image3.jpeg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6" Type="http://schemas.openxmlformats.org/officeDocument/2006/relationships/image" Target="../media/image135.tif"/><Relationship Id="rId11" Type="http://schemas.openxmlformats.org/officeDocument/2006/relationships/image" Target="../media/image132.png"/><Relationship Id="rId5" Type="http://schemas.openxmlformats.org/officeDocument/2006/relationships/image" Target="../media/image134.tif"/><Relationship Id="rId10" Type="http://schemas.openxmlformats.org/officeDocument/2006/relationships/image" Target="../media/image131.png"/><Relationship Id="rId4" Type="http://schemas.openxmlformats.org/officeDocument/2006/relationships/image" Target="../media/image133.png"/><Relationship Id="rId9" Type="http://schemas.openxmlformats.org/officeDocument/2006/relationships/image" Target="../media/image130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3.jpg"/><Relationship Id="rId13" Type="http://schemas.openxmlformats.org/officeDocument/2006/relationships/image" Target="../media/image148.jpg"/><Relationship Id="rId3" Type="http://schemas.openxmlformats.org/officeDocument/2006/relationships/image" Target="../media/image139.jpg"/><Relationship Id="rId7" Type="http://schemas.microsoft.com/office/2007/relationships/hdphoto" Target="../media/hdphoto28.wdp"/><Relationship Id="rId12" Type="http://schemas.openxmlformats.org/officeDocument/2006/relationships/image" Target="../media/image147.jpg"/><Relationship Id="rId17" Type="http://schemas.openxmlformats.org/officeDocument/2006/relationships/image" Target="../media/image3.jpeg"/><Relationship Id="rId2" Type="http://schemas.openxmlformats.org/officeDocument/2006/relationships/image" Target="../media/image138.jpg"/><Relationship Id="rId16" Type="http://schemas.openxmlformats.org/officeDocument/2006/relationships/image" Target="../media/image13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2.png"/><Relationship Id="rId11" Type="http://schemas.openxmlformats.org/officeDocument/2006/relationships/image" Target="../media/image146.jpg"/><Relationship Id="rId5" Type="http://schemas.openxmlformats.org/officeDocument/2006/relationships/image" Target="../media/image141.jpg"/><Relationship Id="rId15" Type="http://schemas.openxmlformats.org/officeDocument/2006/relationships/image" Target="../media/image131.png"/><Relationship Id="rId10" Type="http://schemas.openxmlformats.org/officeDocument/2006/relationships/image" Target="../media/image145.jpg"/><Relationship Id="rId4" Type="http://schemas.openxmlformats.org/officeDocument/2006/relationships/image" Target="../media/image140.jpg"/><Relationship Id="rId9" Type="http://schemas.openxmlformats.org/officeDocument/2006/relationships/image" Target="../media/image144.jpg"/><Relationship Id="rId14" Type="http://schemas.openxmlformats.org/officeDocument/2006/relationships/image" Target="../media/image130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19.jpg"/><Relationship Id="rId18" Type="http://schemas.openxmlformats.org/officeDocument/2006/relationships/image" Target="../media/image23.pn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12" Type="http://schemas.openxmlformats.org/officeDocument/2006/relationships/image" Target="../media/image3.jpeg"/><Relationship Id="rId17" Type="http://schemas.microsoft.com/office/2007/relationships/hdphoto" Target="../media/hdphoto1.wdp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22.png"/><Relationship Id="rId1" Type="http://schemas.openxmlformats.org/officeDocument/2006/relationships/tags" Target="../tags/tag17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5" Type="http://schemas.openxmlformats.org/officeDocument/2006/relationships/image" Target="../media/image21.jpg"/><Relationship Id="rId10" Type="http://schemas.openxmlformats.org/officeDocument/2006/relationships/image" Target="../media/image17.png"/><Relationship Id="rId19" Type="http://schemas.microsoft.com/office/2007/relationships/hdphoto" Target="../media/hdphoto2.wdp"/><Relationship Id="rId4" Type="http://schemas.openxmlformats.org/officeDocument/2006/relationships/image" Target="../media/image11.jpeg"/><Relationship Id="rId9" Type="http://schemas.openxmlformats.org/officeDocument/2006/relationships/image" Target="../media/image16.jpeg"/><Relationship Id="rId14" Type="http://schemas.openxmlformats.org/officeDocument/2006/relationships/image" Target="../media/image20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7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jp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eg"/><Relationship Id="rId4" Type="http://schemas.openxmlformats.org/officeDocument/2006/relationships/image" Target="../media/image15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8.xml"/><Relationship Id="rId4" Type="http://schemas.openxmlformats.org/officeDocument/2006/relationships/image" Target="../media/image152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0.png"/><Relationship Id="rId13" Type="http://schemas.openxmlformats.org/officeDocument/2006/relationships/image" Target="../media/image3.jpeg"/><Relationship Id="rId3" Type="http://schemas.openxmlformats.org/officeDocument/2006/relationships/image" Target="../media/image153.png"/><Relationship Id="rId12" Type="http://schemas.openxmlformats.org/officeDocument/2006/relationships/image" Target="../media/image440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9.xml"/><Relationship Id="rId6" Type="http://schemas.openxmlformats.org/officeDocument/2006/relationships/image" Target="../media/image156.jpg"/><Relationship Id="rId11" Type="http://schemas.openxmlformats.org/officeDocument/2006/relationships/image" Target="../media/image430.png"/><Relationship Id="rId5" Type="http://schemas.openxmlformats.org/officeDocument/2006/relationships/image" Target="../media/image155.png"/><Relationship Id="rId10" Type="http://schemas.openxmlformats.org/officeDocument/2006/relationships/image" Target="../media/image420.png"/><Relationship Id="rId4" Type="http://schemas.openxmlformats.org/officeDocument/2006/relationships/image" Target="../media/image154.png"/><Relationship Id="rId9" Type="http://schemas.openxmlformats.org/officeDocument/2006/relationships/image" Target="../media/image41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tif"/><Relationship Id="rId2" Type="http://schemas.openxmlformats.org/officeDocument/2006/relationships/image" Target="../media/image157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160.png"/><Relationship Id="rId4" Type="http://schemas.openxmlformats.org/officeDocument/2006/relationships/image" Target="../media/image159.ti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19.jpg"/><Relationship Id="rId18" Type="http://schemas.openxmlformats.org/officeDocument/2006/relationships/image" Target="../media/image23.pn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12" Type="http://schemas.openxmlformats.org/officeDocument/2006/relationships/image" Target="../media/image3.jpeg"/><Relationship Id="rId17" Type="http://schemas.microsoft.com/office/2007/relationships/hdphoto" Target="../media/hdphoto1.wdp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22.png"/><Relationship Id="rId1" Type="http://schemas.openxmlformats.org/officeDocument/2006/relationships/tags" Target="../tags/tag20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5" Type="http://schemas.openxmlformats.org/officeDocument/2006/relationships/image" Target="../media/image21.jpg"/><Relationship Id="rId10" Type="http://schemas.openxmlformats.org/officeDocument/2006/relationships/image" Target="../media/image17.png"/><Relationship Id="rId19" Type="http://schemas.microsoft.com/office/2007/relationships/hdphoto" Target="../media/hdphoto2.wdp"/><Relationship Id="rId4" Type="http://schemas.openxmlformats.org/officeDocument/2006/relationships/image" Target="../media/image11.jpeg"/><Relationship Id="rId9" Type="http://schemas.openxmlformats.org/officeDocument/2006/relationships/image" Target="../media/image16.jpeg"/><Relationship Id="rId14" Type="http://schemas.openxmlformats.org/officeDocument/2006/relationships/image" Target="../media/image20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2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7.jpeg"/><Relationship Id="rId3" Type="http://schemas.openxmlformats.org/officeDocument/2006/relationships/image" Target="../media/image2.jpeg"/><Relationship Id="rId7" Type="http://schemas.openxmlformats.org/officeDocument/2006/relationships/image" Target="../media/image16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5.jpeg"/><Relationship Id="rId5" Type="http://schemas.openxmlformats.org/officeDocument/2006/relationships/image" Target="../media/image164.jpeg"/><Relationship Id="rId4" Type="http://schemas.openxmlformats.org/officeDocument/2006/relationships/image" Target="../media/image163.png"/><Relationship Id="rId9" Type="http://schemas.openxmlformats.org/officeDocument/2006/relationships/image" Target="../media/image168.jpe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3.png"/><Relationship Id="rId13" Type="http://schemas.openxmlformats.org/officeDocument/2006/relationships/image" Target="../media/image3.jpeg"/><Relationship Id="rId18" Type="http://schemas.openxmlformats.org/officeDocument/2006/relationships/image" Target="../media/image181.png"/><Relationship Id="rId3" Type="http://schemas.openxmlformats.org/officeDocument/2006/relationships/image" Target="../media/image169.png"/><Relationship Id="rId7" Type="http://schemas.openxmlformats.org/officeDocument/2006/relationships/image" Target="../media/image172.png"/><Relationship Id="rId12" Type="http://schemas.openxmlformats.org/officeDocument/2006/relationships/image" Target="../media/image177.png"/><Relationship Id="rId17" Type="http://schemas.openxmlformats.org/officeDocument/2006/relationships/image" Target="../media/image180.png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179.png"/><Relationship Id="rId1" Type="http://schemas.openxmlformats.org/officeDocument/2006/relationships/tags" Target="../tags/tag21.xml"/><Relationship Id="rId6" Type="http://schemas.openxmlformats.org/officeDocument/2006/relationships/image" Target="../media/image171.png"/><Relationship Id="rId11" Type="http://schemas.openxmlformats.org/officeDocument/2006/relationships/image" Target="../media/image176.png"/><Relationship Id="rId5" Type="http://schemas.openxmlformats.org/officeDocument/2006/relationships/image" Target="../media/image170.png"/><Relationship Id="rId15" Type="http://schemas.openxmlformats.org/officeDocument/2006/relationships/image" Target="../media/image178.png"/><Relationship Id="rId10" Type="http://schemas.openxmlformats.org/officeDocument/2006/relationships/image" Target="../media/image175.png"/><Relationship Id="rId4" Type="http://schemas.microsoft.com/office/2007/relationships/hdphoto" Target="../media/hdphoto29.wdp"/><Relationship Id="rId9" Type="http://schemas.openxmlformats.org/officeDocument/2006/relationships/image" Target="../media/image174.png"/><Relationship Id="rId14" Type="http://schemas.microsoft.com/office/2017/06/relationships/model3d" Target="../media/model3d1.glb"/></Relationships>
</file>

<file path=ppt/slides/_rels/slide38.xml.rels><?xml version="1.0" encoding="UTF-8" standalone="yes"?>
<Relationships xmlns="http://schemas.openxmlformats.org/package/2006/relationships"><Relationship Id="rId8" Type="http://schemas.microsoft.com/office/2007/relationships/media" Target="../media/media8.mp4"/><Relationship Id="rId13" Type="http://schemas.openxmlformats.org/officeDocument/2006/relationships/image" Target="../media/image182.png"/><Relationship Id="rId18" Type="http://schemas.openxmlformats.org/officeDocument/2006/relationships/image" Target="../media/image174.png"/><Relationship Id="rId26" Type="http://schemas.openxmlformats.org/officeDocument/2006/relationships/image" Target="../media/image185.png"/><Relationship Id="rId3" Type="http://schemas.openxmlformats.org/officeDocument/2006/relationships/video" Target="../media/media5.mp4"/><Relationship Id="rId21" Type="http://schemas.openxmlformats.org/officeDocument/2006/relationships/image" Target="../media/image177.png"/><Relationship Id="rId7" Type="http://schemas.openxmlformats.org/officeDocument/2006/relationships/video" Target="../media/media7.mp4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73.png"/><Relationship Id="rId25" Type="http://schemas.openxmlformats.org/officeDocument/2006/relationships/image" Target="../media/image184.png"/><Relationship Id="rId2" Type="http://schemas.microsoft.com/office/2007/relationships/media" Target="../media/media5.mp4"/><Relationship Id="rId16" Type="http://schemas.openxmlformats.org/officeDocument/2006/relationships/image" Target="../media/image172.png"/><Relationship Id="rId20" Type="http://schemas.openxmlformats.org/officeDocument/2006/relationships/image" Target="../media/image176.png"/><Relationship Id="rId29" Type="http://schemas.openxmlformats.org/officeDocument/2006/relationships/image" Target="../media/image188.png"/><Relationship Id="rId1" Type="http://schemas.openxmlformats.org/officeDocument/2006/relationships/tags" Target="../tags/tag22.xml"/><Relationship Id="rId6" Type="http://schemas.microsoft.com/office/2007/relationships/media" Target="../media/media7.mp4"/><Relationship Id="rId11" Type="http://schemas.openxmlformats.org/officeDocument/2006/relationships/video" Target="../media/media9.mp4"/><Relationship Id="rId24" Type="http://schemas.microsoft.com/office/2017/06/relationships/model3d" Target="../media/model3d1.glb"/><Relationship Id="rId5" Type="http://schemas.openxmlformats.org/officeDocument/2006/relationships/video" Target="../media/media6.mp4"/><Relationship Id="rId15" Type="http://schemas.openxmlformats.org/officeDocument/2006/relationships/image" Target="../media/image171.png"/><Relationship Id="rId23" Type="http://schemas.openxmlformats.org/officeDocument/2006/relationships/image" Target="../media/image3.jpeg"/><Relationship Id="rId28" Type="http://schemas.openxmlformats.org/officeDocument/2006/relationships/image" Target="../media/image187.png"/><Relationship Id="rId10" Type="http://schemas.microsoft.com/office/2007/relationships/media" Target="../media/media9.mp4"/><Relationship Id="rId19" Type="http://schemas.openxmlformats.org/officeDocument/2006/relationships/image" Target="../media/image175.png"/><Relationship Id="rId4" Type="http://schemas.microsoft.com/office/2007/relationships/media" Target="../media/media6.mp4"/><Relationship Id="rId9" Type="http://schemas.openxmlformats.org/officeDocument/2006/relationships/video" Target="../media/media8.mp4"/><Relationship Id="rId14" Type="http://schemas.openxmlformats.org/officeDocument/2006/relationships/image" Target="../media/image170.png"/><Relationship Id="rId22" Type="http://schemas.openxmlformats.org/officeDocument/2006/relationships/image" Target="../media/image183.png"/><Relationship Id="rId27" Type="http://schemas.openxmlformats.org/officeDocument/2006/relationships/image" Target="../media/image186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13" Type="http://schemas.openxmlformats.org/officeDocument/2006/relationships/image" Target="../media/image175.png"/><Relationship Id="rId18" Type="http://schemas.openxmlformats.org/officeDocument/2006/relationships/image" Target="../media/image194.png"/><Relationship Id="rId3" Type="http://schemas.openxmlformats.org/officeDocument/2006/relationships/image" Target="../media/image190.jpg"/><Relationship Id="rId7" Type="http://schemas.openxmlformats.org/officeDocument/2006/relationships/image" Target="../media/image3.jpeg"/><Relationship Id="rId12" Type="http://schemas.openxmlformats.org/officeDocument/2006/relationships/image" Target="../media/image174.png"/><Relationship Id="rId17" Type="http://schemas.openxmlformats.org/officeDocument/2006/relationships/image" Target="../media/image178.png"/><Relationship Id="rId2" Type="http://schemas.openxmlformats.org/officeDocument/2006/relationships/image" Target="../media/image189.jpg"/><Relationship Id="rId16" Type="http://schemas.microsoft.com/office/2017/06/relationships/model3d" Target="../media/model3d1.glb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3.png"/><Relationship Id="rId11" Type="http://schemas.openxmlformats.org/officeDocument/2006/relationships/image" Target="../media/image173.png"/><Relationship Id="rId5" Type="http://schemas.openxmlformats.org/officeDocument/2006/relationships/image" Target="../media/image192.png"/><Relationship Id="rId15" Type="http://schemas.openxmlformats.org/officeDocument/2006/relationships/image" Target="../media/image177.png"/><Relationship Id="rId10" Type="http://schemas.openxmlformats.org/officeDocument/2006/relationships/image" Target="../media/image172.png"/><Relationship Id="rId19" Type="http://schemas.microsoft.com/office/2007/relationships/hdphoto" Target="../media/hdphoto30.wdp"/><Relationship Id="rId4" Type="http://schemas.openxmlformats.org/officeDocument/2006/relationships/image" Target="../media/image191.tif"/><Relationship Id="rId9" Type="http://schemas.openxmlformats.org/officeDocument/2006/relationships/image" Target="../media/image171.png"/><Relationship Id="rId14" Type="http://schemas.openxmlformats.org/officeDocument/2006/relationships/image" Target="../media/image17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8.png"/><Relationship Id="rId4" Type="http://schemas.openxmlformats.org/officeDocument/2006/relationships/image" Target="../media/image2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97.svg"/><Relationship Id="rId4" Type="http://schemas.microsoft.com/office/2007/relationships/hdphoto" Target="../media/hdphoto3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19.jpg"/><Relationship Id="rId18" Type="http://schemas.openxmlformats.org/officeDocument/2006/relationships/image" Target="../media/image23.pn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12" Type="http://schemas.openxmlformats.org/officeDocument/2006/relationships/image" Target="../media/image3.jpeg"/><Relationship Id="rId17" Type="http://schemas.microsoft.com/office/2007/relationships/hdphoto" Target="../media/hdphoto1.wdp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22.png"/><Relationship Id="rId1" Type="http://schemas.openxmlformats.org/officeDocument/2006/relationships/tags" Target="../tags/tag4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5" Type="http://schemas.openxmlformats.org/officeDocument/2006/relationships/image" Target="../media/image21.jpg"/><Relationship Id="rId10" Type="http://schemas.openxmlformats.org/officeDocument/2006/relationships/image" Target="../media/image17.png"/><Relationship Id="rId19" Type="http://schemas.microsoft.com/office/2007/relationships/hdphoto" Target="../media/hdphoto2.wdp"/><Relationship Id="rId4" Type="http://schemas.openxmlformats.org/officeDocument/2006/relationships/image" Target="../media/image11.jpeg"/><Relationship Id="rId9" Type="http://schemas.openxmlformats.org/officeDocument/2006/relationships/image" Target="../media/image16.jpeg"/><Relationship Id="rId14" Type="http://schemas.openxmlformats.org/officeDocument/2006/relationships/image" Target="../media/image20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18" Type="http://schemas.openxmlformats.org/officeDocument/2006/relationships/image" Target="../media/image37.png"/><Relationship Id="rId3" Type="http://schemas.openxmlformats.org/officeDocument/2006/relationships/notesSlide" Target="../notesSlides/notesSlide4.xml"/><Relationship Id="rId21" Type="http://schemas.openxmlformats.org/officeDocument/2006/relationships/image" Target="../media/image40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17" Type="http://schemas.openxmlformats.org/officeDocument/2006/relationships/image" Target="../media/image36.png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35.png"/><Relationship Id="rId20" Type="http://schemas.openxmlformats.org/officeDocument/2006/relationships/image" Target="../media/image39.png"/><Relationship Id="rId1" Type="http://schemas.openxmlformats.org/officeDocument/2006/relationships/tags" Target="../tags/tag5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24" Type="http://schemas.microsoft.com/office/2007/relationships/hdphoto" Target="../media/hdphoto3.wdp"/><Relationship Id="rId5" Type="http://schemas.openxmlformats.org/officeDocument/2006/relationships/image" Target="../media/image24.png"/><Relationship Id="rId15" Type="http://schemas.openxmlformats.org/officeDocument/2006/relationships/image" Target="../media/image34.png"/><Relationship Id="rId23" Type="http://schemas.openxmlformats.org/officeDocument/2006/relationships/image" Target="../media/image42.png"/><Relationship Id="rId10" Type="http://schemas.openxmlformats.org/officeDocument/2006/relationships/image" Target="../media/image29.png"/><Relationship Id="rId19" Type="http://schemas.openxmlformats.org/officeDocument/2006/relationships/image" Target="../media/image38.png"/><Relationship Id="rId4" Type="http://schemas.openxmlformats.org/officeDocument/2006/relationships/image" Target="../media/image3.jpeg"/><Relationship Id="rId9" Type="http://schemas.openxmlformats.org/officeDocument/2006/relationships/image" Target="../media/image28.png"/><Relationship Id="rId14" Type="http://schemas.openxmlformats.org/officeDocument/2006/relationships/image" Target="../media/image33.png"/><Relationship Id="rId22" Type="http://schemas.openxmlformats.org/officeDocument/2006/relationships/image" Target="../media/image4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video" Target="../media/media1.mp4"/><Relationship Id="rId7" Type="http://schemas.openxmlformats.org/officeDocument/2006/relationships/image" Target="../media/image43.png"/><Relationship Id="rId2" Type="http://schemas.microsoft.com/office/2007/relationships/media" Target="../media/media1.mp4"/><Relationship Id="rId1" Type="http://schemas.openxmlformats.org/officeDocument/2006/relationships/tags" Target="../tags/tag6.xml"/><Relationship Id="rId6" Type="http://schemas.openxmlformats.org/officeDocument/2006/relationships/image" Target="../media/image3.jpe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13" Type="http://schemas.openxmlformats.org/officeDocument/2006/relationships/image" Target="../media/image53.png"/><Relationship Id="rId3" Type="http://schemas.openxmlformats.org/officeDocument/2006/relationships/image" Target="../media/image44.png"/><Relationship Id="rId7" Type="http://schemas.openxmlformats.org/officeDocument/2006/relationships/image" Target="../media/image48.jpeg"/><Relationship Id="rId12" Type="http://schemas.openxmlformats.org/officeDocument/2006/relationships/image" Target="../media/image5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7.png"/><Relationship Id="rId11" Type="http://schemas.openxmlformats.org/officeDocument/2006/relationships/image" Target="../media/image51.png"/><Relationship Id="rId5" Type="http://schemas.openxmlformats.org/officeDocument/2006/relationships/image" Target="../media/image46.jpeg"/><Relationship Id="rId10" Type="http://schemas.openxmlformats.org/officeDocument/2006/relationships/image" Target="../media/image50.jpeg"/><Relationship Id="rId4" Type="http://schemas.openxmlformats.org/officeDocument/2006/relationships/image" Target="../media/image45.gif"/><Relationship Id="rId9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19.jpg"/><Relationship Id="rId18" Type="http://schemas.openxmlformats.org/officeDocument/2006/relationships/image" Target="../media/image23.pn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12" Type="http://schemas.openxmlformats.org/officeDocument/2006/relationships/image" Target="../media/image3.jpeg"/><Relationship Id="rId17" Type="http://schemas.microsoft.com/office/2007/relationships/hdphoto" Target="../media/hdphoto1.wdp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22.png"/><Relationship Id="rId1" Type="http://schemas.openxmlformats.org/officeDocument/2006/relationships/tags" Target="../tags/tag7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5" Type="http://schemas.openxmlformats.org/officeDocument/2006/relationships/image" Target="../media/image21.jpg"/><Relationship Id="rId10" Type="http://schemas.openxmlformats.org/officeDocument/2006/relationships/image" Target="../media/image17.png"/><Relationship Id="rId19" Type="http://schemas.microsoft.com/office/2007/relationships/hdphoto" Target="../media/hdphoto2.wdp"/><Relationship Id="rId4" Type="http://schemas.openxmlformats.org/officeDocument/2006/relationships/image" Target="../media/image11.jpeg"/><Relationship Id="rId9" Type="http://schemas.openxmlformats.org/officeDocument/2006/relationships/image" Target="../media/image16.jpeg"/><Relationship Id="rId14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5" descr="Microscope_4.jpg">
            <a:extLst>
              <a:ext uri="{FF2B5EF4-FFF2-40B4-BE49-F238E27FC236}">
                <a16:creationId xmlns:a16="http://schemas.microsoft.com/office/drawing/2014/main" id="{CF6A57BA-8098-42A7-B324-D5E8AA58AFC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lum bright="30000" contrast="-30000"/>
          </a:blip>
          <a:srcRect/>
          <a:stretch>
            <a:fillRect/>
          </a:stretch>
        </p:blipFill>
        <p:spPr bwMode="auto">
          <a:xfrm>
            <a:off x="8930442" y="1339990"/>
            <a:ext cx="3261558" cy="3919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2 Título">
            <a:extLst>
              <a:ext uri="{FF2B5EF4-FFF2-40B4-BE49-F238E27FC236}">
                <a16:creationId xmlns:a16="http://schemas.microsoft.com/office/drawing/2014/main" id="{BDE694E5-5F96-4E41-94F8-A6EB3E175B6A}"/>
              </a:ext>
            </a:extLst>
          </p:cNvPr>
          <p:cNvSpPr txBox="1">
            <a:spLocks/>
          </p:cNvSpPr>
          <p:nvPr/>
        </p:nvSpPr>
        <p:spPr>
          <a:xfrm>
            <a:off x="1145931" y="1347678"/>
            <a:ext cx="9142308" cy="1495501"/>
          </a:xfrm>
          <a:prstGeom prst="rect">
            <a:avLst/>
          </a:prstGeom>
          <a:noFill/>
        </p:spPr>
        <p:txBody>
          <a:bodyPr vert="horz" lIns="45720" rIns="45720" bIns="45720" anchor="b">
            <a:noAutofit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GB" sz="28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Structure – Property Studies of Nanoscale Materials Using Precession Electron Diffraction in TEM</a:t>
            </a:r>
          </a:p>
          <a:p>
            <a:pPr algn="ctr"/>
            <a:endParaRPr lang="es-ES" sz="2800" i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Picture 25" descr="NanoMEGASjpegLOGO.jpg">
            <a:extLst>
              <a:ext uri="{FF2B5EF4-FFF2-40B4-BE49-F238E27FC236}">
                <a16:creationId xmlns:a16="http://schemas.microsoft.com/office/drawing/2014/main" id="{F1309981-D606-49AE-9F81-C79D2CF72C95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76133" y="3991809"/>
            <a:ext cx="3844958" cy="646331"/>
          </a:xfrm>
          <a:prstGeom prst="rect">
            <a:avLst/>
          </a:prstGeom>
          <a:solidFill>
            <a:schemeClr val="accent2"/>
          </a:solidFill>
        </p:spPr>
      </p:pic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176C16D-D67B-4486-B008-09BAB9428C7E}"/>
              </a:ext>
            </a:extLst>
          </p:cNvPr>
          <p:cNvCxnSpPr>
            <a:cxnSpLocks/>
          </p:cNvCxnSpPr>
          <p:nvPr/>
        </p:nvCxnSpPr>
        <p:spPr>
          <a:xfrm>
            <a:off x="0" y="5943600"/>
            <a:ext cx="11627893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26FA61D-B81C-440F-85B8-60B18545DD2C}"/>
              </a:ext>
            </a:extLst>
          </p:cNvPr>
          <p:cNvCxnSpPr>
            <a:cxnSpLocks/>
          </p:cNvCxnSpPr>
          <p:nvPr/>
        </p:nvCxnSpPr>
        <p:spPr>
          <a:xfrm>
            <a:off x="309156" y="5867400"/>
            <a:ext cx="11882844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 descr="A picture containing thing&#10;&#10;Description generated with high confidence">
            <a:extLst>
              <a:ext uri="{FF2B5EF4-FFF2-40B4-BE49-F238E27FC236}">
                <a16:creationId xmlns:a16="http://schemas.microsoft.com/office/drawing/2014/main" id="{BB73C3C2-6C45-435B-AC2B-6522B60D228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4626" y="4510023"/>
            <a:ext cx="2151896" cy="131927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494C554-590B-4199-A1A2-AC6A364CE797}"/>
              </a:ext>
            </a:extLst>
          </p:cNvPr>
          <p:cNvSpPr txBox="1"/>
          <p:nvPr/>
        </p:nvSpPr>
        <p:spPr>
          <a:xfrm>
            <a:off x="4878141" y="5010277"/>
            <a:ext cx="20409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/>
              <a:t>Brussels, Belgium</a:t>
            </a:r>
          </a:p>
          <a:p>
            <a:r>
              <a:rPr lang="en-US" sz="2000" b="1" i="1" dirty="0">
                <a:solidFill>
                  <a:schemeClr val="accent1">
                    <a:lumMod val="75000"/>
                  </a:schemeClr>
                </a:solidFill>
              </a:rPr>
              <a:t>nanomegas.com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E4F56A-61A6-D192-9E53-944F422C07E1}"/>
              </a:ext>
            </a:extLst>
          </p:cNvPr>
          <p:cNvSpPr txBox="1"/>
          <p:nvPr/>
        </p:nvSpPr>
        <p:spPr>
          <a:xfrm>
            <a:off x="4008194" y="3429000"/>
            <a:ext cx="36115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Thanos Galanis </a:t>
            </a:r>
            <a:r>
              <a:rPr lang="en-US" sz="1600" i="1" dirty="0"/>
              <a:t>Application Specialist</a:t>
            </a:r>
            <a:endParaRPr lang="en-GB" i="1" dirty="0"/>
          </a:p>
        </p:txBody>
      </p:sp>
      <p:pic>
        <p:nvPicPr>
          <p:cNvPr id="5" name="Picture 4" descr="NanoMEGASjpegLOGO.jpg">
            <a:extLst>
              <a:ext uri="{FF2B5EF4-FFF2-40B4-BE49-F238E27FC236}">
                <a16:creationId xmlns:a16="http://schemas.microsoft.com/office/drawing/2014/main" id="{1A28F932-F2EC-F411-5BF0-038F6918FEF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9156" y="6089599"/>
            <a:ext cx="2434914" cy="409305"/>
          </a:xfrm>
          <a:prstGeom prst="rect">
            <a:avLst/>
          </a:prstGeom>
          <a:solidFill>
            <a:schemeClr val="accent2"/>
          </a:solidFill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5266E35-FE2E-7C16-B859-8551E9D8A4D1}"/>
              </a:ext>
            </a:extLst>
          </p:cNvPr>
          <p:cNvSpPr txBox="1"/>
          <p:nvPr/>
        </p:nvSpPr>
        <p:spPr>
          <a:xfrm>
            <a:off x="6685933" y="6201438"/>
            <a:ext cx="55060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Aft>
                <a:spcPts val="960"/>
              </a:spcAft>
              <a:buNone/>
            </a:pPr>
            <a:r>
              <a:rPr lang="en-GB" b="1" i="0" dirty="0">
                <a:solidFill>
                  <a:schemeClr val="bg1">
                    <a:lumMod val="50000"/>
                  </a:schemeClr>
                </a:solidFill>
                <a:effectLst/>
                <a:latin typeface="neue-haas-grotesk-display"/>
              </a:rPr>
              <a:t>EM RTP Facility Open Day, Warwick, April 22</a:t>
            </a:r>
            <a:r>
              <a:rPr lang="en-GB" b="1" i="0" baseline="30000" dirty="0">
                <a:solidFill>
                  <a:schemeClr val="bg1">
                    <a:lumMod val="50000"/>
                  </a:schemeClr>
                </a:solidFill>
                <a:effectLst/>
                <a:latin typeface="neue-haas-grotesk-display"/>
              </a:rPr>
              <a:t>nd</a:t>
            </a:r>
            <a:r>
              <a:rPr lang="en-GB" b="1" i="0" dirty="0">
                <a:solidFill>
                  <a:schemeClr val="bg1">
                    <a:lumMod val="50000"/>
                  </a:schemeClr>
                </a:solidFill>
                <a:effectLst/>
                <a:latin typeface="neue-haas-grotesk-display"/>
              </a:rPr>
              <a:t> 2026</a:t>
            </a:r>
          </a:p>
        </p:txBody>
      </p:sp>
    </p:spTree>
    <p:extLst>
      <p:ext uri="{BB962C8B-B14F-4D97-AF65-F5344CB8AC3E}">
        <p14:creationId xmlns:p14="http://schemas.microsoft.com/office/powerpoint/2010/main" val="695159563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5">
            <a:extLst>
              <a:ext uri="{FF2B5EF4-FFF2-40B4-BE49-F238E27FC236}">
                <a16:creationId xmlns:a16="http://schemas.microsoft.com/office/drawing/2014/main" id="{F13C40AC-C310-40BC-AD3A-B0E60B2E8A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1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3737"/>
          <a:stretch>
            <a:fillRect/>
          </a:stretch>
        </p:blipFill>
        <p:spPr bwMode="auto">
          <a:xfrm>
            <a:off x="593728" y="825572"/>
            <a:ext cx="4952509" cy="511802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50">
            <a:extLst>
              <a:ext uri="{FF2B5EF4-FFF2-40B4-BE49-F238E27FC236}">
                <a16:creationId xmlns:a16="http://schemas.microsoft.com/office/drawing/2014/main" id="{DB393FB9-9A2F-4CCC-AF10-A5A4E26F56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421228" y="3782209"/>
            <a:ext cx="1638000" cy="163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scene3d>
            <a:camera prst="perspectiveRelaxed"/>
            <a:lightRig rig="threePt" dir="t"/>
          </a:scene3d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7CCD2D13-0068-4BFE-BDD8-EBF88B2F9960}"/>
              </a:ext>
            </a:extLst>
          </p:cNvPr>
          <p:cNvGrpSpPr/>
          <p:nvPr/>
        </p:nvGrpSpPr>
        <p:grpSpPr>
          <a:xfrm>
            <a:off x="3195047" y="3081443"/>
            <a:ext cx="120163" cy="990213"/>
            <a:chOff x="3180761" y="3081443"/>
            <a:chExt cx="120163" cy="990213"/>
          </a:xfrm>
        </p:grpSpPr>
        <p:sp>
          <p:nvSpPr>
            <p:cNvPr id="5" name="Isosceles Triangle 4">
              <a:extLst>
                <a:ext uri="{FF2B5EF4-FFF2-40B4-BE49-F238E27FC236}">
                  <a16:creationId xmlns:a16="http://schemas.microsoft.com/office/drawing/2014/main" id="{54A88C71-FDB3-4A0F-8B74-70DE2C89B6CD}"/>
                </a:ext>
              </a:extLst>
            </p:cNvPr>
            <p:cNvSpPr/>
            <p:nvPr/>
          </p:nvSpPr>
          <p:spPr>
            <a:xfrm flipV="1">
              <a:off x="3186420" y="3578292"/>
              <a:ext cx="107591" cy="493364"/>
            </a:xfrm>
            <a:prstGeom prst="triangle">
              <a:avLst/>
            </a:prstGeom>
            <a:gradFill flip="none" rotWithShape="1">
              <a:gsLst>
                <a:gs pos="0">
                  <a:srgbClr val="00FF00">
                    <a:shade val="30000"/>
                    <a:satMod val="115000"/>
                  </a:srgbClr>
                </a:gs>
                <a:gs pos="50000">
                  <a:srgbClr val="00FF00">
                    <a:shade val="67500"/>
                    <a:satMod val="115000"/>
                  </a:srgbClr>
                </a:gs>
                <a:gs pos="100000">
                  <a:srgbClr val="00FF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4CFAB1DB-2399-4241-8C82-A659BF09862E}"/>
                </a:ext>
              </a:extLst>
            </p:cNvPr>
            <p:cNvGrpSpPr/>
            <p:nvPr/>
          </p:nvGrpSpPr>
          <p:grpSpPr>
            <a:xfrm flipV="1">
              <a:off x="3180761" y="3081443"/>
              <a:ext cx="120163" cy="526598"/>
              <a:chOff x="9669293" y="3270341"/>
              <a:chExt cx="572420" cy="1141700"/>
            </a:xfrm>
          </p:grpSpPr>
          <p:sp>
            <p:nvSpPr>
              <p:cNvPr id="7" name="Isosceles Triangle 6">
                <a:extLst>
                  <a:ext uri="{FF2B5EF4-FFF2-40B4-BE49-F238E27FC236}">
                    <a16:creationId xmlns:a16="http://schemas.microsoft.com/office/drawing/2014/main" id="{5EEE05C1-3617-47A5-9C2F-E0B564ED5D3B}"/>
                  </a:ext>
                </a:extLst>
              </p:cNvPr>
              <p:cNvSpPr/>
              <p:nvPr/>
            </p:nvSpPr>
            <p:spPr>
              <a:xfrm flipH="1" flipV="1">
                <a:off x="9687776" y="3342395"/>
                <a:ext cx="512531" cy="1069646"/>
              </a:xfrm>
              <a:prstGeom prst="triangle">
                <a:avLst/>
              </a:prstGeom>
              <a:gradFill flip="none" rotWithShape="1">
                <a:gsLst>
                  <a:gs pos="0">
                    <a:srgbClr val="00FF00">
                      <a:shade val="30000"/>
                      <a:satMod val="115000"/>
                    </a:srgbClr>
                  </a:gs>
                  <a:gs pos="50000">
                    <a:srgbClr val="00FF00">
                      <a:shade val="67500"/>
                      <a:satMod val="115000"/>
                    </a:srgbClr>
                  </a:gs>
                  <a:gs pos="100000">
                    <a:srgbClr val="00FF0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AF0BB407-A777-4DD5-9386-9FB271B7C099}"/>
                  </a:ext>
                </a:extLst>
              </p:cNvPr>
              <p:cNvSpPr/>
              <p:nvPr/>
            </p:nvSpPr>
            <p:spPr>
              <a:xfrm>
                <a:off x="9669293" y="3270341"/>
                <a:ext cx="572420" cy="99122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00">
                      <a:shade val="30000"/>
                      <a:satMod val="115000"/>
                    </a:srgbClr>
                  </a:gs>
                  <a:gs pos="50000">
                    <a:srgbClr val="00FF00">
                      <a:shade val="67500"/>
                      <a:satMod val="115000"/>
                    </a:srgbClr>
                  </a:gs>
                  <a:gs pos="100000">
                    <a:srgbClr val="00FF0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" name="AutoShape 18" descr="dum">
            <a:extLst>
              <a:ext uri="{FF2B5EF4-FFF2-40B4-BE49-F238E27FC236}">
                <a16:creationId xmlns:a16="http://schemas.microsoft.com/office/drawing/2014/main" id="{58AE34A8-B3BD-401B-8CF1-95A90192F4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2156" y="2922247"/>
            <a:ext cx="1908000" cy="504000"/>
          </a:xfrm>
          <a:prstGeom prst="parallelogram">
            <a:avLst>
              <a:gd name="adj" fmla="val 75890"/>
            </a:avLst>
          </a:prstGeom>
          <a:blipFill dpi="0" rotWithShape="1">
            <a:blip r:embed="rId7" cstate="print">
              <a:alphaModFix amt="70000"/>
            </a:blip>
            <a:srcRect/>
            <a:stretch>
              <a:fillRect/>
            </a:stretch>
          </a:blipFill>
          <a:ln w="12700">
            <a:solidFill>
              <a:srgbClr val="00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cs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DA752BE-C951-42D5-B890-96662022C141}"/>
              </a:ext>
            </a:extLst>
          </p:cNvPr>
          <p:cNvGrpSpPr/>
          <p:nvPr/>
        </p:nvGrpSpPr>
        <p:grpSpPr>
          <a:xfrm>
            <a:off x="3194621" y="1373874"/>
            <a:ext cx="112793" cy="1593619"/>
            <a:chOff x="2112008" y="1348325"/>
            <a:chExt cx="112793" cy="1593619"/>
          </a:xfrm>
        </p:grpSpPr>
        <p:sp>
          <p:nvSpPr>
            <p:cNvPr id="10" name="Isosceles Triangle 9">
              <a:extLst>
                <a:ext uri="{FF2B5EF4-FFF2-40B4-BE49-F238E27FC236}">
                  <a16:creationId xmlns:a16="http://schemas.microsoft.com/office/drawing/2014/main" id="{15CD4C1F-5D01-46A1-9B5E-949D7A722915}"/>
                </a:ext>
              </a:extLst>
            </p:cNvPr>
            <p:cNvSpPr/>
            <p:nvPr/>
          </p:nvSpPr>
          <p:spPr>
            <a:xfrm flipH="1" flipV="1">
              <a:off x="2120455" y="1369942"/>
              <a:ext cx="94819" cy="1572002"/>
            </a:xfrm>
            <a:prstGeom prst="triangle">
              <a:avLst/>
            </a:prstGeom>
            <a:gradFill flip="none" rotWithShape="1">
              <a:gsLst>
                <a:gs pos="0">
                  <a:srgbClr val="00FF00">
                    <a:shade val="30000"/>
                    <a:satMod val="115000"/>
                  </a:srgbClr>
                </a:gs>
                <a:gs pos="50000">
                  <a:srgbClr val="00FF00">
                    <a:shade val="67500"/>
                    <a:satMod val="115000"/>
                  </a:srgbClr>
                </a:gs>
                <a:gs pos="100000">
                  <a:srgbClr val="00FF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9318D2C8-3CB7-4B1D-AA4B-9BCE47C6F8B3}"/>
                </a:ext>
              </a:extLst>
            </p:cNvPr>
            <p:cNvSpPr/>
            <p:nvPr/>
          </p:nvSpPr>
          <p:spPr>
            <a:xfrm flipV="1">
              <a:off x="2112008" y="1348325"/>
              <a:ext cx="112793" cy="45719"/>
            </a:xfrm>
            <a:prstGeom prst="ellipse">
              <a:avLst/>
            </a:prstGeom>
            <a:gradFill flip="none" rotWithShape="1">
              <a:gsLst>
                <a:gs pos="0">
                  <a:srgbClr val="00FF00">
                    <a:shade val="30000"/>
                    <a:satMod val="115000"/>
                  </a:srgbClr>
                </a:gs>
                <a:gs pos="50000">
                  <a:srgbClr val="00FF00">
                    <a:shade val="67500"/>
                    <a:satMod val="115000"/>
                  </a:srgbClr>
                </a:gs>
                <a:gs pos="100000">
                  <a:srgbClr val="00FF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1D9C3A24-8EA5-4331-85FD-609E0792F6EF}"/>
              </a:ext>
            </a:extLst>
          </p:cNvPr>
          <p:cNvSpPr txBox="1"/>
          <p:nvPr/>
        </p:nvSpPr>
        <p:spPr>
          <a:xfrm>
            <a:off x="1630009" y="1690688"/>
            <a:ext cx="14632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Pseudo-Parallel</a:t>
            </a:r>
          </a:p>
          <a:p>
            <a:r>
              <a:rPr lang="en-US" sz="1600" dirty="0"/>
              <a:t>beam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112EB95-9011-4AE7-960D-F7EE0B2E4E88}"/>
              </a:ext>
            </a:extLst>
          </p:cNvPr>
          <p:cNvSpPr/>
          <p:nvPr/>
        </p:nvSpPr>
        <p:spPr>
          <a:xfrm rot="735678">
            <a:off x="3190168" y="2927280"/>
            <a:ext cx="143640" cy="108509"/>
          </a:xfrm>
          <a:prstGeom prst="ellipse">
            <a:avLst/>
          </a:prstGeom>
          <a:solidFill>
            <a:srgbClr val="00FF00"/>
          </a:solidFill>
          <a:ln>
            <a:solidFill>
              <a:srgbClr val="00FF00"/>
            </a:solidFill>
          </a:ln>
          <a:scene3d>
            <a:camera prst="isometricTopUp"/>
            <a:lightRig rig="threePt" dir="tl"/>
          </a:scene3d>
          <a:sp3d>
            <a:bevelT w="25400" h="25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987C147-3E29-4369-B183-62C56A41C18C}"/>
              </a:ext>
            </a:extLst>
          </p:cNvPr>
          <p:cNvCxnSpPr>
            <a:cxnSpLocks/>
          </p:cNvCxnSpPr>
          <p:nvPr/>
        </p:nvCxnSpPr>
        <p:spPr>
          <a:xfrm>
            <a:off x="3249603" y="724928"/>
            <a:ext cx="0" cy="3670822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4555F2FF-CA36-4853-BA4E-56FBBEAC6AA3}"/>
              </a:ext>
            </a:extLst>
          </p:cNvPr>
          <p:cNvSpPr txBox="1"/>
          <p:nvPr/>
        </p:nvSpPr>
        <p:spPr>
          <a:xfrm>
            <a:off x="4113784" y="4211084"/>
            <a:ext cx="2753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Electron Diffraction pattern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F9A57EB-2B48-47EB-998E-692279818113}"/>
              </a:ext>
            </a:extLst>
          </p:cNvPr>
          <p:cNvSpPr txBox="1"/>
          <p:nvPr/>
        </p:nvSpPr>
        <p:spPr>
          <a:xfrm>
            <a:off x="5582635" y="1648794"/>
            <a:ext cx="425051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4D-SPED </a:t>
            </a: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Acquisition</a:t>
            </a:r>
          </a:p>
          <a:p>
            <a:pPr algn="ctr"/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Scanning Precession Electron Diffraction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8A4A467-FD3A-485B-BD85-23E1280AEB13}"/>
              </a:ext>
            </a:extLst>
          </p:cNvPr>
          <p:cNvCxnSpPr>
            <a:cxnSpLocks/>
          </p:cNvCxnSpPr>
          <p:nvPr/>
        </p:nvCxnSpPr>
        <p:spPr>
          <a:xfrm>
            <a:off x="309156" y="6248400"/>
            <a:ext cx="11769112" cy="0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NanoMEGASjpegLOGO.jpg">
            <a:extLst>
              <a:ext uri="{FF2B5EF4-FFF2-40B4-BE49-F238E27FC236}">
                <a16:creationId xmlns:a16="http://schemas.microsoft.com/office/drawing/2014/main" id="{4A196D63-7D44-4D25-B696-943275280A6D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9399896" y="6372322"/>
            <a:ext cx="2514600" cy="422700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0CC7292-6F7C-4B9C-A0B8-7C9B82804DB2}"/>
              </a:ext>
            </a:extLst>
          </p:cNvPr>
          <p:cNvCxnSpPr>
            <a:cxnSpLocks/>
          </p:cNvCxnSpPr>
          <p:nvPr/>
        </p:nvCxnSpPr>
        <p:spPr>
          <a:xfrm>
            <a:off x="0" y="6324600"/>
            <a:ext cx="12078268" cy="0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46D3387-8AB6-4C8C-8B3E-9E668A11D68F}"/>
              </a:ext>
            </a:extLst>
          </p:cNvPr>
          <p:cNvGrpSpPr/>
          <p:nvPr/>
        </p:nvGrpSpPr>
        <p:grpSpPr>
          <a:xfrm flipH="1" flipV="1">
            <a:off x="-1" y="704909"/>
            <a:ext cx="12078269" cy="59873"/>
            <a:chOff x="152400" y="685800"/>
            <a:chExt cx="9144000" cy="76200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30F4C037-697E-4368-81C9-BCC2A28034A9}"/>
                </a:ext>
              </a:extLst>
            </p:cNvPr>
            <p:cNvCxnSpPr/>
            <p:nvPr/>
          </p:nvCxnSpPr>
          <p:spPr>
            <a:xfrm>
              <a:off x="152400" y="762000"/>
              <a:ext cx="9144000" cy="0"/>
            </a:xfrm>
            <a:prstGeom prst="line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D628BDFF-75C6-4511-B73E-A9DDF6DA459F}"/>
                </a:ext>
              </a:extLst>
            </p:cNvPr>
            <p:cNvCxnSpPr/>
            <p:nvPr/>
          </p:nvCxnSpPr>
          <p:spPr>
            <a:xfrm>
              <a:off x="461556" y="685800"/>
              <a:ext cx="8834844" cy="0"/>
            </a:xfrm>
            <a:prstGeom prst="line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E90704A0-8AF9-4BFB-A11D-2F2EAA929998}"/>
              </a:ext>
            </a:extLst>
          </p:cNvPr>
          <p:cNvSpPr txBox="1"/>
          <p:nvPr/>
        </p:nvSpPr>
        <p:spPr>
          <a:xfrm>
            <a:off x="0" y="6324600"/>
            <a:ext cx="2313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www.nanomegas.com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87203FC-E887-4EFC-B136-C674F6EA9DB3}"/>
              </a:ext>
            </a:extLst>
          </p:cNvPr>
          <p:cNvSpPr txBox="1"/>
          <p:nvPr/>
        </p:nvSpPr>
        <p:spPr>
          <a:xfrm>
            <a:off x="304800" y="304800"/>
            <a:ext cx="94843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4D-SPED: Scanning Precession Electro Diffraction Applications</a:t>
            </a:r>
            <a:endParaRPr lang="el-GR" sz="2400" b="1" i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/>
            <a:endParaRPr lang="el-GR" sz="24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B8DA774-ECC5-419E-AD25-F97D09DA504C}"/>
              </a:ext>
            </a:extLst>
          </p:cNvPr>
          <p:cNvSpPr txBox="1"/>
          <p:nvPr/>
        </p:nvSpPr>
        <p:spPr>
          <a:xfrm>
            <a:off x="2692156" y="4012377"/>
            <a:ext cx="1216230" cy="3077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scene3d>
            <a:camera prst="perspectiveRelaxed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No precession</a:t>
            </a:r>
          </a:p>
        </p:txBody>
      </p:sp>
      <p:sp>
        <p:nvSpPr>
          <p:cNvPr id="2" name="Flowchart: Manual Operation 1">
            <a:extLst>
              <a:ext uri="{FF2B5EF4-FFF2-40B4-BE49-F238E27FC236}">
                <a16:creationId xmlns:a16="http://schemas.microsoft.com/office/drawing/2014/main" id="{04E2FC15-D16E-AFAA-C5BC-5F67BB5E0021}"/>
              </a:ext>
            </a:extLst>
          </p:cNvPr>
          <p:cNvSpPr/>
          <p:nvPr/>
        </p:nvSpPr>
        <p:spPr>
          <a:xfrm>
            <a:off x="10363200" y="0"/>
            <a:ext cx="1828800" cy="307888"/>
          </a:xfrm>
          <a:prstGeom prst="flowChartManualOperation">
            <a:avLst/>
          </a:prstGeom>
          <a:solidFill>
            <a:schemeClr val="tx1">
              <a:lumMod val="65000"/>
              <a:lumOff val="3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100"/>
              </a:lnSpc>
            </a:pPr>
            <a:r>
              <a:rPr lang="en-US" sz="1200" b="1" dirty="0">
                <a:solidFill>
                  <a:srgbClr val="00FFCC"/>
                </a:solidFill>
              </a:rPr>
              <a:t>Introduction</a:t>
            </a:r>
            <a:endParaRPr lang="el-GR" sz="1200" b="1" dirty="0">
              <a:solidFill>
                <a:srgbClr val="00FFCC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D7578A6-D42D-5CF7-5B91-DDAF789D9F77}"/>
              </a:ext>
            </a:extLst>
          </p:cNvPr>
          <p:cNvSpPr txBox="1"/>
          <p:nvPr/>
        </p:nvSpPr>
        <p:spPr>
          <a:xfrm>
            <a:off x="6132550" y="2560339"/>
            <a:ext cx="3105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Precession Enhanced 4D-STEM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05807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3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Graphical user interface&#10;&#10;Description automatically generated">
            <a:extLst>
              <a:ext uri="{FF2B5EF4-FFF2-40B4-BE49-F238E27FC236}">
                <a16:creationId xmlns:a16="http://schemas.microsoft.com/office/drawing/2014/main" id="{7DC3E949-3602-485B-93BA-64FB25215F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4665" y="3119400"/>
            <a:ext cx="2081876" cy="1276350"/>
          </a:xfrm>
          <a:prstGeom prst="rect">
            <a:avLst/>
          </a:prstGeom>
        </p:spPr>
      </p:pic>
      <p:pic>
        <p:nvPicPr>
          <p:cNvPr id="42" name="Picture 5">
            <a:extLst>
              <a:ext uri="{FF2B5EF4-FFF2-40B4-BE49-F238E27FC236}">
                <a16:creationId xmlns:a16="http://schemas.microsoft.com/office/drawing/2014/main" id="{33B7BCBB-60D2-4EAC-95E1-37643F8313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1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3737"/>
          <a:stretch>
            <a:fillRect/>
          </a:stretch>
        </p:blipFill>
        <p:spPr bwMode="auto">
          <a:xfrm>
            <a:off x="593728" y="825572"/>
            <a:ext cx="4952509" cy="511802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49">
            <a:extLst>
              <a:ext uri="{FF2B5EF4-FFF2-40B4-BE49-F238E27FC236}">
                <a16:creationId xmlns:a16="http://schemas.microsoft.com/office/drawing/2014/main" id="{033AD07D-53F7-45F6-9A1F-CF0FA4C487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21228" y="3778724"/>
            <a:ext cx="1638000" cy="163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scene3d>
            <a:camera prst="perspectiveRelaxed"/>
            <a:lightRig rig="threePt" dir="t"/>
          </a:scene3d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6D703DB7-8216-4676-B8BD-5101F97A2581}"/>
              </a:ext>
            </a:extLst>
          </p:cNvPr>
          <p:cNvGrpSpPr/>
          <p:nvPr/>
        </p:nvGrpSpPr>
        <p:grpSpPr>
          <a:xfrm>
            <a:off x="3048359" y="3055894"/>
            <a:ext cx="385876" cy="990213"/>
            <a:chOff x="2699392" y="3043927"/>
            <a:chExt cx="783262" cy="1344365"/>
          </a:xfrm>
        </p:grpSpPr>
        <p:sp>
          <p:nvSpPr>
            <p:cNvPr id="4" name="Isosceles Triangle 3">
              <a:extLst>
                <a:ext uri="{FF2B5EF4-FFF2-40B4-BE49-F238E27FC236}">
                  <a16:creationId xmlns:a16="http://schemas.microsoft.com/office/drawing/2014/main" id="{46D577AF-1FB1-48B3-B3F7-7B164C2E4139}"/>
                </a:ext>
              </a:extLst>
            </p:cNvPr>
            <p:cNvSpPr/>
            <p:nvPr/>
          </p:nvSpPr>
          <p:spPr>
            <a:xfrm flipV="1">
              <a:off x="2714334" y="3718472"/>
              <a:ext cx="757207" cy="669820"/>
            </a:xfrm>
            <a:prstGeom prst="triangle">
              <a:avLst/>
            </a:prstGeom>
            <a:gradFill flip="none" rotWithShape="1">
              <a:gsLst>
                <a:gs pos="0">
                  <a:srgbClr val="00FF00">
                    <a:shade val="30000"/>
                    <a:satMod val="115000"/>
                  </a:srgbClr>
                </a:gs>
                <a:gs pos="50000">
                  <a:srgbClr val="00FF00">
                    <a:shade val="67500"/>
                    <a:satMod val="115000"/>
                  </a:srgbClr>
                </a:gs>
                <a:gs pos="100000">
                  <a:srgbClr val="00FF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B76AE480-13AD-46FA-BB18-14B0C6E6F595}"/>
                </a:ext>
              </a:extLst>
            </p:cNvPr>
            <p:cNvGrpSpPr/>
            <p:nvPr/>
          </p:nvGrpSpPr>
          <p:grpSpPr>
            <a:xfrm flipV="1">
              <a:off x="2699392" y="3043927"/>
              <a:ext cx="783262" cy="758050"/>
              <a:chOff x="9680635" y="2265328"/>
              <a:chExt cx="530166" cy="1210542"/>
            </a:xfrm>
          </p:grpSpPr>
          <p:sp>
            <p:nvSpPr>
              <p:cNvPr id="9" name="Isosceles Triangle 8">
                <a:extLst>
                  <a:ext uri="{FF2B5EF4-FFF2-40B4-BE49-F238E27FC236}">
                    <a16:creationId xmlns:a16="http://schemas.microsoft.com/office/drawing/2014/main" id="{9645BABB-A3CE-4B18-B5F1-9354F6F36FFC}"/>
                  </a:ext>
                </a:extLst>
              </p:cNvPr>
              <p:cNvSpPr/>
              <p:nvPr/>
            </p:nvSpPr>
            <p:spPr>
              <a:xfrm flipH="1" flipV="1">
                <a:off x="9687778" y="2406224"/>
                <a:ext cx="512530" cy="1069646"/>
              </a:xfrm>
              <a:prstGeom prst="triangle">
                <a:avLst/>
              </a:prstGeom>
              <a:gradFill flip="none" rotWithShape="1">
                <a:gsLst>
                  <a:gs pos="0">
                    <a:srgbClr val="00FF00">
                      <a:shade val="30000"/>
                      <a:satMod val="115000"/>
                    </a:srgbClr>
                  </a:gs>
                  <a:gs pos="50000">
                    <a:srgbClr val="00FF00">
                      <a:shade val="67500"/>
                      <a:satMod val="115000"/>
                    </a:srgbClr>
                  </a:gs>
                  <a:gs pos="100000">
                    <a:srgbClr val="00FF0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8864BC59-CB40-4360-8BBB-98A52C3046FC}"/>
                  </a:ext>
                </a:extLst>
              </p:cNvPr>
              <p:cNvSpPr/>
              <p:nvPr/>
            </p:nvSpPr>
            <p:spPr>
              <a:xfrm>
                <a:off x="9680635" y="2265328"/>
                <a:ext cx="530166" cy="2667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00">
                      <a:shade val="30000"/>
                      <a:satMod val="115000"/>
                    </a:srgbClr>
                  </a:gs>
                  <a:gs pos="50000">
                    <a:srgbClr val="00FF00">
                      <a:shade val="67500"/>
                      <a:satMod val="115000"/>
                    </a:srgbClr>
                  </a:gs>
                  <a:gs pos="100000">
                    <a:srgbClr val="00FF0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3" name="AutoShape 18" descr="dum">
            <a:extLst>
              <a:ext uri="{FF2B5EF4-FFF2-40B4-BE49-F238E27FC236}">
                <a16:creationId xmlns:a16="http://schemas.microsoft.com/office/drawing/2014/main" id="{93319F67-722A-4DEE-8C64-0D55438707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2156" y="2922247"/>
            <a:ext cx="1908000" cy="504000"/>
          </a:xfrm>
          <a:prstGeom prst="parallelogram">
            <a:avLst>
              <a:gd name="adj" fmla="val 75890"/>
            </a:avLst>
          </a:prstGeom>
          <a:blipFill dpi="0" rotWithShape="1">
            <a:blip r:embed="rId7" cstate="print">
              <a:alphaModFix amt="70000"/>
            </a:blip>
            <a:srcRect/>
            <a:stretch>
              <a:fillRect/>
            </a:stretch>
          </a:blipFill>
          <a:ln w="12700">
            <a:solidFill>
              <a:srgbClr val="00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6A193CA-4736-44B0-8E5D-56F51195E120}"/>
              </a:ext>
            </a:extLst>
          </p:cNvPr>
          <p:cNvSpPr txBox="1"/>
          <p:nvPr/>
        </p:nvSpPr>
        <p:spPr>
          <a:xfrm>
            <a:off x="1629399" y="2383411"/>
            <a:ext cx="1037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00B0F0"/>
                </a:solidFill>
              </a:rPr>
              <a:t>Scanning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97C6169-5F8C-4505-B445-B52A637CF9B6}"/>
              </a:ext>
            </a:extLst>
          </p:cNvPr>
          <p:cNvGrpSpPr/>
          <p:nvPr/>
        </p:nvGrpSpPr>
        <p:grpSpPr>
          <a:xfrm>
            <a:off x="3181998" y="2935940"/>
            <a:ext cx="1334784" cy="108000"/>
            <a:chOff x="3181998" y="2935940"/>
            <a:chExt cx="1334784" cy="108000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580239E-CDD2-4012-86A4-A0C2ABD935D4}"/>
                </a:ext>
              </a:extLst>
            </p:cNvPr>
            <p:cNvSpPr/>
            <p:nvPr/>
          </p:nvSpPr>
          <p:spPr>
            <a:xfrm>
              <a:off x="3378848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D784130-6A0D-4D68-A7AE-25AF953B42D5}"/>
                </a:ext>
              </a:extLst>
            </p:cNvPr>
            <p:cNvSpPr/>
            <p:nvPr/>
          </p:nvSpPr>
          <p:spPr>
            <a:xfrm>
              <a:off x="3575095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629DE55-EC0F-4829-9631-7779B8DB1197}"/>
                </a:ext>
              </a:extLst>
            </p:cNvPr>
            <p:cNvSpPr/>
            <p:nvPr/>
          </p:nvSpPr>
          <p:spPr>
            <a:xfrm>
              <a:off x="3771342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8EB7D6BE-F2D0-4C91-9C18-603F322C632B}"/>
                </a:ext>
              </a:extLst>
            </p:cNvPr>
            <p:cNvSpPr/>
            <p:nvPr/>
          </p:nvSpPr>
          <p:spPr>
            <a:xfrm>
              <a:off x="4372782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16704A1-E73D-40DB-A332-F1781CC32946}"/>
                </a:ext>
              </a:extLst>
            </p:cNvPr>
            <p:cNvSpPr/>
            <p:nvPr/>
          </p:nvSpPr>
          <p:spPr>
            <a:xfrm>
              <a:off x="3967589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6C126924-7BFF-4D06-B886-4157EF6D7621}"/>
                </a:ext>
              </a:extLst>
            </p:cNvPr>
            <p:cNvSpPr/>
            <p:nvPr/>
          </p:nvSpPr>
          <p:spPr>
            <a:xfrm>
              <a:off x="4163836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5AB9CBF4-0654-441C-9658-62061452B941}"/>
                </a:ext>
              </a:extLst>
            </p:cNvPr>
            <p:cNvSpPr/>
            <p:nvPr/>
          </p:nvSpPr>
          <p:spPr>
            <a:xfrm>
              <a:off x="3181998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pic>
        <p:nvPicPr>
          <p:cNvPr id="26" name="Picture 25" descr="A group of stars in space&#10;&#10;Description automatically generated with low confidence">
            <a:extLst>
              <a:ext uri="{FF2B5EF4-FFF2-40B4-BE49-F238E27FC236}">
                <a16:creationId xmlns:a16="http://schemas.microsoft.com/office/drawing/2014/main" id="{6DBCEE9E-64C2-42CF-8CDC-36F013ACFF3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2564" y="3778013"/>
            <a:ext cx="1638300" cy="1638300"/>
          </a:xfrm>
          <a:prstGeom prst="rect">
            <a:avLst/>
          </a:prstGeom>
          <a:scene3d>
            <a:camera prst="perspectiveRelaxed"/>
            <a:lightRig rig="threePt" dir="t"/>
          </a:scene3d>
        </p:spPr>
      </p:pic>
      <p:pic>
        <p:nvPicPr>
          <p:cNvPr id="12" name="Picture 11" descr="A picture containing outdoor object, black&#10;&#10;Description automatically generated">
            <a:extLst>
              <a:ext uri="{FF2B5EF4-FFF2-40B4-BE49-F238E27FC236}">
                <a16:creationId xmlns:a16="http://schemas.microsoft.com/office/drawing/2014/main" id="{94AF50B8-93FC-4DC0-A3C6-06306BB8287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200" y="3778013"/>
            <a:ext cx="1638300" cy="1638300"/>
          </a:xfrm>
          <a:prstGeom prst="rect">
            <a:avLst/>
          </a:prstGeom>
          <a:scene3d>
            <a:camera prst="perspectiveRelaxed"/>
            <a:lightRig rig="threePt" dir="t"/>
          </a:scene3d>
        </p:spPr>
      </p:pic>
      <p:pic>
        <p:nvPicPr>
          <p:cNvPr id="32" name="Picture 31" descr="A group of stars in space&#10;&#10;Description automatically generated with low confidence">
            <a:extLst>
              <a:ext uri="{FF2B5EF4-FFF2-40B4-BE49-F238E27FC236}">
                <a16:creationId xmlns:a16="http://schemas.microsoft.com/office/drawing/2014/main" id="{2FC2FA05-6F4C-461F-9DC6-12881E5F854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836" y="3778013"/>
            <a:ext cx="1638300" cy="1638300"/>
          </a:xfrm>
          <a:prstGeom prst="rect">
            <a:avLst/>
          </a:prstGeom>
          <a:scene3d>
            <a:camera prst="perspectiveRelaxed"/>
            <a:lightRig rig="threePt" dir="t"/>
          </a:scene3d>
        </p:spPr>
      </p:pic>
      <p:pic>
        <p:nvPicPr>
          <p:cNvPr id="38" name="Picture 37" descr="A group of stars in space&#10;&#10;Description automatically generated with low confidence">
            <a:extLst>
              <a:ext uri="{FF2B5EF4-FFF2-40B4-BE49-F238E27FC236}">
                <a16:creationId xmlns:a16="http://schemas.microsoft.com/office/drawing/2014/main" id="{3BC406A0-7AB7-4193-A75C-BC1B666E8DB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7472" y="3778013"/>
            <a:ext cx="1638300" cy="1638300"/>
          </a:xfrm>
          <a:prstGeom prst="rect">
            <a:avLst/>
          </a:prstGeom>
          <a:scene3d>
            <a:camera prst="perspectiveRelaxed"/>
            <a:lightRig rig="threePt" dir="t"/>
          </a:scene3d>
        </p:spPr>
      </p:pic>
      <p:pic>
        <p:nvPicPr>
          <p:cNvPr id="34" name="Picture 33" descr="A picture containing outdoor object, black&#10;&#10;Description automatically generated">
            <a:extLst>
              <a:ext uri="{FF2B5EF4-FFF2-40B4-BE49-F238E27FC236}">
                <a16:creationId xmlns:a16="http://schemas.microsoft.com/office/drawing/2014/main" id="{EBC94C01-78CB-485C-B5C6-2F648838934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108" y="3778013"/>
            <a:ext cx="1638300" cy="1638300"/>
          </a:xfrm>
          <a:prstGeom prst="rect">
            <a:avLst/>
          </a:prstGeom>
          <a:scene3d>
            <a:camera prst="perspectiveRelaxed"/>
            <a:lightRig rig="threePt" dir="t"/>
          </a:scene3d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58751A5-E9F6-4B3E-8966-59DF35CB7F1B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0741" y="3778013"/>
            <a:ext cx="1638300" cy="1638300"/>
          </a:xfrm>
          <a:prstGeom prst="rect">
            <a:avLst/>
          </a:prstGeom>
          <a:scene3d>
            <a:camera prst="perspectiveRelaxed"/>
            <a:lightRig rig="threePt" dir="t"/>
          </a:scene3d>
        </p:spPr>
      </p:pic>
      <p:grpSp>
        <p:nvGrpSpPr>
          <p:cNvPr id="54" name="Group 53">
            <a:extLst>
              <a:ext uri="{FF2B5EF4-FFF2-40B4-BE49-F238E27FC236}">
                <a16:creationId xmlns:a16="http://schemas.microsoft.com/office/drawing/2014/main" id="{CEE57877-A2BF-4375-BC0F-176A561DF56F}"/>
              </a:ext>
            </a:extLst>
          </p:cNvPr>
          <p:cNvGrpSpPr/>
          <p:nvPr/>
        </p:nvGrpSpPr>
        <p:grpSpPr>
          <a:xfrm>
            <a:off x="2942356" y="724928"/>
            <a:ext cx="532011" cy="3670822"/>
            <a:chOff x="2942356" y="877328"/>
            <a:chExt cx="532011" cy="3426997"/>
          </a:xfrm>
        </p:grpSpPr>
        <p:sp>
          <p:nvSpPr>
            <p:cNvPr id="5" name="Isosceles Triangle 4">
              <a:extLst>
                <a:ext uri="{FF2B5EF4-FFF2-40B4-BE49-F238E27FC236}">
                  <a16:creationId xmlns:a16="http://schemas.microsoft.com/office/drawing/2014/main" id="{B547A6F4-05F0-497A-AE10-64EFB4BE2B55}"/>
                </a:ext>
              </a:extLst>
            </p:cNvPr>
            <p:cNvSpPr/>
            <p:nvPr/>
          </p:nvSpPr>
          <p:spPr>
            <a:xfrm flipH="1" flipV="1">
              <a:off x="3041621" y="1407411"/>
              <a:ext cx="404048" cy="1534260"/>
            </a:xfrm>
            <a:prstGeom prst="triangle">
              <a:avLst>
                <a:gd name="adj" fmla="val 49148"/>
              </a:avLst>
            </a:prstGeom>
            <a:gradFill flip="none" rotWithShape="1">
              <a:gsLst>
                <a:gs pos="0">
                  <a:srgbClr val="00FF00">
                    <a:shade val="30000"/>
                    <a:satMod val="115000"/>
                  </a:srgbClr>
                </a:gs>
                <a:gs pos="50000">
                  <a:srgbClr val="00FF00">
                    <a:shade val="67500"/>
                    <a:satMod val="115000"/>
                  </a:srgbClr>
                </a:gs>
                <a:gs pos="100000">
                  <a:srgbClr val="00FF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4DE9F993-C127-49DF-89F6-17450C281456}"/>
                </a:ext>
              </a:extLst>
            </p:cNvPr>
            <p:cNvSpPr/>
            <p:nvPr/>
          </p:nvSpPr>
          <p:spPr>
            <a:xfrm>
              <a:off x="3036239" y="1331601"/>
              <a:ext cx="417046" cy="134788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47000">
                  <a:schemeClr val="accent6">
                    <a:lumMod val="0"/>
                    <a:lumOff val="100000"/>
                  </a:schemeClr>
                </a:gs>
                <a:gs pos="100000">
                  <a:srgbClr val="00FA00"/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B40D92CC-64D1-4A2E-8660-79BD831FD8F5}"/>
                </a:ext>
              </a:extLst>
            </p:cNvPr>
            <p:cNvSpPr/>
            <p:nvPr/>
          </p:nvSpPr>
          <p:spPr>
            <a:xfrm rot="735678">
              <a:off x="3190168" y="2933394"/>
              <a:ext cx="143640" cy="101302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27" name="Arc 26">
              <a:extLst>
                <a:ext uri="{FF2B5EF4-FFF2-40B4-BE49-F238E27FC236}">
                  <a16:creationId xmlns:a16="http://schemas.microsoft.com/office/drawing/2014/main" id="{57FE205D-92BE-4E65-827F-45F987AF6A67}"/>
                </a:ext>
              </a:extLst>
            </p:cNvPr>
            <p:cNvSpPr/>
            <p:nvPr/>
          </p:nvSpPr>
          <p:spPr>
            <a:xfrm>
              <a:off x="2942356" y="1323674"/>
              <a:ext cx="494794" cy="123595"/>
            </a:xfrm>
            <a:prstGeom prst="arc">
              <a:avLst>
                <a:gd name="adj1" fmla="val 16200000"/>
                <a:gd name="adj2" fmla="val 3072331"/>
              </a:avLst>
            </a:prstGeom>
            <a:ln w="2857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E13EB1D1-70CA-4133-9050-57C77CA224E6}"/>
                </a:ext>
              </a:extLst>
            </p:cNvPr>
            <p:cNvSpPr/>
            <p:nvPr/>
          </p:nvSpPr>
          <p:spPr>
            <a:xfrm flipV="1">
              <a:off x="3361574" y="1339752"/>
              <a:ext cx="112793" cy="45719"/>
            </a:xfrm>
            <a:prstGeom prst="ellipse">
              <a:avLst/>
            </a:prstGeom>
            <a:gradFill flip="none" rotWithShape="1">
              <a:gsLst>
                <a:gs pos="0">
                  <a:srgbClr val="00FF00">
                    <a:shade val="30000"/>
                    <a:satMod val="115000"/>
                  </a:srgbClr>
                </a:gs>
                <a:gs pos="50000">
                  <a:srgbClr val="00FF00">
                    <a:shade val="67500"/>
                    <a:satMod val="115000"/>
                  </a:srgbClr>
                </a:gs>
                <a:gs pos="100000">
                  <a:srgbClr val="00FF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399A2366-61C6-4D97-93CC-6664B9AC5E2A}"/>
                </a:ext>
              </a:extLst>
            </p:cNvPr>
            <p:cNvCxnSpPr>
              <a:cxnSpLocks/>
            </p:cNvCxnSpPr>
            <p:nvPr/>
          </p:nvCxnSpPr>
          <p:spPr>
            <a:xfrm>
              <a:off x="3249603" y="877328"/>
              <a:ext cx="0" cy="3426997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Oval 49">
            <a:extLst>
              <a:ext uri="{FF2B5EF4-FFF2-40B4-BE49-F238E27FC236}">
                <a16:creationId xmlns:a16="http://schemas.microsoft.com/office/drawing/2014/main" id="{80668288-3B96-4FAA-B9CD-A95F2AC91C36}"/>
              </a:ext>
            </a:extLst>
          </p:cNvPr>
          <p:cNvSpPr/>
          <p:nvPr/>
        </p:nvSpPr>
        <p:spPr>
          <a:xfrm flipV="1">
            <a:off x="3324179" y="3564735"/>
            <a:ext cx="112793" cy="48972"/>
          </a:xfrm>
          <a:prstGeom prst="ellipse">
            <a:avLst/>
          </a:prstGeom>
          <a:gradFill flip="none" rotWithShape="1">
            <a:gsLst>
              <a:gs pos="0">
                <a:srgbClr val="00FF00">
                  <a:shade val="30000"/>
                  <a:satMod val="115000"/>
                </a:srgbClr>
              </a:gs>
              <a:gs pos="50000">
                <a:srgbClr val="00FF00">
                  <a:shade val="67500"/>
                  <a:satMod val="115000"/>
                </a:srgbClr>
              </a:gs>
              <a:gs pos="100000">
                <a:srgbClr val="00FF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18148F7E-F40E-4E54-9F2B-D72C57E330A8}"/>
              </a:ext>
            </a:extLst>
          </p:cNvPr>
          <p:cNvSpPr/>
          <p:nvPr/>
        </p:nvSpPr>
        <p:spPr>
          <a:xfrm flipV="1">
            <a:off x="3361573" y="1216773"/>
            <a:ext cx="112793" cy="48972"/>
          </a:xfrm>
          <a:prstGeom prst="ellipse">
            <a:avLst/>
          </a:prstGeom>
          <a:gradFill flip="none" rotWithShape="1">
            <a:gsLst>
              <a:gs pos="0">
                <a:srgbClr val="00FF00">
                  <a:shade val="30000"/>
                  <a:satMod val="115000"/>
                </a:srgbClr>
              </a:gs>
              <a:gs pos="50000">
                <a:srgbClr val="00FF00">
                  <a:shade val="67500"/>
                  <a:satMod val="115000"/>
                </a:srgbClr>
              </a:gs>
              <a:gs pos="100000">
                <a:srgbClr val="00FF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9736C82-75C8-4A98-9B19-950F2E5B56E4}"/>
              </a:ext>
            </a:extLst>
          </p:cNvPr>
          <p:cNvSpPr txBox="1"/>
          <p:nvPr/>
        </p:nvSpPr>
        <p:spPr>
          <a:xfrm>
            <a:off x="4113784" y="4211084"/>
            <a:ext cx="27533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Precession</a:t>
            </a:r>
            <a:r>
              <a:rPr lang="en-US" dirty="0"/>
              <a:t> Enhanced </a:t>
            </a:r>
          </a:p>
          <a:p>
            <a:r>
              <a:rPr lang="en-US" dirty="0"/>
              <a:t>Electron Diffraction pattern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0B5EF4D-B1FB-4A88-A147-C582ECF76410}"/>
              </a:ext>
            </a:extLst>
          </p:cNvPr>
          <p:cNvSpPr txBox="1"/>
          <p:nvPr/>
        </p:nvSpPr>
        <p:spPr>
          <a:xfrm>
            <a:off x="5582635" y="1648794"/>
            <a:ext cx="425051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4D-SPED </a:t>
            </a: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Acquisition</a:t>
            </a:r>
          </a:p>
          <a:p>
            <a:pPr algn="ctr"/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Scanning Precession Electron Diffraction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F4B3DAB-64B9-4E47-B4BE-63F780CBF3A9}"/>
              </a:ext>
            </a:extLst>
          </p:cNvPr>
          <p:cNvSpPr txBox="1"/>
          <p:nvPr/>
        </p:nvSpPr>
        <p:spPr>
          <a:xfrm>
            <a:off x="1630009" y="1690688"/>
            <a:ext cx="1653658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Pseudo-Parallel</a:t>
            </a:r>
          </a:p>
          <a:p>
            <a:r>
              <a:rPr lang="en-US" b="1" dirty="0" err="1">
                <a:solidFill>
                  <a:srgbClr val="FF0000"/>
                </a:solidFill>
              </a:rPr>
              <a:t>Precessed</a:t>
            </a:r>
            <a:r>
              <a:rPr lang="en-US" sz="1600" dirty="0"/>
              <a:t> beam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3AE9213-40F1-403C-9B8A-BB3AB2554614}"/>
              </a:ext>
            </a:extLst>
          </p:cNvPr>
          <p:cNvCxnSpPr>
            <a:cxnSpLocks/>
          </p:cNvCxnSpPr>
          <p:nvPr/>
        </p:nvCxnSpPr>
        <p:spPr>
          <a:xfrm>
            <a:off x="309156" y="6248400"/>
            <a:ext cx="11769112" cy="0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009560F7-F726-44A2-9010-8C390D6FA521}"/>
              </a:ext>
            </a:extLst>
          </p:cNvPr>
          <p:cNvCxnSpPr>
            <a:cxnSpLocks/>
          </p:cNvCxnSpPr>
          <p:nvPr/>
        </p:nvCxnSpPr>
        <p:spPr>
          <a:xfrm>
            <a:off x="0" y="6324600"/>
            <a:ext cx="12078268" cy="0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6A3C427-F4F7-415D-939B-F938BB4BF341}"/>
              </a:ext>
            </a:extLst>
          </p:cNvPr>
          <p:cNvGrpSpPr/>
          <p:nvPr/>
        </p:nvGrpSpPr>
        <p:grpSpPr>
          <a:xfrm flipH="1" flipV="1">
            <a:off x="-1" y="704909"/>
            <a:ext cx="12078269" cy="59873"/>
            <a:chOff x="152400" y="685800"/>
            <a:chExt cx="9144000" cy="76200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28ED897-7912-4606-9C21-DBD7B77D7BCD}"/>
                </a:ext>
              </a:extLst>
            </p:cNvPr>
            <p:cNvCxnSpPr/>
            <p:nvPr/>
          </p:nvCxnSpPr>
          <p:spPr>
            <a:xfrm>
              <a:off x="152400" y="762000"/>
              <a:ext cx="9144000" cy="0"/>
            </a:xfrm>
            <a:prstGeom prst="line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946B57C1-A59B-47CA-A173-7AEE1F6279C0}"/>
                </a:ext>
              </a:extLst>
            </p:cNvPr>
            <p:cNvCxnSpPr/>
            <p:nvPr/>
          </p:nvCxnSpPr>
          <p:spPr>
            <a:xfrm>
              <a:off x="461556" y="685800"/>
              <a:ext cx="8834844" cy="0"/>
            </a:xfrm>
            <a:prstGeom prst="line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5" name="Picture 54" descr="NanoMEGASjpegLOGO.jpg">
            <a:extLst>
              <a:ext uri="{FF2B5EF4-FFF2-40B4-BE49-F238E27FC236}">
                <a16:creationId xmlns:a16="http://schemas.microsoft.com/office/drawing/2014/main" id="{BCA9CDE9-2923-40B2-A03C-0BED554B34EE}"/>
              </a:ext>
            </a:extLst>
          </p:cNvPr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9399896" y="6372322"/>
            <a:ext cx="2514600" cy="4227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57978580-59BA-4FB7-B352-EA86920D78FA}"/>
              </a:ext>
            </a:extLst>
          </p:cNvPr>
          <p:cNvSpPr txBox="1"/>
          <p:nvPr/>
        </p:nvSpPr>
        <p:spPr>
          <a:xfrm>
            <a:off x="0" y="6324600"/>
            <a:ext cx="2313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www.nanomegas.com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B80B858-3D95-40CE-BE29-69BDB662F008}"/>
              </a:ext>
            </a:extLst>
          </p:cNvPr>
          <p:cNvSpPr txBox="1"/>
          <p:nvPr/>
        </p:nvSpPr>
        <p:spPr>
          <a:xfrm>
            <a:off x="2692156" y="4012377"/>
            <a:ext cx="1374928" cy="3077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scene3d>
            <a:camera prst="perspectiveRelaxed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Precession: 0.6</a:t>
            </a:r>
            <a:r>
              <a:rPr lang="en-US" sz="1400" baseline="30000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F07F66-71F4-7172-84AE-E108C8CF73B3}"/>
              </a:ext>
            </a:extLst>
          </p:cNvPr>
          <p:cNvSpPr txBox="1"/>
          <p:nvPr/>
        </p:nvSpPr>
        <p:spPr>
          <a:xfrm>
            <a:off x="304800" y="304800"/>
            <a:ext cx="94843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4D-SPED: Scanning Precession Electro Diffraction Applications</a:t>
            </a:r>
            <a:endParaRPr lang="el-GR" sz="2400" b="1" i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/>
            <a:endParaRPr lang="el-GR" sz="24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lowchart: Manual Operation 14">
            <a:extLst>
              <a:ext uri="{FF2B5EF4-FFF2-40B4-BE49-F238E27FC236}">
                <a16:creationId xmlns:a16="http://schemas.microsoft.com/office/drawing/2014/main" id="{F891BF89-454D-D384-3CFB-CB9963AC2226}"/>
              </a:ext>
            </a:extLst>
          </p:cNvPr>
          <p:cNvSpPr/>
          <p:nvPr/>
        </p:nvSpPr>
        <p:spPr>
          <a:xfrm>
            <a:off x="10363200" y="0"/>
            <a:ext cx="1828800" cy="307888"/>
          </a:xfrm>
          <a:prstGeom prst="flowChartManualOperation">
            <a:avLst/>
          </a:prstGeom>
          <a:solidFill>
            <a:schemeClr val="tx1">
              <a:lumMod val="65000"/>
              <a:lumOff val="3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100"/>
              </a:lnSpc>
            </a:pPr>
            <a:r>
              <a:rPr lang="en-US" sz="1200" b="1" dirty="0">
                <a:solidFill>
                  <a:srgbClr val="00FFCC"/>
                </a:solidFill>
              </a:rPr>
              <a:t>Introduction</a:t>
            </a:r>
            <a:endParaRPr lang="el-GR" sz="1200" b="1" dirty="0">
              <a:solidFill>
                <a:srgbClr val="00FFCC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FD3DA23-22DB-C7C1-C0F4-D68E42C7A1E6}"/>
              </a:ext>
            </a:extLst>
          </p:cNvPr>
          <p:cNvSpPr txBox="1"/>
          <p:nvPr/>
        </p:nvSpPr>
        <p:spPr>
          <a:xfrm>
            <a:off x="6132550" y="2560339"/>
            <a:ext cx="3105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Precession Enhanced 4D-STEM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10732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1172 -0.01528 C -0.00338 -0.01528 0.00391 -0.01157 0.00391 -0.00648 C 0.00391 -0.00093 -0.00338 0.0037 -0.01172 0.0037 C -0.02031 0.0037 -0.02669 -0.00093 -0.02669 -0.00648 C -0.02669 -0.01157 -0.02031 -0.01528 -0.01172 -0.01528 Z " pathEditMode="relative" rAng="0" ptsTypes="AAAAA">
                                      <p:cBhvr>
                                        <p:cTn id="6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949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1458 -0.00394 C -0.00573 -0.00394 0.00208 -0.00023 0.00208 0.00486 C 0.00208 0.01041 -0.00573 0.01504 -0.01458 0.01504 C -0.0237 0.01504 -0.03021 0.01041 -0.03021 0.00486 C -0.03021 -0.00023 -0.0237 -0.00394 -0.01458 -0.00394 Z " pathEditMode="relative" rAng="0" ptsTypes="AAAAA">
                                      <p:cBhvr>
                                        <p:cTn id="8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949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5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5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3.7037E-7 L 0.0987 3.7037E-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35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2.22222E-6 L 0.0987 2.22222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35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  <p:bldP spid="89" grpId="1"/>
      <p:bldP spid="50" grpId="0" animBg="1"/>
      <p:bldP spid="51" grpId="0" animBg="1"/>
      <p:bldP spid="35" grpId="0"/>
      <p:bldP spid="59" grpId="0"/>
      <p:bldP spid="59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5">
            <a:extLst>
              <a:ext uri="{FF2B5EF4-FFF2-40B4-BE49-F238E27FC236}">
                <a16:creationId xmlns:a16="http://schemas.microsoft.com/office/drawing/2014/main" id="{20DEE2F4-7C0A-4A17-B3C3-36F2E17343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1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3737"/>
          <a:stretch>
            <a:fillRect/>
          </a:stretch>
        </p:blipFill>
        <p:spPr bwMode="auto">
          <a:xfrm>
            <a:off x="593728" y="825572"/>
            <a:ext cx="4952509" cy="511802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B907B1A5-E3FE-4848-A104-CFB007D37F89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928" y="3778013"/>
            <a:ext cx="1638300" cy="1638300"/>
          </a:xfrm>
          <a:prstGeom prst="rect">
            <a:avLst/>
          </a:prstGeom>
          <a:scene3d>
            <a:camera prst="perspectiveRelaxed"/>
            <a:lightRig rig="threePt" dir="t"/>
          </a:scene3d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A5C503CE-E016-4D37-9D64-AD61097C47CB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0741" y="3778013"/>
            <a:ext cx="1638300" cy="1638300"/>
          </a:xfrm>
          <a:prstGeom prst="rect">
            <a:avLst/>
          </a:prstGeom>
          <a:scene3d>
            <a:camera prst="perspectiveRelaxed"/>
            <a:lightRig rig="threePt" dir="t"/>
          </a:scene3d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B01D5303-BD2F-48BD-8729-DE53C590B839}"/>
              </a:ext>
            </a:extLst>
          </p:cNvPr>
          <p:cNvGrpSpPr/>
          <p:nvPr/>
        </p:nvGrpSpPr>
        <p:grpSpPr>
          <a:xfrm>
            <a:off x="2964539" y="3154954"/>
            <a:ext cx="385876" cy="990213"/>
            <a:chOff x="2699392" y="3043927"/>
            <a:chExt cx="783262" cy="1344365"/>
          </a:xfrm>
        </p:grpSpPr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E1D751DB-569C-480C-9BBC-4763CCF2988D}"/>
                </a:ext>
              </a:extLst>
            </p:cNvPr>
            <p:cNvSpPr/>
            <p:nvPr/>
          </p:nvSpPr>
          <p:spPr>
            <a:xfrm flipV="1">
              <a:off x="2714334" y="3718472"/>
              <a:ext cx="757207" cy="669820"/>
            </a:xfrm>
            <a:prstGeom prst="triangle">
              <a:avLst/>
            </a:prstGeom>
            <a:gradFill flip="none" rotWithShape="1">
              <a:gsLst>
                <a:gs pos="0">
                  <a:srgbClr val="00FF00">
                    <a:shade val="30000"/>
                    <a:satMod val="115000"/>
                  </a:srgbClr>
                </a:gs>
                <a:gs pos="50000">
                  <a:srgbClr val="00FF00">
                    <a:shade val="67500"/>
                    <a:satMod val="115000"/>
                  </a:srgbClr>
                </a:gs>
                <a:gs pos="100000">
                  <a:srgbClr val="00FF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79B5220-EC4A-4789-9446-463FFD2F8D56}"/>
                </a:ext>
              </a:extLst>
            </p:cNvPr>
            <p:cNvGrpSpPr/>
            <p:nvPr/>
          </p:nvGrpSpPr>
          <p:grpSpPr>
            <a:xfrm flipV="1">
              <a:off x="2699392" y="3043927"/>
              <a:ext cx="783262" cy="758050"/>
              <a:chOff x="9680635" y="2265328"/>
              <a:chExt cx="530166" cy="1210542"/>
            </a:xfrm>
          </p:grpSpPr>
          <p:sp>
            <p:nvSpPr>
              <p:cNvPr id="14" name="Isosceles Triangle 13">
                <a:extLst>
                  <a:ext uri="{FF2B5EF4-FFF2-40B4-BE49-F238E27FC236}">
                    <a16:creationId xmlns:a16="http://schemas.microsoft.com/office/drawing/2014/main" id="{EF5A4E3F-6B32-4A05-9E7C-43047D7E45C8}"/>
                  </a:ext>
                </a:extLst>
              </p:cNvPr>
              <p:cNvSpPr/>
              <p:nvPr/>
            </p:nvSpPr>
            <p:spPr>
              <a:xfrm flipH="1" flipV="1">
                <a:off x="9687778" y="2406224"/>
                <a:ext cx="512530" cy="1069646"/>
              </a:xfrm>
              <a:prstGeom prst="triangle">
                <a:avLst/>
              </a:prstGeom>
              <a:gradFill flip="none" rotWithShape="1">
                <a:gsLst>
                  <a:gs pos="0">
                    <a:srgbClr val="00FF00">
                      <a:shade val="30000"/>
                      <a:satMod val="115000"/>
                    </a:srgbClr>
                  </a:gs>
                  <a:gs pos="50000">
                    <a:srgbClr val="00FF00">
                      <a:shade val="67500"/>
                      <a:satMod val="115000"/>
                    </a:srgbClr>
                  </a:gs>
                  <a:gs pos="100000">
                    <a:srgbClr val="00FF0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6AE004F2-3835-4DF8-821B-31EDD3F82832}"/>
                  </a:ext>
                </a:extLst>
              </p:cNvPr>
              <p:cNvSpPr/>
              <p:nvPr/>
            </p:nvSpPr>
            <p:spPr>
              <a:xfrm>
                <a:off x="9680635" y="2265328"/>
                <a:ext cx="530166" cy="2667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00">
                      <a:shade val="30000"/>
                      <a:satMod val="115000"/>
                    </a:srgbClr>
                  </a:gs>
                  <a:gs pos="50000">
                    <a:srgbClr val="00FF00">
                      <a:shade val="67500"/>
                      <a:satMod val="115000"/>
                    </a:srgbClr>
                  </a:gs>
                  <a:gs pos="100000">
                    <a:srgbClr val="00FF0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" name="AutoShape 18" descr="dum">
            <a:extLst>
              <a:ext uri="{FF2B5EF4-FFF2-40B4-BE49-F238E27FC236}">
                <a16:creationId xmlns:a16="http://schemas.microsoft.com/office/drawing/2014/main" id="{ADC4CDA4-C515-42E5-AA4A-B5BA2B214A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2156" y="2922247"/>
            <a:ext cx="1908000" cy="504000"/>
          </a:xfrm>
          <a:prstGeom prst="parallelogram">
            <a:avLst>
              <a:gd name="adj" fmla="val 75890"/>
            </a:avLst>
          </a:prstGeom>
          <a:blipFill dpi="0" rotWithShape="1">
            <a:blip r:embed="rId8" cstate="print">
              <a:alphaModFix amt="70000"/>
            </a:blip>
            <a:srcRect/>
            <a:stretch>
              <a:fillRect/>
            </a:stretch>
          </a:blipFill>
          <a:ln w="12700">
            <a:solidFill>
              <a:srgbClr val="00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97871A3-BDF2-48F0-93B5-63262AD4595D}"/>
              </a:ext>
            </a:extLst>
          </p:cNvPr>
          <p:cNvSpPr txBox="1"/>
          <p:nvPr/>
        </p:nvSpPr>
        <p:spPr>
          <a:xfrm>
            <a:off x="1629399" y="2383411"/>
            <a:ext cx="1037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00B0F0"/>
                </a:solidFill>
              </a:rPr>
              <a:t>Scanning</a:t>
            </a:r>
            <a:endParaRPr lang="en-US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D12823A-2DDF-4FD4-9806-719FCBC84405}"/>
              </a:ext>
            </a:extLst>
          </p:cNvPr>
          <p:cNvGrpSpPr/>
          <p:nvPr/>
        </p:nvGrpSpPr>
        <p:grpSpPr>
          <a:xfrm>
            <a:off x="3181998" y="2935940"/>
            <a:ext cx="1334784" cy="108000"/>
            <a:chOff x="3181998" y="2935940"/>
            <a:chExt cx="1334784" cy="108000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C3BA7932-2DAB-4A3D-99F0-FE966C9072C6}"/>
                </a:ext>
              </a:extLst>
            </p:cNvPr>
            <p:cNvSpPr/>
            <p:nvPr/>
          </p:nvSpPr>
          <p:spPr>
            <a:xfrm>
              <a:off x="3378848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4EC185C-85C1-47B8-B599-A3B2F93F61E9}"/>
                </a:ext>
              </a:extLst>
            </p:cNvPr>
            <p:cNvSpPr/>
            <p:nvPr/>
          </p:nvSpPr>
          <p:spPr>
            <a:xfrm>
              <a:off x="3575095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7209C99E-6C27-4755-82E5-6DB78B086E9B}"/>
                </a:ext>
              </a:extLst>
            </p:cNvPr>
            <p:cNvSpPr/>
            <p:nvPr/>
          </p:nvSpPr>
          <p:spPr>
            <a:xfrm>
              <a:off x="3771342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70C78D01-1989-4100-8893-B23E5CE217F3}"/>
                </a:ext>
              </a:extLst>
            </p:cNvPr>
            <p:cNvSpPr/>
            <p:nvPr/>
          </p:nvSpPr>
          <p:spPr>
            <a:xfrm>
              <a:off x="4372782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C8ABC97C-A23A-4742-A449-022E65800DDA}"/>
                </a:ext>
              </a:extLst>
            </p:cNvPr>
            <p:cNvSpPr/>
            <p:nvPr/>
          </p:nvSpPr>
          <p:spPr>
            <a:xfrm>
              <a:off x="3967589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0D9BF46D-1811-4306-BA98-9854FF514596}"/>
                </a:ext>
              </a:extLst>
            </p:cNvPr>
            <p:cNvSpPr/>
            <p:nvPr/>
          </p:nvSpPr>
          <p:spPr>
            <a:xfrm>
              <a:off x="4163836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59C91EFF-57D9-4C6C-9A21-18DC3AFF00FB}"/>
                </a:ext>
              </a:extLst>
            </p:cNvPr>
            <p:cNvSpPr/>
            <p:nvPr/>
          </p:nvSpPr>
          <p:spPr>
            <a:xfrm>
              <a:off x="3181998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15CD80A-C702-4FE3-A85A-49DCD0FAF969}"/>
              </a:ext>
            </a:extLst>
          </p:cNvPr>
          <p:cNvGrpSpPr/>
          <p:nvPr/>
        </p:nvGrpSpPr>
        <p:grpSpPr>
          <a:xfrm>
            <a:off x="3105798" y="3024840"/>
            <a:ext cx="1334784" cy="108000"/>
            <a:chOff x="3181998" y="2935940"/>
            <a:chExt cx="1334784" cy="108000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FABB301D-2826-4078-9D69-11CBE8257A97}"/>
                </a:ext>
              </a:extLst>
            </p:cNvPr>
            <p:cNvSpPr/>
            <p:nvPr/>
          </p:nvSpPr>
          <p:spPr>
            <a:xfrm>
              <a:off x="3378848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1855C5CA-D366-4A14-98A9-D41E2007FC45}"/>
                </a:ext>
              </a:extLst>
            </p:cNvPr>
            <p:cNvSpPr/>
            <p:nvPr/>
          </p:nvSpPr>
          <p:spPr>
            <a:xfrm>
              <a:off x="3575095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C6FC433E-C18E-4BCF-AC33-1D7E90167514}"/>
                </a:ext>
              </a:extLst>
            </p:cNvPr>
            <p:cNvSpPr/>
            <p:nvPr/>
          </p:nvSpPr>
          <p:spPr>
            <a:xfrm>
              <a:off x="3771342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8BBE87AD-B0E6-4F63-BC84-40AB37B507D0}"/>
                </a:ext>
              </a:extLst>
            </p:cNvPr>
            <p:cNvSpPr/>
            <p:nvPr/>
          </p:nvSpPr>
          <p:spPr>
            <a:xfrm>
              <a:off x="4372782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3A69AC4C-3109-4D1F-8BC0-9000288239D9}"/>
                </a:ext>
              </a:extLst>
            </p:cNvPr>
            <p:cNvSpPr/>
            <p:nvPr/>
          </p:nvSpPr>
          <p:spPr>
            <a:xfrm>
              <a:off x="3967589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C7691969-1B56-4537-834A-6A0B4CB0C6F9}"/>
                </a:ext>
              </a:extLst>
            </p:cNvPr>
            <p:cNvSpPr/>
            <p:nvPr/>
          </p:nvSpPr>
          <p:spPr>
            <a:xfrm>
              <a:off x="4163836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8E6D8DFB-16BF-4EB2-95D5-8B23F4E0C447}"/>
                </a:ext>
              </a:extLst>
            </p:cNvPr>
            <p:cNvSpPr/>
            <p:nvPr/>
          </p:nvSpPr>
          <p:spPr>
            <a:xfrm>
              <a:off x="3181998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A6CE145E-8CAE-4A00-B7FD-FE68DEBC8C74}"/>
              </a:ext>
            </a:extLst>
          </p:cNvPr>
          <p:cNvGrpSpPr/>
          <p:nvPr/>
        </p:nvGrpSpPr>
        <p:grpSpPr>
          <a:xfrm>
            <a:off x="2858536" y="976388"/>
            <a:ext cx="532011" cy="3426997"/>
            <a:chOff x="2942356" y="877328"/>
            <a:chExt cx="532011" cy="3426997"/>
          </a:xfrm>
        </p:grpSpPr>
        <p:sp>
          <p:nvSpPr>
            <p:cNvPr id="5" name="Isosceles Triangle 4">
              <a:extLst>
                <a:ext uri="{FF2B5EF4-FFF2-40B4-BE49-F238E27FC236}">
                  <a16:creationId xmlns:a16="http://schemas.microsoft.com/office/drawing/2014/main" id="{6C475A75-8951-4F91-B5AD-9BE400097C04}"/>
                </a:ext>
              </a:extLst>
            </p:cNvPr>
            <p:cNvSpPr/>
            <p:nvPr/>
          </p:nvSpPr>
          <p:spPr>
            <a:xfrm flipH="1" flipV="1">
              <a:off x="3041621" y="1407411"/>
              <a:ext cx="404048" cy="1534260"/>
            </a:xfrm>
            <a:prstGeom prst="triangle">
              <a:avLst>
                <a:gd name="adj" fmla="val 49148"/>
              </a:avLst>
            </a:prstGeom>
            <a:gradFill flip="none" rotWithShape="1">
              <a:gsLst>
                <a:gs pos="0">
                  <a:srgbClr val="00FF00">
                    <a:shade val="30000"/>
                    <a:satMod val="115000"/>
                  </a:srgbClr>
                </a:gs>
                <a:gs pos="50000">
                  <a:srgbClr val="00FF00">
                    <a:shade val="67500"/>
                    <a:satMod val="115000"/>
                  </a:srgbClr>
                </a:gs>
                <a:gs pos="100000">
                  <a:srgbClr val="00FF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7616F446-139C-464C-825A-C38C43F29DE8}"/>
                </a:ext>
              </a:extLst>
            </p:cNvPr>
            <p:cNvSpPr/>
            <p:nvPr/>
          </p:nvSpPr>
          <p:spPr>
            <a:xfrm>
              <a:off x="3036239" y="1331601"/>
              <a:ext cx="417046" cy="134788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47000">
                  <a:schemeClr val="accent6">
                    <a:lumMod val="0"/>
                    <a:lumOff val="100000"/>
                  </a:schemeClr>
                </a:gs>
                <a:gs pos="100000">
                  <a:srgbClr val="00FA00"/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6FB0FD7-590A-46F7-8EC0-33FA6C5932E5}"/>
                </a:ext>
              </a:extLst>
            </p:cNvPr>
            <p:cNvSpPr/>
            <p:nvPr/>
          </p:nvSpPr>
          <p:spPr>
            <a:xfrm rot="735678">
              <a:off x="3190168" y="2933394"/>
              <a:ext cx="143640" cy="101302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8" name="Arc 7">
              <a:extLst>
                <a:ext uri="{FF2B5EF4-FFF2-40B4-BE49-F238E27FC236}">
                  <a16:creationId xmlns:a16="http://schemas.microsoft.com/office/drawing/2014/main" id="{5B4E7712-A2F8-4C5B-AB3C-D431C8FC2ECA}"/>
                </a:ext>
              </a:extLst>
            </p:cNvPr>
            <p:cNvSpPr/>
            <p:nvPr/>
          </p:nvSpPr>
          <p:spPr>
            <a:xfrm>
              <a:off x="2942356" y="1323674"/>
              <a:ext cx="494794" cy="123595"/>
            </a:xfrm>
            <a:prstGeom prst="arc">
              <a:avLst>
                <a:gd name="adj1" fmla="val 16200000"/>
                <a:gd name="adj2" fmla="val 3072331"/>
              </a:avLst>
            </a:prstGeom>
            <a:ln w="2857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D8A6BAB-1A18-4EC9-B1CF-4F2FEFDB53B1}"/>
                </a:ext>
              </a:extLst>
            </p:cNvPr>
            <p:cNvCxnSpPr>
              <a:cxnSpLocks/>
            </p:cNvCxnSpPr>
            <p:nvPr/>
          </p:nvCxnSpPr>
          <p:spPr>
            <a:xfrm>
              <a:off x="3249603" y="877328"/>
              <a:ext cx="0" cy="3426997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E4B98A1-87B0-4ED1-99B5-6021201649A1}"/>
                </a:ext>
              </a:extLst>
            </p:cNvPr>
            <p:cNvSpPr/>
            <p:nvPr/>
          </p:nvSpPr>
          <p:spPr>
            <a:xfrm flipV="1">
              <a:off x="3361574" y="1339752"/>
              <a:ext cx="112793" cy="45719"/>
            </a:xfrm>
            <a:prstGeom prst="ellipse">
              <a:avLst/>
            </a:prstGeom>
            <a:gradFill flip="none" rotWithShape="1">
              <a:gsLst>
                <a:gs pos="0">
                  <a:srgbClr val="00FF00">
                    <a:shade val="30000"/>
                    <a:satMod val="115000"/>
                  </a:srgbClr>
                </a:gs>
                <a:gs pos="50000">
                  <a:srgbClr val="00FF00">
                    <a:shade val="67500"/>
                    <a:satMod val="115000"/>
                  </a:srgbClr>
                </a:gs>
                <a:gs pos="100000">
                  <a:srgbClr val="00FF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0" name="Picture 49" descr="A group of stars in space&#10;&#10;Description automatically generated with low confidence">
            <a:extLst>
              <a:ext uri="{FF2B5EF4-FFF2-40B4-BE49-F238E27FC236}">
                <a16:creationId xmlns:a16="http://schemas.microsoft.com/office/drawing/2014/main" id="{E662A8B8-3DF1-4973-93DC-B596EF58B09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196" y="3932792"/>
            <a:ext cx="1638300" cy="1638300"/>
          </a:xfrm>
          <a:prstGeom prst="rect">
            <a:avLst/>
          </a:prstGeom>
          <a:scene3d>
            <a:camera prst="perspectiveRelaxed"/>
            <a:lightRig rig="threePt" dir="t"/>
          </a:scene3d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49C7CCC3-8045-4280-A117-0094E6098C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5553" y="3932792"/>
            <a:ext cx="1638300" cy="1638300"/>
          </a:xfrm>
          <a:prstGeom prst="rect">
            <a:avLst/>
          </a:prstGeom>
          <a:scene3d>
            <a:camera prst="perspectiveRelaxed"/>
            <a:lightRig rig="threePt" dir="t"/>
          </a:scene3d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9FF7EA16-53E2-4036-8192-E3F7D6EFA40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2909" y="3932792"/>
            <a:ext cx="1638300" cy="1638300"/>
          </a:xfrm>
          <a:prstGeom prst="rect">
            <a:avLst/>
          </a:prstGeom>
          <a:scene3d>
            <a:camera prst="perspectiveRelaxed"/>
            <a:lightRig rig="threePt" dir="t"/>
          </a:scene3d>
        </p:spPr>
      </p:pic>
      <p:pic>
        <p:nvPicPr>
          <p:cNvPr id="56" name="Picture 55" descr="A picture containing light, outdoor object, time, closeup&#10;&#10;Description automatically generated">
            <a:extLst>
              <a:ext uri="{FF2B5EF4-FFF2-40B4-BE49-F238E27FC236}">
                <a16:creationId xmlns:a16="http://schemas.microsoft.com/office/drawing/2014/main" id="{DACB633B-2F23-4872-B927-7124AB3D270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0266" y="3932792"/>
            <a:ext cx="1638300" cy="1638300"/>
          </a:xfrm>
          <a:prstGeom prst="rect">
            <a:avLst/>
          </a:prstGeom>
          <a:scene3d>
            <a:camera prst="perspectiveRelaxed"/>
            <a:lightRig rig="threePt" dir="t"/>
          </a:scene3d>
        </p:spPr>
      </p:pic>
      <p:pic>
        <p:nvPicPr>
          <p:cNvPr id="58" name="Picture 57" descr="A picture containing outdoor object, night&#10;&#10;Description automatically generated">
            <a:extLst>
              <a:ext uri="{FF2B5EF4-FFF2-40B4-BE49-F238E27FC236}">
                <a16:creationId xmlns:a16="http://schemas.microsoft.com/office/drawing/2014/main" id="{518BC992-4DCC-41D4-BC13-1F6986BF9591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623" y="3932792"/>
            <a:ext cx="1638300" cy="1638300"/>
          </a:xfrm>
          <a:prstGeom prst="rect">
            <a:avLst/>
          </a:prstGeom>
          <a:scene3d>
            <a:camera prst="perspectiveRelaxed"/>
            <a:lightRig rig="threePt" dir="t"/>
          </a:scene3d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1E2F5E27-56A1-4547-A0D1-38D1CAC3041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rightnessContrast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980" y="3932792"/>
            <a:ext cx="1638300" cy="1638300"/>
          </a:xfrm>
          <a:prstGeom prst="rect">
            <a:avLst/>
          </a:prstGeom>
          <a:scene3d>
            <a:camera prst="perspectiveRelaxed"/>
            <a:lightRig rig="threePt" dir="t"/>
          </a:scene3d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88717C04-09C4-4409-8C84-FA9A55CD4CB8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2335" y="3932792"/>
            <a:ext cx="1638300" cy="1638300"/>
          </a:xfrm>
          <a:prstGeom prst="rect">
            <a:avLst/>
          </a:prstGeom>
          <a:scene3d>
            <a:camera prst="perspectiveRelaxed"/>
            <a:lightRig rig="threePt" dir="t"/>
          </a:scene3d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FE88FB67-68D9-4F1E-8173-426D2C0D8BF8}"/>
              </a:ext>
            </a:extLst>
          </p:cNvPr>
          <p:cNvSpPr txBox="1"/>
          <p:nvPr/>
        </p:nvSpPr>
        <p:spPr>
          <a:xfrm>
            <a:off x="1630009" y="1690688"/>
            <a:ext cx="1653658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Pseudo-Parallel</a:t>
            </a:r>
          </a:p>
          <a:p>
            <a:r>
              <a:rPr lang="en-US" b="1" dirty="0" err="1">
                <a:solidFill>
                  <a:srgbClr val="FF0000"/>
                </a:solidFill>
              </a:rPr>
              <a:t>Precessed</a:t>
            </a:r>
            <a:r>
              <a:rPr lang="en-US" sz="1600" dirty="0"/>
              <a:t> beam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495EC75-65A3-4329-AA5C-FF569C533340}"/>
              </a:ext>
            </a:extLst>
          </p:cNvPr>
          <p:cNvSpPr txBox="1"/>
          <p:nvPr/>
        </p:nvSpPr>
        <p:spPr>
          <a:xfrm>
            <a:off x="5582635" y="1648794"/>
            <a:ext cx="425051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4D-SPED </a:t>
            </a: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Acquisition</a:t>
            </a:r>
          </a:p>
          <a:p>
            <a:pPr algn="ctr"/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Scanning Precession Electron Diffraction</a:t>
            </a:r>
          </a:p>
        </p:txBody>
      </p:sp>
      <p:pic>
        <p:nvPicPr>
          <p:cNvPr id="59" name="Picture 58" descr="Graphical user interface&#10;&#10;Description automatically generated">
            <a:extLst>
              <a:ext uri="{FF2B5EF4-FFF2-40B4-BE49-F238E27FC236}">
                <a16:creationId xmlns:a16="http://schemas.microsoft.com/office/drawing/2014/main" id="{AF830295-A0AF-4A3F-B7A8-A3B83365337B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4665" y="3119400"/>
            <a:ext cx="2081876" cy="1276350"/>
          </a:xfrm>
          <a:prstGeom prst="rect">
            <a:avLst/>
          </a:prstGeom>
        </p:spPr>
      </p:pic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26A69C78-C146-49FF-9D66-466FBCF315D3}"/>
              </a:ext>
            </a:extLst>
          </p:cNvPr>
          <p:cNvCxnSpPr>
            <a:cxnSpLocks/>
          </p:cNvCxnSpPr>
          <p:nvPr/>
        </p:nvCxnSpPr>
        <p:spPr>
          <a:xfrm>
            <a:off x="309156" y="6248400"/>
            <a:ext cx="11769112" cy="0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E71BA9B8-B43F-437D-941C-AEB10413EDC6}"/>
              </a:ext>
            </a:extLst>
          </p:cNvPr>
          <p:cNvCxnSpPr>
            <a:cxnSpLocks/>
          </p:cNvCxnSpPr>
          <p:nvPr/>
        </p:nvCxnSpPr>
        <p:spPr>
          <a:xfrm>
            <a:off x="0" y="6324600"/>
            <a:ext cx="12078268" cy="0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Group 62">
            <a:extLst>
              <a:ext uri="{FF2B5EF4-FFF2-40B4-BE49-F238E27FC236}">
                <a16:creationId xmlns:a16="http://schemas.microsoft.com/office/drawing/2014/main" id="{C9A5EF63-2653-4D3D-887C-A385E32DF183}"/>
              </a:ext>
            </a:extLst>
          </p:cNvPr>
          <p:cNvGrpSpPr/>
          <p:nvPr/>
        </p:nvGrpSpPr>
        <p:grpSpPr>
          <a:xfrm flipH="1" flipV="1">
            <a:off x="-1" y="704909"/>
            <a:ext cx="12078269" cy="59873"/>
            <a:chOff x="152400" y="685800"/>
            <a:chExt cx="9144000" cy="76200"/>
          </a:xfrm>
        </p:grpSpPr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974590DF-6866-4089-8C5E-90D63BC69D44}"/>
                </a:ext>
              </a:extLst>
            </p:cNvPr>
            <p:cNvCxnSpPr/>
            <p:nvPr/>
          </p:nvCxnSpPr>
          <p:spPr>
            <a:xfrm>
              <a:off x="152400" y="762000"/>
              <a:ext cx="9144000" cy="0"/>
            </a:xfrm>
            <a:prstGeom prst="line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32740CD4-EA29-420F-8CB1-4F1C39BD7FFE}"/>
                </a:ext>
              </a:extLst>
            </p:cNvPr>
            <p:cNvCxnSpPr/>
            <p:nvPr/>
          </p:nvCxnSpPr>
          <p:spPr>
            <a:xfrm>
              <a:off x="461556" y="685800"/>
              <a:ext cx="8834844" cy="0"/>
            </a:xfrm>
            <a:prstGeom prst="line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7" name="Picture 66" descr="NanoMEGASjpegLOGO.jpg">
            <a:extLst>
              <a:ext uri="{FF2B5EF4-FFF2-40B4-BE49-F238E27FC236}">
                <a16:creationId xmlns:a16="http://schemas.microsoft.com/office/drawing/2014/main" id="{30917C2F-9876-427E-9037-E83588054C20}"/>
              </a:ext>
            </a:extLst>
          </p:cNvPr>
          <p:cNvPicPr>
            <a:picLocks noChangeAspect="1"/>
          </p:cNvPicPr>
          <p:nvPr/>
        </p:nvPicPr>
        <p:blipFill>
          <a:blip r:embed="rId22" cstate="print"/>
          <a:stretch>
            <a:fillRect/>
          </a:stretch>
        </p:blipFill>
        <p:spPr>
          <a:xfrm>
            <a:off x="9399896" y="6372322"/>
            <a:ext cx="2514600" cy="422700"/>
          </a:xfrm>
          <a:prstGeom prst="rect">
            <a:avLst/>
          </a:prstGeom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8CB36C00-8496-41E5-B2C9-CC945BEE3088}"/>
              </a:ext>
            </a:extLst>
          </p:cNvPr>
          <p:cNvSpPr txBox="1"/>
          <p:nvPr/>
        </p:nvSpPr>
        <p:spPr>
          <a:xfrm>
            <a:off x="0" y="6324600"/>
            <a:ext cx="2313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www.nanomegas.com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24263F1-3E85-CCC3-9FF4-A8CB69BB9A62}"/>
              </a:ext>
            </a:extLst>
          </p:cNvPr>
          <p:cNvSpPr txBox="1"/>
          <p:nvPr/>
        </p:nvSpPr>
        <p:spPr>
          <a:xfrm>
            <a:off x="304800" y="304800"/>
            <a:ext cx="94843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4D-SPED: Scanning Precession Electro Diffraction Applications</a:t>
            </a:r>
            <a:endParaRPr lang="el-GR" sz="2400" b="1" i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/>
            <a:endParaRPr lang="el-GR" sz="24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lowchart: Manual Operation 1">
            <a:extLst>
              <a:ext uri="{FF2B5EF4-FFF2-40B4-BE49-F238E27FC236}">
                <a16:creationId xmlns:a16="http://schemas.microsoft.com/office/drawing/2014/main" id="{A2B529E4-17BA-0D41-6F73-59601B2E1D8E}"/>
              </a:ext>
            </a:extLst>
          </p:cNvPr>
          <p:cNvSpPr/>
          <p:nvPr/>
        </p:nvSpPr>
        <p:spPr>
          <a:xfrm>
            <a:off x="10363200" y="0"/>
            <a:ext cx="1828800" cy="307888"/>
          </a:xfrm>
          <a:prstGeom prst="flowChartManualOperation">
            <a:avLst/>
          </a:prstGeom>
          <a:solidFill>
            <a:schemeClr val="tx1">
              <a:lumMod val="65000"/>
              <a:lumOff val="3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100"/>
              </a:lnSpc>
            </a:pPr>
            <a:r>
              <a:rPr lang="en-US" sz="1200" b="1" dirty="0">
                <a:solidFill>
                  <a:srgbClr val="00FFCC"/>
                </a:solidFill>
              </a:rPr>
              <a:t>Introduction</a:t>
            </a:r>
            <a:endParaRPr lang="el-GR" sz="1200" b="1" dirty="0">
              <a:solidFill>
                <a:srgbClr val="00FFCC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E0A039B-5FD8-8E66-863E-D60A91B0209C}"/>
              </a:ext>
            </a:extLst>
          </p:cNvPr>
          <p:cNvSpPr txBox="1"/>
          <p:nvPr/>
        </p:nvSpPr>
        <p:spPr>
          <a:xfrm>
            <a:off x="6132550" y="2560339"/>
            <a:ext cx="3105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Precession Enhanced 4D-STEM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04903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7037E-7 L 0.0987 3.7037E-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35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07407E-6 L 0.0987 4.07407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35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1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1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icture 5">
            <a:extLst>
              <a:ext uri="{FF2B5EF4-FFF2-40B4-BE49-F238E27FC236}">
                <a16:creationId xmlns:a16="http://schemas.microsoft.com/office/drawing/2014/main" id="{F2CD8902-0EBF-4C5D-92E4-F7FC469072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1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3737"/>
          <a:stretch>
            <a:fillRect/>
          </a:stretch>
        </p:blipFill>
        <p:spPr bwMode="auto">
          <a:xfrm>
            <a:off x="593728" y="825572"/>
            <a:ext cx="4952509" cy="511802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2" name="Group 71">
            <a:extLst>
              <a:ext uri="{FF2B5EF4-FFF2-40B4-BE49-F238E27FC236}">
                <a16:creationId xmlns:a16="http://schemas.microsoft.com/office/drawing/2014/main" id="{958000FF-C52E-45C1-884B-1590FC37BD5A}"/>
              </a:ext>
            </a:extLst>
          </p:cNvPr>
          <p:cNvGrpSpPr/>
          <p:nvPr/>
        </p:nvGrpSpPr>
        <p:grpSpPr>
          <a:xfrm>
            <a:off x="2420928" y="3778013"/>
            <a:ext cx="2848113" cy="1638300"/>
            <a:chOff x="2420928" y="3778013"/>
            <a:chExt cx="2848113" cy="1638300"/>
          </a:xfrm>
        </p:grpSpPr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2FED6A02-626A-4D6F-B0FD-7E0106BC6FD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20928" y="3778013"/>
              <a:ext cx="1638300" cy="1638300"/>
            </a:xfrm>
            <a:prstGeom prst="rect">
              <a:avLst/>
            </a:prstGeom>
            <a:scene3d>
              <a:camera prst="perspectiveRelaxed"/>
              <a:lightRig rig="threePt" dir="t"/>
            </a:scene3d>
          </p:spPr>
        </p:pic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0EEF3492-565C-47CC-A53F-CBB4B1BC30B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contras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0741" y="3778013"/>
              <a:ext cx="1638300" cy="1638300"/>
            </a:xfrm>
            <a:prstGeom prst="rect">
              <a:avLst/>
            </a:prstGeom>
            <a:scene3d>
              <a:camera prst="perspectiveRelaxed"/>
              <a:lightRig rig="threePt" dir="t"/>
            </a:scene3d>
          </p:spPr>
        </p:pic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7425BB71-B646-4092-BE93-03E494883E4E}"/>
              </a:ext>
            </a:extLst>
          </p:cNvPr>
          <p:cNvGrpSpPr/>
          <p:nvPr/>
        </p:nvGrpSpPr>
        <p:grpSpPr>
          <a:xfrm>
            <a:off x="2328196" y="3932792"/>
            <a:ext cx="2822439" cy="1638300"/>
            <a:chOff x="2328196" y="3932792"/>
            <a:chExt cx="2822439" cy="1638300"/>
          </a:xfrm>
        </p:grpSpPr>
        <p:pic>
          <p:nvPicPr>
            <p:cNvPr id="64" name="Picture 63" descr="A group of stars in space&#10;&#10;Description automatically generated with low confidence">
              <a:extLst>
                <a:ext uri="{FF2B5EF4-FFF2-40B4-BE49-F238E27FC236}">
                  <a16:creationId xmlns:a16="http://schemas.microsoft.com/office/drawing/2014/main" id="{F18D1543-EB69-4AAD-AD1C-94844EA1261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contras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8196" y="3932792"/>
              <a:ext cx="1638300" cy="1638300"/>
            </a:xfrm>
            <a:prstGeom prst="rect">
              <a:avLst/>
            </a:prstGeom>
            <a:scene3d>
              <a:camera prst="perspectiveRelaxed"/>
              <a:lightRig rig="threePt" dir="t"/>
            </a:scene3d>
          </p:spPr>
        </p:pic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B1177BA6-935B-47E9-B856-2D2D02BE941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5553" y="3932792"/>
              <a:ext cx="1638300" cy="1638300"/>
            </a:xfrm>
            <a:prstGeom prst="rect">
              <a:avLst/>
            </a:prstGeom>
            <a:scene3d>
              <a:camera prst="perspectiveRelaxed"/>
              <a:lightRig rig="threePt" dir="t"/>
            </a:scene3d>
          </p:spPr>
        </p:pic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E9574F71-28FC-4AB0-B5E4-3D725DB0AC3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contras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22909" y="3932792"/>
              <a:ext cx="1638300" cy="1638300"/>
            </a:xfrm>
            <a:prstGeom prst="rect">
              <a:avLst/>
            </a:prstGeom>
            <a:scene3d>
              <a:camera prst="perspectiveRelaxed"/>
              <a:lightRig rig="threePt" dir="t"/>
            </a:scene3d>
          </p:spPr>
        </p:pic>
        <p:pic>
          <p:nvPicPr>
            <p:cNvPr id="67" name="Picture 66" descr="A picture containing light, outdoor object, time, closeup&#10;&#10;Description automatically generated">
              <a:extLst>
                <a:ext uri="{FF2B5EF4-FFF2-40B4-BE49-F238E27FC236}">
                  <a16:creationId xmlns:a16="http://schemas.microsoft.com/office/drawing/2014/main" id="{93777C55-E29E-4B2B-8A83-C6DE315BE59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contras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20266" y="3932792"/>
              <a:ext cx="1638300" cy="1638300"/>
            </a:xfrm>
            <a:prstGeom prst="rect">
              <a:avLst/>
            </a:prstGeom>
            <a:scene3d>
              <a:camera prst="perspectiveRelaxed"/>
              <a:lightRig rig="threePt" dir="t"/>
            </a:scene3d>
          </p:spPr>
        </p:pic>
        <p:pic>
          <p:nvPicPr>
            <p:cNvPr id="68" name="Picture 67" descr="A picture containing outdoor object, night&#10;&#10;Description automatically generated">
              <a:extLst>
                <a:ext uri="{FF2B5EF4-FFF2-40B4-BE49-F238E27FC236}">
                  <a16:creationId xmlns:a16="http://schemas.microsoft.com/office/drawing/2014/main" id="{D6D649C2-BFDB-4F7C-8CA3-08EB97286C3A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rightnessContrast contras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17623" y="3932792"/>
              <a:ext cx="1638300" cy="1638300"/>
            </a:xfrm>
            <a:prstGeom prst="rect">
              <a:avLst/>
            </a:prstGeom>
            <a:scene3d>
              <a:camera prst="perspectiveRelaxed"/>
              <a:lightRig rig="threePt" dir="t"/>
            </a:scene3d>
          </p:spPr>
        </p:pic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E8ACC017-533C-4677-AE6C-CDCD6F024AE9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rightnessContrast contras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14980" y="3932792"/>
              <a:ext cx="1638300" cy="1638300"/>
            </a:xfrm>
            <a:prstGeom prst="rect">
              <a:avLst/>
            </a:prstGeom>
            <a:scene3d>
              <a:camera prst="perspectiveRelaxed"/>
              <a:lightRig rig="threePt" dir="t"/>
            </a:scene3d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AE1CFC40-2F79-46F7-AB50-59F7E55505B6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rightnessContrast contras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12335" y="3932792"/>
              <a:ext cx="1638300" cy="1638300"/>
            </a:xfrm>
            <a:prstGeom prst="rect">
              <a:avLst/>
            </a:prstGeom>
            <a:scene3d>
              <a:camera prst="perspectiveRelaxed"/>
              <a:lightRig rig="threePt" dir="t"/>
            </a:scene3d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852C2AC-5544-4258-B4FA-7AFF7853BC1E}"/>
              </a:ext>
            </a:extLst>
          </p:cNvPr>
          <p:cNvGrpSpPr/>
          <p:nvPr/>
        </p:nvGrpSpPr>
        <p:grpSpPr>
          <a:xfrm>
            <a:off x="2873099" y="3276874"/>
            <a:ext cx="385876" cy="990213"/>
            <a:chOff x="2699392" y="3043927"/>
            <a:chExt cx="783262" cy="1344365"/>
          </a:xfrm>
        </p:grpSpPr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A9F9B766-CAC4-4B32-9121-DA150F89BB44}"/>
                </a:ext>
              </a:extLst>
            </p:cNvPr>
            <p:cNvSpPr/>
            <p:nvPr/>
          </p:nvSpPr>
          <p:spPr>
            <a:xfrm flipV="1">
              <a:off x="2714334" y="3718472"/>
              <a:ext cx="757207" cy="669820"/>
            </a:xfrm>
            <a:prstGeom prst="triangle">
              <a:avLst/>
            </a:prstGeom>
            <a:gradFill flip="none" rotWithShape="1">
              <a:gsLst>
                <a:gs pos="0">
                  <a:srgbClr val="00FF00">
                    <a:shade val="30000"/>
                    <a:satMod val="115000"/>
                  </a:srgbClr>
                </a:gs>
                <a:gs pos="50000">
                  <a:srgbClr val="00FF00">
                    <a:shade val="67500"/>
                    <a:satMod val="115000"/>
                  </a:srgbClr>
                </a:gs>
                <a:gs pos="100000">
                  <a:srgbClr val="00FF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9F38939F-1DEA-47FC-BCB6-D96601FEB756}"/>
                </a:ext>
              </a:extLst>
            </p:cNvPr>
            <p:cNvGrpSpPr/>
            <p:nvPr/>
          </p:nvGrpSpPr>
          <p:grpSpPr>
            <a:xfrm flipV="1">
              <a:off x="2699392" y="3043927"/>
              <a:ext cx="783262" cy="758050"/>
              <a:chOff x="9680635" y="2265328"/>
              <a:chExt cx="530166" cy="1210542"/>
            </a:xfrm>
          </p:grpSpPr>
          <p:sp>
            <p:nvSpPr>
              <p:cNvPr id="14" name="Isosceles Triangle 13">
                <a:extLst>
                  <a:ext uri="{FF2B5EF4-FFF2-40B4-BE49-F238E27FC236}">
                    <a16:creationId xmlns:a16="http://schemas.microsoft.com/office/drawing/2014/main" id="{BE2A82E2-20BD-4C9E-BCF0-58F4B44D6C55}"/>
                  </a:ext>
                </a:extLst>
              </p:cNvPr>
              <p:cNvSpPr/>
              <p:nvPr/>
            </p:nvSpPr>
            <p:spPr>
              <a:xfrm flipH="1" flipV="1">
                <a:off x="9687778" y="2406224"/>
                <a:ext cx="512530" cy="1069646"/>
              </a:xfrm>
              <a:prstGeom prst="triangle">
                <a:avLst/>
              </a:prstGeom>
              <a:gradFill flip="none" rotWithShape="1">
                <a:gsLst>
                  <a:gs pos="0">
                    <a:srgbClr val="00FF00">
                      <a:shade val="30000"/>
                      <a:satMod val="115000"/>
                    </a:srgbClr>
                  </a:gs>
                  <a:gs pos="50000">
                    <a:srgbClr val="00FF00">
                      <a:shade val="67500"/>
                      <a:satMod val="115000"/>
                    </a:srgbClr>
                  </a:gs>
                  <a:gs pos="100000">
                    <a:srgbClr val="00FF0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4682F36F-2EA1-4A93-A626-6BDE8C3E1FCA}"/>
                  </a:ext>
                </a:extLst>
              </p:cNvPr>
              <p:cNvSpPr/>
              <p:nvPr/>
            </p:nvSpPr>
            <p:spPr>
              <a:xfrm>
                <a:off x="9680635" y="2265328"/>
                <a:ext cx="530166" cy="2667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00">
                      <a:shade val="30000"/>
                      <a:satMod val="115000"/>
                    </a:srgbClr>
                  </a:gs>
                  <a:gs pos="50000">
                    <a:srgbClr val="00FF00">
                      <a:shade val="67500"/>
                      <a:satMod val="115000"/>
                    </a:srgbClr>
                  </a:gs>
                  <a:gs pos="100000">
                    <a:srgbClr val="00FF0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" name="AutoShape 18" descr="dum">
            <a:extLst>
              <a:ext uri="{FF2B5EF4-FFF2-40B4-BE49-F238E27FC236}">
                <a16:creationId xmlns:a16="http://schemas.microsoft.com/office/drawing/2014/main" id="{B0DCDE4A-2144-44F3-B712-409AA394D2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2156" y="2922247"/>
            <a:ext cx="1908000" cy="504000"/>
          </a:xfrm>
          <a:prstGeom prst="parallelogram">
            <a:avLst>
              <a:gd name="adj" fmla="val 75890"/>
            </a:avLst>
          </a:prstGeom>
          <a:blipFill dpi="0" rotWithShape="1">
            <a:blip r:embed="rId20" cstate="print">
              <a:alphaModFix amt="70000"/>
            </a:blip>
            <a:srcRect/>
            <a:stretch>
              <a:fillRect/>
            </a:stretch>
          </a:blipFill>
          <a:ln w="12700">
            <a:solidFill>
              <a:srgbClr val="00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AED96FC-3167-48C0-80B1-D3556D9A663A}"/>
              </a:ext>
            </a:extLst>
          </p:cNvPr>
          <p:cNvGrpSpPr/>
          <p:nvPr/>
        </p:nvGrpSpPr>
        <p:grpSpPr>
          <a:xfrm>
            <a:off x="2767096" y="1098308"/>
            <a:ext cx="532011" cy="3426997"/>
            <a:chOff x="2942356" y="877328"/>
            <a:chExt cx="532011" cy="3426997"/>
          </a:xfrm>
        </p:grpSpPr>
        <p:sp>
          <p:nvSpPr>
            <p:cNvPr id="5" name="Isosceles Triangle 4">
              <a:extLst>
                <a:ext uri="{FF2B5EF4-FFF2-40B4-BE49-F238E27FC236}">
                  <a16:creationId xmlns:a16="http://schemas.microsoft.com/office/drawing/2014/main" id="{8AF8FF62-8FC7-458B-829F-965F3695D074}"/>
                </a:ext>
              </a:extLst>
            </p:cNvPr>
            <p:cNvSpPr/>
            <p:nvPr/>
          </p:nvSpPr>
          <p:spPr>
            <a:xfrm flipH="1" flipV="1">
              <a:off x="3041621" y="1407411"/>
              <a:ext cx="404048" cy="1534260"/>
            </a:xfrm>
            <a:prstGeom prst="triangle">
              <a:avLst>
                <a:gd name="adj" fmla="val 49148"/>
              </a:avLst>
            </a:prstGeom>
            <a:gradFill flip="none" rotWithShape="1">
              <a:gsLst>
                <a:gs pos="0">
                  <a:srgbClr val="00FF00">
                    <a:shade val="30000"/>
                    <a:satMod val="115000"/>
                  </a:srgbClr>
                </a:gs>
                <a:gs pos="50000">
                  <a:srgbClr val="00FF00">
                    <a:shade val="67500"/>
                    <a:satMod val="115000"/>
                  </a:srgbClr>
                </a:gs>
                <a:gs pos="100000">
                  <a:srgbClr val="00FF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EE3EC4E2-72DD-4064-BA42-F87F8FAD3131}"/>
                </a:ext>
              </a:extLst>
            </p:cNvPr>
            <p:cNvSpPr/>
            <p:nvPr/>
          </p:nvSpPr>
          <p:spPr>
            <a:xfrm>
              <a:off x="3036239" y="1331601"/>
              <a:ext cx="417046" cy="134788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47000">
                  <a:schemeClr val="accent6">
                    <a:lumMod val="0"/>
                    <a:lumOff val="100000"/>
                  </a:schemeClr>
                </a:gs>
                <a:gs pos="100000">
                  <a:srgbClr val="00FA00"/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BBECA9A7-0F24-40BF-9C07-97BBD647EC5B}"/>
                </a:ext>
              </a:extLst>
            </p:cNvPr>
            <p:cNvSpPr/>
            <p:nvPr/>
          </p:nvSpPr>
          <p:spPr>
            <a:xfrm rot="735678">
              <a:off x="3190168" y="2933394"/>
              <a:ext cx="143640" cy="101302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8" name="Arc 7">
              <a:extLst>
                <a:ext uri="{FF2B5EF4-FFF2-40B4-BE49-F238E27FC236}">
                  <a16:creationId xmlns:a16="http://schemas.microsoft.com/office/drawing/2014/main" id="{F753067D-C1D6-4795-A475-15C4CFF68D2E}"/>
                </a:ext>
              </a:extLst>
            </p:cNvPr>
            <p:cNvSpPr/>
            <p:nvPr/>
          </p:nvSpPr>
          <p:spPr>
            <a:xfrm>
              <a:off x="2942356" y="1323674"/>
              <a:ext cx="494794" cy="123595"/>
            </a:xfrm>
            <a:prstGeom prst="arc">
              <a:avLst>
                <a:gd name="adj1" fmla="val 16200000"/>
                <a:gd name="adj2" fmla="val 3072331"/>
              </a:avLst>
            </a:prstGeom>
            <a:ln w="2857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0794353-8983-48D4-B16A-050509FC9BBB}"/>
                </a:ext>
              </a:extLst>
            </p:cNvPr>
            <p:cNvCxnSpPr>
              <a:cxnSpLocks/>
            </p:cNvCxnSpPr>
            <p:nvPr/>
          </p:nvCxnSpPr>
          <p:spPr>
            <a:xfrm>
              <a:off x="3249603" y="877328"/>
              <a:ext cx="0" cy="3426997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4CF461D-C4EB-4E4D-8416-FB4F151D5A15}"/>
                </a:ext>
              </a:extLst>
            </p:cNvPr>
            <p:cNvSpPr/>
            <p:nvPr/>
          </p:nvSpPr>
          <p:spPr>
            <a:xfrm flipV="1">
              <a:off x="3361574" y="1339752"/>
              <a:ext cx="112793" cy="45719"/>
            </a:xfrm>
            <a:prstGeom prst="ellipse">
              <a:avLst/>
            </a:prstGeom>
            <a:gradFill flip="none" rotWithShape="1">
              <a:gsLst>
                <a:gs pos="0">
                  <a:srgbClr val="00FF00">
                    <a:shade val="30000"/>
                    <a:satMod val="115000"/>
                  </a:srgbClr>
                </a:gs>
                <a:gs pos="50000">
                  <a:srgbClr val="00FF00">
                    <a:shade val="67500"/>
                    <a:satMod val="115000"/>
                  </a:srgbClr>
                </a:gs>
                <a:gs pos="100000">
                  <a:srgbClr val="00FF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30EC930-AEA3-45F6-B079-3B547BC0BB3B}"/>
              </a:ext>
            </a:extLst>
          </p:cNvPr>
          <p:cNvGrpSpPr/>
          <p:nvPr/>
        </p:nvGrpSpPr>
        <p:grpSpPr>
          <a:xfrm>
            <a:off x="3181998" y="2935940"/>
            <a:ext cx="1334784" cy="108000"/>
            <a:chOff x="3181998" y="2935940"/>
            <a:chExt cx="1334784" cy="108000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10B2A174-E581-4723-BB44-B4369649CC10}"/>
                </a:ext>
              </a:extLst>
            </p:cNvPr>
            <p:cNvSpPr/>
            <p:nvPr/>
          </p:nvSpPr>
          <p:spPr>
            <a:xfrm>
              <a:off x="3378848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5AEC5FE1-5237-4456-8CCF-980595A021B8}"/>
                </a:ext>
              </a:extLst>
            </p:cNvPr>
            <p:cNvSpPr/>
            <p:nvPr/>
          </p:nvSpPr>
          <p:spPr>
            <a:xfrm>
              <a:off x="3575095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A1ADC1AA-B466-4291-A978-34FB1323F78D}"/>
                </a:ext>
              </a:extLst>
            </p:cNvPr>
            <p:cNvSpPr/>
            <p:nvPr/>
          </p:nvSpPr>
          <p:spPr>
            <a:xfrm>
              <a:off x="3771342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C1E894E-25C5-48E7-920E-483031FDF773}"/>
                </a:ext>
              </a:extLst>
            </p:cNvPr>
            <p:cNvSpPr/>
            <p:nvPr/>
          </p:nvSpPr>
          <p:spPr>
            <a:xfrm>
              <a:off x="4372782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5ED01A63-4B6D-4505-9F64-E898101B88E3}"/>
                </a:ext>
              </a:extLst>
            </p:cNvPr>
            <p:cNvSpPr/>
            <p:nvPr/>
          </p:nvSpPr>
          <p:spPr>
            <a:xfrm>
              <a:off x="3967589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85D074D7-E85D-459E-A838-71898E615A7C}"/>
                </a:ext>
              </a:extLst>
            </p:cNvPr>
            <p:cNvSpPr/>
            <p:nvPr/>
          </p:nvSpPr>
          <p:spPr>
            <a:xfrm>
              <a:off x="4163836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BC9FA43-DF58-4631-AD7C-CEE4D625BFB7}"/>
                </a:ext>
              </a:extLst>
            </p:cNvPr>
            <p:cNvSpPr/>
            <p:nvPr/>
          </p:nvSpPr>
          <p:spPr>
            <a:xfrm>
              <a:off x="3181998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79B487E-F8D1-4746-9128-F14909B681A6}"/>
              </a:ext>
            </a:extLst>
          </p:cNvPr>
          <p:cNvGrpSpPr/>
          <p:nvPr/>
        </p:nvGrpSpPr>
        <p:grpSpPr>
          <a:xfrm>
            <a:off x="3105798" y="3024840"/>
            <a:ext cx="1334784" cy="108000"/>
            <a:chOff x="3181998" y="2935940"/>
            <a:chExt cx="1334784" cy="108000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3B402145-71A8-4A79-8534-ACEBA5B6DA63}"/>
                </a:ext>
              </a:extLst>
            </p:cNvPr>
            <p:cNvSpPr/>
            <p:nvPr/>
          </p:nvSpPr>
          <p:spPr>
            <a:xfrm>
              <a:off x="3378848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D45070CD-7A82-4B43-BDAB-76AF00E9039C}"/>
                </a:ext>
              </a:extLst>
            </p:cNvPr>
            <p:cNvSpPr/>
            <p:nvPr/>
          </p:nvSpPr>
          <p:spPr>
            <a:xfrm>
              <a:off x="3575095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6FFDBF0-5E92-4BE5-BFDA-CD9D970D58AA}"/>
                </a:ext>
              </a:extLst>
            </p:cNvPr>
            <p:cNvSpPr/>
            <p:nvPr/>
          </p:nvSpPr>
          <p:spPr>
            <a:xfrm>
              <a:off x="3771342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9763E7F2-85B4-4DD6-8DBC-1C9A7A063384}"/>
                </a:ext>
              </a:extLst>
            </p:cNvPr>
            <p:cNvSpPr/>
            <p:nvPr/>
          </p:nvSpPr>
          <p:spPr>
            <a:xfrm>
              <a:off x="4372782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F05C84D-CE2F-4E05-A296-A83283E243CC}"/>
                </a:ext>
              </a:extLst>
            </p:cNvPr>
            <p:cNvSpPr/>
            <p:nvPr/>
          </p:nvSpPr>
          <p:spPr>
            <a:xfrm>
              <a:off x="3967589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5C61F790-04D9-446A-A16D-5E105FEE479C}"/>
                </a:ext>
              </a:extLst>
            </p:cNvPr>
            <p:cNvSpPr/>
            <p:nvPr/>
          </p:nvSpPr>
          <p:spPr>
            <a:xfrm>
              <a:off x="4163836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22CB72F1-89A6-4724-94C1-1982C2A38B9F}"/>
                </a:ext>
              </a:extLst>
            </p:cNvPr>
            <p:cNvSpPr/>
            <p:nvPr/>
          </p:nvSpPr>
          <p:spPr>
            <a:xfrm>
              <a:off x="3181998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9D215346-5E9D-407F-8193-66BE6C3215E5}"/>
              </a:ext>
            </a:extLst>
          </p:cNvPr>
          <p:cNvGrpSpPr/>
          <p:nvPr/>
        </p:nvGrpSpPr>
        <p:grpSpPr>
          <a:xfrm>
            <a:off x="3016898" y="3126440"/>
            <a:ext cx="1334784" cy="108000"/>
            <a:chOff x="3181998" y="2935940"/>
            <a:chExt cx="1334784" cy="108000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DA4C7801-D4C6-47A0-8380-C71779541B61}"/>
                </a:ext>
              </a:extLst>
            </p:cNvPr>
            <p:cNvSpPr/>
            <p:nvPr/>
          </p:nvSpPr>
          <p:spPr>
            <a:xfrm>
              <a:off x="3378848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5EDC89ED-3D34-4164-BDC5-2C1C6F409360}"/>
                </a:ext>
              </a:extLst>
            </p:cNvPr>
            <p:cNvSpPr/>
            <p:nvPr/>
          </p:nvSpPr>
          <p:spPr>
            <a:xfrm>
              <a:off x="3575095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24DD3DD5-5C07-46B2-8223-6A810E9C021D}"/>
                </a:ext>
              </a:extLst>
            </p:cNvPr>
            <p:cNvSpPr/>
            <p:nvPr/>
          </p:nvSpPr>
          <p:spPr>
            <a:xfrm>
              <a:off x="3771342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CA5E8A2D-F629-4B6E-B546-9BA38BFD48BC}"/>
                </a:ext>
              </a:extLst>
            </p:cNvPr>
            <p:cNvSpPr/>
            <p:nvPr/>
          </p:nvSpPr>
          <p:spPr>
            <a:xfrm>
              <a:off x="4372782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903A86B9-CBBE-4BCC-AEDF-168C895A1804}"/>
                </a:ext>
              </a:extLst>
            </p:cNvPr>
            <p:cNvSpPr/>
            <p:nvPr/>
          </p:nvSpPr>
          <p:spPr>
            <a:xfrm>
              <a:off x="3967589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4E27C7E-8A0F-4FFE-9593-39A0D5D9B3A0}"/>
                </a:ext>
              </a:extLst>
            </p:cNvPr>
            <p:cNvSpPr/>
            <p:nvPr/>
          </p:nvSpPr>
          <p:spPr>
            <a:xfrm>
              <a:off x="4163836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7AB41D1B-F6EF-4334-A8F5-F4F5B9BD4923}"/>
                </a:ext>
              </a:extLst>
            </p:cNvPr>
            <p:cNvSpPr/>
            <p:nvPr/>
          </p:nvSpPr>
          <p:spPr>
            <a:xfrm>
              <a:off x="3181998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pic>
        <p:nvPicPr>
          <p:cNvPr id="74" name="Picture 73">
            <a:extLst>
              <a:ext uri="{FF2B5EF4-FFF2-40B4-BE49-F238E27FC236}">
                <a16:creationId xmlns:a16="http://schemas.microsoft.com/office/drawing/2014/main" id="{9FE33EA6-F6FC-4C95-BCE4-0DED9171131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6189" y="4088295"/>
            <a:ext cx="1638300" cy="1638300"/>
          </a:xfrm>
          <a:prstGeom prst="rect">
            <a:avLst/>
          </a:prstGeom>
          <a:scene3d>
            <a:camera prst="perspectiveRelaxed"/>
            <a:lightRig rig="threePt" dir="t"/>
          </a:scene3d>
        </p:spPr>
      </p:pic>
      <p:pic>
        <p:nvPicPr>
          <p:cNvPr id="76" name="Picture 75" descr="A picture containing outdoor object, night&#10;&#10;Description automatically generated">
            <a:extLst>
              <a:ext uri="{FF2B5EF4-FFF2-40B4-BE49-F238E27FC236}">
                <a16:creationId xmlns:a16="http://schemas.microsoft.com/office/drawing/2014/main" id="{67249616-638B-40E8-AFBE-83E68D1888F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9579" y="4088295"/>
            <a:ext cx="1638300" cy="1638300"/>
          </a:xfrm>
          <a:prstGeom prst="rect">
            <a:avLst/>
          </a:prstGeom>
          <a:scene3d>
            <a:camera prst="perspectiveRelaxed"/>
            <a:lightRig rig="threePt" dir="t"/>
          </a:scene3d>
        </p:spPr>
      </p:pic>
      <p:pic>
        <p:nvPicPr>
          <p:cNvPr id="78" name="Picture 77" descr="A picture containing outdoor object, night&#10;&#10;Description automatically generated">
            <a:extLst>
              <a:ext uri="{FF2B5EF4-FFF2-40B4-BE49-F238E27FC236}">
                <a16:creationId xmlns:a16="http://schemas.microsoft.com/office/drawing/2014/main" id="{4788C8A9-DA36-4C8E-BC4A-D1943820977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2969" y="4088295"/>
            <a:ext cx="1638300" cy="1638300"/>
          </a:xfrm>
          <a:prstGeom prst="rect">
            <a:avLst/>
          </a:prstGeom>
          <a:scene3d>
            <a:camera prst="perspectiveRelaxed"/>
            <a:lightRig rig="threePt" dir="t"/>
          </a:scene3d>
        </p:spPr>
      </p:pic>
      <p:pic>
        <p:nvPicPr>
          <p:cNvPr id="80" name="Picture 79" descr="A picture containing light, outdoor object, night, comet&#10;&#10;Description automatically generated">
            <a:extLst>
              <a:ext uri="{FF2B5EF4-FFF2-40B4-BE49-F238E27FC236}">
                <a16:creationId xmlns:a16="http://schemas.microsoft.com/office/drawing/2014/main" id="{41F2A755-83C8-46B1-963F-414333BCE6F2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6359" y="4088295"/>
            <a:ext cx="1638300" cy="1638300"/>
          </a:xfrm>
          <a:prstGeom prst="rect">
            <a:avLst/>
          </a:prstGeom>
          <a:scene3d>
            <a:camera prst="perspectiveRelaxed"/>
            <a:lightRig rig="threePt" dir="t"/>
          </a:scene3d>
        </p:spPr>
      </p:pic>
      <p:pic>
        <p:nvPicPr>
          <p:cNvPr id="82" name="Picture 81" descr="White dots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9972A998-9F4C-4DED-944B-3C251F63851C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rightnessContrast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749" y="4088295"/>
            <a:ext cx="1638300" cy="1638300"/>
          </a:xfrm>
          <a:prstGeom prst="rect">
            <a:avLst/>
          </a:prstGeom>
          <a:scene3d>
            <a:camera prst="perspectiveRelaxed"/>
            <a:lightRig rig="threePt" dir="t"/>
          </a:scene3d>
        </p:spPr>
      </p:pic>
      <p:pic>
        <p:nvPicPr>
          <p:cNvPr id="84" name="Picture 83" descr="A picture containing outdoor object, night, night sky&#10;&#10;Description automatically generated">
            <a:extLst>
              <a:ext uri="{FF2B5EF4-FFF2-40B4-BE49-F238E27FC236}">
                <a16:creationId xmlns:a16="http://schemas.microsoft.com/office/drawing/2014/main" id="{A876C75C-C570-455C-B698-D0A3F2180862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rightnessContrast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3139" y="4088295"/>
            <a:ext cx="1638300" cy="1638300"/>
          </a:xfrm>
          <a:prstGeom prst="rect">
            <a:avLst/>
          </a:prstGeom>
          <a:scene3d>
            <a:camera prst="perspectiveRelaxed"/>
            <a:lightRig rig="threePt" dir="t"/>
          </a:scene3d>
        </p:spPr>
      </p:pic>
      <p:pic>
        <p:nvPicPr>
          <p:cNvPr id="86" name="Picture 85" descr="A picture containing outdoor object&#10;&#10;Description automatically generated">
            <a:extLst>
              <a:ext uri="{FF2B5EF4-FFF2-40B4-BE49-F238E27FC236}">
                <a16:creationId xmlns:a16="http://schemas.microsoft.com/office/drawing/2014/main" id="{EC1726E3-936E-4A23-A8FF-941BDDA0A4F3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rightnessContrast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531" y="4088295"/>
            <a:ext cx="1638300" cy="1638300"/>
          </a:xfrm>
          <a:prstGeom prst="rect">
            <a:avLst/>
          </a:prstGeom>
          <a:scene3d>
            <a:camera prst="perspectiveRelaxed"/>
            <a:lightRig rig="threePt" dir="t"/>
          </a:scene3d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E4F8A58F-CE27-4591-AD15-7848A176A074}"/>
              </a:ext>
            </a:extLst>
          </p:cNvPr>
          <p:cNvSpPr txBox="1"/>
          <p:nvPr/>
        </p:nvSpPr>
        <p:spPr>
          <a:xfrm>
            <a:off x="5582635" y="1648794"/>
            <a:ext cx="425051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4D-SPED </a:t>
            </a: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Acquisition</a:t>
            </a:r>
          </a:p>
          <a:p>
            <a:pPr algn="ctr"/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Scanning Precession Electron Diffraction</a:t>
            </a:r>
          </a:p>
        </p:txBody>
      </p:sp>
      <p:pic>
        <p:nvPicPr>
          <p:cNvPr id="83" name="Picture 82" descr="Graphical user interface&#10;&#10;Description automatically generated">
            <a:extLst>
              <a:ext uri="{FF2B5EF4-FFF2-40B4-BE49-F238E27FC236}">
                <a16:creationId xmlns:a16="http://schemas.microsoft.com/office/drawing/2014/main" id="{15FDEFF9-1526-4051-9890-462EC09FF8C8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4665" y="3119400"/>
            <a:ext cx="2081876" cy="1276350"/>
          </a:xfrm>
          <a:prstGeom prst="rect">
            <a:avLst/>
          </a:prstGeom>
        </p:spPr>
      </p:pic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D7E7ADF4-EACA-4A1D-B60C-2039D13F7171}"/>
              </a:ext>
            </a:extLst>
          </p:cNvPr>
          <p:cNvCxnSpPr>
            <a:cxnSpLocks/>
          </p:cNvCxnSpPr>
          <p:nvPr/>
        </p:nvCxnSpPr>
        <p:spPr>
          <a:xfrm>
            <a:off x="309156" y="6248400"/>
            <a:ext cx="11769112" cy="0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0B79DE89-5B1C-48B7-86FB-FDF9DF665A56}"/>
              </a:ext>
            </a:extLst>
          </p:cNvPr>
          <p:cNvCxnSpPr>
            <a:cxnSpLocks/>
          </p:cNvCxnSpPr>
          <p:nvPr/>
        </p:nvCxnSpPr>
        <p:spPr>
          <a:xfrm>
            <a:off x="0" y="6324600"/>
            <a:ext cx="12078268" cy="0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7" name="Group 86">
            <a:extLst>
              <a:ext uri="{FF2B5EF4-FFF2-40B4-BE49-F238E27FC236}">
                <a16:creationId xmlns:a16="http://schemas.microsoft.com/office/drawing/2014/main" id="{29AD3131-070D-4A53-9CD7-4CE4EA72D821}"/>
              </a:ext>
            </a:extLst>
          </p:cNvPr>
          <p:cNvGrpSpPr/>
          <p:nvPr/>
        </p:nvGrpSpPr>
        <p:grpSpPr>
          <a:xfrm flipH="1" flipV="1">
            <a:off x="-1" y="704909"/>
            <a:ext cx="12078269" cy="59873"/>
            <a:chOff x="152400" y="685800"/>
            <a:chExt cx="9144000" cy="76200"/>
          </a:xfrm>
        </p:grpSpPr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589461C2-D79C-467D-986B-2586CF6305E2}"/>
                </a:ext>
              </a:extLst>
            </p:cNvPr>
            <p:cNvCxnSpPr/>
            <p:nvPr/>
          </p:nvCxnSpPr>
          <p:spPr>
            <a:xfrm>
              <a:off x="152400" y="762000"/>
              <a:ext cx="9144000" cy="0"/>
            </a:xfrm>
            <a:prstGeom prst="line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5E41737B-2DDA-485D-9A2D-420151F92C13}"/>
                </a:ext>
              </a:extLst>
            </p:cNvPr>
            <p:cNvCxnSpPr/>
            <p:nvPr/>
          </p:nvCxnSpPr>
          <p:spPr>
            <a:xfrm>
              <a:off x="461556" y="685800"/>
              <a:ext cx="8834844" cy="0"/>
            </a:xfrm>
            <a:prstGeom prst="line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1" name="Picture 90" descr="NanoMEGASjpegLOGO.jpg">
            <a:extLst>
              <a:ext uri="{FF2B5EF4-FFF2-40B4-BE49-F238E27FC236}">
                <a16:creationId xmlns:a16="http://schemas.microsoft.com/office/drawing/2014/main" id="{DD3D58B9-FE32-4C48-92DF-66C7D1444355}"/>
              </a:ext>
            </a:extLst>
          </p:cNvPr>
          <p:cNvPicPr>
            <a:picLocks noChangeAspect="1"/>
          </p:cNvPicPr>
          <p:nvPr/>
        </p:nvPicPr>
        <p:blipFill>
          <a:blip r:embed="rId28" cstate="print"/>
          <a:stretch>
            <a:fillRect/>
          </a:stretch>
        </p:blipFill>
        <p:spPr>
          <a:xfrm>
            <a:off x="9399896" y="6372322"/>
            <a:ext cx="2514600" cy="422700"/>
          </a:xfrm>
          <a:prstGeom prst="rect">
            <a:avLst/>
          </a:prstGeom>
        </p:spPr>
      </p:pic>
      <p:sp>
        <p:nvSpPr>
          <p:cNvPr id="92" name="TextBox 91">
            <a:extLst>
              <a:ext uri="{FF2B5EF4-FFF2-40B4-BE49-F238E27FC236}">
                <a16:creationId xmlns:a16="http://schemas.microsoft.com/office/drawing/2014/main" id="{FC03AB0A-A2CC-499A-AADA-70B524C337AD}"/>
              </a:ext>
            </a:extLst>
          </p:cNvPr>
          <p:cNvSpPr txBox="1"/>
          <p:nvPr/>
        </p:nvSpPr>
        <p:spPr>
          <a:xfrm>
            <a:off x="0" y="6324600"/>
            <a:ext cx="2313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www.nanomegas.com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06EC759-2DAC-2717-CD2A-9CF026B8373B}"/>
              </a:ext>
            </a:extLst>
          </p:cNvPr>
          <p:cNvSpPr txBox="1"/>
          <p:nvPr/>
        </p:nvSpPr>
        <p:spPr>
          <a:xfrm>
            <a:off x="304800" y="304800"/>
            <a:ext cx="94843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4D-SPED: Scanning Precession Electro Diffraction Applications</a:t>
            </a:r>
            <a:endParaRPr lang="el-GR" sz="2400" b="1" i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/>
            <a:endParaRPr lang="el-GR" sz="24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lowchart: Manual Operation 15">
            <a:extLst>
              <a:ext uri="{FF2B5EF4-FFF2-40B4-BE49-F238E27FC236}">
                <a16:creationId xmlns:a16="http://schemas.microsoft.com/office/drawing/2014/main" id="{F2E6291E-D468-0E94-D82B-2540B2737D5C}"/>
              </a:ext>
            </a:extLst>
          </p:cNvPr>
          <p:cNvSpPr/>
          <p:nvPr/>
        </p:nvSpPr>
        <p:spPr>
          <a:xfrm>
            <a:off x="10363200" y="0"/>
            <a:ext cx="1828800" cy="307888"/>
          </a:xfrm>
          <a:prstGeom prst="flowChartManualOperation">
            <a:avLst/>
          </a:prstGeom>
          <a:solidFill>
            <a:schemeClr val="tx1">
              <a:lumMod val="65000"/>
              <a:lumOff val="3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100"/>
              </a:lnSpc>
            </a:pPr>
            <a:r>
              <a:rPr lang="en-US" sz="1200" b="1" dirty="0">
                <a:solidFill>
                  <a:srgbClr val="00FFCC"/>
                </a:solidFill>
              </a:rPr>
              <a:t>Introduction</a:t>
            </a:r>
            <a:endParaRPr lang="el-GR" sz="1200" b="1" dirty="0">
              <a:solidFill>
                <a:srgbClr val="00FFCC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0F1ABFC-FC25-C1E1-0A64-F8D7B9B724F2}"/>
              </a:ext>
            </a:extLst>
          </p:cNvPr>
          <p:cNvSpPr txBox="1"/>
          <p:nvPr/>
        </p:nvSpPr>
        <p:spPr>
          <a:xfrm>
            <a:off x="1629399" y="2383411"/>
            <a:ext cx="1037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00B0F0"/>
                </a:solidFill>
              </a:rPr>
              <a:t>Scanning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16A683F-D556-DF5F-A143-6B7846A39823}"/>
              </a:ext>
            </a:extLst>
          </p:cNvPr>
          <p:cNvSpPr txBox="1"/>
          <p:nvPr/>
        </p:nvSpPr>
        <p:spPr>
          <a:xfrm>
            <a:off x="1630009" y="1690688"/>
            <a:ext cx="1653658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Pseudo-Parallel</a:t>
            </a:r>
          </a:p>
          <a:p>
            <a:r>
              <a:rPr lang="en-US" b="1" dirty="0" err="1">
                <a:solidFill>
                  <a:srgbClr val="FF0000"/>
                </a:solidFill>
              </a:rPr>
              <a:t>Precessed</a:t>
            </a:r>
            <a:r>
              <a:rPr lang="en-US" sz="1600" dirty="0"/>
              <a:t> beam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6E1F54A-A76E-61ED-5A48-9E9E07FE9FCA}"/>
              </a:ext>
            </a:extLst>
          </p:cNvPr>
          <p:cNvSpPr txBox="1"/>
          <p:nvPr/>
        </p:nvSpPr>
        <p:spPr>
          <a:xfrm>
            <a:off x="6132550" y="2560339"/>
            <a:ext cx="3105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Precession Enhanced 4D-STEM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64874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3.7037E-6 L 0.0987 -3.7037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35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0 L 0.0987 0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35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1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5">
            <a:extLst>
              <a:ext uri="{FF2B5EF4-FFF2-40B4-BE49-F238E27FC236}">
                <a16:creationId xmlns:a16="http://schemas.microsoft.com/office/drawing/2014/main" id="{9C7952E5-466B-4E49-BDEE-138E62BC5F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1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3737"/>
          <a:stretch>
            <a:fillRect/>
          </a:stretch>
        </p:blipFill>
        <p:spPr bwMode="auto">
          <a:xfrm>
            <a:off x="593728" y="825572"/>
            <a:ext cx="4952509" cy="511802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2" name="Group 101">
            <a:extLst>
              <a:ext uri="{FF2B5EF4-FFF2-40B4-BE49-F238E27FC236}">
                <a16:creationId xmlns:a16="http://schemas.microsoft.com/office/drawing/2014/main" id="{4B795339-6DFA-4330-8215-189836A97FA8}"/>
              </a:ext>
            </a:extLst>
          </p:cNvPr>
          <p:cNvGrpSpPr/>
          <p:nvPr/>
        </p:nvGrpSpPr>
        <p:grpSpPr>
          <a:xfrm>
            <a:off x="2236189" y="3778013"/>
            <a:ext cx="3032852" cy="1948582"/>
            <a:chOff x="2236189" y="3778013"/>
            <a:chExt cx="3032852" cy="1948582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8E9239AF-E63D-42F7-ADE5-BB4FA356DD75}"/>
                </a:ext>
              </a:extLst>
            </p:cNvPr>
            <p:cNvGrpSpPr/>
            <p:nvPr/>
          </p:nvGrpSpPr>
          <p:grpSpPr>
            <a:xfrm>
              <a:off x="2420928" y="3778013"/>
              <a:ext cx="2848113" cy="1638300"/>
              <a:chOff x="2420928" y="3778013"/>
              <a:chExt cx="2848113" cy="1638300"/>
            </a:xfrm>
          </p:grpSpPr>
          <p:pic>
            <p:nvPicPr>
              <p:cNvPr id="83" name="Picture 82">
                <a:extLst>
                  <a:ext uri="{FF2B5EF4-FFF2-40B4-BE49-F238E27FC236}">
                    <a16:creationId xmlns:a16="http://schemas.microsoft.com/office/drawing/2014/main" id="{578E16EF-DBF7-432E-95F0-BE664D4D78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contras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20928" y="3778013"/>
                <a:ext cx="1638300" cy="1638300"/>
              </a:xfrm>
              <a:prstGeom prst="rect">
                <a:avLst/>
              </a:prstGeom>
              <a:scene3d>
                <a:camera prst="perspectiveRelaxed"/>
                <a:lightRig rig="threePt" dir="t"/>
              </a:scene3d>
            </p:spPr>
          </p:pic>
          <p:pic>
            <p:nvPicPr>
              <p:cNvPr id="84" name="Picture 83">
                <a:extLst>
                  <a:ext uri="{FF2B5EF4-FFF2-40B4-BE49-F238E27FC236}">
                    <a16:creationId xmlns:a16="http://schemas.microsoft.com/office/drawing/2014/main" id="{D9C2B59E-EB11-4CC7-8DCB-4119B881F6A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contras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30741" y="3778013"/>
                <a:ext cx="1638300" cy="1638300"/>
              </a:xfrm>
              <a:prstGeom prst="rect">
                <a:avLst/>
              </a:prstGeom>
              <a:scene3d>
                <a:camera prst="perspectiveRelaxed"/>
                <a:lightRig rig="threePt" dir="t"/>
              </a:scene3d>
            </p:spPr>
          </p:pic>
        </p:grp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CB5D9181-3243-4DB1-B9D4-06D053DA3744}"/>
                </a:ext>
              </a:extLst>
            </p:cNvPr>
            <p:cNvGrpSpPr/>
            <p:nvPr/>
          </p:nvGrpSpPr>
          <p:grpSpPr>
            <a:xfrm>
              <a:off x="2328196" y="3932792"/>
              <a:ext cx="2822439" cy="1638300"/>
              <a:chOff x="2328196" y="3932792"/>
              <a:chExt cx="2822439" cy="1638300"/>
            </a:xfrm>
          </p:grpSpPr>
          <p:pic>
            <p:nvPicPr>
              <p:cNvPr id="86" name="Picture 85" descr="A group of stars in space&#10;&#10;Description automatically generated with low confidence">
                <a:extLst>
                  <a:ext uri="{FF2B5EF4-FFF2-40B4-BE49-F238E27FC236}">
                    <a16:creationId xmlns:a16="http://schemas.microsoft.com/office/drawing/2014/main" id="{572C9B36-58D4-4050-8ACE-3FD214DE11D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rightnessContrast contras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28196" y="3932792"/>
                <a:ext cx="1638300" cy="1638300"/>
              </a:xfrm>
              <a:prstGeom prst="rect">
                <a:avLst/>
              </a:prstGeom>
              <a:scene3d>
                <a:camera prst="perspectiveRelaxed"/>
                <a:lightRig rig="threePt" dir="t"/>
              </a:scene3d>
            </p:spPr>
          </p:pic>
          <p:pic>
            <p:nvPicPr>
              <p:cNvPr id="87" name="Picture 86">
                <a:extLst>
                  <a:ext uri="{FF2B5EF4-FFF2-40B4-BE49-F238E27FC236}">
                    <a16:creationId xmlns:a16="http://schemas.microsoft.com/office/drawing/2014/main" id="{5A04D6A3-E746-4F61-A4F3-C0857E79F0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contras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25553" y="3932792"/>
                <a:ext cx="1638300" cy="1638300"/>
              </a:xfrm>
              <a:prstGeom prst="rect">
                <a:avLst/>
              </a:prstGeom>
              <a:scene3d>
                <a:camera prst="perspectiveRelaxed"/>
                <a:lightRig rig="threePt" dir="t"/>
              </a:scene3d>
            </p:spPr>
          </p:pic>
          <p:pic>
            <p:nvPicPr>
              <p:cNvPr id="88" name="Picture 87">
                <a:extLst>
                  <a:ext uri="{FF2B5EF4-FFF2-40B4-BE49-F238E27FC236}">
                    <a16:creationId xmlns:a16="http://schemas.microsoft.com/office/drawing/2014/main" id="{450CFB1B-B3C9-480E-9741-C68245D345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rightnessContrast contras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22909" y="3932792"/>
                <a:ext cx="1638300" cy="1638300"/>
              </a:xfrm>
              <a:prstGeom prst="rect">
                <a:avLst/>
              </a:prstGeom>
              <a:scene3d>
                <a:camera prst="perspectiveRelaxed"/>
                <a:lightRig rig="threePt" dir="t"/>
              </a:scene3d>
            </p:spPr>
          </p:pic>
          <p:pic>
            <p:nvPicPr>
              <p:cNvPr id="89" name="Picture 88" descr="A picture containing light, outdoor object, time, closeup&#10;&#10;Description automatically generated">
                <a:extLst>
                  <a:ext uri="{FF2B5EF4-FFF2-40B4-BE49-F238E27FC236}">
                    <a16:creationId xmlns:a16="http://schemas.microsoft.com/office/drawing/2014/main" id="{553A4FF9-94E9-426B-A919-65D9683523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brightnessContrast contras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20266" y="3932792"/>
                <a:ext cx="1638300" cy="1638300"/>
              </a:xfrm>
              <a:prstGeom prst="rect">
                <a:avLst/>
              </a:prstGeom>
              <a:scene3d>
                <a:camera prst="perspectiveRelaxed"/>
                <a:lightRig rig="threePt" dir="t"/>
              </a:scene3d>
            </p:spPr>
          </p:pic>
          <p:pic>
            <p:nvPicPr>
              <p:cNvPr id="90" name="Picture 89" descr="A picture containing outdoor object, night&#10;&#10;Description automatically generated">
                <a:extLst>
                  <a:ext uri="{FF2B5EF4-FFF2-40B4-BE49-F238E27FC236}">
                    <a16:creationId xmlns:a16="http://schemas.microsoft.com/office/drawing/2014/main" id="{A80B0CFC-CA0E-4106-BF6D-E96F14F86B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6">
                        <a14:imgEffect>
                          <a14:brightnessContrast contras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17623" y="3932792"/>
                <a:ext cx="1638300" cy="1638300"/>
              </a:xfrm>
              <a:prstGeom prst="rect">
                <a:avLst/>
              </a:prstGeom>
              <a:scene3d>
                <a:camera prst="perspectiveRelaxed"/>
                <a:lightRig rig="threePt" dir="t"/>
              </a:scene3d>
            </p:spPr>
          </p:pic>
          <p:pic>
            <p:nvPicPr>
              <p:cNvPr id="91" name="Picture 90">
                <a:extLst>
                  <a:ext uri="{FF2B5EF4-FFF2-40B4-BE49-F238E27FC236}">
                    <a16:creationId xmlns:a16="http://schemas.microsoft.com/office/drawing/2014/main" id="{86E3E58F-076D-4910-AE76-E86B21B4AF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8">
                        <a14:imgEffect>
                          <a14:brightnessContrast contras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14980" y="3932792"/>
                <a:ext cx="1638300" cy="1638300"/>
              </a:xfrm>
              <a:prstGeom prst="rect">
                <a:avLst/>
              </a:prstGeom>
              <a:scene3d>
                <a:camera prst="perspectiveRelaxed"/>
                <a:lightRig rig="threePt" dir="t"/>
              </a:scene3d>
            </p:spPr>
          </p:pic>
          <p:pic>
            <p:nvPicPr>
              <p:cNvPr id="92" name="Picture 91">
                <a:extLst>
                  <a:ext uri="{FF2B5EF4-FFF2-40B4-BE49-F238E27FC236}">
                    <a16:creationId xmlns:a16="http://schemas.microsoft.com/office/drawing/2014/main" id="{A0D77364-FC25-4BAD-AFB7-2E0587D894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rightnessContrast contras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12335" y="3932792"/>
                <a:ext cx="1638300" cy="1638300"/>
              </a:xfrm>
              <a:prstGeom prst="rect">
                <a:avLst/>
              </a:prstGeom>
              <a:scene3d>
                <a:camera prst="perspectiveRelaxed"/>
                <a:lightRig rig="threePt" dir="t"/>
              </a:scene3d>
            </p:spPr>
          </p:pic>
        </p:grp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BCCFA3F3-B832-4331-B3DD-8CC656354524}"/>
                </a:ext>
              </a:extLst>
            </p:cNvPr>
            <p:cNvGrpSpPr/>
            <p:nvPr/>
          </p:nvGrpSpPr>
          <p:grpSpPr>
            <a:xfrm>
              <a:off x="2236189" y="4088295"/>
              <a:ext cx="2858642" cy="1638300"/>
              <a:chOff x="2236189" y="4088295"/>
              <a:chExt cx="2858642" cy="1638300"/>
            </a:xfrm>
          </p:grpSpPr>
          <p:pic>
            <p:nvPicPr>
              <p:cNvPr id="93" name="Picture 92">
                <a:extLst>
                  <a:ext uri="{FF2B5EF4-FFF2-40B4-BE49-F238E27FC236}">
                    <a16:creationId xmlns:a16="http://schemas.microsoft.com/office/drawing/2014/main" id="{4D532C4B-D955-4C9C-9F90-607DCF7211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brightnessContrast contras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36189" y="4088295"/>
                <a:ext cx="1638300" cy="1638300"/>
              </a:xfrm>
              <a:prstGeom prst="rect">
                <a:avLst/>
              </a:prstGeom>
              <a:scene3d>
                <a:camera prst="perspectiveRelaxed"/>
                <a:lightRig rig="threePt" dir="t"/>
              </a:scene3d>
            </p:spPr>
          </p:pic>
          <p:pic>
            <p:nvPicPr>
              <p:cNvPr id="94" name="Picture 93" descr="A picture containing outdoor object, night&#10;&#10;Description automatically generated">
                <a:extLst>
                  <a:ext uri="{FF2B5EF4-FFF2-40B4-BE49-F238E27FC236}">
                    <a16:creationId xmlns:a16="http://schemas.microsoft.com/office/drawing/2014/main" id="{4EAB3B35-4B50-4030-B0E5-C22791B7DD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6">
                        <a14:imgEffect>
                          <a14:brightnessContrast contras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39579" y="4088295"/>
                <a:ext cx="1638300" cy="1638300"/>
              </a:xfrm>
              <a:prstGeom prst="rect">
                <a:avLst/>
              </a:prstGeom>
              <a:scene3d>
                <a:camera prst="perspectiveRelaxed"/>
                <a:lightRig rig="threePt" dir="t"/>
              </a:scene3d>
            </p:spPr>
          </p:pic>
          <p:pic>
            <p:nvPicPr>
              <p:cNvPr id="95" name="Picture 94" descr="A picture containing outdoor object, night&#10;&#10;Description automatically generated">
                <a:extLst>
                  <a:ext uri="{FF2B5EF4-FFF2-40B4-BE49-F238E27FC236}">
                    <a16:creationId xmlns:a16="http://schemas.microsoft.com/office/drawing/2014/main" id="{BC4D8E27-82F3-4627-8209-A6A47BD28D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8">
                        <a14:imgEffect>
                          <a14:brightnessContrast contras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42969" y="4088295"/>
                <a:ext cx="1638300" cy="1638300"/>
              </a:xfrm>
              <a:prstGeom prst="rect">
                <a:avLst/>
              </a:prstGeom>
              <a:scene3d>
                <a:camera prst="perspectiveRelaxed"/>
                <a:lightRig rig="threePt" dir="t"/>
              </a:scene3d>
            </p:spPr>
          </p:pic>
          <p:pic>
            <p:nvPicPr>
              <p:cNvPr id="96" name="Picture 95" descr="A picture containing light, outdoor object, night, comet&#10;&#10;Description automatically generated">
                <a:extLst>
                  <a:ext uri="{FF2B5EF4-FFF2-40B4-BE49-F238E27FC236}">
                    <a16:creationId xmlns:a16="http://schemas.microsoft.com/office/drawing/2014/main" id="{BCEECA4A-E8EF-44A4-B8E9-42733479ED3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rightnessContrast contras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46359" y="4088295"/>
                <a:ext cx="1638300" cy="1638300"/>
              </a:xfrm>
              <a:prstGeom prst="rect">
                <a:avLst/>
              </a:prstGeom>
              <a:scene3d>
                <a:camera prst="perspectiveRelaxed"/>
                <a:lightRig rig="threePt" dir="t"/>
              </a:scene3d>
            </p:spPr>
          </p:pic>
          <p:pic>
            <p:nvPicPr>
              <p:cNvPr id="97" name="Picture 96" descr="White dots on a black background&#10;&#10;Description automatically generated with medium confidence">
                <a:extLst>
                  <a:ext uri="{FF2B5EF4-FFF2-40B4-BE49-F238E27FC236}">
                    <a16:creationId xmlns:a16="http://schemas.microsoft.com/office/drawing/2014/main" id="{1ED0C5E4-B7F3-4775-9ED8-18BDD2285F9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22">
                        <a14:imgEffect>
                          <a14:brightnessContrast contras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49749" y="4088295"/>
                <a:ext cx="1638300" cy="1638300"/>
              </a:xfrm>
              <a:prstGeom prst="rect">
                <a:avLst/>
              </a:prstGeom>
              <a:scene3d>
                <a:camera prst="perspectiveRelaxed"/>
                <a:lightRig rig="threePt" dir="t"/>
              </a:scene3d>
            </p:spPr>
          </p:pic>
          <p:pic>
            <p:nvPicPr>
              <p:cNvPr id="98" name="Picture 97" descr="A picture containing outdoor object, night, night sky&#10;&#10;Description automatically generated">
                <a:extLst>
                  <a:ext uri="{FF2B5EF4-FFF2-40B4-BE49-F238E27FC236}">
                    <a16:creationId xmlns:a16="http://schemas.microsoft.com/office/drawing/2014/main" id="{A51A6E9C-A622-4BCF-A5B1-0F441684C5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24">
                        <a14:imgEffect>
                          <a14:brightnessContrast contras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53139" y="4088295"/>
                <a:ext cx="1638300" cy="1638300"/>
              </a:xfrm>
              <a:prstGeom prst="rect">
                <a:avLst/>
              </a:prstGeom>
              <a:scene3d>
                <a:camera prst="perspectiveRelaxed"/>
                <a:lightRig rig="threePt" dir="t"/>
              </a:scene3d>
            </p:spPr>
          </p:pic>
          <p:pic>
            <p:nvPicPr>
              <p:cNvPr id="99" name="Picture 98" descr="A picture containing outdoor object&#10;&#10;Description automatically generated">
                <a:extLst>
                  <a:ext uri="{FF2B5EF4-FFF2-40B4-BE49-F238E27FC236}">
                    <a16:creationId xmlns:a16="http://schemas.microsoft.com/office/drawing/2014/main" id="{1B968475-0355-4A14-B245-5E56C35B08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26">
                        <a14:imgEffect>
                          <a14:brightnessContrast contras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56531" y="4088295"/>
                <a:ext cx="1638300" cy="1638300"/>
              </a:xfrm>
              <a:prstGeom prst="rect">
                <a:avLst/>
              </a:prstGeom>
              <a:scene3d>
                <a:camera prst="perspectiveRelaxed"/>
                <a:lightRig rig="threePt" dir="t"/>
              </a:scene3d>
            </p:spPr>
          </p:pic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2C17CBB0-F0AB-4F34-87EC-8BAB2BF261FD}"/>
              </a:ext>
            </a:extLst>
          </p:cNvPr>
          <p:cNvGrpSpPr/>
          <p:nvPr/>
        </p:nvGrpSpPr>
        <p:grpSpPr>
          <a:xfrm>
            <a:off x="2751179" y="3381014"/>
            <a:ext cx="385876" cy="990213"/>
            <a:chOff x="2699392" y="3043927"/>
            <a:chExt cx="783262" cy="1344365"/>
          </a:xfrm>
        </p:grpSpPr>
        <p:sp>
          <p:nvSpPr>
            <p:cNvPr id="5" name="Isosceles Triangle 4">
              <a:extLst>
                <a:ext uri="{FF2B5EF4-FFF2-40B4-BE49-F238E27FC236}">
                  <a16:creationId xmlns:a16="http://schemas.microsoft.com/office/drawing/2014/main" id="{393A50A7-5D34-4DEE-8488-15F9B0F05ADE}"/>
                </a:ext>
              </a:extLst>
            </p:cNvPr>
            <p:cNvSpPr/>
            <p:nvPr/>
          </p:nvSpPr>
          <p:spPr>
            <a:xfrm flipV="1">
              <a:off x="2714334" y="3718472"/>
              <a:ext cx="757207" cy="669820"/>
            </a:xfrm>
            <a:prstGeom prst="triangle">
              <a:avLst/>
            </a:prstGeom>
            <a:gradFill flip="none" rotWithShape="1">
              <a:gsLst>
                <a:gs pos="0">
                  <a:srgbClr val="00FF00">
                    <a:shade val="30000"/>
                    <a:satMod val="115000"/>
                  </a:srgbClr>
                </a:gs>
                <a:gs pos="50000">
                  <a:srgbClr val="00FF00">
                    <a:shade val="67500"/>
                    <a:satMod val="115000"/>
                  </a:srgbClr>
                </a:gs>
                <a:gs pos="100000">
                  <a:srgbClr val="00FF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124FDBF7-A7D1-4A38-9F97-E0F84BEC9BBB}"/>
                </a:ext>
              </a:extLst>
            </p:cNvPr>
            <p:cNvGrpSpPr/>
            <p:nvPr/>
          </p:nvGrpSpPr>
          <p:grpSpPr>
            <a:xfrm flipV="1">
              <a:off x="2699392" y="3043927"/>
              <a:ext cx="783262" cy="758050"/>
              <a:chOff x="9680635" y="2265328"/>
              <a:chExt cx="530166" cy="1210542"/>
            </a:xfrm>
          </p:grpSpPr>
          <p:sp>
            <p:nvSpPr>
              <p:cNvPr id="7" name="Isosceles Triangle 6">
                <a:extLst>
                  <a:ext uri="{FF2B5EF4-FFF2-40B4-BE49-F238E27FC236}">
                    <a16:creationId xmlns:a16="http://schemas.microsoft.com/office/drawing/2014/main" id="{2B030740-DE53-42D4-AE6D-18ED39163D48}"/>
                  </a:ext>
                </a:extLst>
              </p:cNvPr>
              <p:cNvSpPr/>
              <p:nvPr/>
            </p:nvSpPr>
            <p:spPr>
              <a:xfrm flipH="1" flipV="1">
                <a:off x="9687778" y="2406224"/>
                <a:ext cx="512530" cy="1069646"/>
              </a:xfrm>
              <a:prstGeom prst="triangle">
                <a:avLst/>
              </a:prstGeom>
              <a:gradFill flip="none" rotWithShape="1">
                <a:gsLst>
                  <a:gs pos="0">
                    <a:srgbClr val="00FF00">
                      <a:shade val="30000"/>
                      <a:satMod val="115000"/>
                    </a:srgbClr>
                  </a:gs>
                  <a:gs pos="50000">
                    <a:srgbClr val="00FF00">
                      <a:shade val="67500"/>
                      <a:satMod val="115000"/>
                    </a:srgbClr>
                  </a:gs>
                  <a:gs pos="100000">
                    <a:srgbClr val="00FF0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1EDA5A73-43A6-43E1-A2EC-D77444D4D6F3}"/>
                  </a:ext>
                </a:extLst>
              </p:cNvPr>
              <p:cNvSpPr/>
              <p:nvPr/>
            </p:nvSpPr>
            <p:spPr>
              <a:xfrm>
                <a:off x="9680635" y="2265328"/>
                <a:ext cx="530166" cy="2667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00">
                      <a:shade val="30000"/>
                      <a:satMod val="115000"/>
                    </a:srgbClr>
                  </a:gs>
                  <a:gs pos="50000">
                    <a:srgbClr val="00FF00">
                      <a:shade val="67500"/>
                      <a:satMod val="115000"/>
                    </a:srgbClr>
                  </a:gs>
                  <a:gs pos="100000">
                    <a:srgbClr val="00FF0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" name="AutoShape 18" descr="dum">
            <a:extLst>
              <a:ext uri="{FF2B5EF4-FFF2-40B4-BE49-F238E27FC236}">
                <a16:creationId xmlns:a16="http://schemas.microsoft.com/office/drawing/2014/main" id="{3B623B0B-7DD7-4F30-8CD4-D32C070F9B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2156" y="2922247"/>
            <a:ext cx="1908000" cy="504000"/>
          </a:xfrm>
          <a:prstGeom prst="parallelogram">
            <a:avLst>
              <a:gd name="adj" fmla="val 75890"/>
            </a:avLst>
          </a:prstGeom>
          <a:blipFill dpi="0" rotWithShape="1">
            <a:blip r:embed="rId27" cstate="print">
              <a:alphaModFix amt="70000"/>
            </a:blip>
            <a:srcRect/>
            <a:stretch>
              <a:fillRect/>
            </a:stretch>
          </a:blipFill>
          <a:ln w="12700">
            <a:solidFill>
              <a:srgbClr val="00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cs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C27E310-19F2-4460-BC18-75BF04404264}"/>
              </a:ext>
            </a:extLst>
          </p:cNvPr>
          <p:cNvGrpSpPr/>
          <p:nvPr/>
        </p:nvGrpSpPr>
        <p:grpSpPr>
          <a:xfrm>
            <a:off x="2645176" y="1202448"/>
            <a:ext cx="532011" cy="3426997"/>
            <a:chOff x="2942356" y="877328"/>
            <a:chExt cx="532011" cy="3426997"/>
          </a:xfrm>
        </p:grpSpPr>
        <p:sp>
          <p:nvSpPr>
            <p:cNvPr id="10" name="Isosceles Triangle 9">
              <a:extLst>
                <a:ext uri="{FF2B5EF4-FFF2-40B4-BE49-F238E27FC236}">
                  <a16:creationId xmlns:a16="http://schemas.microsoft.com/office/drawing/2014/main" id="{F97EC04E-9D13-4D75-9439-8AA99C67D564}"/>
                </a:ext>
              </a:extLst>
            </p:cNvPr>
            <p:cNvSpPr/>
            <p:nvPr/>
          </p:nvSpPr>
          <p:spPr>
            <a:xfrm flipH="1" flipV="1">
              <a:off x="3041621" y="1407411"/>
              <a:ext cx="404048" cy="1534260"/>
            </a:xfrm>
            <a:prstGeom prst="triangle">
              <a:avLst>
                <a:gd name="adj" fmla="val 49148"/>
              </a:avLst>
            </a:prstGeom>
            <a:gradFill flip="none" rotWithShape="1">
              <a:gsLst>
                <a:gs pos="0">
                  <a:srgbClr val="00FF00">
                    <a:shade val="30000"/>
                    <a:satMod val="115000"/>
                  </a:srgbClr>
                </a:gs>
                <a:gs pos="50000">
                  <a:srgbClr val="00FF00">
                    <a:shade val="67500"/>
                    <a:satMod val="115000"/>
                  </a:srgbClr>
                </a:gs>
                <a:gs pos="100000">
                  <a:srgbClr val="00FF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9A59B115-4040-4D0D-96E3-9C6628E91562}"/>
                </a:ext>
              </a:extLst>
            </p:cNvPr>
            <p:cNvSpPr/>
            <p:nvPr/>
          </p:nvSpPr>
          <p:spPr>
            <a:xfrm>
              <a:off x="3036239" y="1331601"/>
              <a:ext cx="417046" cy="134788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47000">
                  <a:schemeClr val="accent6">
                    <a:lumMod val="0"/>
                    <a:lumOff val="100000"/>
                  </a:schemeClr>
                </a:gs>
                <a:gs pos="100000">
                  <a:srgbClr val="00FA00"/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4D7A195-DE1F-439B-A260-C0208C2E2A20}"/>
                </a:ext>
              </a:extLst>
            </p:cNvPr>
            <p:cNvSpPr/>
            <p:nvPr/>
          </p:nvSpPr>
          <p:spPr>
            <a:xfrm rot="735678">
              <a:off x="3190168" y="2933394"/>
              <a:ext cx="143640" cy="101302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EDE4C0A8-1C44-40C2-8052-DDC31E0453E1}"/>
                </a:ext>
              </a:extLst>
            </p:cNvPr>
            <p:cNvSpPr/>
            <p:nvPr/>
          </p:nvSpPr>
          <p:spPr>
            <a:xfrm>
              <a:off x="2942356" y="1323674"/>
              <a:ext cx="494794" cy="123595"/>
            </a:xfrm>
            <a:prstGeom prst="arc">
              <a:avLst>
                <a:gd name="adj1" fmla="val 16200000"/>
                <a:gd name="adj2" fmla="val 3072331"/>
              </a:avLst>
            </a:prstGeom>
            <a:ln w="2857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06C679B-8E6C-4AB6-9779-23903F404914}"/>
                </a:ext>
              </a:extLst>
            </p:cNvPr>
            <p:cNvCxnSpPr>
              <a:cxnSpLocks/>
            </p:cNvCxnSpPr>
            <p:nvPr/>
          </p:nvCxnSpPr>
          <p:spPr>
            <a:xfrm>
              <a:off x="3249603" y="877328"/>
              <a:ext cx="0" cy="3426997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5FA35489-17DE-4D5F-8149-72294E08A68F}"/>
                </a:ext>
              </a:extLst>
            </p:cNvPr>
            <p:cNvSpPr/>
            <p:nvPr/>
          </p:nvSpPr>
          <p:spPr>
            <a:xfrm flipV="1">
              <a:off x="3361574" y="1339752"/>
              <a:ext cx="112793" cy="45719"/>
            </a:xfrm>
            <a:prstGeom prst="ellipse">
              <a:avLst/>
            </a:prstGeom>
            <a:gradFill flip="none" rotWithShape="1">
              <a:gsLst>
                <a:gs pos="0">
                  <a:srgbClr val="00FF00">
                    <a:shade val="30000"/>
                    <a:satMod val="115000"/>
                  </a:srgbClr>
                </a:gs>
                <a:gs pos="50000">
                  <a:srgbClr val="00FF00">
                    <a:shade val="67500"/>
                    <a:satMod val="115000"/>
                  </a:srgbClr>
                </a:gs>
                <a:gs pos="100000">
                  <a:srgbClr val="00FF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13DFF0DE-69D2-4FF5-AD71-20A119BC24BB}"/>
              </a:ext>
            </a:extLst>
          </p:cNvPr>
          <p:cNvSpPr txBox="1"/>
          <p:nvPr/>
        </p:nvSpPr>
        <p:spPr>
          <a:xfrm>
            <a:off x="1630009" y="1690688"/>
            <a:ext cx="1653658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Pseudo-Parallel</a:t>
            </a:r>
          </a:p>
          <a:p>
            <a:r>
              <a:rPr lang="en-US" b="1" dirty="0" err="1">
                <a:solidFill>
                  <a:srgbClr val="FF0000"/>
                </a:solidFill>
              </a:rPr>
              <a:t>Precessed</a:t>
            </a:r>
            <a:r>
              <a:rPr lang="en-US" sz="1600" dirty="0"/>
              <a:t> beam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F5EBA5-610A-489C-9BAA-A816EEB7EC87}"/>
              </a:ext>
            </a:extLst>
          </p:cNvPr>
          <p:cNvSpPr txBox="1"/>
          <p:nvPr/>
        </p:nvSpPr>
        <p:spPr>
          <a:xfrm>
            <a:off x="1629399" y="2383411"/>
            <a:ext cx="1037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00B0F0"/>
                </a:solidFill>
              </a:rPr>
              <a:t>Scanning</a:t>
            </a:r>
            <a:endParaRPr lang="en-US" dirty="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B44F5B0-EDCC-4EFE-9A40-1BCB298B72A7}"/>
              </a:ext>
            </a:extLst>
          </p:cNvPr>
          <p:cNvGrpSpPr/>
          <p:nvPr/>
        </p:nvGrpSpPr>
        <p:grpSpPr>
          <a:xfrm>
            <a:off x="3181998" y="2935940"/>
            <a:ext cx="1334784" cy="108000"/>
            <a:chOff x="3181998" y="2935940"/>
            <a:chExt cx="1334784" cy="108000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68FD9EED-CC7B-41C0-9F2A-ACFB1A42F005}"/>
                </a:ext>
              </a:extLst>
            </p:cNvPr>
            <p:cNvSpPr/>
            <p:nvPr/>
          </p:nvSpPr>
          <p:spPr>
            <a:xfrm>
              <a:off x="3378848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D9951DF-2C05-4BDB-9EDD-C6763E14151D}"/>
                </a:ext>
              </a:extLst>
            </p:cNvPr>
            <p:cNvSpPr/>
            <p:nvPr/>
          </p:nvSpPr>
          <p:spPr>
            <a:xfrm>
              <a:off x="3575095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0C03CC6E-36A7-452C-B529-1A537DB038FC}"/>
                </a:ext>
              </a:extLst>
            </p:cNvPr>
            <p:cNvSpPr/>
            <p:nvPr/>
          </p:nvSpPr>
          <p:spPr>
            <a:xfrm>
              <a:off x="3771342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7C31953E-20E8-49BD-9F3B-639BD03B2367}"/>
                </a:ext>
              </a:extLst>
            </p:cNvPr>
            <p:cNvSpPr/>
            <p:nvPr/>
          </p:nvSpPr>
          <p:spPr>
            <a:xfrm>
              <a:off x="4372782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82F711C1-FCAC-46A9-BC76-33FD8B39A227}"/>
                </a:ext>
              </a:extLst>
            </p:cNvPr>
            <p:cNvSpPr/>
            <p:nvPr/>
          </p:nvSpPr>
          <p:spPr>
            <a:xfrm>
              <a:off x="3967589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CEBE5CF-B63C-4AEC-B065-F4CE8FAF011A}"/>
                </a:ext>
              </a:extLst>
            </p:cNvPr>
            <p:cNvSpPr/>
            <p:nvPr/>
          </p:nvSpPr>
          <p:spPr>
            <a:xfrm>
              <a:off x="4163836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44853570-EB8A-45F7-BE48-2D8FE480DF89}"/>
                </a:ext>
              </a:extLst>
            </p:cNvPr>
            <p:cNvSpPr/>
            <p:nvPr/>
          </p:nvSpPr>
          <p:spPr>
            <a:xfrm>
              <a:off x="3181998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31DD1934-F9A5-433D-88CA-93B85C3A57D3}"/>
              </a:ext>
            </a:extLst>
          </p:cNvPr>
          <p:cNvGrpSpPr/>
          <p:nvPr/>
        </p:nvGrpSpPr>
        <p:grpSpPr>
          <a:xfrm>
            <a:off x="3105798" y="3024840"/>
            <a:ext cx="1334784" cy="108000"/>
            <a:chOff x="3181998" y="2935940"/>
            <a:chExt cx="1334784" cy="108000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71791B7-EC4C-49E4-B9FA-928C1F18F834}"/>
                </a:ext>
              </a:extLst>
            </p:cNvPr>
            <p:cNvSpPr/>
            <p:nvPr/>
          </p:nvSpPr>
          <p:spPr>
            <a:xfrm>
              <a:off x="3378848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8B189A6D-FB6D-4CDA-A417-8D51F12B286B}"/>
                </a:ext>
              </a:extLst>
            </p:cNvPr>
            <p:cNvSpPr/>
            <p:nvPr/>
          </p:nvSpPr>
          <p:spPr>
            <a:xfrm>
              <a:off x="3575095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2DDDA09A-ED4F-4E4E-AA90-DF138EB4E897}"/>
                </a:ext>
              </a:extLst>
            </p:cNvPr>
            <p:cNvSpPr/>
            <p:nvPr/>
          </p:nvSpPr>
          <p:spPr>
            <a:xfrm>
              <a:off x="3771342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8540B65-4998-4F4E-9602-1577DFF9DEAE}"/>
                </a:ext>
              </a:extLst>
            </p:cNvPr>
            <p:cNvSpPr/>
            <p:nvPr/>
          </p:nvSpPr>
          <p:spPr>
            <a:xfrm>
              <a:off x="4372782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BBCFA051-A6CD-4983-939A-3A071B7C85A8}"/>
                </a:ext>
              </a:extLst>
            </p:cNvPr>
            <p:cNvSpPr/>
            <p:nvPr/>
          </p:nvSpPr>
          <p:spPr>
            <a:xfrm>
              <a:off x="3967589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121C1535-EDDE-4774-A0EB-461CF42DD901}"/>
                </a:ext>
              </a:extLst>
            </p:cNvPr>
            <p:cNvSpPr/>
            <p:nvPr/>
          </p:nvSpPr>
          <p:spPr>
            <a:xfrm>
              <a:off x="4163836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E003E37B-63BF-4124-A0CB-9F32CD793D44}"/>
                </a:ext>
              </a:extLst>
            </p:cNvPr>
            <p:cNvSpPr/>
            <p:nvPr/>
          </p:nvSpPr>
          <p:spPr>
            <a:xfrm>
              <a:off x="3181998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1AE3C622-14D5-4737-82E4-7DF74F76320D}"/>
              </a:ext>
            </a:extLst>
          </p:cNvPr>
          <p:cNvGrpSpPr/>
          <p:nvPr/>
        </p:nvGrpSpPr>
        <p:grpSpPr>
          <a:xfrm>
            <a:off x="3016898" y="3126440"/>
            <a:ext cx="1334784" cy="108000"/>
            <a:chOff x="3181998" y="2935940"/>
            <a:chExt cx="1334784" cy="108000"/>
          </a:xfrm>
        </p:grpSpPr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4B1A9CD3-FE57-4F84-B626-EBF78BF93A02}"/>
                </a:ext>
              </a:extLst>
            </p:cNvPr>
            <p:cNvSpPr/>
            <p:nvPr/>
          </p:nvSpPr>
          <p:spPr>
            <a:xfrm>
              <a:off x="3378848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A973C847-B526-4C10-80F2-20BC709CE81D}"/>
                </a:ext>
              </a:extLst>
            </p:cNvPr>
            <p:cNvSpPr/>
            <p:nvPr/>
          </p:nvSpPr>
          <p:spPr>
            <a:xfrm>
              <a:off x="3575095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B4BFC96F-5BB1-4890-8373-2E8AA9E5A11A}"/>
                </a:ext>
              </a:extLst>
            </p:cNvPr>
            <p:cNvSpPr/>
            <p:nvPr/>
          </p:nvSpPr>
          <p:spPr>
            <a:xfrm>
              <a:off x="3771342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33029050-B37A-4489-90B5-F60F4FFE892A}"/>
                </a:ext>
              </a:extLst>
            </p:cNvPr>
            <p:cNvSpPr/>
            <p:nvPr/>
          </p:nvSpPr>
          <p:spPr>
            <a:xfrm>
              <a:off x="4372782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7F5B6F81-B6E5-4D7F-9187-A11CAE0D0119}"/>
                </a:ext>
              </a:extLst>
            </p:cNvPr>
            <p:cNvSpPr/>
            <p:nvPr/>
          </p:nvSpPr>
          <p:spPr>
            <a:xfrm>
              <a:off x="3967589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F976A41D-88AE-4B71-B48C-022DBE4D17BF}"/>
                </a:ext>
              </a:extLst>
            </p:cNvPr>
            <p:cNvSpPr/>
            <p:nvPr/>
          </p:nvSpPr>
          <p:spPr>
            <a:xfrm>
              <a:off x="4163836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A58E719C-07B7-4A54-8474-ED22E94E9F32}"/>
                </a:ext>
              </a:extLst>
            </p:cNvPr>
            <p:cNvSpPr/>
            <p:nvPr/>
          </p:nvSpPr>
          <p:spPr>
            <a:xfrm>
              <a:off x="3181998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AB7E905-D25C-4EA6-8987-312D5499F951}"/>
              </a:ext>
            </a:extLst>
          </p:cNvPr>
          <p:cNvGrpSpPr/>
          <p:nvPr/>
        </p:nvGrpSpPr>
        <p:grpSpPr>
          <a:xfrm>
            <a:off x="2902598" y="3247090"/>
            <a:ext cx="1334784" cy="108000"/>
            <a:chOff x="3181998" y="2935940"/>
            <a:chExt cx="1334784" cy="108000"/>
          </a:xfrm>
        </p:grpSpPr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1E31EC46-994C-492F-96E0-302D790B872F}"/>
                </a:ext>
              </a:extLst>
            </p:cNvPr>
            <p:cNvSpPr/>
            <p:nvPr/>
          </p:nvSpPr>
          <p:spPr>
            <a:xfrm>
              <a:off x="3378848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67464AC3-1F3E-44CF-8234-6F2A445BDF40}"/>
                </a:ext>
              </a:extLst>
            </p:cNvPr>
            <p:cNvSpPr/>
            <p:nvPr/>
          </p:nvSpPr>
          <p:spPr>
            <a:xfrm>
              <a:off x="3575095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1310C8FB-8B14-4111-BCBA-D8207BB04437}"/>
                </a:ext>
              </a:extLst>
            </p:cNvPr>
            <p:cNvSpPr/>
            <p:nvPr/>
          </p:nvSpPr>
          <p:spPr>
            <a:xfrm>
              <a:off x="3771342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FD35A01E-3D8A-4AAB-8247-838BBD370702}"/>
                </a:ext>
              </a:extLst>
            </p:cNvPr>
            <p:cNvSpPr/>
            <p:nvPr/>
          </p:nvSpPr>
          <p:spPr>
            <a:xfrm>
              <a:off x="4372782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C23AA08C-AA5F-4E83-BED5-D8484A7E10C6}"/>
                </a:ext>
              </a:extLst>
            </p:cNvPr>
            <p:cNvSpPr/>
            <p:nvPr/>
          </p:nvSpPr>
          <p:spPr>
            <a:xfrm>
              <a:off x="3967589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57880979-2F26-4EC9-8304-38DA6B74B478}"/>
                </a:ext>
              </a:extLst>
            </p:cNvPr>
            <p:cNvSpPr/>
            <p:nvPr/>
          </p:nvSpPr>
          <p:spPr>
            <a:xfrm>
              <a:off x="4163836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4E299241-232E-46F7-9ECA-7A1BC6C52135}"/>
                </a:ext>
              </a:extLst>
            </p:cNvPr>
            <p:cNvSpPr/>
            <p:nvPr/>
          </p:nvSpPr>
          <p:spPr>
            <a:xfrm>
              <a:off x="3181998" y="2935940"/>
              <a:ext cx="144000" cy="108000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  <a:scene3d>
              <a:camera prst="isometricTopUp"/>
              <a:lightRig rig="threePt" dir="tl"/>
            </a:scene3d>
            <a:sp3d>
              <a:bevelT w="254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pic>
        <p:nvPicPr>
          <p:cNvPr id="104" name="Picture 103" descr="A picture containing outdoor object&#10;&#10;Description automatically generated">
            <a:extLst>
              <a:ext uri="{FF2B5EF4-FFF2-40B4-BE49-F238E27FC236}">
                <a16:creationId xmlns:a16="http://schemas.microsoft.com/office/drawing/2014/main" id="{104DDF2B-AA32-4DFB-A241-1AC7CF35DC2C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rightnessContrast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232" y="4363258"/>
            <a:ext cx="1638300" cy="1638300"/>
          </a:xfrm>
          <a:prstGeom prst="rect">
            <a:avLst/>
          </a:prstGeom>
          <a:scene3d>
            <a:camera prst="perspectiveRelaxed"/>
            <a:lightRig rig="threePt" dir="t"/>
          </a:scene3d>
        </p:spPr>
      </p:pic>
      <p:pic>
        <p:nvPicPr>
          <p:cNvPr id="106" name="Picture 105" descr="A picture containing outdoor object, night&#10;&#10;Description automatically generated">
            <a:extLst>
              <a:ext uri="{FF2B5EF4-FFF2-40B4-BE49-F238E27FC236}">
                <a16:creationId xmlns:a16="http://schemas.microsoft.com/office/drawing/2014/main" id="{69693AE1-62BC-4C1D-9D06-D923964CCCD0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BEBA8EAE-BF5A-486C-A8C5-ECC9F3942E4B}">
                <a14:imgProps xmlns:a14="http://schemas.microsoft.com/office/drawing/2010/main">
                  <a14:imgLayer r:embed="rId29">
                    <a14:imgEffect>
                      <a14:brightnessContrast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361" y="4363258"/>
            <a:ext cx="1638300" cy="1638300"/>
          </a:xfrm>
          <a:prstGeom prst="rect">
            <a:avLst/>
          </a:prstGeom>
          <a:scene3d>
            <a:camera prst="perspectiveRelaxed"/>
            <a:lightRig rig="threePt" dir="t"/>
          </a:scene3d>
        </p:spPr>
      </p:pic>
      <p:pic>
        <p:nvPicPr>
          <p:cNvPr id="108" name="Picture 107" descr="A picture containing outdoor object, black, night&#10;&#10;Description automatically generated">
            <a:extLst>
              <a:ext uri="{FF2B5EF4-FFF2-40B4-BE49-F238E27FC236}">
                <a16:creationId xmlns:a16="http://schemas.microsoft.com/office/drawing/2014/main" id="{938EE1A6-FBBB-4FA1-B89B-B46C0D0CDD0D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BEBA8EAE-BF5A-486C-A8C5-ECC9F3942E4B}">
                <a14:imgProps xmlns:a14="http://schemas.microsoft.com/office/drawing/2010/main">
                  <a14:imgLayer r:embed="rId31">
                    <a14:imgEffect>
                      <a14:brightnessContrast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490" y="4363258"/>
            <a:ext cx="1638300" cy="1638300"/>
          </a:xfrm>
          <a:prstGeom prst="rect">
            <a:avLst/>
          </a:prstGeom>
          <a:scene3d>
            <a:camera prst="perspectiveRelaxed"/>
            <a:lightRig rig="threePt" dir="t"/>
          </a:scene3d>
        </p:spPr>
      </p:pic>
      <p:pic>
        <p:nvPicPr>
          <p:cNvPr id="110" name="Picture 109">
            <a:extLst>
              <a:ext uri="{FF2B5EF4-FFF2-40B4-BE49-F238E27FC236}">
                <a16:creationId xmlns:a16="http://schemas.microsoft.com/office/drawing/2014/main" id="{B4901452-83D0-45B7-8F97-145C246C45C9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BEBA8EAE-BF5A-486C-A8C5-ECC9F3942E4B}">
                <a14:imgProps xmlns:a14="http://schemas.microsoft.com/office/drawing/2010/main">
                  <a14:imgLayer r:embed="rId33">
                    <a14:imgEffect>
                      <a14:brightnessContrast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619" y="4363258"/>
            <a:ext cx="1638300" cy="1638300"/>
          </a:xfrm>
          <a:prstGeom prst="rect">
            <a:avLst/>
          </a:prstGeom>
          <a:scene3d>
            <a:camera prst="perspectiveRelaxed"/>
            <a:lightRig rig="threePt" dir="t"/>
          </a:scene3d>
        </p:spPr>
      </p:pic>
      <p:pic>
        <p:nvPicPr>
          <p:cNvPr id="112" name="Picture 111" descr="A picture containing outdoor object, night sky&#10;&#10;Description automatically generated">
            <a:extLst>
              <a:ext uri="{FF2B5EF4-FFF2-40B4-BE49-F238E27FC236}">
                <a16:creationId xmlns:a16="http://schemas.microsoft.com/office/drawing/2014/main" id="{F58D5872-220E-4887-AA1E-08BFF4D7DDB3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BEBA8EAE-BF5A-486C-A8C5-ECC9F3942E4B}">
                <a14:imgProps xmlns:a14="http://schemas.microsoft.com/office/drawing/2010/main">
                  <a14:imgLayer r:embed="rId35">
                    <a14:imgEffect>
                      <a14:brightnessContrast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7748" y="4363258"/>
            <a:ext cx="1638300" cy="1638300"/>
          </a:xfrm>
          <a:prstGeom prst="rect">
            <a:avLst/>
          </a:prstGeom>
          <a:scene3d>
            <a:camera prst="perspectiveRelaxed"/>
            <a:lightRig rig="threePt" dir="t"/>
          </a:scene3d>
        </p:spPr>
      </p:pic>
      <p:pic>
        <p:nvPicPr>
          <p:cNvPr id="114" name="Picture 113" descr="A picture containing light, outdoor object, night sky&#10;&#10;Description automatically generated">
            <a:extLst>
              <a:ext uri="{FF2B5EF4-FFF2-40B4-BE49-F238E27FC236}">
                <a16:creationId xmlns:a16="http://schemas.microsoft.com/office/drawing/2014/main" id="{B42B6CC6-A82C-40E2-AE01-E51DF27325B1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BEBA8EAE-BF5A-486C-A8C5-ECC9F3942E4B}">
                <a14:imgProps xmlns:a14="http://schemas.microsoft.com/office/drawing/2010/main">
                  <a14:imgLayer r:embed="rId37">
                    <a14:imgEffect>
                      <a14:brightnessContrast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3877" y="4363258"/>
            <a:ext cx="1638300" cy="1638300"/>
          </a:xfrm>
          <a:prstGeom prst="rect">
            <a:avLst/>
          </a:prstGeom>
          <a:scene3d>
            <a:camera prst="perspectiveRelaxed"/>
            <a:lightRig rig="threePt" dir="t"/>
          </a:scene3d>
        </p:spPr>
      </p:pic>
      <p:pic>
        <p:nvPicPr>
          <p:cNvPr id="116" name="Picture 115" descr="White dots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CF7217F6-CC40-4D72-A69A-DDC0CC9BEFE1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BEBA8EAE-BF5A-486C-A8C5-ECC9F3942E4B}">
                <a14:imgProps xmlns:a14="http://schemas.microsoft.com/office/drawing/2010/main">
                  <a14:imgLayer r:embed="rId39">
                    <a14:imgEffect>
                      <a14:brightnessContrast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005" y="4363258"/>
            <a:ext cx="1638300" cy="1638300"/>
          </a:xfrm>
          <a:prstGeom prst="rect">
            <a:avLst/>
          </a:prstGeom>
          <a:scene3d>
            <a:camera prst="perspectiveRelaxed"/>
            <a:lightRig rig="threePt" dir="t"/>
          </a:scene3d>
        </p:spPr>
      </p:pic>
      <p:sp>
        <p:nvSpPr>
          <p:cNvPr id="100" name="TextBox 99">
            <a:extLst>
              <a:ext uri="{FF2B5EF4-FFF2-40B4-BE49-F238E27FC236}">
                <a16:creationId xmlns:a16="http://schemas.microsoft.com/office/drawing/2014/main" id="{FDB7F043-6818-41C8-929D-491D5EB566FE}"/>
              </a:ext>
            </a:extLst>
          </p:cNvPr>
          <p:cNvSpPr txBox="1"/>
          <p:nvPr/>
        </p:nvSpPr>
        <p:spPr>
          <a:xfrm>
            <a:off x="1618738" y="2623008"/>
            <a:ext cx="1227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00B0F0"/>
                </a:solidFill>
              </a:rPr>
              <a:t>Completed</a:t>
            </a:r>
            <a:endParaRPr lang="en-US" dirty="0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BEC3303C-74D0-42DD-84B4-6E46935A6AC8}"/>
              </a:ext>
            </a:extLst>
          </p:cNvPr>
          <p:cNvSpPr txBox="1"/>
          <p:nvPr/>
        </p:nvSpPr>
        <p:spPr>
          <a:xfrm>
            <a:off x="5582635" y="1648794"/>
            <a:ext cx="425051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4D-SPED </a:t>
            </a: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Acquisition</a:t>
            </a:r>
          </a:p>
          <a:p>
            <a:pPr algn="ctr"/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Scanning Precession Electron Diffraction</a:t>
            </a:r>
          </a:p>
        </p:txBody>
      </p:sp>
      <p:pic>
        <p:nvPicPr>
          <p:cNvPr id="111" name="Picture 110" descr="Graphical user interface&#10;&#10;Description automatically generated">
            <a:extLst>
              <a:ext uri="{FF2B5EF4-FFF2-40B4-BE49-F238E27FC236}">
                <a16:creationId xmlns:a16="http://schemas.microsoft.com/office/drawing/2014/main" id="{43161811-2153-47FE-A56B-70FB7FA32A52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4665" y="3119400"/>
            <a:ext cx="2081876" cy="1276350"/>
          </a:xfrm>
          <a:prstGeom prst="rect">
            <a:avLst/>
          </a:prstGeom>
        </p:spPr>
      </p:pic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A0BB87CE-D529-487C-B941-7985EC713A78}"/>
              </a:ext>
            </a:extLst>
          </p:cNvPr>
          <p:cNvCxnSpPr>
            <a:cxnSpLocks/>
          </p:cNvCxnSpPr>
          <p:nvPr/>
        </p:nvCxnSpPr>
        <p:spPr>
          <a:xfrm>
            <a:off x="309156" y="6248400"/>
            <a:ext cx="11769112" cy="0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C3651C71-A33C-4297-8F91-57A95CA50E84}"/>
              </a:ext>
            </a:extLst>
          </p:cNvPr>
          <p:cNvCxnSpPr>
            <a:cxnSpLocks/>
          </p:cNvCxnSpPr>
          <p:nvPr/>
        </p:nvCxnSpPr>
        <p:spPr>
          <a:xfrm>
            <a:off x="0" y="6324600"/>
            <a:ext cx="12078268" cy="0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4D3A1590-62FB-450F-A4EF-6FBCF7B0E0CA}"/>
              </a:ext>
            </a:extLst>
          </p:cNvPr>
          <p:cNvGrpSpPr/>
          <p:nvPr/>
        </p:nvGrpSpPr>
        <p:grpSpPr>
          <a:xfrm flipH="1" flipV="1">
            <a:off x="-1" y="704909"/>
            <a:ext cx="12078269" cy="59873"/>
            <a:chOff x="152400" y="685800"/>
            <a:chExt cx="9144000" cy="76200"/>
          </a:xfrm>
        </p:grpSpPr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4174ED19-13F4-4F14-BCBC-C60958009101}"/>
                </a:ext>
              </a:extLst>
            </p:cNvPr>
            <p:cNvCxnSpPr/>
            <p:nvPr/>
          </p:nvCxnSpPr>
          <p:spPr>
            <a:xfrm>
              <a:off x="152400" y="762000"/>
              <a:ext cx="9144000" cy="0"/>
            </a:xfrm>
            <a:prstGeom prst="line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30FAEF74-2E3B-49ED-A754-CA4F8D08C430}"/>
                </a:ext>
              </a:extLst>
            </p:cNvPr>
            <p:cNvCxnSpPr/>
            <p:nvPr/>
          </p:nvCxnSpPr>
          <p:spPr>
            <a:xfrm>
              <a:off x="461556" y="685800"/>
              <a:ext cx="8834844" cy="0"/>
            </a:xfrm>
            <a:prstGeom prst="line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1" name="Picture 120" descr="NanoMEGASjpegLOGO.jpg">
            <a:extLst>
              <a:ext uri="{FF2B5EF4-FFF2-40B4-BE49-F238E27FC236}">
                <a16:creationId xmlns:a16="http://schemas.microsoft.com/office/drawing/2014/main" id="{F1D97726-61EF-4116-ABD3-94D67969D6F4}"/>
              </a:ext>
            </a:extLst>
          </p:cNvPr>
          <p:cNvPicPr>
            <a:picLocks noChangeAspect="1"/>
          </p:cNvPicPr>
          <p:nvPr/>
        </p:nvPicPr>
        <p:blipFill>
          <a:blip r:embed="rId41" cstate="print"/>
          <a:stretch>
            <a:fillRect/>
          </a:stretch>
        </p:blipFill>
        <p:spPr>
          <a:xfrm>
            <a:off x="9399896" y="6372322"/>
            <a:ext cx="2514600" cy="422700"/>
          </a:xfrm>
          <a:prstGeom prst="rect">
            <a:avLst/>
          </a:prstGeom>
        </p:spPr>
      </p:pic>
      <p:sp>
        <p:nvSpPr>
          <p:cNvPr id="122" name="TextBox 121">
            <a:extLst>
              <a:ext uri="{FF2B5EF4-FFF2-40B4-BE49-F238E27FC236}">
                <a16:creationId xmlns:a16="http://schemas.microsoft.com/office/drawing/2014/main" id="{1EE6B59E-A488-4142-9BC4-F8AB445D2FA2}"/>
              </a:ext>
            </a:extLst>
          </p:cNvPr>
          <p:cNvSpPr txBox="1"/>
          <p:nvPr/>
        </p:nvSpPr>
        <p:spPr>
          <a:xfrm>
            <a:off x="0" y="6324600"/>
            <a:ext cx="2313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www.nanomegas.com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0D2B979-590F-6E59-E098-6D7CE35E09E2}"/>
              </a:ext>
            </a:extLst>
          </p:cNvPr>
          <p:cNvSpPr txBox="1"/>
          <p:nvPr/>
        </p:nvSpPr>
        <p:spPr>
          <a:xfrm>
            <a:off x="304800" y="304800"/>
            <a:ext cx="94843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4D-SPED: Scanning Precession Electro Diffraction Applications</a:t>
            </a:r>
            <a:endParaRPr lang="el-GR" sz="2400" b="1" i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/>
            <a:endParaRPr lang="el-GR" sz="24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Flowchart: Manual Operation 17">
            <a:extLst>
              <a:ext uri="{FF2B5EF4-FFF2-40B4-BE49-F238E27FC236}">
                <a16:creationId xmlns:a16="http://schemas.microsoft.com/office/drawing/2014/main" id="{EFD22FC6-208C-54A8-0A12-0EB28778BBBE}"/>
              </a:ext>
            </a:extLst>
          </p:cNvPr>
          <p:cNvSpPr/>
          <p:nvPr/>
        </p:nvSpPr>
        <p:spPr>
          <a:xfrm>
            <a:off x="10363200" y="0"/>
            <a:ext cx="1828800" cy="307888"/>
          </a:xfrm>
          <a:prstGeom prst="flowChartManualOperation">
            <a:avLst/>
          </a:prstGeom>
          <a:solidFill>
            <a:schemeClr val="tx1">
              <a:lumMod val="65000"/>
              <a:lumOff val="3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100"/>
              </a:lnSpc>
            </a:pPr>
            <a:r>
              <a:rPr lang="en-US" sz="1200" b="1" dirty="0">
                <a:solidFill>
                  <a:srgbClr val="00FFCC"/>
                </a:solidFill>
              </a:rPr>
              <a:t>Introduction</a:t>
            </a:r>
            <a:endParaRPr lang="el-GR" sz="1200" b="1" dirty="0">
              <a:solidFill>
                <a:srgbClr val="00FFCC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BF23C37-94AE-6983-F029-5A6A94537E10}"/>
              </a:ext>
            </a:extLst>
          </p:cNvPr>
          <p:cNvSpPr txBox="1"/>
          <p:nvPr/>
        </p:nvSpPr>
        <p:spPr>
          <a:xfrm>
            <a:off x="6132550" y="2560339"/>
            <a:ext cx="3105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Precession Enhanced 4D-STEM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9420519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5.55112E-17 L 0.0987 5.55112E-1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35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2.22222E-6 L 0.09869 2.22222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35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1" presetClass="emph" presetSubtype="0" repeatCount="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1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0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F08E20-D37F-1E91-81C0-FE4B79FCF8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B03179D-9976-40E9-2F8E-BA11CEC965A7}"/>
              </a:ext>
            </a:extLst>
          </p:cNvPr>
          <p:cNvCxnSpPr>
            <a:cxnSpLocks/>
          </p:cNvCxnSpPr>
          <p:nvPr/>
        </p:nvCxnSpPr>
        <p:spPr>
          <a:xfrm>
            <a:off x="309156" y="6248400"/>
            <a:ext cx="11769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221A326-4FE0-6D5D-1FC3-D37A741ABAAE}"/>
              </a:ext>
            </a:extLst>
          </p:cNvPr>
          <p:cNvCxnSpPr>
            <a:cxnSpLocks/>
          </p:cNvCxnSpPr>
          <p:nvPr/>
        </p:nvCxnSpPr>
        <p:spPr>
          <a:xfrm>
            <a:off x="0" y="6324600"/>
            <a:ext cx="120782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6">
            <a:extLst>
              <a:ext uri="{FF2B5EF4-FFF2-40B4-BE49-F238E27FC236}">
                <a16:creationId xmlns:a16="http://schemas.microsoft.com/office/drawing/2014/main" id="{7C810908-0437-C9C4-CF52-AED0D977EB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89602" y="911126"/>
            <a:ext cx="1260001" cy="1260001"/>
          </a:xfrm>
          <a:prstGeom prst="rect">
            <a:avLst/>
          </a:prstGeom>
          <a:ln>
            <a:noFill/>
          </a:ln>
          <a:effectLst>
            <a:reflection blurRad="6350" stA="50000" endA="275" endPos="40000" dist="1016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</p:spPr>
      </p:pic>
      <p:grpSp>
        <p:nvGrpSpPr>
          <p:cNvPr id="5" name="Group 9">
            <a:extLst>
              <a:ext uri="{FF2B5EF4-FFF2-40B4-BE49-F238E27FC236}">
                <a16:creationId xmlns:a16="http://schemas.microsoft.com/office/drawing/2014/main" id="{2EDD1B7A-635E-96EB-8767-E708634E6661}"/>
              </a:ext>
            </a:extLst>
          </p:cNvPr>
          <p:cNvGrpSpPr>
            <a:grpSpLocks/>
          </p:cNvGrpSpPr>
          <p:nvPr/>
        </p:nvGrpSpPr>
        <p:grpSpPr bwMode="auto">
          <a:xfrm>
            <a:off x="1391188" y="2330529"/>
            <a:ext cx="1747341" cy="1307592"/>
            <a:chOff x="6084168" y="2780928"/>
            <a:chExt cx="3024336" cy="2232248"/>
          </a:xfrm>
          <a:effectLst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</p:grpSpPr>
        <p:pic>
          <p:nvPicPr>
            <p:cNvPr id="19" name="Picture 7">
              <a:extLst>
                <a:ext uri="{FF2B5EF4-FFF2-40B4-BE49-F238E27FC236}">
                  <a16:creationId xmlns:a16="http://schemas.microsoft.com/office/drawing/2014/main" id="{37C5685A-E39C-EF53-9EEC-4EE9A3AC678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alphaModFix amt="35000"/>
            </a:blip>
            <a:srcRect l="7721" t="2515" r="4330" b="8224"/>
            <a:stretch>
              <a:fillRect/>
            </a:stretch>
          </p:blipFill>
          <p:spPr bwMode="auto">
            <a:xfrm>
              <a:off x="6084168" y="2780928"/>
              <a:ext cx="2965450" cy="2203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p3d/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88AD30D-29E2-0837-DED1-F957F76281BE}"/>
                </a:ext>
              </a:extLst>
            </p:cNvPr>
            <p:cNvSpPr/>
            <p:nvPr/>
          </p:nvSpPr>
          <p:spPr>
            <a:xfrm>
              <a:off x="7955922" y="2780928"/>
              <a:ext cx="1081141" cy="2159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l-GR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EE0030FA-5397-F610-15C4-9F3AA4BDF0E1}"/>
                </a:ext>
              </a:extLst>
            </p:cNvPr>
            <p:cNvSpPr/>
            <p:nvPr/>
          </p:nvSpPr>
          <p:spPr>
            <a:xfrm>
              <a:off x="8460772" y="4797254"/>
              <a:ext cx="647732" cy="2159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l-GR"/>
            </a:p>
          </p:txBody>
        </p:sp>
      </p:grpSp>
      <p:sp>
        <p:nvSpPr>
          <p:cNvPr id="3" name="Oval 2">
            <a:extLst>
              <a:ext uri="{FF2B5EF4-FFF2-40B4-BE49-F238E27FC236}">
                <a16:creationId xmlns:a16="http://schemas.microsoft.com/office/drawing/2014/main" id="{2181868A-7F49-7A9F-FAE0-B562DA02E1B2}"/>
              </a:ext>
            </a:extLst>
          </p:cNvPr>
          <p:cNvSpPr/>
          <p:nvPr/>
        </p:nvSpPr>
        <p:spPr>
          <a:xfrm>
            <a:off x="3647430" y="1788454"/>
            <a:ext cx="5544616" cy="3672408"/>
          </a:xfrm>
          <a:prstGeom prst="ellipse">
            <a:avLst/>
          </a:prstGeom>
          <a:gradFill flip="none" rotWithShape="1">
            <a:gsLst>
              <a:gs pos="84000">
                <a:schemeClr val="bg2">
                  <a:lumMod val="20000"/>
                  <a:lumOff val="80000"/>
                </a:schemeClr>
              </a:gs>
              <a:gs pos="87000">
                <a:srgbClr val="E6E6E6"/>
              </a:gs>
              <a:gs pos="32000">
                <a:srgbClr val="7D8496">
                  <a:alpha val="90000"/>
                </a:srgbClr>
              </a:gs>
              <a:gs pos="53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5" descr="logo-topspin.png">
            <a:extLst>
              <a:ext uri="{FF2B5EF4-FFF2-40B4-BE49-F238E27FC236}">
                <a16:creationId xmlns:a16="http://schemas.microsoft.com/office/drawing/2014/main" id="{CF74B936-5283-6D21-C186-C2AE6B05C43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lum/>
            <a:alphaModFix amt="20000"/>
          </a:blip>
          <a:srcRect r="69680"/>
          <a:stretch>
            <a:fillRect/>
          </a:stretch>
        </p:blipFill>
        <p:spPr>
          <a:xfrm>
            <a:off x="7746518" y="5571017"/>
            <a:ext cx="646547" cy="40481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BB48C37-510A-6CB0-D96E-818C6FFCA979}"/>
              </a:ext>
            </a:extLst>
          </p:cNvPr>
          <p:cNvSpPr txBox="1"/>
          <p:nvPr/>
        </p:nvSpPr>
        <p:spPr>
          <a:xfrm>
            <a:off x="7710677" y="5964363"/>
            <a:ext cx="94720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ln w="18000">
                  <a:noFill/>
                  <a:prstDash val="solid"/>
                  <a:miter lim="800000"/>
                </a:ln>
                <a:solidFill>
                  <a:schemeClr val="bg1">
                    <a:lumMod val="8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Gothic" pitchFamily="34" charset="0"/>
              </a:rPr>
              <a:t>topspin</a:t>
            </a:r>
            <a:endParaRPr lang="el-GR" sz="1600" b="1" dirty="0">
              <a:ln w="18000">
                <a:noFill/>
                <a:prstDash val="solid"/>
                <a:miter lim="800000"/>
              </a:ln>
              <a:solidFill>
                <a:schemeClr val="bg1">
                  <a:lumMod val="8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69E491E9-5672-D564-8B93-63A245C097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7365" y="1419123"/>
            <a:ext cx="1310724" cy="1310724"/>
          </a:xfrm>
          <a:prstGeom prst="rect">
            <a:avLst/>
          </a:prstGeom>
          <a:ln>
            <a:noFill/>
          </a:ln>
          <a:effectLst>
            <a:reflection blurRad="6350" stA="50000" endA="275" endPos="40000" dist="1016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http://appfive.com/wp-content/themes/topspin/assets/img/module-strain-data01.jpg">
            <a:extLst>
              <a:ext uri="{FF2B5EF4-FFF2-40B4-BE49-F238E27FC236}">
                <a16:creationId xmlns:a16="http://schemas.microsoft.com/office/drawing/2014/main" id="{921A20B9-A6D3-D735-163A-4EFB61F1F1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alphaModFix amt="20000"/>
          </a:blip>
          <a:srcRect/>
          <a:stretch>
            <a:fillRect/>
          </a:stretch>
        </p:blipFill>
        <p:spPr bwMode="auto">
          <a:xfrm>
            <a:off x="5544407" y="4856964"/>
            <a:ext cx="2518284" cy="93600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  <a:softEdge rad="63500"/>
          </a:effectLst>
          <a:scene3d>
            <a:camera prst="perspectiveContrastingRightFacing"/>
            <a:lightRig rig="threePt" dir="t"/>
          </a:scene3d>
          <a:sp3d>
            <a:bevelT w="165100" prst="coolSlant"/>
          </a:sp3d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D5A7DF5-313A-7A98-6B67-27C2BB3E474D}"/>
              </a:ext>
            </a:extLst>
          </p:cNvPr>
          <p:cNvSpPr txBox="1"/>
          <p:nvPr/>
        </p:nvSpPr>
        <p:spPr>
          <a:xfrm>
            <a:off x="6000934" y="5728830"/>
            <a:ext cx="2140009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n-US" sz="2400" b="1" dirty="0">
                <a:solidFill>
                  <a:schemeClr val="bg1">
                    <a:lumMod val="8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Strain Mapping</a:t>
            </a:r>
            <a:endParaRPr lang="el-GR" sz="2400" b="1" dirty="0">
              <a:solidFill>
                <a:schemeClr val="bg1">
                  <a:lumMod val="8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8F58B1-9648-3C98-A5F2-8A3BD1E5AC99}"/>
              </a:ext>
            </a:extLst>
          </p:cNvPr>
          <p:cNvSpPr txBox="1"/>
          <p:nvPr/>
        </p:nvSpPr>
        <p:spPr>
          <a:xfrm>
            <a:off x="7746518" y="2275966"/>
            <a:ext cx="3983013" cy="461665"/>
          </a:xfrm>
          <a:prstGeom prst="rect">
            <a:avLst/>
          </a:prstGeom>
          <a:ln>
            <a:noFill/>
          </a:ln>
          <a:effectLst>
            <a:reflection blurRad="6350" stA="50000" endA="275" endPos="40000" dist="1016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Orientation &amp; Phase Mapping</a:t>
            </a:r>
            <a:endParaRPr lang="el-GR" sz="24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pic>
        <p:nvPicPr>
          <p:cNvPr id="22" name="Picture 1">
            <a:extLst>
              <a:ext uri="{FF2B5EF4-FFF2-40B4-BE49-F238E27FC236}">
                <a16:creationId xmlns:a16="http://schemas.microsoft.com/office/drawing/2014/main" id="{CD9A938D-79BC-A3D8-66AB-B9B365E537E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alphaModFix amt="20000"/>
          </a:blip>
          <a:srcRect l="7440" t="5569" r="5760" b="8112"/>
          <a:stretch>
            <a:fillRect/>
          </a:stretch>
        </p:blipFill>
        <p:spPr bwMode="auto">
          <a:xfrm>
            <a:off x="2307556" y="2729027"/>
            <a:ext cx="1406546" cy="1245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  <a:softEdge rad="635000"/>
          </a:effectLst>
          <a:scene3d>
            <a:camera prst="perspectiveContrastingRightFacing"/>
            <a:lightRig rig="threePt" dir="t"/>
          </a:scene3d>
          <a:sp3d>
            <a:bevelT/>
          </a:sp3d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B205885-D40D-76AE-5F7F-AC9CCA9F4BFD}"/>
              </a:ext>
            </a:extLst>
          </p:cNvPr>
          <p:cNvSpPr txBox="1"/>
          <p:nvPr/>
        </p:nvSpPr>
        <p:spPr>
          <a:xfrm>
            <a:off x="3325441" y="2408998"/>
            <a:ext cx="3559372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n-US" sz="2400" b="1" dirty="0">
                <a:solidFill>
                  <a:schemeClr val="bg1">
                    <a:lumMod val="8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3D diffraction tomography</a:t>
            </a:r>
            <a:endParaRPr lang="el-GR" sz="2400" b="1" dirty="0">
              <a:solidFill>
                <a:schemeClr val="bg1">
                  <a:lumMod val="8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pic>
        <p:nvPicPr>
          <p:cNvPr id="10" name="Picture 8">
            <a:extLst>
              <a:ext uri="{FF2B5EF4-FFF2-40B4-BE49-F238E27FC236}">
                <a16:creationId xmlns:a16="http://schemas.microsoft.com/office/drawing/2014/main" id="{3C4DFD9F-C748-BA82-D95A-E95BCF3F45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3966" y="825147"/>
            <a:ext cx="1345981" cy="1345979"/>
          </a:xfrm>
          <a:prstGeom prst="rect">
            <a:avLst/>
          </a:prstGeom>
          <a:noFill/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>
            <a:extLst>
              <a:ext uri="{FF2B5EF4-FFF2-40B4-BE49-F238E27FC236}">
                <a16:creationId xmlns:a16="http://schemas.microsoft.com/office/drawing/2014/main" id="{FCFA44CA-7B0B-6368-49DA-E251C9D581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2" t="13691" r="11303" b="11007"/>
          <a:stretch>
            <a:fillRect/>
          </a:stretch>
        </p:blipFill>
        <p:spPr bwMode="auto">
          <a:xfrm>
            <a:off x="3704468" y="1223301"/>
            <a:ext cx="1609266" cy="1220823"/>
          </a:xfrm>
          <a:prstGeom prst="rect">
            <a:avLst/>
          </a:prstGeom>
          <a:noFill/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5FBA60E-D5CF-DED0-6A55-D043AD7B7BC6}"/>
              </a:ext>
            </a:extLst>
          </p:cNvPr>
          <p:cNvSpPr txBox="1"/>
          <p:nvPr/>
        </p:nvSpPr>
        <p:spPr>
          <a:xfrm>
            <a:off x="1076008" y="4007452"/>
            <a:ext cx="3677738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n-US" sz="2400" b="1" dirty="0">
                <a:solidFill>
                  <a:schemeClr val="bg1">
                    <a:lumMod val="8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e Pair Distribution Function</a:t>
            </a:r>
            <a:endParaRPr lang="el-GR" sz="2400" b="1" dirty="0">
              <a:solidFill>
                <a:schemeClr val="bg1">
                  <a:lumMod val="8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pic>
        <p:nvPicPr>
          <p:cNvPr id="29" name="Picture 28" descr="A picture containing thing&#10;&#10;Description generated with high confidence">
            <a:extLst>
              <a:ext uri="{FF2B5EF4-FFF2-40B4-BE49-F238E27FC236}">
                <a16:creationId xmlns:a16="http://schemas.microsoft.com/office/drawing/2014/main" id="{69051FF0-4ABA-1EDF-BAE9-84ED3BCAE61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174" y="2749892"/>
            <a:ext cx="2965503" cy="1818082"/>
          </a:xfrm>
          <a:prstGeom prst="rect">
            <a:avLst/>
          </a:prstGeom>
        </p:spPr>
      </p:pic>
      <p:pic>
        <p:nvPicPr>
          <p:cNvPr id="26" name="Picture 25" descr="NanoMEGASjpegLOGO.jpg">
            <a:extLst>
              <a:ext uri="{FF2B5EF4-FFF2-40B4-BE49-F238E27FC236}">
                <a16:creationId xmlns:a16="http://schemas.microsoft.com/office/drawing/2014/main" id="{0BAA3A9B-FED3-17F6-A23D-66A3D1A796B0}"/>
              </a:ext>
            </a:extLst>
          </p:cNvPr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9399896" y="6372322"/>
            <a:ext cx="2514600" cy="42270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7E93BFEA-EF18-1D11-A7FF-9E2E3826859B}"/>
              </a:ext>
            </a:extLst>
          </p:cNvPr>
          <p:cNvSpPr txBox="1"/>
          <p:nvPr/>
        </p:nvSpPr>
        <p:spPr>
          <a:xfrm>
            <a:off x="304800" y="304800"/>
            <a:ext cx="6246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Precession Electron Diffraction Solutions</a:t>
            </a:r>
            <a:endParaRPr lang="el-GR" sz="24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12CA841-7EE0-4BA8-FED4-5B98B9221358}"/>
              </a:ext>
            </a:extLst>
          </p:cNvPr>
          <p:cNvGrpSpPr/>
          <p:nvPr/>
        </p:nvGrpSpPr>
        <p:grpSpPr>
          <a:xfrm flipH="1" flipV="1">
            <a:off x="-1" y="704909"/>
            <a:ext cx="12078269" cy="59873"/>
            <a:chOff x="152400" y="685800"/>
            <a:chExt cx="9144000" cy="76200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63BEF9AC-F9BD-2ABB-DD0F-6674A7E11174}"/>
                </a:ext>
              </a:extLst>
            </p:cNvPr>
            <p:cNvCxnSpPr/>
            <p:nvPr/>
          </p:nvCxnSpPr>
          <p:spPr>
            <a:xfrm>
              <a:off x="152400" y="762000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773C995B-D48A-69B9-4249-783ADB389128}"/>
                </a:ext>
              </a:extLst>
            </p:cNvPr>
            <p:cNvCxnSpPr/>
            <p:nvPr/>
          </p:nvCxnSpPr>
          <p:spPr>
            <a:xfrm>
              <a:off x="461556" y="685800"/>
              <a:ext cx="88348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42AF6DCB-2D72-82E2-D55C-75FC7CC8A464}"/>
              </a:ext>
            </a:extLst>
          </p:cNvPr>
          <p:cNvSpPr txBox="1"/>
          <p:nvPr/>
        </p:nvSpPr>
        <p:spPr>
          <a:xfrm>
            <a:off x="0" y="6324600"/>
            <a:ext cx="2313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www.nanomegas.com</a:t>
            </a:r>
          </a:p>
        </p:txBody>
      </p:sp>
      <p:pic>
        <p:nvPicPr>
          <p:cNvPr id="4" name="Picture 3" descr="A graph of a graph showing a line&#10;&#10;Description automatically generated with medium confidence">
            <a:extLst>
              <a:ext uri="{FF2B5EF4-FFF2-40B4-BE49-F238E27FC236}">
                <a16:creationId xmlns:a16="http://schemas.microsoft.com/office/drawing/2014/main" id="{275A6C9B-FFE9-B47C-0ECE-5F7D08062403}"/>
              </a:ext>
            </a:extLst>
          </p:cNvPr>
          <p:cNvPicPr>
            <a:picLocks noChangeAspect="1"/>
          </p:cNvPicPr>
          <p:nvPr/>
        </p:nvPicPr>
        <p:blipFill>
          <a:blip r:embed="rId1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9137" y="3274252"/>
            <a:ext cx="1798099" cy="1244838"/>
          </a:xfrm>
          <a:prstGeom prst="rect">
            <a:avLst/>
          </a:prstGeom>
          <a:ln>
            <a:noFill/>
          </a:ln>
          <a:effectLst>
            <a:reflection blurRad="6350" stA="50000" endA="275" endPos="40000" dist="1016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C41F1FA-942A-21DD-5904-A9D544F033B9}"/>
              </a:ext>
            </a:extLst>
          </p:cNvPr>
          <p:cNvSpPr txBox="1"/>
          <p:nvPr/>
        </p:nvSpPr>
        <p:spPr>
          <a:xfrm>
            <a:off x="8043610" y="4911283"/>
            <a:ext cx="2802370" cy="461665"/>
          </a:xfrm>
          <a:prstGeom prst="rect">
            <a:avLst/>
          </a:prstGeom>
          <a:ln>
            <a:noFill/>
          </a:ln>
          <a:effectLst>
            <a:reflection blurRad="6350" stA="50000" endA="275" endPos="40000" dist="1016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n-US" sz="2400" b="1" dirty="0">
                <a:solidFill>
                  <a:schemeClr val="bg1">
                    <a:lumMod val="8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Electric Field Studies</a:t>
            </a:r>
            <a:endParaRPr lang="el-GR" sz="2400" b="1" dirty="0">
              <a:solidFill>
                <a:schemeClr val="bg1">
                  <a:lumMod val="8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13" name="Flowchart: Manual Operation 12">
            <a:extLst>
              <a:ext uri="{FF2B5EF4-FFF2-40B4-BE49-F238E27FC236}">
                <a16:creationId xmlns:a16="http://schemas.microsoft.com/office/drawing/2014/main" id="{931681B0-606C-49D5-470A-5C6BE7158729}"/>
              </a:ext>
            </a:extLst>
          </p:cNvPr>
          <p:cNvSpPr/>
          <p:nvPr/>
        </p:nvSpPr>
        <p:spPr>
          <a:xfrm>
            <a:off x="10363200" y="0"/>
            <a:ext cx="1828800" cy="307888"/>
          </a:xfrm>
          <a:prstGeom prst="flowChartManualOperation">
            <a:avLst/>
          </a:prstGeom>
          <a:solidFill>
            <a:schemeClr val="tx1">
              <a:lumMod val="65000"/>
              <a:lumOff val="3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100"/>
              </a:lnSpc>
            </a:pPr>
            <a:r>
              <a:rPr lang="en-US" sz="1200" b="1" dirty="0">
                <a:solidFill>
                  <a:srgbClr val="00FFCC"/>
                </a:solidFill>
              </a:rPr>
              <a:t>Introduction</a:t>
            </a:r>
            <a:endParaRPr lang="el-GR" sz="1200" b="1" dirty="0">
              <a:solidFill>
                <a:srgbClr val="00FFCC"/>
              </a:solidFill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3AE69DD-F66B-5805-A642-68E227EE31F6}"/>
              </a:ext>
            </a:extLst>
          </p:cNvPr>
          <p:cNvGrpSpPr/>
          <p:nvPr/>
        </p:nvGrpSpPr>
        <p:grpSpPr>
          <a:xfrm>
            <a:off x="7925533" y="3417558"/>
            <a:ext cx="2080196" cy="1439406"/>
            <a:chOff x="7889662" y="3545776"/>
            <a:chExt cx="2080196" cy="1439406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8E00631A-4BE3-E24C-3BE5-C02658776066}"/>
                </a:ext>
              </a:extLst>
            </p:cNvPr>
            <p:cNvGrpSpPr/>
            <p:nvPr/>
          </p:nvGrpSpPr>
          <p:grpSpPr>
            <a:xfrm>
              <a:off x="7889662" y="3545776"/>
              <a:ext cx="2080196" cy="1368000"/>
              <a:chOff x="7889662" y="3545776"/>
              <a:chExt cx="2080196" cy="1368000"/>
            </a:xfrm>
          </p:grpSpPr>
          <p:pic>
            <p:nvPicPr>
              <p:cNvPr id="18" name="Picture 17" descr="A close-up of a neon line&#10;&#10;Description automatically generated">
                <a:extLst>
                  <a:ext uri="{FF2B5EF4-FFF2-40B4-BE49-F238E27FC236}">
                    <a16:creationId xmlns:a16="http://schemas.microsoft.com/office/drawing/2014/main" id="{47A1D313-6874-FDB6-178E-040FF53B792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alphaModFix amt="2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30799" y="3545776"/>
                <a:ext cx="1368000" cy="1368000"/>
              </a:xfrm>
              <a:prstGeom prst="rect">
                <a:avLst/>
              </a:prstGeom>
              <a:ln>
                <a:noFill/>
              </a:ln>
              <a:effectLst>
                <a:reflection blurRad="6350" stA="50000" endA="275" endPos="40000" dist="101600" dir="5400000" sy="-100000" algn="bl" rotWithShape="0"/>
              </a:effectLst>
              <a:scene3d>
                <a:camera prst="perspectiveHeroicExtremeLeftFacing"/>
                <a:lightRig rig="threePt" dir="t"/>
              </a:scene3d>
              <a:sp3d>
                <a:bevelT/>
              </a:sp3d>
            </p:spPr>
          </p:pic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642E0B13-FB9B-CED0-900F-E2FB4C463D57}"/>
                  </a:ext>
                </a:extLst>
              </p:cNvPr>
              <p:cNvSpPr txBox="1"/>
              <p:nvPr/>
            </p:nvSpPr>
            <p:spPr>
              <a:xfrm rot="21295698">
                <a:off x="7889662" y="3551195"/>
                <a:ext cx="2080196" cy="230832"/>
              </a:xfrm>
              <a:prstGeom prst="rect">
                <a:avLst/>
              </a:prstGeom>
              <a:ln>
                <a:noFill/>
              </a:ln>
              <a:effectLst>
                <a:reflection blurRad="6350" stA="50000" endA="275" endPos="40000" dist="101600" dir="5400000" sy="-100000" algn="bl" rotWithShape="0"/>
              </a:effectLst>
              <a:scene3d>
                <a:camera prst="perspectiveHeroicExtremeLeftFacing"/>
                <a:lightRig rig="threePt" dir="t"/>
              </a:scene3d>
              <a:sp3d>
                <a:bevelT/>
              </a:sp3d>
            </p:spPr>
            <p:txBody>
              <a:bodyPr wrap="square">
                <a:spAutoFit/>
              </a:bodyPr>
              <a:lstStyle/>
              <a:p>
                <a:r>
                  <a:rPr lang="en-GB" sz="900" kern="0" dirty="0">
                    <a:solidFill>
                      <a:schemeClr val="bg1"/>
                    </a:solidFill>
                    <a:effectLst/>
                    <a:latin typeface="ScalaPro-Regular"/>
                    <a:ea typeface="Calibri" panose="020F0502020204030204" pitchFamily="34" charset="0"/>
                    <a:cs typeface="ScalaPro-Regular"/>
                  </a:rPr>
                  <a:t>GaAs/</a:t>
                </a:r>
                <a:r>
                  <a:rPr lang="en-GB" sz="900" kern="0" dirty="0" err="1">
                    <a:solidFill>
                      <a:schemeClr val="bg1"/>
                    </a:solidFill>
                    <a:effectLst/>
                    <a:latin typeface="ScalaPro-Regular"/>
                    <a:ea typeface="Calibri" panose="020F0502020204030204" pitchFamily="34" charset="0"/>
                    <a:cs typeface="ScalaPro-Regular"/>
                  </a:rPr>
                  <a:t>AlAs</a:t>
                </a:r>
                <a:r>
                  <a:rPr lang="en-GB" sz="900" kern="0" dirty="0">
                    <a:solidFill>
                      <a:schemeClr val="bg1"/>
                    </a:solidFill>
                    <a:effectLst/>
                    <a:latin typeface="ScalaPro-Regular"/>
                    <a:ea typeface="Calibri" panose="020F0502020204030204" pitchFamily="34" charset="0"/>
                    <a:cs typeface="ScalaPro-Regular"/>
                  </a:rPr>
                  <a:t> (001) interface </a:t>
                </a:r>
                <a:endParaRPr lang="en-GB" sz="90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24" name="Picture 23" descr="A colorful circle with a black border&#10;&#10;Description automatically generated">
              <a:extLst>
                <a:ext uri="{FF2B5EF4-FFF2-40B4-BE49-F238E27FC236}">
                  <a16:creationId xmlns:a16="http://schemas.microsoft.com/office/drawing/2014/main" id="{C824043D-B2C5-EA1F-7BD7-2C908CF23D74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26992" y="4589182"/>
              <a:ext cx="396000" cy="396000"/>
            </a:xfrm>
            <a:prstGeom prst="rect">
              <a:avLst/>
            </a:prstGeom>
            <a:ln>
              <a:noFill/>
            </a:ln>
            <a:effectLst>
              <a:reflection blurRad="6350" stA="50000" endA="275" endPos="40000" dist="101600" dir="5400000" sy="-100000" algn="bl" rotWithShape="0"/>
            </a:effectLst>
            <a:scene3d>
              <a:camera prst="perspectiveHeroicExtremeLeftFacing"/>
              <a:lightRig rig="threePt" dir="t"/>
            </a:scene3d>
            <a:sp3d>
              <a:bevelT/>
            </a:sp3d>
          </p:spPr>
        </p:pic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5E3539A-41F9-A794-34CF-2F242C7B6BAE}"/>
              </a:ext>
            </a:extLst>
          </p:cNvPr>
          <p:cNvGrpSpPr/>
          <p:nvPr/>
        </p:nvGrpSpPr>
        <p:grpSpPr>
          <a:xfrm>
            <a:off x="2874504" y="4160361"/>
            <a:ext cx="1915083" cy="1820913"/>
            <a:chOff x="2581224" y="3861856"/>
            <a:chExt cx="2230622" cy="2081040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932D1545-7F2D-277E-DB25-012D1F7E1196}"/>
                </a:ext>
              </a:extLst>
            </p:cNvPr>
            <p:cNvGrpSpPr/>
            <p:nvPr/>
          </p:nvGrpSpPr>
          <p:grpSpPr>
            <a:xfrm>
              <a:off x="2581224" y="3861856"/>
              <a:ext cx="2230622" cy="2081040"/>
              <a:chOff x="-2103469" y="2984008"/>
              <a:chExt cx="2829827" cy="2770808"/>
            </a:xfrm>
          </p:grpSpPr>
          <p:pic>
            <p:nvPicPr>
              <p:cNvPr id="54" name="Picture 53" descr="A blue line on a yellow background&#10;&#10;AI-generated content may be incorrect.">
                <a:extLst>
                  <a:ext uri="{FF2B5EF4-FFF2-40B4-BE49-F238E27FC236}">
                    <a16:creationId xmlns:a16="http://schemas.microsoft.com/office/drawing/2014/main" id="{5DB1F6CE-45BF-9533-750D-2F1051364A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alphaModFix amt="20000"/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brightnessContrast bright="2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8681"/>
              <a:stretch/>
            </p:blipFill>
            <p:spPr>
              <a:xfrm>
                <a:off x="-2103469" y="3701444"/>
                <a:ext cx="2829827" cy="1899256"/>
              </a:xfrm>
              <a:prstGeom prst="rect">
                <a:avLst/>
              </a:prstGeom>
              <a:noFill/>
              <a:effectLst>
                <a:reflection blurRad="6350" stA="52000" endA="300" endPos="35000" dir="5400000" sy="-100000" algn="bl" rotWithShape="0"/>
                <a:softEdge rad="63500"/>
              </a:effectLst>
              <a:scene3d>
                <a:camera prst="perspectiveContrastingRightFacing"/>
                <a:lightRig rig="threePt" dir="t"/>
              </a:scene3d>
              <a:sp3d>
                <a:bevelT w="165100" prst="coolSlant"/>
              </a:sp3d>
            </p:spPr>
          </p:pic>
          <p:pic>
            <p:nvPicPr>
              <p:cNvPr id="58" name="Picture 57">
                <a:extLst>
                  <a:ext uri="{FF2B5EF4-FFF2-40B4-BE49-F238E27FC236}">
                    <a16:creationId xmlns:a16="http://schemas.microsoft.com/office/drawing/2014/main" id="{6F36DCC5-76BE-E298-9A76-252AD4D37E5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>
                <a:alphaModFix amt="20000"/>
                <a:extLst>
                  <a:ext uri="{BEBA8EAE-BF5A-486C-A8C5-ECC9F3942E4B}">
                    <a14:imgProps xmlns:a14="http://schemas.microsoft.com/office/drawing/2010/main">
                      <a14:imgLayer r:embed="rId19">
                        <a14:imgEffect>
                          <a14:backgroundRemoval t="9970" b="89930" l="6473" r="89958">
                            <a14:foregroundMark x1="8409" y1="58308" x2="8409" y2="58308"/>
                            <a14:foregroundMark x1="6473" y1="51863" x2="6473" y2="51863"/>
                            <a14:foregroundMark x1="6776" y1="52769" x2="6776" y2="52769"/>
                            <a14:backgroundMark x1="8409" y1="58308" x2="8409" y2="5830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1536"/>
              <a:stretch/>
            </p:blipFill>
            <p:spPr>
              <a:xfrm rot="21440668">
                <a:off x="-1872080" y="2984008"/>
                <a:ext cx="1176404" cy="2770808"/>
              </a:xfrm>
              <a:prstGeom prst="rect">
                <a:avLst/>
              </a:prstGeom>
              <a:effectLst>
                <a:glow rad="88900">
                  <a:schemeClr val="accent1">
                    <a:satMod val="175000"/>
                    <a:alpha val="0"/>
                  </a:schemeClr>
                </a:glow>
              </a:effectLst>
            </p:spPr>
          </p:pic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E2C34966-A429-DA20-F5F6-18525C70C36A}"/>
                </a:ext>
              </a:extLst>
            </p:cNvPr>
            <p:cNvSpPr txBox="1"/>
            <p:nvPr/>
          </p:nvSpPr>
          <p:spPr>
            <a:xfrm>
              <a:off x="3824714" y="4448157"/>
              <a:ext cx="767761" cy="422093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perspectiveContrastingRightFacing"/>
                <a:lightRig rig="threePt" dir="t"/>
              </a:scene3d>
            </a:bodyPr>
            <a:lstStyle>
              <a:defPPr>
                <a:defRPr lang="en-US"/>
              </a:defPPr>
              <a:lvl1pPr>
                <a:defRPr b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reflection blurRad="6350" stA="50000" endA="300" endPos="50000" dist="29997" dir="5400000" sy="-100000" algn="bl" rotWithShape="0"/>
                  </a:effectLst>
                </a:defRPr>
              </a:lvl1pPr>
            </a:lstStyle>
            <a:p>
              <a:r>
                <a:rPr lang="en-US" dirty="0">
                  <a:solidFill>
                    <a:schemeClr val="bg1">
                      <a:lumMod val="85000"/>
                    </a:schemeClr>
                  </a:solidFill>
                  <a:effectLst>
                    <a:reflection blurRad="6350" stA="50000" endA="300" endPos="50000" dist="29997" dir="5400000" sy="-100000" algn="bl" rotWithShape="0"/>
                  </a:effectLst>
                </a:rPr>
                <a:t>Si</a:t>
              </a:r>
              <a:r>
                <a:rPr lang="en-US" baseline="-25000" dirty="0">
                  <a:solidFill>
                    <a:schemeClr val="bg1">
                      <a:lumMod val="85000"/>
                    </a:schemeClr>
                  </a:solidFill>
                  <a:effectLst>
                    <a:reflection blurRad="6350" stA="50000" endA="300" endPos="50000" dist="29997" dir="5400000" sy="-100000" algn="bl" rotWithShape="0"/>
                  </a:effectLst>
                </a:rPr>
                <a:t>3</a:t>
              </a:r>
              <a:r>
                <a:rPr lang="en-US" dirty="0">
                  <a:solidFill>
                    <a:schemeClr val="bg1">
                      <a:lumMod val="85000"/>
                    </a:schemeClr>
                  </a:solidFill>
                  <a:effectLst>
                    <a:reflection blurRad="6350" stA="50000" endA="300" endPos="50000" dist="29997" dir="5400000" sy="-100000" algn="bl" rotWithShape="0"/>
                  </a:effectLst>
                </a:rPr>
                <a:t>N</a:t>
              </a:r>
              <a:r>
                <a:rPr lang="en-US" baseline="-25000" dirty="0">
                  <a:solidFill>
                    <a:schemeClr val="bg1">
                      <a:lumMod val="85000"/>
                    </a:schemeClr>
                  </a:solidFill>
                  <a:effectLst>
                    <a:reflection blurRad="6350" stA="50000" endA="300" endPos="50000" dist="29997" dir="5400000" sy="-100000" algn="bl" rotWithShape="0"/>
                  </a:effectLst>
                </a:rPr>
                <a:t>4</a:t>
              </a:r>
              <a:endParaRPr lang="en-GB" dirty="0">
                <a:solidFill>
                  <a:schemeClr val="bg1">
                    <a:lumMod val="8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40F6EC5-A917-1B2B-08E9-847E2E5D6782}"/>
                </a:ext>
              </a:extLst>
            </p:cNvPr>
            <p:cNvSpPr txBox="1"/>
            <p:nvPr/>
          </p:nvSpPr>
          <p:spPr>
            <a:xfrm>
              <a:off x="3952540" y="5312944"/>
              <a:ext cx="680006" cy="422093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perspectiveContrastingRightFacing"/>
                <a:lightRig rig="threePt" dir="t"/>
              </a:scene3d>
            </a:bodyPr>
            <a:lstStyle>
              <a:defPPr>
                <a:defRPr lang="en-US"/>
              </a:defPPr>
              <a:lvl1pPr>
                <a:defRPr b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reflection blurRad="6350" stA="50000" endA="300" endPos="50000" dist="29997" dir="5400000" sy="-100000" algn="bl" rotWithShape="0"/>
                  </a:effectLst>
                </a:defRPr>
              </a:lvl1pPr>
            </a:lstStyle>
            <a:p>
              <a:r>
                <a:rPr lang="en-US" dirty="0">
                  <a:solidFill>
                    <a:schemeClr val="bg1">
                      <a:lumMod val="85000"/>
                    </a:schemeClr>
                  </a:solidFill>
                </a:rPr>
                <a:t>SiO</a:t>
              </a:r>
              <a:r>
                <a:rPr lang="en-US" baseline="-25000" dirty="0">
                  <a:solidFill>
                    <a:schemeClr val="bg1">
                      <a:lumMod val="85000"/>
                    </a:schemeClr>
                  </a:solidFill>
                </a:rPr>
                <a:t>2</a:t>
              </a:r>
              <a:endParaRPr lang="en-GB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81A63E6C-9E55-87D5-2EA0-11A4360242C5}"/>
              </a:ext>
            </a:extLst>
          </p:cNvPr>
          <p:cNvSpPr txBox="1"/>
          <p:nvPr/>
        </p:nvSpPr>
        <p:spPr>
          <a:xfrm>
            <a:off x="2193915" y="5646398"/>
            <a:ext cx="4865563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n-US" sz="2400" b="1" dirty="0">
                <a:solidFill>
                  <a:schemeClr val="bg1">
                    <a:lumMod val="8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e Pair Distribution Function mapping</a:t>
            </a:r>
            <a:endParaRPr lang="el-GR" sz="2400" b="1" dirty="0">
              <a:solidFill>
                <a:schemeClr val="bg1">
                  <a:lumMod val="8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78439EC-1517-30EF-4496-9425E35C248E}"/>
              </a:ext>
            </a:extLst>
          </p:cNvPr>
          <p:cNvSpPr txBox="1"/>
          <p:nvPr/>
        </p:nvSpPr>
        <p:spPr>
          <a:xfrm flipH="1">
            <a:off x="152400" y="2362200"/>
            <a:ext cx="5791200" cy="267765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Study of the properties in nm-scale of:</a:t>
            </a:r>
          </a:p>
          <a:p>
            <a:pPr algn="ctr"/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alloys, metals, nanoparticles, semiconductors, minerals, nanowires, ceramics, films, batteries, etc.. </a:t>
            </a:r>
          </a:p>
          <a:p>
            <a:pPr algn="ctr"/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3981568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NanoMEGASjpegLOGO.jpg">
            <a:extLst>
              <a:ext uri="{FF2B5EF4-FFF2-40B4-BE49-F238E27FC236}">
                <a16:creationId xmlns:a16="http://schemas.microsoft.com/office/drawing/2014/main" id="{64551104-C26C-4375-BD9C-39B53016DF7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399896" y="6372322"/>
            <a:ext cx="2514600" cy="4227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8E86CE9-42CF-4293-B08B-E8C9D477C21A}"/>
              </a:ext>
            </a:extLst>
          </p:cNvPr>
          <p:cNvSpPr txBox="1"/>
          <p:nvPr/>
        </p:nvSpPr>
        <p:spPr>
          <a:xfrm>
            <a:off x="0" y="6324600"/>
            <a:ext cx="2313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www.nanomegas.com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F2E5F58-252D-4150-AC80-DA46ACCB2865}"/>
              </a:ext>
            </a:extLst>
          </p:cNvPr>
          <p:cNvCxnSpPr>
            <a:cxnSpLocks/>
          </p:cNvCxnSpPr>
          <p:nvPr/>
        </p:nvCxnSpPr>
        <p:spPr>
          <a:xfrm>
            <a:off x="309156" y="6248400"/>
            <a:ext cx="11769112" cy="0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A6AEF63-E8E2-469E-8E71-548AB716AC23}"/>
              </a:ext>
            </a:extLst>
          </p:cNvPr>
          <p:cNvCxnSpPr>
            <a:cxnSpLocks/>
          </p:cNvCxnSpPr>
          <p:nvPr/>
        </p:nvCxnSpPr>
        <p:spPr>
          <a:xfrm>
            <a:off x="0" y="6324600"/>
            <a:ext cx="12078268" cy="0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5">
            <a:extLst>
              <a:ext uri="{FF2B5EF4-FFF2-40B4-BE49-F238E27FC236}">
                <a16:creationId xmlns:a16="http://schemas.microsoft.com/office/drawing/2014/main" id="{C69B201B-FBAF-4444-813C-F3C20F1062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1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3737"/>
          <a:stretch>
            <a:fillRect/>
          </a:stretch>
        </p:blipFill>
        <p:spPr bwMode="auto">
          <a:xfrm>
            <a:off x="593728" y="825572"/>
            <a:ext cx="4952509" cy="511802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49B8AE2-556C-41E5-9687-7B949E12FFB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62468" y="691080"/>
            <a:ext cx="2637663" cy="2637663"/>
          </a:xfrm>
          <a:prstGeom prst="rect">
            <a:avLst/>
          </a:prstGeom>
          <a:scene3d>
            <a:camera prst="perspectiveContrastingRightFacing"/>
            <a:lightRig rig="threePt" dir="t"/>
          </a:scene3d>
        </p:spPr>
      </p:pic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B5EE87A4-C888-4121-813A-30F1A3FF03F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525" y="3935358"/>
            <a:ext cx="3276600" cy="2457450"/>
          </a:xfrm>
          <a:prstGeom prst="rect">
            <a:avLst/>
          </a:prstGeom>
          <a:scene3d>
            <a:camera prst="perspectiveContrastingRightFacing"/>
            <a:lightRig rig="threePt" dir="t"/>
          </a:scene3d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13ACF1F-AFB4-4B56-B221-CEA66917F9A0}"/>
              </a:ext>
            </a:extLst>
          </p:cNvPr>
          <p:cNvSpPr txBox="1"/>
          <p:nvPr/>
        </p:nvSpPr>
        <p:spPr>
          <a:xfrm>
            <a:off x="833694" y="3478328"/>
            <a:ext cx="2317494" cy="830997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sz="2400" b="1"/>
              <a:t>Orientation Map</a:t>
            </a:r>
          </a:p>
          <a:p>
            <a:endParaRPr lang="en-US" sz="2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D71A17A-6971-4BB2-99CB-E121D06A6D3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89144" y="3924220"/>
            <a:ext cx="3291450" cy="2468588"/>
          </a:xfrm>
          <a:prstGeom prst="rect">
            <a:avLst/>
          </a:prstGeom>
          <a:scene3d>
            <a:camera prst="perspectiveContrastingRightFacing"/>
            <a:lightRig rig="threePt" dir="t"/>
          </a:scene3d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7A6DDCA-31F3-4E8A-9A24-7B416441B3E7}"/>
              </a:ext>
            </a:extLst>
          </p:cNvPr>
          <p:cNvSpPr txBox="1"/>
          <p:nvPr/>
        </p:nvSpPr>
        <p:spPr>
          <a:xfrm>
            <a:off x="8062350" y="3489216"/>
            <a:ext cx="3048912" cy="830997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sz="2400" b="1" dirty="0"/>
              <a:t>Grain Boundaries Map</a:t>
            </a:r>
          </a:p>
          <a:p>
            <a:endParaRPr lang="en-US" sz="24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344A998-F087-4D57-8EE0-CB0E9CCBFFD1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32073" t="42143" r="36465" b="15952"/>
          <a:stretch/>
        </p:blipFill>
        <p:spPr>
          <a:xfrm>
            <a:off x="4557345" y="732510"/>
            <a:ext cx="3505005" cy="2636274"/>
          </a:xfrm>
          <a:prstGeom prst="rect">
            <a:avLst/>
          </a:prstGeom>
          <a:scene3d>
            <a:camera prst="perspectiveContrastingRightFacing"/>
            <a:lightRig rig="threePt" dir="t"/>
          </a:scene3d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3369F95-04D4-4680-9FA0-30583A1D786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7525" y="732510"/>
            <a:ext cx="3276600" cy="2457450"/>
          </a:xfrm>
          <a:prstGeom prst="rect">
            <a:avLst/>
          </a:prstGeom>
          <a:scene3d>
            <a:camera prst="perspectiveContrastingRightFacing"/>
            <a:lightRig rig="threePt" dir="t"/>
          </a:scene3d>
        </p:spPr>
      </p:pic>
      <p:pic>
        <p:nvPicPr>
          <p:cNvPr id="24" name="Picture 23" descr="A picture containing text, person, posing, outdoor object&#10;&#10;Description automatically generated">
            <a:extLst>
              <a:ext uri="{FF2B5EF4-FFF2-40B4-BE49-F238E27FC236}">
                <a16:creationId xmlns:a16="http://schemas.microsoft.com/office/drawing/2014/main" id="{8BA851F4-6F24-48A6-BFA8-0597F86B7DC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9175" y="3934616"/>
            <a:ext cx="3277589" cy="2458192"/>
          </a:xfrm>
          <a:prstGeom prst="rect">
            <a:avLst/>
          </a:prstGeom>
          <a:scene3d>
            <a:camera prst="perspectiveContrastingRightFacing"/>
            <a:lightRig rig="threePt" dir="t"/>
          </a:scene3d>
          <a:sp3d>
            <a:bevelT/>
          </a:sp3d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98E226F2-6C06-4A2F-9FA0-534B451420A5}"/>
              </a:ext>
            </a:extLst>
          </p:cNvPr>
          <p:cNvSpPr txBox="1"/>
          <p:nvPr/>
        </p:nvSpPr>
        <p:spPr>
          <a:xfrm>
            <a:off x="4162243" y="3489216"/>
            <a:ext cx="3255891" cy="830997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sz="2400" b="1" dirty="0"/>
              <a:t>Virtual Dark Field Image</a:t>
            </a:r>
          </a:p>
          <a:p>
            <a:endParaRPr lang="en-US" sz="2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C93C11A-4E67-4B09-8F1D-0E84934337EE}"/>
              </a:ext>
            </a:extLst>
          </p:cNvPr>
          <p:cNvSpPr txBox="1"/>
          <p:nvPr/>
        </p:nvSpPr>
        <p:spPr>
          <a:xfrm>
            <a:off x="4453277" y="256796"/>
            <a:ext cx="3030125" cy="830997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sz="2400" b="1" dirty="0"/>
              <a:t>Grain Size Distribution</a:t>
            </a:r>
          </a:p>
          <a:p>
            <a:endParaRPr lang="en-US" sz="24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B152B48-4089-4EC2-A4DB-1D50641A7278}"/>
              </a:ext>
            </a:extLst>
          </p:cNvPr>
          <p:cNvSpPr txBox="1"/>
          <p:nvPr/>
        </p:nvSpPr>
        <p:spPr>
          <a:xfrm>
            <a:off x="8862468" y="195345"/>
            <a:ext cx="2249398" cy="830997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sz="2400" b="1" dirty="0"/>
              <a:t>Texture Analysis</a:t>
            </a:r>
          </a:p>
          <a:p>
            <a:endParaRPr lang="en-US" sz="24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B1801A0-EDA0-4D40-8417-D3BD786BA133}"/>
              </a:ext>
            </a:extLst>
          </p:cNvPr>
          <p:cNvSpPr txBox="1"/>
          <p:nvPr/>
        </p:nvSpPr>
        <p:spPr>
          <a:xfrm>
            <a:off x="507853" y="172828"/>
            <a:ext cx="3727046" cy="830997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sz="2400" b="1" dirty="0"/>
              <a:t>Correlation Coefficient Map</a:t>
            </a:r>
          </a:p>
          <a:p>
            <a:endParaRPr lang="en-US" sz="2400" dirty="0"/>
          </a:p>
        </p:txBody>
      </p:sp>
      <p:sp>
        <p:nvSpPr>
          <p:cNvPr id="2" name="Flowchart: Manual Operation 1">
            <a:extLst>
              <a:ext uri="{FF2B5EF4-FFF2-40B4-BE49-F238E27FC236}">
                <a16:creationId xmlns:a16="http://schemas.microsoft.com/office/drawing/2014/main" id="{A43076B1-2AC1-953B-170A-911D91E60778}"/>
              </a:ext>
            </a:extLst>
          </p:cNvPr>
          <p:cNvSpPr/>
          <p:nvPr/>
        </p:nvSpPr>
        <p:spPr>
          <a:xfrm>
            <a:off x="9077960" y="0"/>
            <a:ext cx="1828800" cy="307888"/>
          </a:xfrm>
          <a:prstGeom prst="flowChartManualOperation">
            <a:avLst/>
          </a:prstGeom>
          <a:solidFill>
            <a:schemeClr val="bg1">
              <a:lumMod val="9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>
                    <a:lumMod val="85000"/>
                  </a:schemeClr>
                </a:solidFill>
              </a:rPr>
              <a:t>Introduction</a:t>
            </a:r>
            <a:endParaRPr lang="el-GR" sz="12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5" name="Flowchart: Manual Operation 4">
            <a:extLst>
              <a:ext uri="{FF2B5EF4-FFF2-40B4-BE49-F238E27FC236}">
                <a16:creationId xmlns:a16="http://schemas.microsoft.com/office/drawing/2014/main" id="{43584835-6D84-D73B-4E7A-CCCE5FF3FC78}"/>
              </a:ext>
            </a:extLst>
          </p:cNvPr>
          <p:cNvSpPr/>
          <p:nvPr/>
        </p:nvSpPr>
        <p:spPr>
          <a:xfrm>
            <a:off x="10363200" y="0"/>
            <a:ext cx="1828800" cy="307888"/>
          </a:xfrm>
          <a:prstGeom prst="flowChartManualOperation">
            <a:avLst/>
          </a:prstGeom>
          <a:solidFill>
            <a:schemeClr val="tx1">
              <a:lumMod val="65000"/>
              <a:lumOff val="3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100"/>
              </a:lnSpc>
            </a:pPr>
            <a:r>
              <a:rPr lang="en-US" sz="1200" b="1" dirty="0">
                <a:solidFill>
                  <a:srgbClr val="00FFCC"/>
                </a:solidFill>
              </a:rPr>
              <a:t>Orientation &amp; Phase Map</a:t>
            </a:r>
            <a:endParaRPr lang="el-GR" sz="1200" b="1" dirty="0">
              <a:solidFill>
                <a:srgbClr val="00FFCC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95E21E9-9EE2-9B72-ECBA-23C901D955FB}"/>
              </a:ext>
            </a:extLst>
          </p:cNvPr>
          <p:cNvSpPr txBox="1"/>
          <p:nvPr/>
        </p:nvSpPr>
        <p:spPr>
          <a:xfrm>
            <a:off x="361920" y="1363580"/>
            <a:ext cx="7590732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ASTAR</a:t>
            </a:r>
            <a:r>
              <a:rPr lang="en-US" sz="2400" dirty="0"/>
              <a:t>: 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Orientation &amp; Phase Mapping</a:t>
            </a:r>
          </a:p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	First turnkey application using 4D-STEM data acquisition since 2007,</a:t>
            </a:r>
          </a:p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	few years before the 4D-STEM terminology was introduced</a:t>
            </a:r>
            <a:endParaRPr lang="el-GR" b="1" dirty="0"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  <a:p>
            <a:r>
              <a:rPr lang="en-US" dirty="0"/>
              <a:t>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69274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5" grpId="0"/>
      <p:bldP spid="26" grpId="0"/>
      <p:bldP spid="27" grpId="0"/>
      <p:bldP spid="28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10">
            <a:extLst>
              <a:ext uri="{FF2B5EF4-FFF2-40B4-BE49-F238E27FC236}">
                <a16:creationId xmlns:a16="http://schemas.microsoft.com/office/drawing/2014/main" id="{A2B0A8F8-F3CB-42F3-8828-CD89466AF8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9765" y="1009434"/>
            <a:ext cx="2633356" cy="245905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perspectiveHeroicExtremeLeftFacing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DF0217E-C69F-4919-8B11-CBCD5E4648F8}"/>
              </a:ext>
            </a:extLst>
          </p:cNvPr>
          <p:cNvCxnSpPr>
            <a:cxnSpLocks/>
          </p:cNvCxnSpPr>
          <p:nvPr/>
        </p:nvCxnSpPr>
        <p:spPr>
          <a:xfrm>
            <a:off x="309156" y="6248400"/>
            <a:ext cx="11769112" cy="0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NanoMEGASjpegLOGO.jpg">
            <a:extLst>
              <a:ext uri="{FF2B5EF4-FFF2-40B4-BE49-F238E27FC236}">
                <a16:creationId xmlns:a16="http://schemas.microsoft.com/office/drawing/2014/main" id="{CEE0DEE7-DD3A-404D-8446-2EF9914DC384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399896" y="6372322"/>
            <a:ext cx="2514600" cy="42270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2DEAC76-46A3-4A88-BB6E-17445DF895F8}"/>
              </a:ext>
            </a:extLst>
          </p:cNvPr>
          <p:cNvCxnSpPr>
            <a:cxnSpLocks/>
          </p:cNvCxnSpPr>
          <p:nvPr/>
        </p:nvCxnSpPr>
        <p:spPr>
          <a:xfrm>
            <a:off x="0" y="6324600"/>
            <a:ext cx="12078268" cy="0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B5C2BBB-9765-4F7B-AF82-4CBC0F6DBD33}"/>
              </a:ext>
            </a:extLst>
          </p:cNvPr>
          <p:cNvGrpSpPr/>
          <p:nvPr/>
        </p:nvGrpSpPr>
        <p:grpSpPr>
          <a:xfrm flipH="1" flipV="1">
            <a:off x="-1" y="704909"/>
            <a:ext cx="12078269" cy="59873"/>
            <a:chOff x="152400" y="685800"/>
            <a:chExt cx="9144000" cy="76200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D6C06D6-AE77-4BE7-AD05-0ECBD13E846E}"/>
                </a:ext>
              </a:extLst>
            </p:cNvPr>
            <p:cNvCxnSpPr/>
            <p:nvPr/>
          </p:nvCxnSpPr>
          <p:spPr>
            <a:xfrm>
              <a:off x="152400" y="762000"/>
              <a:ext cx="9144000" cy="0"/>
            </a:xfrm>
            <a:prstGeom prst="line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6681889-BA07-4FBE-AFF7-A5E2D4E58384}"/>
                </a:ext>
              </a:extLst>
            </p:cNvPr>
            <p:cNvCxnSpPr/>
            <p:nvPr/>
          </p:nvCxnSpPr>
          <p:spPr>
            <a:xfrm>
              <a:off x="461556" y="685800"/>
              <a:ext cx="8834844" cy="0"/>
            </a:xfrm>
            <a:prstGeom prst="line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499054DA-C545-4464-BBCE-1C846228F8AD}"/>
              </a:ext>
            </a:extLst>
          </p:cNvPr>
          <p:cNvSpPr txBox="1"/>
          <p:nvPr/>
        </p:nvSpPr>
        <p:spPr>
          <a:xfrm>
            <a:off x="0" y="6324600"/>
            <a:ext cx="2313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www.nanomegas.com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AE29CCA-2479-4042-9A86-EE5236ED2BF5}"/>
              </a:ext>
            </a:extLst>
          </p:cNvPr>
          <p:cNvSpPr txBox="1"/>
          <p:nvPr/>
        </p:nvSpPr>
        <p:spPr>
          <a:xfrm>
            <a:off x="304800" y="304800"/>
            <a:ext cx="74763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W" sz="2400" b="1" i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ASTAR: </a:t>
            </a:r>
            <a:r>
              <a:rPr lang="en-US" sz="2400" b="1" i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Orientation &amp; Phase mapping in nm scale</a:t>
            </a:r>
            <a:endParaRPr lang="el-GR" sz="2400" b="1" i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/>
            <a:endParaRPr lang="el-GR" sz="24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7" name="Picture 7">
            <a:extLst>
              <a:ext uri="{FF2B5EF4-FFF2-40B4-BE49-F238E27FC236}">
                <a16:creationId xmlns:a16="http://schemas.microsoft.com/office/drawing/2014/main" id="{F39EB19A-8EE7-4683-B0C3-4D8B0C22F3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736" y="893350"/>
            <a:ext cx="2111435" cy="2303236"/>
          </a:xfrm>
          <a:prstGeom prst="rect">
            <a:avLst/>
          </a:prstGeom>
          <a:noFill/>
          <a:ln>
            <a:noFill/>
          </a:ln>
          <a:effectLst/>
          <a:scene3d>
            <a:camera prst="perspectiveHeroicExtremeLeftFacing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8" name="Image 3">
            <a:extLst>
              <a:ext uri="{FF2B5EF4-FFF2-40B4-BE49-F238E27FC236}">
                <a16:creationId xmlns:a16="http://schemas.microsoft.com/office/drawing/2014/main" id="{723314FE-9078-4EB0-ABFF-E244369094B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/>
          <a:srcRect l="2361"/>
          <a:stretch/>
        </p:blipFill>
        <p:spPr>
          <a:xfrm>
            <a:off x="6278013" y="1062204"/>
            <a:ext cx="1946191" cy="2159364"/>
          </a:xfrm>
          <a:prstGeom prst="rect">
            <a:avLst/>
          </a:prstGeom>
          <a:scene3d>
            <a:camera prst="perspectiveHeroicExtremeLeftFacing"/>
            <a:lightRig rig="threePt" dir="t"/>
          </a:scene3d>
          <a:sp3d>
            <a:bevelT/>
          </a:sp3d>
        </p:spPr>
      </p:pic>
      <p:pic>
        <p:nvPicPr>
          <p:cNvPr id="102" name="Picture 5">
            <a:extLst>
              <a:ext uri="{FF2B5EF4-FFF2-40B4-BE49-F238E27FC236}">
                <a16:creationId xmlns:a16="http://schemas.microsoft.com/office/drawing/2014/main" id="{89D816C9-CE07-4811-9F05-69CCCE9D03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805" y="1092664"/>
            <a:ext cx="2512087" cy="1960868"/>
          </a:xfrm>
          <a:prstGeom prst="rect">
            <a:avLst/>
          </a:prstGeom>
          <a:noFill/>
          <a:ln>
            <a:noFill/>
          </a:ln>
          <a:effectLst/>
          <a:scene3d>
            <a:camera prst="perspectiveHeroicExtremeRightFacing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" name="TextBox 102">
            <a:extLst>
              <a:ext uri="{FF2B5EF4-FFF2-40B4-BE49-F238E27FC236}">
                <a16:creationId xmlns:a16="http://schemas.microsoft.com/office/drawing/2014/main" id="{2F414E2F-E348-42AD-93E9-4EE381BF9397}"/>
              </a:ext>
            </a:extLst>
          </p:cNvPr>
          <p:cNvSpPr txBox="1"/>
          <p:nvPr/>
        </p:nvSpPr>
        <p:spPr>
          <a:xfrm>
            <a:off x="2954690" y="2761144"/>
            <a:ext cx="3162341" cy="707886"/>
          </a:xfrm>
          <a:prstGeom prst="rect">
            <a:avLst/>
          </a:prstGeom>
          <a:noFill/>
          <a:scene3d>
            <a:camera prst="perspectiveHeroicExtremeRightFacing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Spatial Resolution of </a:t>
            </a:r>
            <a:r>
              <a:rPr lang="en-US" sz="4000" b="1" dirty="0">
                <a:solidFill>
                  <a:srgbClr val="FF0000"/>
                </a:solidFill>
              </a:rPr>
              <a:t>1nm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764BADCC-E16F-4E33-8C6E-C02EDBA3C6DB}"/>
              </a:ext>
            </a:extLst>
          </p:cNvPr>
          <p:cNvSpPr txBox="1"/>
          <p:nvPr/>
        </p:nvSpPr>
        <p:spPr>
          <a:xfrm>
            <a:off x="394361" y="3858955"/>
            <a:ext cx="2901500" cy="369332"/>
          </a:xfrm>
          <a:prstGeom prst="rect">
            <a:avLst/>
          </a:prstGeom>
          <a:noFill/>
          <a:scene3d>
            <a:camera prst="perspectiveHeroicExtremeRightFacing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b="1" dirty="0"/>
              <a:t>In Situ Heating / Pd Material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0CD0D586-862F-4591-949E-6F7DD9B3AAF2}"/>
              </a:ext>
            </a:extLst>
          </p:cNvPr>
          <p:cNvSpPr txBox="1"/>
          <p:nvPr/>
        </p:nvSpPr>
        <p:spPr>
          <a:xfrm>
            <a:off x="6170968" y="3210440"/>
            <a:ext cx="1779590" cy="369332"/>
          </a:xfrm>
          <a:prstGeom prst="rect">
            <a:avLst/>
          </a:prstGeom>
          <a:noFill/>
          <a:scene3d>
            <a:camera prst="perspectiveHeroicExtremeLeftFacing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b="1" dirty="0"/>
              <a:t>Orientation Map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E960BB62-118A-4B92-AD2D-322C37E2F8BB}"/>
              </a:ext>
            </a:extLst>
          </p:cNvPr>
          <p:cNvSpPr txBox="1"/>
          <p:nvPr/>
        </p:nvSpPr>
        <p:spPr>
          <a:xfrm>
            <a:off x="7781142" y="3283826"/>
            <a:ext cx="2382640" cy="369332"/>
          </a:xfrm>
          <a:prstGeom prst="rect">
            <a:avLst/>
          </a:prstGeom>
          <a:noFill/>
          <a:scene3d>
            <a:camera prst="perspectiveHeroicExtremeLeftFacing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b="1" dirty="0"/>
              <a:t>3D Detailed Projection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31C96C8B-07E2-406B-9FC9-B62986181038}"/>
              </a:ext>
            </a:extLst>
          </p:cNvPr>
          <p:cNvSpPr txBox="1"/>
          <p:nvPr/>
        </p:nvSpPr>
        <p:spPr>
          <a:xfrm>
            <a:off x="10123444" y="3623673"/>
            <a:ext cx="1726435" cy="369332"/>
          </a:xfrm>
          <a:prstGeom prst="rect">
            <a:avLst/>
          </a:prstGeom>
          <a:noFill/>
          <a:scene3d>
            <a:camera prst="perspectiveHeroicExtremeLeftFacing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b="1" dirty="0"/>
              <a:t>Texture Analysis</a:t>
            </a:r>
          </a:p>
        </p:txBody>
      </p:sp>
      <p:pic>
        <p:nvPicPr>
          <p:cNvPr id="109" name="VDF_video">
            <a:hlinkClick r:id="" action="ppaction://media"/>
            <a:extLst>
              <a:ext uri="{FF2B5EF4-FFF2-40B4-BE49-F238E27FC236}">
                <a16:creationId xmlns:a16="http://schemas.microsoft.com/office/drawing/2014/main" id="{D4E144A7-CB29-49EE-87E5-5E6DAD7F039C}"/>
              </a:ext>
            </a:extLst>
          </p:cNvPr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6095996" y="4013296"/>
            <a:ext cx="3841016" cy="1851918"/>
          </a:xfrm>
          <a:prstGeom prst="rect">
            <a:avLst/>
          </a:prstGeom>
          <a:scene3d>
            <a:camera prst="perspectiveHeroicExtremeLeftFacing"/>
            <a:lightRig rig="threePt" dir="t"/>
          </a:scene3d>
          <a:sp3d>
            <a:bevelT/>
          </a:sp3d>
        </p:spPr>
      </p:pic>
      <p:sp>
        <p:nvSpPr>
          <p:cNvPr id="110" name="TextBox 109">
            <a:extLst>
              <a:ext uri="{FF2B5EF4-FFF2-40B4-BE49-F238E27FC236}">
                <a16:creationId xmlns:a16="http://schemas.microsoft.com/office/drawing/2014/main" id="{0DA9DB1E-EFF3-4FAF-961B-32361B8B78D6}"/>
              </a:ext>
            </a:extLst>
          </p:cNvPr>
          <p:cNvSpPr txBox="1"/>
          <p:nvPr/>
        </p:nvSpPr>
        <p:spPr>
          <a:xfrm>
            <a:off x="3990395" y="6153091"/>
            <a:ext cx="1244251" cy="369332"/>
          </a:xfrm>
          <a:prstGeom prst="rect">
            <a:avLst/>
          </a:prstGeom>
          <a:noFill/>
          <a:scene3d>
            <a:camera prst="perspectiveHeroicExtremeRightFacing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b="1" dirty="0"/>
              <a:t>Phase Map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367FA0D9-AC05-4AD7-882A-E92E88508B0C}"/>
              </a:ext>
            </a:extLst>
          </p:cNvPr>
          <p:cNvSpPr txBox="1"/>
          <p:nvPr/>
        </p:nvSpPr>
        <p:spPr>
          <a:xfrm>
            <a:off x="6315805" y="5775857"/>
            <a:ext cx="2930674" cy="369332"/>
          </a:xfrm>
          <a:prstGeom prst="rect">
            <a:avLst/>
          </a:prstGeom>
          <a:noFill/>
          <a:scene3d>
            <a:camera prst="perspectiveHeroicExtremeLeftFacing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b="1" dirty="0"/>
              <a:t>Interactive Virtual Dark Field</a:t>
            </a:r>
          </a:p>
        </p:txBody>
      </p:sp>
      <p:pic>
        <p:nvPicPr>
          <p:cNvPr id="112" name="Picture 111" descr="A picture containing thing&#10;&#10;Description generated with high confidence">
            <a:extLst>
              <a:ext uri="{FF2B5EF4-FFF2-40B4-BE49-F238E27FC236}">
                <a16:creationId xmlns:a16="http://schemas.microsoft.com/office/drawing/2014/main" id="{DA85981D-60CF-4024-9A2F-16D7EB8ED5C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7075" y="4630062"/>
            <a:ext cx="2144223" cy="1314574"/>
          </a:xfrm>
          <a:prstGeom prst="rect">
            <a:avLst/>
          </a:prstGeom>
        </p:spPr>
      </p:pic>
      <p:pic>
        <p:nvPicPr>
          <p:cNvPr id="2" name="InSitiHeating_byKIT">
            <a:hlinkClick r:id="" action="ppaction://media"/>
            <a:extLst>
              <a:ext uri="{FF2B5EF4-FFF2-40B4-BE49-F238E27FC236}">
                <a16:creationId xmlns:a16="http://schemas.microsoft.com/office/drawing/2014/main" id="{427B884C-7089-49C7-94BF-3338EC3BD0CC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13"/>
          <a:srcRect l="24234" r="24234"/>
          <a:stretch/>
        </p:blipFill>
        <p:spPr>
          <a:xfrm>
            <a:off x="241465" y="952085"/>
            <a:ext cx="2597557" cy="2835449"/>
          </a:xfrm>
          <a:prstGeom prst="rect">
            <a:avLst/>
          </a:prstGeom>
          <a:scene3d>
            <a:camera prst="perspectiveHeroicExtremeRightFacing"/>
            <a:lightRig rig="threePt" dir="t"/>
          </a:scene3d>
          <a:sp3d>
            <a:bevelT/>
          </a:sp3d>
        </p:spPr>
      </p:pic>
      <p:grpSp>
        <p:nvGrpSpPr>
          <p:cNvPr id="28" name="Groupe 2">
            <a:extLst>
              <a:ext uri="{FF2B5EF4-FFF2-40B4-BE49-F238E27FC236}">
                <a16:creationId xmlns:a16="http://schemas.microsoft.com/office/drawing/2014/main" id="{3173B549-E965-473C-976C-827628B1B1DD}"/>
              </a:ext>
            </a:extLst>
          </p:cNvPr>
          <p:cNvGrpSpPr/>
          <p:nvPr/>
        </p:nvGrpSpPr>
        <p:grpSpPr>
          <a:xfrm>
            <a:off x="5132050" y="5070727"/>
            <a:ext cx="997178" cy="954107"/>
            <a:chOff x="6059650" y="1429572"/>
            <a:chExt cx="1080276" cy="954107"/>
          </a:xfrm>
        </p:grpSpPr>
        <p:pic>
          <p:nvPicPr>
            <p:cNvPr id="29" name="Picture 4">
              <a:extLst>
                <a:ext uri="{FF2B5EF4-FFF2-40B4-BE49-F238E27FC236}">
                  <a16:creationId xmlns:a16="http://schemas.microsoft.com/office/drawing/2014/main" id="{FB579A78-6BCE-4C5F-937F-74386CCEA2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59650" y="1486660"/>
              <a:ext cx="199159" cy="8399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0" name="ZoneTexte 1">
              <a:extLst>
                <a:ext uri="{FF2B5EF4-FFF2-40B4-BE49-F238E27FC236}">
                  <a16:creationId xmlns:a16="http://schemas.microsoft.com/office/drawing/2014/main" id="{3A0AB21D-7F29-4A8B-B499-8DA5B5337B32}"/>
                </a:ext>
              </a:extLst>
            </p:cNvPr>
            <p:cNvSpPr txBox="1"/>
            <p:nvPr/>
          </p:nvSpPr>
          <p:spPr>
            <a:xfrm>
              <a:off x="6216826" y="1429572"/>
              <a:ext cx="923100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400" b="1" dirty="0"/>
                <a:t>Fe</a:t>
              </a:r>
            </a:p>
            <a:p>
              <a:pPr algn="l">
                <a:spcBef>
                  <a:spcPts val="0"/>
                </a:spcBef>
              </a:pPr>
              <a:r>
                <a:rPr lang="en-US" sz="1400" b="1" dirty="0"/>
                <a:t>Fe</a:t>
              </a:r>
              <a:r>
                <a:rPr lang="en-US" sz="1400" b="1" baseline="-25000" dirty="0"/>
                <a:t>14</a:t>
              </a:r>
              <a:r>
                <a:rPr lang="en-US" sz="1400" b="1" dirty="0"/>
                <a:t>Nd</a:t>
              </a:r>
              <a:r>
                <a:rPr lang="en-US" sz="1400" b="1" baseline="-25000" dirty="0"/>
                <a:t>2</a:t>
              </a:r>
              <a:r>
                <a:rPr lang="en-US" sz="1400" b="1" dirty="0"/>
                <a:t>B</a:t>
              </a:r>
            </a:p>
            <a:p>
              <a:pPr algn="l">
                <a:spcBef>
                  <a:spcPts val="0"/>
                </a:spcBef>
              </a:pPr>
              <a:r>
                <a:rPr lang="en-US" sz="1400" b="1" dirty="0"/>
                <a:t>Fe</a:t>
              </a:r>
              <a:r>
                <a:rPr lang="en-US" sz="1400" b="1" baseline="-25000" dirty="0"/>
                <a:t>2</a:t>
              </a:r>
              <a:r>
                <a:rPr lang="en-US" sz="1400" b="1" dirty="0"/>
                <a:t>B</a:t>
              </a:r>
            </a:p>
            <a:p>
              <a:pPr algn="l">
                <a:spcBef>
                  <a:spcPts val="0"/>
                </a:spcBef>
              </a:pPr>
              <a:r>
                <a:rPr lang="en-US" sz="1400" b="1" dirty="0"/>
                <a:t>NdH</a:t>
              </a:r>
              <a:r>
                <a:rPr lang="en-US" sz="1400" b="1" baseline="-25000" dirty="0"/>
                <a:t>2</a:t>
              </a:r>
            </a:p>
          </p:txBody>
        </p:sp>
      </p:grpSp>
      <p:pic>
        <p:nvPicPr>
          <p:cNvPr id="32" name="Picture 3">
            <a:extLst>
              <a:ext uri="{FF2B5EF4-FFF2-40B4-BE49-F238E27FC236}">
                <a16:creationId xmlns:a16="http://schemas.microsoft.com/office/drawing/2014/main" id="{AC6BEF84-6B81-401F-A6C7-853F7711C2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7"/>
          <a:stretch/>
        </p:blipFill>
        <p:spPr bwMode="auto">
          <a:xfrm>
            <a:off x="3226329" y="3846773"/>
            <a:ext cx="2159071" cy="2376000"/>
          </a:xfrm>
          <a:prstGeom prst="rect">
            <a:avLst/>
          </a:prstGeom>
          <a:noFill/>
          <a:ln>
            <a:noFill/>
          </a:ln>
          <a:effectLst/>
          <a:scene3d>
            <a:camera prst="perspectiveHeroicExtremeRightFacing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lowchart: Manual Operation 2">
            <a:extLst>
              <a:ext uri="{FF2B5EF4-FFF2-40B4-BE49-F238E27FC236}">
                <a16:creationId xmlns:a16="http://schemas.microsoft.com/office/drawing/2014/main" id="{E0F4E9A6-E602-7E2F-B3FA-8967C55CA46C}"/>
              </a:ext>
            </a:extLst>
          </p:cNvPr>
          <p:cNvSpPr/>
          <p:nvPr/>
        </p:nvSpPr>
        <p:spPr>
          <a:xfrm>
            <a:off x="9077960" y="0"/>
            <a:ext cx="1828800" cy="307888"/>
          </a:xfrm>
          <a:prstGeom prst="flowChartManualOperation">
            <a:avLst/>
          </a:prstGeom>
          <a:solidFill>
            <a:schemeClr val="bg1">
              <a:lumMod val="9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>
                    <a:lumMod val="85000"/>
                  </a:schemeClr>
                </a:solidFill>
              </a:rPr>
              <a:t>Introduction</a:t>
            </a:r>
            <a:endParaRPr lang="el-GR" sz="12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" name="Flowchart: Manual Operation 3">
            <a:extLst>
              <a:ext uri="{FF2B5EF4-FFF2-40B4-BE49-F238E27FC236}">
                <a16:creationId xmlns:a16="http://schemas.microsoft.com/office/drawing/2014/main" id="{A4B0EDA7-FC9C-DE9D-376F-CA10F6D14F3F}"/>
              </a:ext>
            </a:extLst>
          </p:cNvPr>
          <p:cNvSpPr/>
          <p:nvPr/>
        </p:nvSpPr>
        <p:spPr>
          <a:xfrm>
            <a:off x="10363200" y="0"/>
            <a:ext cx="1828800" cy="307888"/>
          </a:xfrm>
          <a:prstGeom prst="flowChartManualOperation">
            <a:avLst/>
          </a:prstGeom>
          <a:solidFill>
            <a:schemeClr val="tx1">
              <a:lumMod val="65000"/>
              <a:lumOff val="3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100"/>
              </a:lnSpc>
            </a:pPr>
            <a:r>
              <a:rPr lang="en-US" sz="1200" b="1" dirty="0">
                <a:solidFill>
                  <a:srgbClr val="00FFCC"/>
                </a:solidFill>
              </a:rPr>
              <a:t>Orientation &amp; Phase Map</a:t>
            </a:r>
            <a:endParaRPr lang="el-GR" sz="1200" b="1" dirty="0">
              <a:solidFill>
                <a:srgbClr val="00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71120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616" fill="hold"/>
                                        <p:tgtEl>
                                          <p:spTgt spid="10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149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6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1500" fill="hold"/>
                                        <p:tgtEl>
                                          <p:spTgt spid="103"/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repeatCount="indefinite" fill="hold" display="0">
                  <p:stCondLst>
                    <p:cond delay="indefinite"/>
                  </p:stCondLst>
                </p:cTn>
                <p:tgtEl>
                  <p:spTgt spid="109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10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22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10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NanoMEGASjpegLOGO.jpg">
            <a:extLst>
              <a:ext uri="{FF2B5EF4-FFF2-40B4-BE49-F238E27FC236}">
                <a16:creationId xmlns:a16="http://schemas.microsoft.com/office/drawing/2014/main" id="{CEE0DEE7-DD3A-404D-8446-2EF9914DC384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399896" y="6372322"/>
            <a:ext cx="2514600" cy="422700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FB5C2BBB-9765-4F7B-AF82-4CBC0F6DBD33}"/>
              </a:ext>
            </a:extLst>
          </p:cNvPr>
          <p:cNvGrpSpPr/>
          <p:nvPr/>
        </p:nvGrpSpPr>
        <p:grpSpPr>
          <a:xfrm flipH="1" flipV="1">
            <a:off x="-1" y="704909"/>
            <a:ext cx="12078269" cy="59873"/>
            <a:chOff x="152400" y="685800"/>
            <a:chExt cx="9144000" cy="76200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D6C06D6-AE77-4BE7-AD05-0ECBD13E846E}"/>
                </a:ext>
              </a:extLst>
            </p:cNvPr>
            <p:cNvCxnSpPr/>
            <p:nvPr/>
          </p:nvCxnSpPr>
          <p:spPr>
            <a:xfrm>
              <a:off x="152400" y="762000"/>
              <a:ext cx="9144000" cy="0"/>
            </a:xfrm>
            <a:prstGeom prst="line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6681889-BA07-4FBE-AFF7-A5E2D4E58384}"/>
                </a:ext>
              </a:extLst>
            </p:cNvPr>
            <p:cNvCxnSpPr/>
            <p:nvPr/>
          </p:nvCxnSpPr>
          <p:spPr>
            <a:xfrm>
              <a:off x="461556" y="685800"/>
              <a:ext cx="8834844" cy="0"/>
            </a:xfrm>
            <a:prstGeom prst="line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4AE29CCA-2479-4042-9A86-EE5236ED2BF5}"/>
              </a:ext>
            </a:extLst>
          </p:cNvPr>
          <p:cNvSpPr txBox="1"/>
          <p:nvPr/>
        </p:nvSpPr>
        <p:spPr>
          <a:xfrm>
            <a:off x="304800" y="304800"/>
            <a:ext cx="50670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W" sz="2400" b="1" i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ASTAR: Copper and Copper lines</a:t>
            </a:r>
            <a:endParaRPr lang="el-GR" sz="24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8E98BC3-063E-A31B-DC37-AF9A8A8BC464}"/>
              </a:ext>
            </a:extLst>
          </p:cNvPr>
          <p:cNvSpPr txBox="1"/>
          <p:nvPr/>
        </p:nvSpPr>
        <p:spPr>
          <a:xfrm>
            <a:off x="0" y="6417853"/>
            <a:ext cx="9315838" cy="338554"/>
          </a:xfrm>
          <a:prstGeom prst="rect">
            <a:avLst/>
          </a:prstGeom>
          <a:solidFill>
            <a:srgbClr val="FFFFFF">
              <a:alpha val="5098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600" b="1" i="1" dirty="0">
                <a:solidFill>
                  <a:schemeClr val="accent1">
                    <a:lumMod val="75000"/>
                  </a:schemeClr>
                </a:solidFill>
              </a:rPr>
              <a:t>Courtesy of Profs. K. </a:t>
            </a:r>
            <a:r>
              <a:rPr lang="en-US" sz="1600" b="1" i="1" dirty="0" err="1">
                <a:solidFill>
                  <a:schemeClr val="accent1">
                    <a:lumMod val="75000"/>
                  </a:schemeClr>
                </a:solidFill>
              </a:rPr>
              <a:t>Barmak</a:t>
            </a:r>
            <a:r>
              <a:rPr lang="en-US" sz="1600" b="1" i="1" dirty="0">
                <a:solidFill>
                  <a:schemeClr val="accent1">
                    <a:lumMod val="75000"/>
                  </a:schemeClr>
                </a:solidFill>
              </a:rPr>
              <a:t>, Columbia Univ. NY &amp; A.D. </a:t>
            </a:r>
            <a:r>
              <a:rPr lang="en-US" sz="1600" b="1" i="1" dirty="0" err="1">
                <a:solidFill>
                  <a:schemeClr val="accent1">
                    <a:lumMod val="75000"/>
                  </a:schemeClr>
                </a:solidFill>
              </a:rPr>
              <a:t>Rollett</a:t>
            </a:r>
            <a:r>
              <a:rPr lang="en-US" sz="1600" b="1" i="1" dirty="0">
                <a:solidFill>
                  <a:schemeClr val="accent1">
                    <a:lumMod val="75000"/>
                  </a:schemeClr>
                </a:solidFill>
              </a:rPr>
              <a:t> CMU Pittsburgh PA</a:t>
            </a:r>
            <a:endParaRPr lang="en-GB" sz="16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71CD625-E061-CE03-E161-9C3E7F5AB04D}"/>
              </a:ext>
            </a:extLst>
          </p:cNvPr>
          <p:cNvSpPr/>
          <p:nvPr/>
        </p:nvSpPr>
        <p:spPr>
          <a:xfrm>
            <a:off x="427970" y="824622"/>
            <a:ext cx="37307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/>
              <a:t>Nano-twinned copper</a:t>
            </a:r>
            <a:endParaRPr lang="en-US" sz="2000" b="1" dirty="0"/>
          </a:p>
        </p:txBody>
      </p:sp>
      <p:cxnSp>
        <p:nvCxnSpPr>
          <p:cNvPr id="15" name="Connecteur droit 10">
            <a:extLst>
              <a:ext uri="{FF2B5EF4-FFF2-40B4-BE49-F238E27FC236}">
                <a16:creationId xmlns:a16="http://schemas.microsoft.com/office/drawing/2014/main" id="{7A0A738F-2F84-AC23-B301-2E3B9A40CF7F}"/>
              </a:ext>
            </a:extLst>
          </p:cNvPr>
          <p:cNvCxnSpPr/>
          <p:nvPr/>
        </p:nvCxnSpPr>
        <p:spPr bwMode="auto">
          <a:xfrm>
            <a:off x="4291107" y="804863"/>
            <a:ext cx="0" cy="5199017"/>
          </a:xfrm>
          <a:prstGeom prst="line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6" name="Image 14">
            <a:extLst>
              <a:ext uri="{FF2B5EF4-FFF2-40B4-BE49-F238E27FC236}">
                <a16:creationId xmlns:a16="http://schemas.microsoft.com/office/drawing/2014/main" id="{13F37947-3726-7571-86A3-C8E2BD5F39AA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619"/>
          <a:stretch/>
        </p:blipFill>
        <p:spPr bwMode="auto">
          <a:xfrm>
            <a:off x="427970" y="1300198"/>
            <a:ext cx="3389907" cy="338755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1BE6F43F-BE90-A0F4-BEF8-B394860EA381}"/>
              </a:ext>
            </a:extLst>
          </p:cNvPr>
          <p:cNvSpPr/>
          <p:nvPr/>
        </p:nvSpPr>
        <p:spPr>
          <a:xfrm>
            <a:off x="284261" y="4687758"/>
            <a:ext cx="3651183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dirty="0"/>
              <a:t>Orientation map for a 111-nm-thick Cu film imaged in plan view combined to the correlation index map (grayscale). </a:t>
            </a:r>
          </a:p>
          <a:p>
            <a:pPr algn="l"/>
            <a:endParaRPr lang="en-US" sz="1200" dirty="0"/>
          </a:p>
          <a:p>
            <a:pPr algn="l"/>
            <a:r>
              <a:rPr lang="en-US" sz="1100" i="1" dirty="0"/>
              <a:t>(TECNAI F20 - Courtesy of  Profs. K. </a:t>
            </a:r>
            <a:r>
              <a:rPr lang="en-US" sz="1100" i="1" dirty="0" err="1"/>
              <a:t>Barmak</a:t>
            </a:r>
            <a:r>
              <a:rPr lang="en-US" sz="1100" i="1" dirty="0"/>
              <a:t> Columbia Univ. NY and A.D. </a:t>
            </a:r>
            <a:r>
              <a:rPr lang="en-US" sz="1100" i="1" dirty="0" err="1"/>
              <a:t>Rollett</a:t>
            </a:r>
            <a:r>
              <a:rPr lang="en-US" sz="1100" i="1" dirty="0"/>
              <a:t> CMU Pittsburgh PA)</a:t>
            </a:r>
          </a:p>
          <a:p>
            <a:r>
              <a:rPr lang="en-GB" sz="1100" dirty="0"/>
              <a:t>Physical Metallurgy Chap. 10, 2015 (David Laughlin ed.)</a:t>
            </a:r>
            <a:endParaRPr lang="en-US" sz="1100" i="1" dirty="0"/>
          </a:p>
        </p:txBody>
      </p:sp>
      <p:pic>
        <p:nvPicPr>
          <p:cNvPr id="29" name="Image 3">
            <a:extLst>
              <a:ext uri="{FF2B5EF4-FFF2-40B4-BE49-F238E27FC236}">
                <a16:creationId xmlns:a16="http://schemas.microsoft.com/office/drawing/2014/main" id="{1BE566A2-DDA4-3AEF-FD27-9E9905AF19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1165" y="1864805"/>
            <a:ext cx="1147410" cy="3657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Image 6">
            <a:extLst>
              <a:ext uri="{FF2B5EF4-FFF2-40B4-BE49-F238E27FC236}">
                <a16:creationId xmlns:a16="http://schemas.microsoft.com/office/drawing/2014/main" id="{DA0068C9-605A-50C0-7A2F-7D38828675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5634" y="1864805"/>
            <a:ext cx="1140204" cy="3631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Image 23">
            <a:extLst>
              <a:ext uri="{FF2B5EF4-FFF2-40B4-BE49-F238E27FC236}">
                <a16:creationId xmlns:a16="http://schemas.microsoft.com/office/drawing/2014/main" id="{BDB5A5A9-5CDC-1CFC-B1A4-5115A2E89FFB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5719870" y="1864805"/>
            <a:ext cx="1140973" cy="3631070"/>
          </a:xfrm>
          <a:prstGeom prst="rect">
            <a:avLst/>
          </a:prstGeom>
        </p:spPr>
      </p:pic>
      <p:pic>
        <p:nvPicPr>
          <p:cNvPr id="32" name="Image 17">
            <a:extLst>
              <a:ext uri="{FF2B5EF4-FFF2-40B4-BE49-F238E27FC236}">
                <a16:creationId xmlns:a16="http://schemas.microsoft.com/office/drawing/2014/main" id="{7F2C9ECF-A5A6-627B-E29D-39C385AE03E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78168" y="1865709"/>
            <a:ext cx="1219048" cy="3112927"/>
          </a:xfrm>
          <a:prstGeom prst="rect">
            <a:avLst/>
          </a:prstGeom>
        </p:spPr>
      </p:pic>
      <p:pic>
        <p:nvPicPr>
          <p:cNvPr id="35" name="Image 18">
            <a:extLst>
              <a:ext uri="{FF2B5EF4-FFF2-40B4-BE49-F238E27FC236}">
                <a16:creationId xmlns:a16="http://schemas.microsoft.com/office/drawing/2014/main" id="{1B8EF784-E198-B198-9C6E-35F53A125D1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24497" y="1564275"/>
            <a:ext cx="504784" cy="196305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9D15E616-9599-264C-3227-0D7807FD5188}"/>
              </a:ext>
            </a:extLst>
          </p:cNvPr>
          <p:cNvSpPr/>
          <p:nvPr/>
        </p:nvSpPr>
        <p:spPr>
          <a:xfrm>
            <a:off x="4580863" y="787418"/>
            <a:ext cx="4255803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/>
              <a:t>Copper lines </a:t>
            </a:r>
            <a:r>
              <a:rPr lang="en-GB" sz="1400" b="1" dirty="0"/>
              <a:t>(cross-sections and longitudinal section) in microelectronic devices</a:t>
            </a:r>
            <a:endParaRPr lang="en-US" sz="1200" b="1" dirty="0"/>
          </a:p>
        </p:txBody>
      </p:sp>
      <p:pic>
        <p:nvPicPr>
          <p:cNvPr id="37" name="Image 28">
            <a:extLst>
              <a:ext uri="{FF2B5EF4-FFF2-40B4-BE49-F238E27FC236}">
                <a16:creationId xmlns:a16="http://schemas.microsoft.com/office/drawing/2014/main" id="{14DB888C-A836-3B87-852B-B645A3A0B45B}"/>
              </a:ext>
            </a:extLst>
          </p:cNvPr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8438" y="1035892"/>
            <a:ext cx="2026849" cy="1748124"/>
          </a:xfrm>
          <a:prstGeom prst="rect">
            <a:avLst/>
          </a:prstGeom>
        </p:spPr>
      </p:pic>
      <p:pic>
        <p:nvPicPr>
          <p:cNvPr id="38" name="Image 29">
            <a:extLst>
              <a:ext uri="{FF2B5EF4-FFF2-40B4-BE49-F238E27FC236}">
                <a16:creationId xmlns:a16="http://schemas.microsoft.com/office/drawing/2014/main" id="{620C866A-615D-5B22-F4BB-E32EE9C97AC7}"/>
              </a:ext>
            </a:extLst>
          </p:cNvPr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7805" y="3697380"/>
            <a:ext cx="2062882" cy="1748654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6B649933-1897-25C0-822F-5DC19258D2F0}"/>
              </a:ext>
            </a:extLst>
          </p:cNvPr>
          <p:cNvSpPr/>
          <p:nvPr/>
        </p:nvSpPr>
        <p:spPr>
          <a:xfrm>
            <a:off x="9690991" y="2854177"/>
            <a:ext cx="17649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dirty="0"/>
              <a:t>Grain size statistics </a:t>
            </a:r>
            <a:br>
              <a:rPr lang="en-US" sz="1200" dirty="0"/>
            </a:br>
            <a:r>
              <a:rPr lang="en-US" sz="1200" dirty="0"/>
              <a:t>INCLUDING twin boundaries</a:t>
            </a:r>
            <a:endParaRPr lang="en-US" sz="1100" i="1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5E1BE46-9A5A-222D-7596-761DC26ABBF3}"/>
              </a:ext>
            </a:extLst>
          </p:cNvPr>
          <p:cNvSpPr/>
          <p:nvPr/>
        </p:nvSpPr>
        <p:spPr>
          <a:xfrm>
            <a:off x="9690991" y="5446034"/>
            <a:ext cx="17649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dirty="0"/>
              <a:t>Grain size statistics </a:t>
            </a:r>
            <a:br>
              <a:rPr lang="en-US" sz="1200" dirty="0"/>
            </a:br>
            <a:r>
              <a:rPr lang="en-US" sz="1200" dirty="0"/>
              <a:t>WITHOUT twin boundaries</a:t>
            </a:r>
            <a:endParaRPr lang="en-US" sz="1100" i="1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8940A75-C7F0-63E3-A736-3F4B83963151}"/>
              </a:ext>
            </a:extLst>
          </p:cNvPr>
          <p:cNvSpPr/>
          <p:nvPr/>
        </p:nvSpPr>
        <p:spPr>
          <a:xfrm>
            <a:off x="5688170" y="1580678"/>
            <a:ext cx="102059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dirty="0"/>
              <a:t>Index map</a:t>
            </a:r>
            <a:endParaRPr lang="en-US" sz="1100" i="1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8CE33F2-2386-59DF-A214-0E73D4F626F0}"/>
              </a:ext>
            </a:extLst>
          </p:cNvPr>
          <p:cNvSpPr/>
          <p:nvPr/>
        </p:nvSpPr>
        <p:spPr>
          <a:xfrm>
            <a:off x="6863376" y="1580678"/>
            <a:ext cx="123181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dirty="0"/>
              <a:t>Orientation map</a:t>
            </a:r>
            <a:endParaRPr lang="en-US" sz="1100" i="1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87E15BB-67F2-FABA-B515-BF96C14D8FB6}"/>
              </a:ext>
            </a:extLst>
          </p:cNvPr>
          <p:cNvSpPr/>
          <p:nvPr/>
        </p:nvSpPr>
        <p:spPr>
          <a:xfrm>
            <a:off x="8070718" y="1396012"/>
            <a:ext cx="14132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dirty="0"/>
              <a:t>Grain boundaries</a:t>
            </a:r>
          </a:p>
          <a:p>
            <a:pPr algn="l"/>
            <a:r>
              <a:rPr lang="en-US" sz="1200" dirty="0">
                <a:solidFill>
                  <a:srgbClr val="FF0000"/>
                </a:solidFill>
              </a:rPr>
              <a:t>Twin boundaries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F426093-60E7-0DE4-8F3E-6B634C4ACC51}"/>
              </a:ext>
            </a:extLst>
          </p:cNvPr>
          <p:cNvSpPr/>
          <p:nvPr/>
        </p:nvSpPr>
        <p:spPr>
          <a:xfrm>
            <a:off x="4305584" y="5022965"/>
            <a:ext cx="13642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dirty="0"/>
              <a:t>Bright-field image</a:t>
            </a:r>
            <a:endParaRPr lang="en-US" sz="1100" i="1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1793911-2BB3-777E-9534-B478135E2B88}"/>
              </a:ext>
            </a:extLst>
          </p:cNvPr>
          <p:cNvSpPr/>
          <p:nvPr/>
        </p:nvSpPr>
        <p:spPr>
          <a:xfrm>
            <a:off x="6774843" y="5615069"/>
            <a:ext cx="26407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b="1" i="1" dirty="0"/>
              <a:t>Unpublished work</a:t>
            </a:r>
            <a:endParaRPr lang="en-US" sz="1400" b="1" i="1" dirty="0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B84CB552-2AB8-4903-8BEE-EBCD9E6C9AFB}"/>
              </a:ext>
            </a:extLst>
          </p:cNvPr>
          <p:cNvCxnSpPr>
            <a:cxnSpLocks/>
          </p:cNvCxnSpPr>
          <p:nvPr/>
        </p:nvCxnSpPr>
        <p:spPr>
          <a:xfrm>
            <a:off x="309156" y="6248400"/>
            <a:ext cx="11769112" cy="0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859FB6ED-B2C6-DA64-C20C-34261CFD4023}"/>
              </a:ext>
            </a:extLst>
          </p:cNvPr>
          <p:cNvCxnSpPr>
            <a:cxnSpLocks/>
          </p:cNvCxnSpPr>
          <p:nvPr/>
        </p:nvCxnSpPr>
        <p:spPr>
          <a:xfrm>
            <a:off x="0" y="6324600"/>
            <a:ext cx="12078268" cy="0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lowchart: Manual Operation 5">
            <a:extLst>
              <a:ext uri="{FF2B5EF4-FFF2-40B4-BE49-F238E27FC236}">
                <a16:creationId xmlns:a16="http://schemas.microsoft.com/office/drawing/2014/main" id="{BDD76562-71BA-4D53-2E84-5474928583E4}"/>
              </a:ext>
            </a:extLst>
          </p:cNvPr>
          <p:cNvSpPr/>
          <p:nvPr/>
        </p:nvSpPr>
        <p:spPr>
          <a:xfrm>
            <a:off x="10363200" y="0"/>
            <a:ext cx="1828800" cy="307888"/>
          </a:xfrm>
          <a:prstGeom prst="flowChartManualOperation">
            <a:avLst/>
          </a:prstGeom>
          <a:solidFill>
            <a:schemeClr val="tx1">
              <a:lumMod val="65000"/>
              <a:lumOff val="3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100"/>
              </a:lnSpc>
            </a:pPr>
            <a:r>
              <a:rPr lang="en-US" sz="1200" b="1" dirty="0">
                <a:solidFill>
                  <a:srgbClr val="00FFCC"/>
                </a:solidFill>
              </a:rPr>
              <a:t>EXAMPLES</a:t>
            </a:r>
            <a:endParaRPr lang="el-GR" sz="1200" b="1" dirty="0">
              <a:solidFill>
                <a:srgbClr val="00FFCC"/>
              </a:solidFill>
            </a:endParaRPr>
          </a:p>
        </p:txBody>
      </p:sp>
      <p:pic>
        <p:nvPicPr>
          <p:cNvPr id="7" name="Picture 2" descr="logo-Grenoble INP - UGA">
            <a:extLst>
              <a:ext uri="{FF2B5EF4-FFF2-40B4-BE49-F238E27FC236}">
                <a16:creationId xmlns:a16="http://schemas.microsoft.com/office/drawing/2014/main" id="{F3B19FAA-C604-7086-7491-446319EA4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582" y="5713249"/>
            <a:ext cx="556482" cy="487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66BDAA4-DA90-1BBD-50D6-9CFF49B4D4B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63456" y="5693759"/>
            <a:ext cx="488652" cy="488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944113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anoMEGASjpegLOGO.jpg">
            <a:extLst>
              <a:ext uri="{FF2B5EF4-FFF2-40B4-BE49-F238E27FC236}">
                <a16:creationId xmlns:a16="http://schemas.microsoft.com/office/drawing/2014/main" id="{E36D6B05-DCB2-FCB3-3273-A63DBAA5F04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399896" y="6372322"/>
            <a:ext cx="2514600" cy="4227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59F28851-F407-2ADE-E786-2492947B2825}"/>
              </a:ext>
            </a:extLst>
          </p:cNvPr>
          <p:cNvGrpSpPr/>
          <p:nvPr/>
        </p:nvGrpSpPr>
        <p:grpSpPr>
          <a:xfrm flipH="1" flipV="1">
            <a:off x="-1" y="704909"/>
            <a:ext cx="12078269" cy="59873"/>
            <a:chOff x="152400" y="685800"/>
            <a:chExt cx="9144000" cy="76200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5D318A42-ADA8-1394-DD50-83D34781AE59}"/>
                </a:ext>
              </a:extLst>
            </p:cNvPr>
            <p:cNvCxnSpPr/>
            <p:nvPr/>
          </p:nvCxnSpPr>
          <p:spPr>
            <a:xfrm>
              <a:off x="152400" y="762000"/>
              <a:ext cx="9144000" cy="0"/>
            </a:xfrm>
            <a:prstGeom prst="line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3A706A98-7EAE-751C-99CB-BA4B589A21C5}"/>
                </a:ext>
              </a:extLst>
            </p:cNvPr>
            <p:cNvCxnSpPr/>
            <p:nvPr/>
          </p:nvCxnSpPr>
          <p:spPr>
            <a:xfrm>
              <a:off x="461556" y="685800"/>
              <a:ext cx="8834844" cy="0"/>
            </a:xfrm>
            <a:prstGeom prst="line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BFD8495D-9767-4CF0-7790-B825D1BBBECB}"/>
              </a:ext>
            </a:extLst>
          </p:cNvPr>
          <p:cNvSpPr txBox="1"/>
          <p:nvPr/>
        </p:nvSpPr>
        <p:spPr>
          <a:xfrm>
            <a:off x="304800" y="304800"/>
            <a:ext cx="49003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W" sz="2400" b="1" i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ASTAR: Microelectronic devices</a:t>
            </a:r>
            <a:endParaRPr lang="el-GR" sz="24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F741BB9-1B28-DCF8-D726-8283E68AB4BF}"/>
              </a:ext>
            </a:extLst>
          </p:cNvPr>
          <p:cNvCxnSpPr>
            <a:cxnSpLocks/>
          </p:cNvCxnSpPr>
          <p:nvPr/>
        </p:nvCxnSpPr>
        <p:spPr>
          <a:xfrm>
            <a:off x="309156" y="6248400"/>
            <a:ext cx="11769112" cy="0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239EA28-4D3B-1B42-721D-A5928951BD10}"/>
              </a:ext>
            </a:extLst>
          </p:cNvPr>
          <p:cNvCxnSpPr>
            <a:cxnSpLocks/>
          </p:cNvCxnSpPr>
          <p:nvPr/>
        </p:nvCxnSpPr>
        <p:spPr>
          <a:xfrm>
            <a:off x="0" y="6324600"/>
            <a:ext cx="12078268" cy="0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owchart: Manual Operation 10">
            <a:extLst>
              <a:ext uri="{FF2B5EF4-FFF2-40B4-BE49-F238E27FC236}">
                <a16:creationId xmlns:a16="http://schemas.microsoft.com/office/drawing/2014/main" id="{A804BFF6-8A50-3D74-0120-690E5C3CA9AA}"/>
              </a:ext>
            </a:extLst>
          </p:cNvPr>
          <p:cNvSpPr/>
          <p:nvPr/>
        </p:nvSpPr>
        <p:spPr>
          <a:xfrm>
            <a:off x="10363200" y="0"/>
            <a:ext cx="1828800" cy="307888"/>
          </a:xfrm>
          <a:prstGeom prst="flowChartManualOperation">
            <a:avLst/>
          </a:prstGeom>
          <a:solidFill>
            <a:schemeClr val="tx1">
              <a:lumMod val="65000"/>
              <a:lumOff val="3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100"/>
              </a:lnSpc>
            </a:pPr>
            <a:r>
              <a:rPr lang="en-US" sz="1200" b="1" dirty="0">
                <a:solidFill>
                  <a:srgbClr val="00FFCC"/>
                </a:solidFill>
              </a:rPr>
              <a:t>EXAMPLES</a:t>
            </a:r>
            <a:endParaRPr lang="el-GR" sz="1200" b="1" dirty="0">
              <a:solidFill>
                <a:srgbClr val="00FFCC"/>
              </a:solidFill>
            </a:endParaRPr>
          </a:p>
        </p:txBody>
      </p:sp>
      <p:pic>
        <p:nvPicPr>
          <p:cNvPr id="12" name="Image 4">
            <a:extLst>
              <a:ext uri="{FF2B5EF4-FFF2-40B4-BE49-F238E27FC236}">
                <a16:creationId xmlns:a16="http://schemas.microsoft.com/office/drawing/2014/main" id="{8BD8F4A5-A847-7DDD-1A71-ED6D58DA2A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596" y="1096628"/>
            <a:ext cx="4706007" cy="4791744"/>
          </a:xfrm>
          <a:prstGeom prst="rect">
            <a:avLst/>
          </a:prstGeom>
        </p:spPr>
      </p:pic>
      <p:cxnSp>
        <p:nvCxnSpPr>
          <p:cNvPr id="13" name="Connecteur droit 17">
            <a:extLst>
              <a:ext uri="{FF2B5EF4-FFF2-40B4-BE49-F238E27FC236}">
                <a16:creationId xmlns:a16="http://schemas.microsoft.com/office/drawing/2014/main" id="{1F155269-E224-7D30-285F-9DAEB97C5944}"/>
              </a:ext>
            </a:extLst>
          </p:cNvPr>
          <p:cNvCxnSpPr/>
          <p:nvPr/>
        </p:nvCxnSpPr>
        <p:spPr bwMode="auto">
          <a:xfrm>
            <a:off x="5477689" y="846999"/>
            <a:ext cx="0" cy="5199017"/>
          </a:xfrm>
          <a:prstGeom prst="line">
            <a:avLst/>
          </a:prstGeom>
          <a:noFill/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4" name="Image 20">
            <a:extLst>
              <a:ext uri="{FF2B5EF4-FFF2-40B4-BE49-F238E27FC236}">
                <a16:creationId xmlns:a16="http://schemas.microsoft.com/office/drawing/2014/main" id="{EA3EB172-AA31-5D99-7EE0-830131D710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0960" y="3275078"/>
            <a:ext cx="2857500" cy="1905000"/>
          </a:xfrm>
          <a:prstGeom prst="rect">
            <a:avLst/>
          </a:prstGeom>
        </p:spPr>
      </p:pic>
      <p:pic>
        <p:nvPicPr>
          <p:cNvPr id="15" name="Image 21">
            <a:extLst>
              <a:ext uri="{FF2B5EF4-FFF2-40B4-BE49-F238E27FC236}">
                <a16:creationId xmlns:a16="http://schemas.microsoft.com/office/drawing/2014/main" id="{6961E85F-29D6-AE8B-00A9-083D8AE5C3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81838" y="1015627"/>
            <a:ext cx="2857500" cy="1905000"/>
          </a:xfrm>
          <a:prstGeom prst="rect">
            <a:avLst/>
          </a:prstGeom>
        </p:spPr>
      </p:pic>
      <p:pic>
        <p:nvPicPr>
          <p:cNvPr id="16" name="Image 22">
            <a:extLst>
              <a:ext uri="{FF2B5EF4-FFF2-40B4-BE49-F238E27FC236}">
                <a16:creationId xmlns:a16="http://schemas.microsoft.com/office/drawing/2014/main" id="{293756CE-D563-55B9-5003-FDEC42826A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90960" y="1015627"/>
            <a:ext cx="2857500" cy="1905000"/>
          </a:xfrm>
          <a:prstGeom prst="rect">
            <a:avLst/>
          </a:prstGeom>
        </p:spPr>
      </p:pic>
      <p:grpSp>
        <p:nvGrpSpPr>
          <p:cNvPr id="17" name="Groupe 25">
            <a:extLst>
              <a:ext uri="{FF2B5EF4-FFF2-40B4-BE49-F238E27FC236}">
                <a16:creationId xmlns:a16="http://schemas.microsoft.com/office/drawing/2014/main" id="{846C39DE-2D40-41BF-E1EA-93F8AB1BE61F}"/>
              </a:ext>
            </a:extLst>
          </p:cNvPr>
          <p:cNvGrpSpPr/>
          <p:nvPr/>
        </p:nvGrpSpPr>
        <p:grpSpPr>
          <a:xfrm>
            <a:off x="5920175" y="5275870"/>
            <a:ext cx="1518765" cy="1200329"/>
            <a:chOff x="5920176" y="5275871"/>
            <a:chExt cx="2057963" cy="1477116"/>
          </a:xfrm>
        </p:grpSpPr>
        <p:pic>
          <p:nvPicPr>
            <p:cNvPr id="18" name="Image 23">
              <a:extLst>
                <a:ext uri="{FF2B5EF4-FFF2-40B4-BE49-F238E27FC236}">
                  <a16:creationId xmlns:a16="http://schemas.microsoft.com/office/drawing/2014/main" id="{8E5FC0D1-C30E-6428-7591-24DD282EF55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920176" y="5346036"/>
              <a:ext cx="248164" cy="1323541"/>
            </a:xfrm>
            <a:prstGeom prst="rect">
              <a:avLst/>
            </a:prstGeom>
          </p:spPr>
        </p:pic>
        <p:sp>
          <p:nvSpPr>
            <p:cNvPr id="19" name="ZoneTexte 24">
              <a:extLst>
                <a:ext uri="{FF2B5EF4-FFF2-40B4-BE49-F238E27FC236}">
                  <a16:creationId xmlns:a16="http://schemas.microsoft.com/office/drawing/2014/main" id="{28024E6B-630D-7389-A0B7-78CF1133F7B8}"/>
                </a:ext>
              </a:extLst>
            </p:cNvPr>
            <p:cNvSpPr txBox="1"/>
            <p:nvPr/>
          </p:nvSpPr>
          <p:spPr>
            <a:xfrm>
              <a:off x="6168340" y="5275871"/>
              <a:ext cx="1809799" cy="14771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Tungsten</a:t>
              </a:r>
            </a:p>
            <a:p>
              <a:r>
                <a:rPr lang="en-US" sz="1200" dirty="0"/>
                <a:t>Copper</a:t>
              </a:r>
            </a:p>
            <a:p>
              <a:r>
                <a:rPr lang="en-US" sz="1200" dirty="0" err="1"/>
                <a:t>TiN</a:t>
              </a:r>
              <a:endParaRPr lang="en-US" sz="1200" dirty="0"/>
            </a:p>
            <a:p>
              <a:r>
                <a:rPr lang="en-US" sz="1200" dirty="0"/>
                <a:t>Si</a:t>
              </a:r>
              <a:r>
                <a:rPr lang="en-US" sz="1200" baseline="-25000" dirty="0"/>
                <a:t>2</a:t>
              </a:r>
              <a:r>
                <a:rPr lang="en-US" sz="1200" dirty="0"/>
                <a:t>N</a:t>
              </a:r>
              <a:r>
                <a:rPr lang="en-US" sz="1200" baseline="-25000" dirty="0"/>
                <a:t>4</a:t>
              </a:r>
              <a:r>
                <a:rPr lang="en-US" sz="1200" dirty="0"/>
                <a:t> (amorphous)</a:t>
              </a:r>
            </a:p>
            <a:p>
              <a:r>
                <a:rPr lang="en-US" sz="1200" dirty="0"/>
                <a:t>SiO</a:t>
              </a:r>
              <a:r>
                <a:rPr lang="en-US" sz="1200" baseline="-25000" dirty="0"/>
                <a:t>2</a:t>
              </a:r>
              <a:r>
                <a:rPr lang="en-US" sz="1200" dirty="0"/>
                <a:t> (amorphous)</a:t>
              </a:r>
            </a:p>
            <a:p>
              <a:r>
                <a:rPr lang="en-US" sz="1200" dirty="0"/>
                <a:t>Amorphous</a:t>
              </a:r>
            </a:p>
          </p:txBody>
        </p:sp>
      </p:grpSp>
      <p:pic>
        <p:nvPicPr>
          <p:cNvPr id="20" name="Image 26">
            <a:extLst>
              <a:ext uri="{FF2B5EF4-FFF2-40B4-BE49-F238E27FC236}">
                <a16:creationId xmlns:a16="http://schemas.microsoft.com/office/drawing/2014/main" id="{42545587-5711-FB71-C1B7-E9531C667C6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879087" y="3282387"/>
            <a:ext cx="1944547" cy="1897691"/>
          </a:xfrm>
          <a:prstGeom prst="rect">
            <a:avLst/>
          </a:prstGeom>
        </p:spPr>
      </p:pic>
      <p:pic>
        <p:nvPicPr>
          <p:cNvPr id="21" name="Image 28">
            <a:extLst>
              <a:ext uri="{FF2B5EF4-FFF2-40B4-BE49-F238E27FC236}">
                <a16:creationId xmlns:a16="http://schemas.microsoft.com/office/drawing/2014/main" id="{170AB030-825A-BF2C-C975-239BC89ADEA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71612" y="3407793"/>
            <a:ext cx="1690488" cy="1725829"/>
          </a:xfrm>
          <a:prstGeom prst="rect">
            <a:avLst/>
          </a:prstGeom>
        </p:spPr>
      </p:pic>
      <p:sp>
        <p:nvSpPr>
          <p:cNvPr id="22" name="ZoneTexte 29">
            <a:extLst>
              <a:ext uri="{FF2B5EF4-FFF2-40B4-BE49-F238E27FC236}">
                <a16:creationId xmlns:a16="http://schemas.microsoft.com/office/drawing/2014/main" id="{7E2E9D2E-321B-5CE5-1E7B-88F4842DC5D8}"/>
              </a:ext>
            </a:extLst>
          </p:cNvPr>
          <p:cNvSpPr txBox="1"/>
          <p:nvPr/>
        </p:nvSpPr>
        <p:spPr>
          <a:xfrm>
            <a:off x="1348790" y="5927735"/>
            <a:ext cx="2839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Orientation and phase maps</a:t>
            </a:r>
          </a:p>
        </p:txBody>
      </p:sp>
      <p:sp>
        <p:nvSpPr>
          <p:cNvPr id="23" name="ZoneTexte 32">
            <a:extLst>
              <a:ext uri="{FF2B5EF4-FFF2-40B4-BE49-F238E27FC236}">
                <a16:creationId xmlns:a16="http://schemas.microsoft.com/office/drawing/2014/main" id="{79D63064-054A-FCA4-1096-40BF5E876379}"/>
              </a:ext>
            </a:extLst>
          </p:cNvPr>
          <p:cNvSpPr txBox="1"/>
          <p:nvPr/>
        </p:nvSpPr>
        <p:spPr>
          <a:xfrm>
            <a:off x="6270064" y="2946725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Phase map</a:t>
            </a:r>
          </a:p>
        </p:txBody>
      </p:sp>
      <p:sp>
        <p:nvSpPr>
          <p:cNvPr id="24" name="ZoneTexte 33">
            <a:extLst>
              <a:ext uri="{FF2B5EF4-FFF2-40B4-BE49-F238E27FC236}">
                <a16:creationId xmlns:a16="http://schemas.microsoft.com/office/drawing/2014/main" id="{1F04AE62-59BC-6774-E482-7BC25342C72E}"/>
              </a:ext>
            </a:extLst>
          </p:cNvPr>
          <p:cNvSpPr txBox="1"/>
          <p:nvPr/>
        </p:nvSpPr>
        <p:spPr>
          <a:xfrm>
            <a:off x="8761730" y="5180078"/>
            <a:ext cx="22232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Diffraction pattern of </a:t>
            </a:r>
            <a:br>
              <a:rPr lang="en-US" dirty="0"/>
            </a:br>
            <a:r>
              <a:rPr lang="en-US" dirty="0"/>
              <a:t>an amorphous phase</a:t>
            </a:r>
          </a:p>
        </p:txBody>
      </p:sp>
      <p:pic>
        <p:nvPicPr>
          <p:cNvPr id="25" name="Picture 2" descr="logo-Grenoble INP - UGA">
            <a:extLst>
              <a:ext uri="{FF2B5EF4-FFF2-40B4-BE49-F238E27FC236}">
                <a16:creationId xmlns:a16="http://schemas.microsoft.com/office/drawing/2014/main" id="{76F7DFEA-8E30-F8B1-5BC1-50AD62B4E8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21" y="6379025"/>
            <a:ext cx="556482" cy="487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C89C729-991B-DCF2-35D0-A59CE398E20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92195" y="6359535"/>
            <a:ext cx="488652" cy="48865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3500561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C340CE-5F18-CBDE-4978-25C9062B1A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5" descr="Microscope_4.jpg">
            <a:extLst>
              <a:ext uri="{FF2B5EF4-FFF2-40B4-BE49-F238E27FC236}">
                <a16:creationId xmlns:a16="http://schemas.microsoft.com/office/drawing/2014/main" id="{94A6F9AD-30F9-85C3-0F27-580EC5B8ED9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 bright="30000" contrast="-30000"/>
          </a:blip>
          <a:srcRect/>
          <a:stretch>
            <a:fillRect/>
          </a:stretch>
        </p:blipFill>
        <p:spPr bwMode="auto">
          <a:xfrm>
            <a:off x="26967" y="0"/>
            <a:ext cx="5390187" cy="64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E44F186-C8F9-4D4F-DF5C-5241463173CE}"/>
              </a:ext>
            </a:extLst>
          </p:cNvPr>
          <p:cNvCxnSpPr>
            <a:cxnSpLocks/>
          </p:cNvCxnSpPr>
          <p:nvPr/>
        </p:nvCxnSpPr>
        <p:spPr>
          <a:xfrm>
            <a:off x="309156" y="6248400"/>
            <a:ext cx="11769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NanoMEGASjpegLOGO.jpg">
            <a:extLst>
              <a:ext uri="{FF2B5EF4-FFF2-40B4-BE49-F238E27FC236}">
                <a16:creationId xmlns:a16="http://schemas.microsoft.com/office/drawing/2014/main" id="{C8B1D855-490F-338F-4970-D6D5F5149EF0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399896" y="6372322"/>
            <a:ext cx="2514600" cy="422700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148BDA7-E321-FEB1-1BBA-C0D57B445754}"/>
              </a:ext>
            </a:extLst>
          </p:cNvPr>
          <p:cNvCxnSpPr>
            <a:cxnSpLocks/>
          </p:cNvCxnSpPr>
          <p:nvPr/>
        </p:nvCxnSpPr>
        <p:spPr>
          <a:xfrm>
            <a:off x="0" y="6324600"/>
            <a:ext cx="120782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E96D627-BFCE-79F0-EFA2-6BB2B16A1143}"/>
              </a:ext>
            </a:extLst>
          </p:cNvPr>
          <p:cNvSpPr txBox="1"/>
          <p:nvPr/>
        </p:nvSpPr>
        <p:spPr>
          <a:xfrm>
            <a:off x="304800" y="304800"/>
            <a:ext cx="32392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Imaging REAL space</a:t>
            </a:r>
            <a:endParaRPr lang="el-GR" sz="2400" b="1" i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4D5E97A-DFAE-031A-EE76-3FA737F4CF45}"/>
              </a:ext>
            </a:extLst>
          </p:cNvPr>
          <p:cNvGrpSpPr/>
          <p:nvPr/>
        </p:nvGrpSpPr>
        <p:grpSpPr>
          <a:xfrm flipH="1" flipV="1">
            <a:off x="-1" y="704909"/>
            <a:ext cx="12078269" cy="59873"/>
            <a:chOff x="152400" y="685800"/>
            <a:chExt cx="9144000" cy="76200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F7B04EE-A0D6-FF52-ED0E-31BEF0DFE26B}"/>
                </a:ext>
              </a:extLst>
            </p:cNvPr>
            <p:cNvCxnSpPr/>
            <p:nvPr/>
          </p:nvCxnSpPr>
          <p:spPr>
            <a:xfrm>
              <a:off x="152400" y="762000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5148211-142B-D761-8DEC-9423131517B3}"/>
                </a:ext>
              </a:extLst>
            </p:cNvPr>
            <p:cNvCxnSpPr/>
            <p:nvPr/>
          </p:nvCxnSpPr>
          <p:spPr>
            <a:xfrm>
              <a:off x="461556" y="685800"/>
              <a:ext cx="88348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48E2E41D-5B12-28E6-3890-C0DC95A18AF8}"/>
              </a:ext>
            </a:extLst>
          </p:cNvPr>
          <p:cNvSpPr txBox="1"/>
          <p:nvPr/>
        </p:nvSpPr>
        <p:spPr>
          <a:xfrm>
            <a:off x="0" y="6324600"/>
            <a:ext cx="2313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www.nanomegas.com</a:t>
            </a:r>
          </a:p>
        </p:txBody>
      </p:sp>
      <p:sp>
        <p:nvSpPr>
          <p:cNvPr id="2" name="Flowchart: Manual Operation 1">
            <a:extLst>
              <a:ext uri="{FF2B5EF4-FFF2-40B4-BE49-F238E27FC236}">
                <a16:creationId xmlns:a16="http://schemas.microsoft.com/office/drawing/2014/main" id="{8493A37D-4799-54AA-4ECC-9C799B6A15D6}"/>
              </a:ext>
            </a:extLst>
          </p:cNvPr>
          <p:cNvSpPr/>
          <p:nvPr/>
        </p:nvSpPr>
        <p:spPr>
          <a:xfrm>
            <a:off x="10363200" y="0"/>
            <a:ext cx="1828800" cy="307888"/>
          </a:xfrm>
          <a:prstGeom prst="flowChartManualOperation">
            <a:avLst/>
          </a:prstGeom>
          <a:solidFill>
            <a:schemeClr val="tx1">
              <a:lumMod val="65000"/>
              <a:lumOff val="3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100"/>
              </a:lnSpc>
            </a:pPr>
            <a:r>
              <a:rPr lang="en-US" sz="1200" b="1" dirty="0">
                <a:solidFill>
                  <a:srgbClr val="00FFCC"/>
                </a:solidFill>
              </a:rPr>
              <a:t>Introduction</a:t>
            </a:r>
            <a:endParaRPr lang="el-GR" sz="1200" b="1" dirty="0">
              <a:solidFill>
                <a:srgbClr val="00FFCC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CBCC9DF-439F-ED6A-A07E-2A68F59710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81950" y="1267822"/>
            <a:ext cx="4923069" cy="492306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DB0BB12-69AE-46F4-4B01-89D21F98D706}"/>
              </a:ext>
            </a:extLst>
          </p:cNvPr>
          <p:cNvSpPr txBox="1"/>
          <p:nvPr/>
        </p:nvSpPr>
        <p:spPr>
          <a:xfrm>
            <a:off x="8384849" y="822291"/>
            <a:ext cx="2804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High Resolution TEM image</a:t>
            </a:r>
            <a:endParaRPr lang="en-GB" b="1" dirty="0"/>
          </a:p>
        </p:txBody>
      </p:sp>
      <p:pic>
        <p:nvPicPr>
          <p:cNvPr id="11" name="Picture 2" descr="Transmission Electron Microscopy Image - Silica Nanoparticle">
            <a:extLst>
              <a:ext uri="{FF2B5EF4-FFF2-40B4-BE49-F238E27FC236}">
                <a16:creationId xmlns:a16="http://schemas.microsoft.com/office/drawing/2014/main" id="{480068F8-D79E-DD45-92CD-F14EABBCAC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9703" y="1266937"/>
            <a:ext cx="2771775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8C1DD4D-5E0C-F261-77AE-B7D514BBA8A6}"/>
              </a:ext>
            </a:extLst>
          </p:cNvPr>
          <p:cNvSpPr txBox="1"/>
          <p:nvPr/>
        </p:nvSpPr>
        <p:spPr>
          <a:xfrm>
            <a:off x="7081950" y="5039135"/>
            <a:ext cx="13509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Mg Crystal</a:t>
            </a:r>
            <a:endParaRPr lang="en-GB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B5E59E8-3253-0B35-5B7B-2B11CA21F4B4}"/>
              </a:ext>
            </a:extLst>
          </p:cNvPr>
          <p:cNvSpPr txBox="1"/>
          <p:nvPr/>
        </p:nvSpPr>
        <p:spPr>
          <a:xfrm>
            <a:off x="4412454" y="3304541"/>
            <a:ext cx="21544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Nanoparticles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03554920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100B24-56E4-9B19-4223-ED4359C20B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>
            <a:extLst>
              <a:ext uri="{FF2B5EF4-FFF2-40B4-BE49-F238E27FC236}">
                <a16:creationId xmlns:a16="http://schemas.microsoft.com/office/drawing/2014/main" id="{F81F0B3A-6740-0E62-5446-9117ADF308AC}"/>
              </a:ext>
            </a:extLst>
          </p:cNvPr>
          <p:cNvSpPr txBox="1"/>
          <p:nvPr/>
        </p:nvSpPr>
        <p:spPr>
          <a:xfrm>
            <a:off x="2193915" y="5646398"/>
            <a:ext cx="4865563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n-US" sz="2400" b="1" dirty="0">
                <a:solidFill>
                  <a:schemeClr val="bg1">
                    <a:lumMod val="8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e Pair Distribution Function mapping</a:t>
            </a:r>
            <a:endParaRPr lang="el-GR" sz="2400" b="1" dirty="0">
              <a:solidFill>
                <a:schemeClr val="bg1">
                  <a:lumMod val="8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12657E-C6D8-74C4-D1A3-2D37C68A8C9B}"/>
              </a:ext>
            </a:extLst>
          </p:cNvPr>
          <p:cNvCxnSpPr>
            <a:cxnSpLocks/>
          </p:cNvCxnSpPr>
          <p:nvPr/>
        </p:nvCxnSpPr>
        <p:spPr>
          <a:xfrm>
            <a:off x="309156" y="6248400"/>
            <a:ext cx="11769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683CA3C-0AE6-324F-1BC4-6610A381DEE9}"/>
              </a:ext>
            </a:extLst>
          </p:cNvPr>
          <p:cNvCxnSpPr>
            <a:cxnSpLocks/>
          </p:cNvCxnSpPr>
          <p:nvPr/>
        </p:nvCxnSpPr>
        <p:spPr>
          <a:xfrm>
            <a:off x="0" y="6324600"/>
            <a:ext cx="120782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6">
            <a:extLst>
              <a:ext uri="{FF2B5EF4-FFF2-40B4-BE49-F238E27FC236}">
                <a16:creationId xmlns:a16="http://schemas.microsoft.com/office/drawing/2014/main" id="{2B0BD382-5000-9515-8EE6-FC7EFDED84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alphaModFix amt="20000"/>
          </a:blip>
          <a:srcRect/>
          <a:stretch>
            <a:fillRect/>
          </a:stretch>
        </p:blipFill>
        <p:spPr bwMode="auto">
          <a:xfrm>
            <a:off x="7589602" y="911126"/>
            <a:ext cx="1260001" cy="1260001"/>
          </a:xfrm>
          <a:prstGeom prst="rect">
            <a:avLst/>
          </a:prstGeom>
          <a:ln>
            <a:noFill/>
          </a:ln>
          <a:effectLst>
            <a:reflection blurRad="6350" stA="50000" endA="275" endPos="40000" dist="1016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</p:spPr>
      </p:pic>
      <p:grpSp>
        <p:nvGrpSpPr>
          <p:cNvPr id="5" name="Group 9">
            <a:extLst>
              <a:ext uri="{FF2B5EF4-FFF2-40B4-BE49-F238E27FC236}">
                <a16:creationId xmlns:a16="http://schemas.microsoft.com/office/drawing/2014/main" id="{46AC65E7-6B10-6F43-15C3-43A951780C04}"/>
              </a:ext>
            </a:extLst>
          </p:cNvPr>
          <p:cNvGrpSpPr>
            <a:grpSpLocks/>
          </p:cNvGrpSpPr>
          <p:nvPr/>
        </p:nvGrpSpPr>
        <p:grpSpPr bwMode="auto">
          <a:xfrm>
            <a:off x="1391188" y="2330529"/>
            <a:ext cx="1747341" cy="1307592"/>
            <a:chOff x="6084168" y="2780928"/>
            <a:chExt cx="3024336" cy="2232248"/>
          </a:xfrm>
          <a:effectLst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</p:grpSpPr>
        <p:pic>
          <p:nvPicPr>
            <p:cNvPr id="19" name="Picture 7">
              <a:extLst>
                <a:ext uri="{FF2B5EF4-FFF2-40B4-BE49-F238E27FC236}">
                  <a16:creationId xmlns:a16="http://schemas.microsoft.com/office/drawing/2014/main" id="{B167EB4E-D5BB-053F-0E6A-4BA3029D95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alphaModFix amt="35000"/>
            </a:blip>
            <a:srcRect l="7721" t="2515" r="4330" b="8224"/>
            <a:stretch>
              <a:fillRect/>
            </a:stretch>
          </p:blipFill>
          <p:spPr bwMode="auto">
            <a:xfrm>
              <a:off x="6084168" y="2780928"/>
              <a:ext cx="2965450" cy="2203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p3d/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EB75C95-2D34-7842-0836-55D85124D9E4}"/>
                </a:ext>
              </a:extLst>
            </p:cNvPr>
            <p:cNvSpPr/>
            <p:nvPr/>
          </p:nvSpPr>
          <p:spPr>
            <a:xfrm>
              <a:off x="7955922" y="2780928"/>
              <a:ext cx="1081141" cy="2159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l-GR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7F94FD4-AB93-577F-C9F9-6D2523C97D2C}"/>
                </a:ext>
              </a:extLst>
            </p:cNvPr>
            <p:cNvSpPr/>
            <p:nvPr/>
          </p:nvSpPr>
          <p:spPr>
            <a:xfrm>
              <a:off x="8460772" y="4797254"/>
              <a:ext cx="647732" cy="2159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l-GR"/>
            </a:p>
          </p:txBody>
        </p:sp>
      </p:grpSp>
      <p:sp>
        <p:nvSpPr>
          <p:cNvPr id="3" name="Oval 2">
            <a:extLst>
              <a:ext uri="{FF2B5EF4-FFF2-40B4-BE49-F238E27FC236}">
                <a16:creationId xmlns:a16="http://schemas.microsoft.com/office/drawing/2014/main" id="{DF3F95CB-9C63-A939-D0F4-3E2BBD4B9222}"/>
              </a:ext>
            </a:extLst>
          </p:cNvPr>
          <p:cNvSpPr/>
          <p:nvPr/>
        </p:nvSpPr>
        <p:spPr>
          <a:xfrm>
            <a:off x="3647430" y="1788454"/>
            <a:ext cx="5544616" cy="3672408"/>
          </a:xfrm>
          <a:prstGeom prst="ellipse">
            <a:avLst/>
          </a:prstGeom>
          <a:gradFill flip="none" rotWithShape="1">
            <a:gsLst>
              <a:gs pos="84000">
                <a:schemeClr val="bg2">
                  <a:lumMod val="20000"/>
                  <a:lumOff val="80000"/>
                </a:schemeClr>
              </a:gs>
              <a:gs pos="87000">
                <a:srgbClr val="E6E6E6"/>
              </a:gs>
              <a:gs pos="32000">
                <a:srgbClr val="7D8496">
                  <a:alpha val="90000"/>
                </a:srgbClr>
              </a:gs>
              <a:gs pos="53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5" descr="logo-topspin.png">
            <a:extLst>
              <a:ext uri="{FF2B5EF4-FFF2-40B4-BE49-F238E27FC236}">
                <a16:creationId xmlns:a16="http://schemas.microsoft.com/office/drawing/2014/main" id="{060B4E37-42FD-1968-3FB5-0A2CD7AB0C0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lum/>
            <a:alphaModFix/>
          </a:blip>
          <a:srcRect r="69680"/>
          <a:stretch>
            <a:fillRect/>
          </a:stretch>
        </p:blipFill>
        <p:spPr>
          <a:xfrm>
            <a:off x="7746518" y="5571017"/>
            <a:ext cx="646547" cy="40481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A368939-9162-77E1-2D45-1026B135890A}"/>
              </a:ext>
            </a:extLst>
          </p:cNvPr>
          <p:cNvSpPr txBox="1"/>
          <p:nvPr/>
        </p:nvSpPr>
        <p:spPr>
          <a:xfrm>
            <a:off x="7710677" y="5964363"/>
            <a:ext cx="94720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ln w="18000">
                  <a:noFill/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Gothic" pitchFamily="34" charset="0"/>
              </a:rPr>
              <a:t>topspin</a:t>
            </a:r>
            <a:endParaRPr lang="el-GR" sz="1600" b="1" dirty="0">
              <a:ln w="18000">
                <a:noFill/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A346D3A3-13CF-4A2F-778F-2A4BE438A6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7365" y="1419123"/>
            <a:ext cx="1310724" cy="1310724"/>
          </a:xfrm>
          <a:prstGeom prst="rect">
            <a:avLst/>
          </a:prstGeom>
          <a:ln>
            <a:noFill/>
          </a:ln>
          <a:effectLst>
            <a:reflection blurRad="6350" stA="50000" endA="275" endPos="40000" dist="1016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http://appfive.com/wp-content/themes/topspin/assets/img/module-strain-data01.jpg">
            <a:extLst>
              <a:ext uri="{FF2B5EF4-FFF2-40B4-BE49-F238E27FC236}">
                <a16:creationId xmlns:a16="http://schemas.microsoft.com/office/drawing/2014/main" id="{8910C2FF-75C6-E870-5127-215A46C17A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alphaModFix/>
          </a:blip>
          <a:srcRect/>
          <a:stretch>
            <a:fillRect/>
          </a:stretch>
        </p:blipFill>
        <p:spPr bwMode="auto">
          <a:xfrm>
            <a:off x="5544407" y="4856964"/>
            <a:ext cx="2518284" cy="93600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  <a:softEdge rad="63500"/>
          </a:effectLst>
          <a:scene3d>
            <a:camera prst="perspectiveContrastingRightFacing"/>
            <a:lightRig rig="threePt" dir="t"/>
          </a:scene3d>
          <a:sp3d>
            <a:bevelT w="165100" prst="coolSlant"/>
          </a:sp3d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AD2ABB7-5ABF-9C45-2F36-B2A1881505B3}"/>
              </a:ext>
            </a:extLst>
          </p:cNvPr>
          <p:cNvSpPr txBox="1"/>
          <p:nvPr/>
        </p:nvSpPr>
        <p:spPr>
          <a:xfrm>
            <a:off x="6000934" y="5728830"/>
            <a:ext cx="2140009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Strain Mapping</a:t>
            </a:r>
            <a:endParaRPr lang="el-GR" sz="24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3DC65D8-21BD-120D-AABD-A54196354982}"/>
              </a:ext>
            </a:extLst>
          </p:cNvPr>
          <p:cNvSpPr txBox="1"/>
          <p:nvPr/>
        </p:nvSpPr>
        <p:spPr>
          <a:xfrm>
            <a:off x="7746518" y="2275966"/>
            <a:ext cx="3983013" cy="461665"/>
          </a:xfrm>
          <a:prstGeom prst="rect">
            <a:avLst/>
          </a:prstGeom>
          <a:ln>
            <a:noFill/>
          </a:ln>
          <a:effectLst>
            <a:reflection blurRad="6350" stA="50000" endA="275" endPos="40000" dist="1016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n-US" sz="2400" b="1" dirty="0">
                <a:solidFill>
                  <a:schemeClr val="bg1">
                    <a:lumMod val="8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Orientation &amp; Phase Mapping</a:t>
            </a:r>
            <a:endParaRPr lang="el-GR" sz="2400" b="1" dirty="0">
              <a:solidFill>
                <a:schemeClr val="bg1">
                  <a:lumMod val="8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pic>
        <p:nvPicPr>
          <p:cNvPr id="22" name="Picture 1">
            <a:extLst>
              <a:ext uri="{FF2B5EF4-FFF2-40B4-BE49-F238E27FC236}">
                <a16:creationId xmlns:a16="http://schemas.microsoft.com/office/drawing/2014/main" id="{F40038BA-8153-6BCF-1266-78529175719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alphaModFix amt="20000"/>
          </a:blip>
          <a:srcRect l="7440" t="5569" r="5760" b="8112"/>
          <a:stretch>
            <a:fillRect/>
          </a:stretch>
        </p:blipFill>
        <p:spPr bwMode="auto">
          <a:xfrm>
            <a:off x="2307556" y="2729027"/>
            <a:ext cx="1406546" cy="1245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  <a:softEdge rad="635000"/>
          </a:effectLst>
          <a:scene3d>
            <a:camera prst="perspectiveContrastingRightFacing"/>
            <a:lightRig rig="threePt" dir="t"/>
          </a:scene3d>
          <a:sp3d>
            <a:bevelT/>
          </a:sp3d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534E842-A793-3078-3566-9BD4F3231A95}"/>
              </a:ext>
            </a:extLst>
          </p:cNvPr>
          <p:cNvSpPr txBox="1"/>
          <p:nvPr/>
        </p:nvSpPr>
        <p:spPr>
          <a:xfrm>
            <a:off x="3325441" y="2408998"/>
            <a:ext cx="3559372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n-US" sz="2400" b="1" dirty="0">
                <a:solidFill>
                  <a:schemeClr val="bg1">
                    <a:lumMod val="8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3D diffraction tomography</a:t>
            </a:r>
            <a:endParaRPr lang="el-GR" sz="2400" b="1" dirty="0">
              <a:solidFill>
                <a:schemeClr val="bg1">
                  <a:lumMod val="8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pic>
        <p:nvPicPr>
          <p:cNvPr id="10" name="Picture 8">
            <a:extLst>
              <a:ext uri="{FF2B5EF4-FFF2-40B4-BE49-F238E27FC236}">
                <a16:creationId xmlns:a16="http://schemas.microsoft.com/office/drawing/2014/main" id="{EEDE4942-A032-3F1C-F173-8F3DF5B740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3966" y="825147"/>
            <a:ext cx="1345981" cy="1345979"/>
          </a:xfrm>
          <a:prstGeom prst="rect">
            <a:avLst/>
          </a:prstGeom>
          <a:noFill/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>
            <a:extLst>
              <a:ext uri="{FF2B5EF4-FFF2-40B4-BE49-F238E27FC236}">
                <a16:creationId xmlns:a16="http://schemas.microsoft.com/office/drawing/2014/main" id="{ED3C3996-D023-C6BF-02EC-584DBDF14C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2" t="13691" r="11303" b="11007"/>
          <a:stretch>
            <a:fillRect/>
          </a:stretch>
        </p:blipFill>
        <p:spPr bwMode="auto">
          <a:xfrm>
            <a:off x="3704468" y="1223301"/>
            <a:ext cx="1609266" cy="1220823"/>
          </a:xfrm>
          <a:prstGeom prst="rect">
            <a:avLst/>
          </a:prstGeom>
          <a:noFill/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02049D7-CE20-F314-509E-00F1CF516C37}"/>
              </a:ext>
            </a:extLst>
          </p:cNvPr>
          <p:cNvSpPr txBox="1"/>
          <p:nvPr/>
        </p:nvSpPr>
        <p:spPr>
          <a:xfrm>
            <a:off x="1076008" y="4007452"/>
            <a:ext cx="3677738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n-US" sz="2400" b="1" dirty="0">
                <a:solidFill>
                  <a:schemeClr val="bg1">
                    <a:lumMod val="8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e Pair Distribution Function</a:t>
            </a:r>
            <a:endParaRPr lang="el-GR" sz="2400" b="1" dirty="0">
              <a:solidFill>
                <a:schemeClr val="bg1">
                  <a:lumMod val="8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pic>
        <p:nvPicPr>
          <p:cNvPr id="29" name="Picture 28" descr="A picture containing thing&#10;&#10;Description generated with high confidence">
            <a:extLst>
              <a:ext uri="{FF2B5EF4-FFF2-40B4-BE49-F238E27FC236}">
                <a16:creationId xmlns:a16="http://schemas.microsoft.com/office/drawing/2014/main" id="{6AF0DC63-5A15-1B1D-D0BE-AB05638D92A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174" y="2749892"/>
            <a:ext cx="2965503" cy="1818082"/>
          </a:xfrm>
          <a:prstGeom prst="rect">
            <a:avLst/>
          </a:prstGeom>
        </p:spPr>
      </p:pic>
      <p:pic>
        <p:nvPicPr>
          <p:cNvPr id="26" name="Picture 25" descr="NanoMEGASjpegLOGO.jpg">
            <a:extLst>
              <a:ext uri="{FF2B5EF4-FFF2-40B4-BE49-F238E27FC236}">
                <a16:creationId xmlns:a16="http://schemas.microsoft.com/office/drawing/2014/main" id="{2DD2CE8C-130C-9267-4886-DD59B936CF72}"/>
              </a:ext>
            </a:extLst>
          </p:cNvPr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9399896" y="6372322"/>
            <a:ext cx="2514600" cy="42270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C511650D-F908-16F0-5538-90E038D1A77F}"/>
              </a:ext>
            </a:extLst>
          </p:cNvPr>
          <p:cNvSpPr txBox="1"/>
          <p:nvPr/>
        </p:nvSpPr>
        <p:spPr>
          <a:xfrm>
            <a:off x="304800" y="304800"/>
            <a:ext cx="6246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Precession Electron Diffraction Solutions</a:t>
            </a:r>
            <a:endParaRPr lang="el-GR" sz="24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2C9E904-A47C-DFF8-534C-A9C29FE788C7}"/>
              </a:ext>
            </a:extLst>
          </p:cNvPr>
          <p:cNvGrpSpPr/>
          <p:nvPr/>
        </p:nvGrpSpPr>
        <p:grpSpPr>
          <a:xfrm flipH="1" flipV="1">
            <a:off x="-1" y="704909"/>
            <a:ext cx="12078269" cy="59873"/>
            <a:chOff x="152400" y="685800"/>
            <a:chExt cx="9144000" cy="76200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5EEB1D2-1AB6-D160-A1FB-CE3D4B2F77C6}"/>
                </a:ext>
              </a:extLst>
            </p:cNvPr>
            <p:cNvCxnSpPr/>
            <p:nvPr/>
          </p:nvCxnSpPr>
          <p:spPr>
            <a:xfrm>
              <a:off x="152400" y="762000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8EF0B4D9-7E97-E93C-8250-EF5246D9DE0E}"/>
                </a:ext>
              </a:extLst>
            </p:cNvPr>
            <p:cNvCxnSpPr/>
            <p:nvPr/>
          </p:nvCxnSpPr>
          <p:spPr>
            <a:xfrm>
              <a:off x="461556" y="685800"/>
              <a:ext cx="88348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EEB7763B-86C4-EDC3-6ACD-F2E0F1F4CFBB}"/>
              </a:ext>
            </a:extLst>
          </p:cNvPr>
          <p:cNvSpPr txBox="1"/>
          <p:nvPr/>
        </p:nvSpPr>
        <p:spPr>
          <a:xfrm>
            <a:off x="0" y="6324600"/>
            <a:ext cx="2313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www.nanomegas.com</a:t>
            </a:r>
          </a:p>
        </p:txBody>
      </p:sp>
      <p:pic>
        <p:nvPicPr>
          <p:cNvPr id="4" name="Picture 3" descr="A graph of a graph showing a line&#10;&#10;Description automatically generated with medium confidence">
            <a:extLst>
              <a:ext uri="{FF2B5EF4-FFF2-40B4-BE49-F238E27FC236}">
                <a16:creationId xmlns:a16="http://schemas.microsoft.com/office/drawing/2014/main" id="{8B41A77A-21AD-9661-D58A-0C1BCE8E056D}"/>
              </a:ext>
            </a:extLst>
          </p:cNvPr>
          <p:cNvPicPr>
            <a:picLocks noChangeAspect="1"/>
          </p:cNvPicPr>
          <p:nvPr/>
        </p:nvPicPr>
        <p:blipFill>
          <a:blip r:embed="rId1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9137" y="3274252"/>
            <a:ext cx="1798099" cy="1244838"/>
          </a:xfrm>
          <a:prstGeom prst="rect">
            <a:avLst/>
          </a:prstGeom>
          <a:ln>
            <a:noFill/>
          </a:ln>
          <a:effectLst>
            <a:reflection blurRad="6350" stA="50000" endA="275" endPos="40000" dist="1016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B85CA3A-2FAF-F065-6F19-4BD1FC228D02}"/>
              </a:ext>
            </a:extLst>
          </p:cNvPr>
          <p:cNvSpPr txBox="1"/>
          <p:nvPr/>
        </p:nvSpPr>
        <p:spPr>
          <a:xfrm>
            <a:off x="8043610" y="4911283"/>
            <a:ext cx="2802370" cy="461665"/>
          </a:xfrm>
          <a:prstGeom prst="rect">
            <a:avLst/>
          </a:prstGeom>
          <a:ln>
            <a:noFill/>
          </a:ln>
          <a:effectLst>
            <a:reflection blurRad="6350" stA="50000" endA="275" endPos="40000" dist="1016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n-US" sz="2400" b="1" dirty="0">
                <a:solidFill>
                  <a:schemeClr val="bg1">
                    <a:lumMod val="8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Electric Field Studies</a:t>
            </a:r>
            <a:endParaRPr lang="el-GR" sz="2400" b="1" dirty="0">
              <a:solidFill>
                <a:schemeClr val="bg1">
                  <a:lumMod val="8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13" name="Flowchart: Manual Operation 12">
            <a:extLst>
              <a:ext uri="{FF2B5EF4-FFF2-40B4-BE49-F238E27FC236}">
                <a16:creationId xmlns:a16="http://schemas.microsoft.com/office/drawing/2014/main" id="{E8DB1731-DA51-2B51-127E-6C2DF5CF5D92}"/>
              </a:ext>
            </a:extLst>
          </p:cNvPr>
          <p:cNvSpPr/>
          <p:nvPr/>
        </p:nvSpPr>
        <p:spPr>
          <a:xfrm>
            <a:off x="10363200" y="0"/>
            <a:ext cx="1828800" cy="307888"/>
          </a:xfrm>
          <a:prstGeom prst="flowChartManualOperation">
            <a:avLst/>
          </a:prstGeom>
          <a:solidFill>
            <a:schemeClr val="tx1">
              <a:lumMod val="65000"/>
              <a:lumOff val="3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100"/>
              </a:lnSpc>
            </a:pPr>
            <a:r>
              <a:rPr lang="en-US" sz="1200" b="1" dirty="0">
                <a:solidFill>
                  <a:srgbClr val="00FFCC"/>
                </a:solidFill>
              </a:rPr>
              <a:t>Introduction</a:t>
            </a:r>
            <a:endParaRPr lang="el-GR" sz="1200" b="1" dirty="0">
              <a:solidFill>
                <a:srgbClr val="00FFCC"/>
              </a:solidFill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39D2BF16-FBB1-313F-BED0-D00FA8CC522C}"/>
              </a:ext>
            </a:extLst>
          </p:cNvPr>
          <p:cNvGrpSpPr/>
          <p:nvPr/>
        </p:nvGrpSpPr>
        <p:grpSpPr>
          <a:xfrm>
            <a:off x="7925533" y="3417558"/>
            <a:ext cx="2080196" cy="1439406"/>
            <a:chOff x="7889662" y="3545776"/>
            <a:chExt cx="2080196" cy="1439406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2EEB88EC-EC17-9A14-B862-C2633A344BD1}"/>
                </a:ext>
              </a:extLst>
            </p:cNvPr>
            <p:cNvGrpSpPr/>
            <p:nvPr/>
          </p:nvGrpSpPr>
          <p:grpSpPr>
            <a:xfrm>
              <a:off x="7889662" y="3545776"/>
              <a:ext cx="2080196" cy="1368000"/>
              <a:chOff x="7889662" y="3545776"/>
              <a:chExt cx="2080196" cy="1368000"/>
            </a:xfrm>
          </p:grpSpPr>
          <p:pic>
            <p:nvPicPr>
              <p:cNvPr id="18" name="Picture 17" descr="A close-up of a neon line&#10;&#10;Description automatically generated">
                <a:extLst>
                  <a:ext uri="{FF2B5EF4-FFF2-40B4-BE49-F238E27FC236}">
                    <a16:creationId xmlns:a16="http://schemas.microsoft.com/office/drawing/2014/main" id="{227411B0-6E43-9139-1901-30899E30241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alphaModFix amt="2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30799" y="3545776"/>
                <a:ext cx="1368000" cy="1368000"/>
              </a:xfrm>
              <a:prstGeom prst="rect">
                <a:avLst/>
              </a:prstGeom>
              <a:ln>
                <a:noFill/>
              </a:ln>
              <a:effectLst>
                <a:reflection blurRad="6350" stA="50000" endA="275" endPos="40000" dist="101600" dir="5400000" sy="-100000" algn="bl" rotWithShape="0"/>
              </a:effectLst>
              <a:scene3d>
                <a:camera prst="perspectiveHeroicExtremeLeftFacing"/>
                <a:lightRig rig="threePt" dir="t"/>
              </a:scene3d>
              <a:sp3d>
                <a:bevelT/>
              </a:sp3d>
            </p:spPr>
          </p:pic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53AA1ABC-0C95-61AE-40DC-82A5F218B32C}"/>
                  </a:ext>
                </a:extLst>
              </p:cNvPr>
              <p:cNvSpPr txBox="1"/>
              <p:nvPr/>
            </p:nvSpPr>
            <p:spPr>
              <a:xfrm rot="21295698">
                <a:off x="7889662" y="3551195"/>
                <a:ext cx="2080196" cy="230832"/>
              </a:xfrm>
              <a:prstGeom prst="rect">
                <a:avLst/>
              </a:prstGeom>
              <a:ln>
                <a:noFill/>
              </a:ln>
              <a:effectLst>
                <a:reflection blurRad="6350" stA="50000" endA="275" endPos="40000" dist="101600" dir="5400000" sy="-100000" algn="bl" rotWithShape="0"/>
              </a:effectLst>
              <a:scene3d>
                <a:camera prst="perspectiveHeroicExtremeLeftFacing"/>
                <a:lightRig rig="threePt" dir="t"/>
              </a:scene3d>
              <a:sp3d>
                <a:bevelT/>
              </a:sp3d>
            </p:spPr>
            <p:txBody>
              <a:bodyPr wrap="square">
                <a:spAutoFit/>
              </a:bodyPr>
              <a:lstStyle/>
              <a:p>
                <a:r>
                  <a:rPr lang="en-GB" sz="900" kern="0" dirty="0">
                    <a:solidFill>
                      <a:schemeClr val="bg1"/>
                    </a:solidFill>
                    <a:effectLst/>
                    <a:latin typeface="ScalaPro-Regular"/>
                    <a:ea typeface="Calibri" panose="020F0502020204030204" pitchFamily="34" charset="0"/>
                    <a:cs typeface="ScalaPro-Regular"/>
                  </a:rPr>
                  <a:t>GaAs/</a:t>
                </a:r>
                <a:r>
                  <a:rPr lang="en-GB" sz="900" kern="0" dirty="0" err="1">
                    <a:solidFill>
                      <a:schemeClr val="bg1"/>
                    </a:solidFill>
                    <a:effectLst/>
                    <a:latin typeface="ScalaPro-Regular"/>
                    <a:ea typeface="Calibri" panose="020F0502020204030204" pitchFamily="34" charset="0"/>
                    <a:cs typeface="ScalaPro-Regular"/>
                  </a:rPr>
                  <a:t>AlAs</a:t>
                </a:r>
                <a:r>
                  <a:rPr lang="en-GB" sz="900" kern="0" dirty="0">
                    <a:solidFill>
                      <a:schemeClr val="bg1"/>
                    </a:solidFill>
                    <a:effectLst/>
                    <a:latin typeface="ScalaPro-Regular"/>
                    <a:ea typeface="Calibri" panose="020F0502020204030204" pitchFamily="34" charset="0"/>
                    <a:cs typeface="ScalaPro-Regular"/>
                  </a:rPr>
                  <a:t> (001) interface </a:t>
                </a:r>
                <a:endParaRPr lang="en-GB" sz="90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24" name="Picture 23" descr="A colorful circle with a black border&#10;&#10;Description automatically generated">
              <a:extLst>
                <a:ext uri="{FF2B5EF4-FFF2-40B4-BE49-F238E27FC236}">
                  <a16:creationId xmlns:a16="http://schemas.microsoft.com/office/drawing/2014/main" id="{C687BF92-9A03-9BC1-BEED-270B2C21DEDC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26992" y="4589182"/>
              <a:ext cx="396000" cy="396000"/>
            </a:xfrm>
            <a:prstGeom prst="rect">
              <a:avLst/>
            </a:prstGeom>
            <a:ln>
              <a:noFill/>
            </a:ln>
            <a:effectLst>
              <a:reflection blurRad="6350" stA="50000" endA="275" endPos="40000" dist="101600" dir="5400000" sy="-100000" algn="bl" rotWithShape="0"/>
            </a:effectLst>
            <a:scene3d>
              <a:camera prst="perspectiveHeroicExtremeLeftFacing"/>
              <a:lightRig rig="threePt" dir="t"/>
            </a:scene3d>
            <a:sp3d>
              <a:bevelT/>
            </a:sp3d>
          </p:spPr>
        </p:pic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F8C36046-ECF8-00A6-F781-EAEEA3A37F5C}"/>
              </a:ext>
            </a:extLst>
          </p:cNvPr>
          <p:cNvGrpSpPr/>
          <p:nvPr/>
        </p:nvGrpSpPr>
        <p:grpSpPr>
          <a:xfrm>
            <a:off x="2874504" y="4160361"/>
            <a:ext cx="1915083" cy="1820913"/>
            <a:chOff x="2581224" y="3861856"/>
            <a:chExt cx="2230622" cy="2081040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7F6B7ED2-40CD-124C-099E-A5C5C9DE6D17}"/>
                </a:ext>
              </a:extLst>
            </p:cNvPr>
            <p:cNvGrpSpPr/>
            <p:nvPr/>
          </p:nvGrpSpPr>
          <p:grpSpPr>
            <a:xfrm>
              <a:off x="2581224" y="3861856"/>
              <a:ext cx="2230622" cy="2081040"/>
              <a:chOff x="-2103469" y="2984008"/>
              <a:chExt cx="2829827" cy="2770808"/>
            </a:xfrm>
          </p:grpSpPr>
          <p:pic>
            <p:nvPicPr>
              <p:cNvPr id="54" name="Picture 53" descr="A blue line on a yellow background&#10;&#10;AI-generated content may be incorrect.">
                <a:extLst>
                  <a:ext uri="{FF2B5EF4-FFF2-40B4-BE49-F238E27FC236}">
                    <a16:creationId xmlns:a16="http://schemas.microsoft.com/office/drawing/2014/main" id="{F449AF06-7C31-2EC5-C8D7-9BB8F4DEC51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alphaModFix amt="20000"/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brightnessContrast bright="2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8681"/>
              <a:stretch/>
            </p:blipFill>
            <p:spPr>
              <a:xfrm>
                <a:off x="-2103469" y="3701444"/>
                <a:ext cx="2829827" cy="1899256"/>
              </a:xfrm>
              <a:prstGeom prst="rect">
                <a:avLst/>
              </a:prstGeom>
              <a:noFill/>
              <a:effectLst>
                <a:reflection blurRad="6350" stA="52000" endA="300" endPos="35000" dir="5400000" sy="-100000" algn="bl" rotWithShape="0"/>
                <a:softEdge rad="63500"/>
              </a:effectLst>
              <a:scene3d>
                <a:camera prst="perspectiveContrastingRightFacing"/>
                <a:lightRig rig="threePt" dir="t"/>
              </a:scene3d>
              <a:sp3d>
                <a:bevelT w="165100" prst="coolSlant"/>
              </a:sp3d>
            </p:spPr>
          </p:pic>
          <p:pic>
            <p:nvPicPr>
              <p:cNvPr id="58" name="Picture 57">
                <a:extLst>
                  <a:ext uri="{FF2B5EF4-FFF2-40B4-BE49-F238E27FC236}">
                    <a16:creationId xmlns:a16="http://schemas.microsoft.com/office/drawing/2014/main" id="{5C3567AF-BB36-F407-25C0-77E90B6B17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>
                <a:alphaModFix amt="20000"/>
                <a:extLst>
                  <a:ext uri="{BEBA8EAE-BF5A-486C-A8C5-ECC9F3942E4B}">
                    <a14:imgProps xmlns:a14="http://schemas.microsoft.com/office/drawing/2010/main">
                      <a14:imgLayer r:embed="rId19">
                        <a14:imgEffect>
                          <a14:backgroundRemoval t="9970" b="89930" l="6473" r="89958">
                            <a14:foregroundMark x1="8409" y1="58308" x2="8409" y2="58308"/>
                            <a14:foregroundMark x1="6473" y1="51863" x2="6473" y2="51863"/>
                            <a14:foregroundMark x1="6776" y1="52769" x2="6776" y2="52769"/>
                            <a14:backgroundMark x1="8409" y1="58308" x2="8409" y2="5830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1536"/>
              <a:stretch/>
            </p:blipFill>
            <p:spPr>
              <a:xfrm rot="21440668">
                <a:off x="-1872080" y="2984008"/>
                <a:ext cx="1176404" cy="2770808"/>
              </a:xfrm>
              <a:prstGeom prst="rect">
                <a:avLst/>
              </a:prstGeom>
              <a:effectLst>
                <a:glow rad="88900">
                  <a:schemeClr val="accent1">
                    <a:satMod val="175000"/>
                    <a:alpha val="0"/>
                  </a:schemeClr>
                </a:glow>
              </a:effectLst>
            </p:spPr>
          </p:pic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0CE0BDEB-9F1A-C72E-A33E-17C810C29928}"/>
                </a:ext>
              </a:extLst>
            </p:cNvPr>
            <p:cNvSpPr txBox="1"/>
            <p:nvPr/>
          </p:nvSpPr>
          <p:spPr>
            <a:xfrm>
              <a:off x="3824714" y="4448157"/>
              <a:ext cx="767761" cy="422093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perspectiveContrastingRightFacing"/>
                <a:lightRig rig="threePt" dir="t"/>
              </a:scene3d>
            </a:bodyPr>
            <a:lstStyle>
              <a:defPPr>
                <a:defRPr lang="en-US"/>
              </a:defPPr>
              <a:lvl1pPr>
                <a:defRPr b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reflection blurRad="6350" stA="50000" endA="300" endPos="50000" dist="29997" dir="5400000" sy="-100000" algn="bl" rotWithShape="0"/>
                  </a:effectLst>
                </a:defRPr>
              </a:lvl1pPr>
            </a:lstStyle>
            <a:p>
              <a:r>
                <a:rPr lang="en-US" dirty="0">
                  <a:solidFill>
                    <a:schemeClr val="bg1">
                      <a:lumMod val="85000"/>
                    </a:schemeClr>
                  </a:solidFill>
                  <a:effectLst>
                    <a:reflection blurRad="6350" stA="50000" endA="300" endPos="50000" dist="29997" dir="5400000" sy="-100000" algn="bl" rotWithShape="0"/>
                  </a:effectLst>
                </a:rPr>
                <a:t>Si</a:t>
              </a:r>
              <a:r>
                <a:rPr lang="en-US" baseline="-25000" dirty="0">
                  <a:solidFill>
                    <a:schemeClr val="bg1">
                      <a:lumMod val="85000"/>
                    </a:schemeClr>
                  </a:solidFill>
                  <a:effectLst>
                    <a:reflection blurRad="6350" stA="50000" endA="300" endPos="50000" dist="29997" dir="5400000" sy="-100000" algn="bl" rotWithShape="0"/>
                  </a:effectLst>
                </a:rPr>
                <a:t>3</a:t>
              </a:r>
              <a:r>
                <a:rPr lang="en-US" dirty="0">
                  <a:solidFill>
                    <a:schemeClr val="bg1">
                      <a:lumMod val="85000"/>
                    </a:schemeClr>
                  </a:solidFill>
                  <a:effectLst>
                    <a:reflection blurRad="6350" stA="50000" endA="300" endPos="50000" dist="29997" dir="5400000" sy="-100000" algn="bl" rotWithShape="0"/>
                  </a:effectLst>
                </a:rPr>
                <a:t>N</a:t>
              </a:r>
              <a:r>
                <a:rPr lang="en-US" baseline="-25000" dirty="0">
                  <a:solidFill>
                    <a:schemeClr val="bg1">
                      <a:lumMod val="85000"/>
                    </a:schemeClr>
                  </a:solidFill>
                  <a:effectLst>
                    <a:reflection blurRad="6350" stA="50000" endA="300" endPos="50000" dist="29997" dir="5400000" sy="-100000" algn="bl" rotWithShape="0"/>
                  </a:effectLst>
                </a:rPr>
                <a:t>4</a:t>
              </a:r>
              <a:endParaRPr lang="en-GB" dirty="0">
                <a:solidFill>
                  <a:schemeClr val="bg1">
                    <a:lumMod val="8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6DF361C-3FC1-BD4D-8E74-39ECD43826EB}"/>
                </a:ext>
              </a:extLst>
            </p:cNvPr>
            <p:cNvSpPr txBox="1"/>
            <p:nvPr/>
          </p:nvSpPr>
          <p:spPr>
            <a:xfrm>
              <a:off x="3952540" y="5312944"/>
              <a:ext cx="680006" cy="422093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perspectiveContrastingRightFacing"/>
                <a:lightRig rig="threePt" dir="t"/>
              </a:scene3d>
            </a:bodyPr>
            <a:lstStyle>
              <a:defPPr>
                <a:defRPr lang="en-US"/>
              </a:defPPr>
              <a:lvl1pPr>
                <a:defRPr b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reflection blurRad="6350" stA="50000" endA="300" endPos="50000" dist="29997" dir="5400000" sy="-100000" algn="bl" rotWithShape="0"/>
                  </a:effectLst>
                </a:defRPr>
              </a:lvl1pPr>
            </a:lstStyle>
            <a:p>
              <a:r>
                <a:rPr lang="en-US" dirty="0">
                  <a:solidFill>
                    <a:schemeClr val="bg1">
                      <a:lumMod val="85000"/>
                    </a:schemeClr>
                  </a:solidFill>
                </a:rPr>
                <a:t>SiO</a:t>
              </a:r>
              <a:r>
                <a:rPr lang="en-US" baseline="-25000" dirty="0">
                  <a:solidFill>
                    <a:schemeClr val="bg1">
                      <a:lumMod val="85000"/>
                    </a:schemeClr>
                  </a:solidFill>
                </a:rPr>
                <a:t>2</a:t>
              </a:r>
              <a:endParaRPr lang="en-GB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E870035-065F-D4B2-7C46-8A3BBDE00D7C}"/>
              </a:ext>
            </a:extLst>
          </p:cNvPr>
          <p:cNvSpPr txBox="1"/>
          <p:nvPr/>
        </p:nvSpPr>
        <p:spPr>
          <a:xfrm flipH="1">
            <a:off x="-228600" y="2773740"/>
            <a:ext cx="5791200" cy="156966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Study of strain / deformation in nm-scale of:</a:t>
            </a:r>
          </a:p>
          <a:p>
            <a:pPr algn="ctr"/>
            <a:r>
              <a:rPr lang="en-US" sz="2400" b="1" dirty="0">
                <a:solidFill>
                  <a:srgbClr val="FE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semiconductors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metals, ceramics, etc.. </a:t>
            </a:r>
          </a:p>
          <a:p>
            <a:pPr algn="ctr"/>
            <a:endParaRPr lang="en-GB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6488493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50C19F11-E56F-1D21-A503-B5A6AE33620E}"/>
              </a:ext>
            </a:extLst>
          </p:cNvPr>
          <p:cNvGrpSpPr/>
          <p:nvPr/>
        </p:nvGrpSpPr>
        <p:grpSpPr>
          <a:xfrm>
            <a:off x="7792720" y="0"/>
            <a:ext cx="4399280" cy="307888"/>
            <a:chOff x="7792720" y="0"/>
            <a:chExt cx="4399280" cy="307888"/>
          </a:xfrm>
        </p:grpSpPr>
        <p:sp>
          <p:nvSpPr>
            <p:cNvPr id="4" name="Flowchart: Manual Operation 3">
              <a:extLst>
                <a:ext uri="{FF2B5EF4-FFF2-40B4-BE49-F238E27FC236}">
                  <a16:creationId xmlns:a16="http://schemas.microsoft.com/office/drawing/2014/main" id="{3CC1FD4D-79D3-723F-0DB7-1D8DF88F36C7}"/>
                </a:ext>
              </a:extLst>
            </p:cNvPr>
            <p:cNvSpPr/>
            <p:nvPr/>
          </p:nvSpPr>
          <p:spPr>
            <a:xfrm>
              <a:off x="9077960" y="0"/>
              <a:ext cx="1828800" cy="307888"/>
            </a:xfrm>
            <a:prstGeom prst="flowChartManualOperation">
              <a:avLst/>
            </a:prstGeom>
            <a:solidFill>
              <a:schemeClr val="bg1">
                <a:lumMod val="9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100"/>
                </a:lnSpc>
              </a:pPr>
              <a:r>
                <a:rPr lang="en-US" sz="1200" b="1" dirty="0">
                  <a:solidFill>
                    <a:schemeClr val="bg1">
                      <a:lumMod val="85000"/>
                    </a:schemeClr>
                  </a:solidFill>
                </a:rPr>
                <a:t>Orientation &amp; Phase Map</a:t>
              </a:r>
              <a:endParaRPr lang="el-GR" sz="1200" b="1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3" name="Flowchart: Manual Operation 2">
              <a:extLst>
                <a:ext uri="{FF2B5EF4-FFF2-40B4-BE49-F238E27FC236}">
                  <a16:creationId xmlns:a16="http://schemas.microsoft.com/office/drawing/2014/main" id="{3F84A554-EEEA-ED4A-3A99-116E39A079CF}"/>
                </a:ext>
              </a:extLst>
            </p:cNvPr>
            <p:cNvSpPr/>
            <p:nvPr/>
          </p:nvSpPr>
          <p:spPr>
            <a:xfrm>
              <a:off x="7792720" y="0"/>
              <a:ext cx="1828800" cy="307888"/>
            </a:xfrm>
            <a:prstGeom prst="flowChartManualOperation">
              <a:avLst/>
            </a:prstGeom>
            <a:solidFill>
              <a:schemeClr val="bg1">
                <a:lumMod val="9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>
                      <a:lumMod val="85000"/>
                    </a:schemeClr>
                  </a:solidFill>
                </a:rPr>
                <a:t>Introduction</a:t>
              </a:r>
              <a:endParaRPr lang="el-GR" sz="1200" b="1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5" name="Flowchart: Manual Operation 4">
              <a:extLst>
                <a:ext uri="{FF2B5EF4-FFF2-40B4-BE49-F238E27FC236}">
                  <a16:creationId xmlns:a16="http://schemas.microsoft.com/office/drawing/2014/main" id="{5EA32B06-CF06-5679-D4AE-B47A349D651C}"/>
                </a:ext>
              </a:extLst>
            </p:cNvPr>
            <p:cNvSpPr/>
            <p:nvPr/>
          </p:nvSpPr>
          <p:spPr>
            <a:xfrm>
              <a:off x="10363200" y="0"/>
              <a:ext cx="1828800" cy="307888"/>
            </a:xfrm>
            <a:prstGeom prst="flowChartManualOperation">
              <a:avLst/>
            </a:prstGeom>
            <a:solidFill>
              <a:schemeClr val="tx1">
                <a:lumMod val="65000"/>
                <a:lumOff val="3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100"/>
                </a:lnSpc>
              </a:pPr>
              <a:r>
                <a:rPr lang="en-US" sz="1200" b="1" dirty="0">
                  <a:solidFill>
                    <a:srgbClr val="00FFCC"/>
                  </a:solidFill>
                </a:rPr>
                <a:t>Strain Mapping</a:t>
              </a:r>
              <a:endParaRPr lang="el-GR" sz="1200" b="1" dirty="0">
                <a:solidFill>
                  <a:srgbClr val="00FFCC"/>
                </a:solidFill>
              </a:endParaRPr>
            </a:p>
          </p:txBody>
        </p: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455BD508-315F-401C-857B-C46C5D22F6CA}"/>
              </a:ext>
            </a:extLst>
          </p:cNvPr>
          <p:cNvCxnSpPr>
            <a:cxnSpLocks/>
          </p:cNvCxnSpPr>
          <p:nvPr/>
        </p:nvCxnSpPr>
        <p:spPr>
          <a:xfrm>
            <a:off x="309156" y="6248400"/>
            <a:ext cx="11769112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0B58CFAB-9AF1-47E0-B45E-6FAEE4682C40}"/>
              </a:ext>
            </a:extLst>
          </p:cNvPr>
          <p:cNvCxnSpPr>
            <a:cxnSpLocks/>
          </p:cNvCxnSpPr>
          <p:nvPr/>
        </p:nvCxnSpPr>
        <p:spPr>
          <a:xfrm>
            <a:off x="0" y="6324600"/>
            <a:ext cx="12078268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9F8BEDD8-66A0-4676-A759-AEAB24E0DD32}"/>
              </a:ext>
            </a:extLst>
          </p:cNvPr>
          <p:cNvSpPr txBox="1"/>
          <p:nvPr/>
        </p:nvSpPr>
        <p:spPr>
          <a:xfrm>
            <a:off x="0" y="6324600"/>
            <a:ext cx="2313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www.nanomegas.com</a:t>
            </a:r>
          </a:p>
        </p:txBody>
      </p:sp>
      <p:pic>
        <p:nvPicPr>
          <p:cNvPr id="84" name="Picture 5">
            <a:extLst>
              <a:ext uri="{FF2B5EF4-FFF2-40B4-BE49-F238E27FC236}">
                <a16:creationId xmlns:a16="http://schemas.microsoft.com/office/drawing/2014/main" id="{2CF9FFC4-D8A1-4A31-A2C1-AC549DCEF7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1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3737"/>
          <a:stretch>
            <a:fillRect/>
          </a:stretch>
        </p:blipFill>
        <p:spPr bwMode="auto">
          <a:xfrm>
            <a:off x="593728" y="825572"/>
            <a:ext cx="4952509" cy="511802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40" descr="Black text on a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3A97D209-BC7A-476B-8AC7-07F7F1BC81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1632" y="1019779"/>
            <a:ext cx="2838290" cy="477111"/>
          </a:xfrm>
          <a:prstGeom prst="rect">
            <a:avLst/>
          </a:prstGeom>
        </p:spPr>
      </p:pic>
      <p:pic>
        <p:nvPicPr>
          <p:cNvPr id="39" name="Picture 38" descr="logo-topspin.png">
            <a:extLst>
              <a:ext uri="{FF2B5EF4-FFF2-40B4-BE49-F238E27FC236}">
                <a16:creationId xmlns:a16="http://schemas.microsoft.com/office/drawing/2014/main" id="{9782F485-594D-46DF-8165-70277A5EF60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lum/>
          </a:blip>
          <a:srcRect r="69680"/>
          <a:stretch>
            <a:fillRect/>
          </a:stretch>
        </p:blipFill>
        <p:spPr>
          <a:xfrm>
            <a:off x="424236" y="1026907"/>
            <a:ext cx="736949" cy="461412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D6B71310-2B8A-4363-92E9-6D3CCE863E8B}"/>
              </a:ext>
            </a:extLst>
          </p:cNvPr>
          <p:cNvSpPr txBox="1"/>
          <p:nvPr/>
        </p:nvSpPr>
        <p:spPr>
          <a:xfrm>
            <a:off x="250594" y="1425522"/>
            <a:ext cx="1728192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ln w="18000">
                  <a:noFill/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Gothic" pitchFamily="34" charset="0"/>
              </a:rPr>
              <a:t>topspin</a:t>
            </a:r>
            <a:endParaRPr lang="el-GR" sz="2000" b="1" dirty="0">
              <a:ln w="18000">
                <a:noFill/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5A4FDF-D884-4562-A0F9-A364BAABE90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3183" t="1" r="14795" b="3120"/>
          <a:stretch/>
        </p:blipFill>
        <p:spPr>
          <a:xfrm>
            <a:off x="48573" y="3085915"/>
            <a:ext cx="3464899" cy="154890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362FA38B-5266-42D7-BD91-B3AD2D3E36D3}"/>
              </a:ext>
            </a:extLst>
          </p:cNvPr>
          <p:cNvSpPr txBox="1"/>
          <p:nvPr/>
        </p:nvSpPr>
        <p:spPr>
          <a:xfrm>
            <a:off x="7869601" y="5946437"/>
            <a:ext cx="37571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Strain Mapping</a:t>
            </a:r>
          </a:p>
          <a:p>
            <a:pPr algn="ctr"/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Single crystal grain area calculated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F2A90971-F203-4F0C-8FFC-DBBA00D3EF1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738" t="4707" r="1760" b="5897"/>
          <a:stretch/>
        </p:blipFill>
        <p:spPr>
          <a:xfrm>
            <a:off x="7762320" y="4109452"/>
            <a:ext cx="4087198" cy="18288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3654E3A-849A-41A6-B5E9-BEE7C9DA6C78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483" t="5555" r="1654" b="4905"/>
          <a:stretch/>
        </p:blipFill>
        <p:spPr>
          <a:xfrm>
            <a:off x="7762320" y="1785016"/>
            <a:ext cx="4086000" cy="182447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797EE89-B991-408E-8FDD-3FA9CDFE4573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468" t="4375" r="1915" b="5577"/>
          <a:stretch/>
        </p:blipFill>
        <p:spPr>
          <a:xfrm>
            <a:off x="7762320" y="1770041"/>
            <a:ext cx="4086000" cy="183945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0C0B4EC1-45BC-4F87-8E38-6EF59F4A30EE}"/>
              </a:ext>
            </a:extLst>
          </p:cNvPr>
          <p:cNvSpPr txBox="1"/>
          <p:nvPr/>
        </p:nvSpPr>
        <p:spPr>
          <a:xfrm>
            <a:off x="7733934" y="1626837"/>
            <a:ext cx="593432" cy="584775"/>
          </a:xfrm>
          <a:prstGeom prst="rect">
            <a:avLst/>
          </a:prstGeom>
          <a:noFill/>
          <a:effectLst>
            <a:outerShdw blurRad="977900" dist="419100" sx="102000" sy="102000" algn="ctr" rotWithShape="0">
              <a:schemeClr val="bg1"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lang="el-GR" sz="3200" dirty="0"/>
              <a:t>ε</a:t>
            </a:r>
            <a:r>
              <a:rPr lang="en-US" sz="2000" dirty="0"/>
              <a:t>xx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DC1D418-AD24-4507-ADDA-077D214DD2ED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586" t="4856" r="1679" b="6057"/>
          <a:stretch/>
        </p:blipFill>
        <p:spPr>
          <a:xfrm>
            <a:off x="7762320" y="4114373"/>
            <a:ext cx="4086000" cy="181763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B321569-2B27-42FC-8FCD-98ABF8E75DC8}"/>
              </a:ext>
            </a:extLst>
          </p:cNvPr>
          <p:cNvSpPr txBox="1"/>
          <p:nvPr/>
        </p:nvSpPr>
        <p:spPr>
          <a:xfrm>
            <a:off x="7762320" y="3947883"/>
            <a:ext cx="604333" cy="584775"/>
          </a:xfrm>
          <a:prstGeom prst="rect">
            <a:avLst/>
          </a:prstGeom>
          <a:noFill/>
          <a:effectLst>
            <a:outerShdw blurRad="977900" dist="419100" sx="102000" sy="102000" algn="ctr" rotWithShape="0">
              <a:schemeClr val="bg1"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lang="el-GR" sz="3200" dirty="0"/>
              <a:t>ε</a:t>
            </a:r>
            <a:r>
              <a:rPr lang="en-US" sz="2000" dirty="0" err="1"/>
              <a:t>yy</a:t>
            </a:r>
            <a:endParaRPr lang="en-US" sz="2000" dirty="0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C445E0BA-FAE4-4999-AF6D-7E09CC2FBB3C}"/>
              </a:ext>
            </a:extLst>
          </p:cNvPr>
          <p:cNvGrpSpPr/>
          <p:nvPr/>
        </p:nvGrpSpPr>
        <p:grpSpPr>
          <a:xfrm>
            <a:off x="3452806" y="2035163"/>
            <a:ext cx="4243634" cy="2097535"/>
            <a:chOff x="3452806" y="2035163"/>
            <a:chExt cx="4243634" cy="2097535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D1353D89-C525-42D5-B511-6A4997EC2178}"/>
                </a:ext>
              </a:extLst>
            </p:cNvPr>
            <p:cNvGrpSpPr/>
            <p:nvPr/>
          </p:nvGrpSpPr>
          <p:grpSpPr>
            <a:xfrm>
              <a:off x="3452806" y="2185105"/>
              <a:ext cx="4243634" cy="1947593"/>
              <a:chOff x="3316903" y="4311986"/>
              <a:chExt cx="4243634" cy="1947593"/>
            </a:xfrm>
          </p:grpSpPr>
          <p:pic>
            <p:nvPicPr>
              <p:cNvPr id="21" name="Picture 20" descr="Chart&#10;&#10;Description automatically generated with low confidence">
                <a:extLst>
                  <a:ext uri="{FF2B5EF4-FFF2-40B4-BE49-F238E27FC236}">
                    <a16:creationId xmlns:a16="http://schemas.microsoft.com/office/drawing/2014/main" id="{2EC888C8-92FB-4735-90B7-00A7E4D9453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110" b="31545"/>
              <a:stretch/>
            </p:blipFill>
            <p:spPr>
              <a:xfrm>
                <a:off x="4004941" y="4311986"/>
                <a:ext cx="3555596" cy="1428219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/>
              </a:sp3d>
            </p:spPr>
          </p:pic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8B649BFF-A8C8-4212-8918-6F1F21473A13}"/>
                  </a:ext>
                </a:extLst>
              </p:cNvPr>
              <p:cNvSpPr txBox="1"/>
              <p:nvPr/>
            </p:nvSpPr>
            <p:spPr>
              <a:xfrm>
                <a:off x="3879158" y="5704696"/>
                <a:ext cx="321003" cy="327013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/>
                  <a:t>0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4A39EE71-0F05-47DE-8F62-3F3115119603}"/>
                  </a:ext>
                </a:extLst>
              </p:cNvPr>
              <p:cNvSpPr txBox="1"/>
              <p:nvPr/>
            </p:nvSpPr>
            <p:spPr>
              <a:xfrm>
                <a:off x="4720853" y="5704696"/>
                <a:ext cx="501340" cy="327013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/>
                  <a:t>100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464D25D-85BE-427C-B987-4A5F2CB5EC9D}"/>
                  </a:ext>
                </a:extLst>
              </p:cNvPr>
              <p:cNvSpPr txBox="1"/>
              <p:nvPr/>
            </p:nvSpPr>
            <p:spPr>
              <a:xfrm>
                <a:off x="5720261" y="5704696"/>
                <a:ext cx="501340" cy="327013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/>
                  <a:t>200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D124DA59-F241-4E4A-A207-3120F8C77303}"/>
                  </a:ext>
                </a:extLst>
              </p:cNvPr>
              <p:cNvSpPr txBox="1"/>
              <p:nvPr/>
            </p:nvSpPr>
            <p:spPr>
              <a:xfrm>
                <a:off x="6745503" y="5704696"/>
                <a:ext cx="501340" cy="327013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/>
                  <a:t>300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D1635C1E-2F71-414D-8581-10FF6A4A115D}"/>
                  </a:ext>
                </a:extLst>
              </p:cNvPr>
              <p:cNvSpPr txBox="1"/>
              <p:nvPr/>
            </p:nvSpPr>
            <p:spPr>
              <a:xfrm>
                <a:off x="3535968" y="4409026"/>
                <a:ext cx="635591" cy="327013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/>
                  <a:t>0.010</a:t>
                </a: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FE99B7A9-6209-45EE-B43A-E98E5F191BFD}"/>
                  </a:ext>
                </a:extLst>
              </p:cNvPr>
              <p:cNvSpPr txBox="1"/>
              <p:nvPr/>
            </p:nvSpPr>
            <p:spPr>
              <a:xfrm>
                <a:off x="3535968" y="5185825"/>
                <a:ext cx="635591" cy="327013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/>
                  <a:t>0.000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3028FC0F-61DF-432A-A7BA-2A673C485B78}"/>
                  </a:ext>
                </a:extLst>
              </p:cNvPr>
              <p:cNvSpPr txBox="1"/>
              <p:nvPr/>
            </p:nvSpPr>
            <p:spPr>
              <a:xfrm>
                <a:off x="3535968" y="4789411"/>
                <a:ext cx="635591" cy="327013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/>
                  <a:t>0.005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27D19B03-868D-4D2A-96D5-2E1927763AB3}"/>
                  </a:ext>
                </a:extLst>
              </p:cNvPr>
              <p:cNvSpPr txBox="1"/>
              <p:nvPr/>
            </p:nvSpPr>
            <p:spPr>
              <a:xfrm>
                <a:off x="5129876" y="5913330"/>
                <a:ext cx="1305726" cy="346249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Position (nm)</a:t>
                </a: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44C3E4B7-7777-404E-BB6B-76B90A3D5283}"/>
                  </a:ext>
                </a:extLst>
              </p:cNvPr>
              <p:cNvSpPr txBox="1"/>
              <p:nvPr/>
            </p:nvSpPr>
            <p:spPr>
              <a:xfrm rot="16200000">
                <a:off x="3141295" y="4764071"/>
                <a:ext cx="697466" cy="346249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Strain</a:t>
                </a:r>
              </a:p>
            </p:txBody>
          </p:sp>
        </p:grp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20A01507-9A93-49D1-8CAF-3CDA5E79D7FF}"/>
                </a:ext>
              </a:extLst>
            </p:cNvPr>
            <p:cNvSpPr txBox="1"/>
            <p:nvPr/>
          </p:nvSpPr>
          <p:spPr>
            <a:xfrm>
              <a:off x="4933645" y="2035163"/>
              <a:ext cx="593432" cy="584775"/>
            </a:xfrm>
            <a:prstGeom prst="rect">
              <a:avLst/>
            </a:prstGeom>
            <a:noFill/>
            <a:effectLst>
              <a:outerShdw blurRad="977900" dist="419100" sx="102000" sy="102000" algn="ctr" rotWithShape="0">
                <a:schemeClr val="bg1">
                  <a:alpha val="40000"/>
                </a:scheme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l-GR" sz="3200" dirty="0">
                  <a:solidFill>
                    <a:schemeClr val="bg1"/>
                  </a:solidFill>
                </a:rPr>
                <a:t>ε</a:t>
              </a:r>
              <a:r>
                <a:rPr lang="en-US" sz="2000" dirty="0">
                  <a:solidFill>
                    <a:schemeClr val="bg1"/>
                  </a:solidFill>
                </a:rPr>
                <a:t>xx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1512FE47-A021-4FC7-A57C-BEBFD884A83E}"/>
              </a:ext>
            </a:extLst>
          </p:cNvPr>
          <p:cNvGrpSpPr/>
          <p:nvPr/>
        </p:nvGrpSpPr>
        <p:grpSpPr>
          <a:xfrm>
            <a:off x="3386902" y="4380722"/>
            <a:ext cx="4243634" cy="2106633"/>
            <a:chOff x="3386902" y="4380722"/>
            <a:chExt cx="4243634" cy="2106633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5966B540-EA23-4E03-BC8C-443FB9B08A1B}"/>
                </a:ext>
              </a:extLst>
            </p:cNvPr>
            <p:cNvGrpSpPr/>
            <p:nvPr/>
          </p:nvGrpSpPr>
          <p:grpSpPr>
            <a:xfrm>
              <a:off x="3386902" y="4536498"/>
              <a:ext cx="4243634" cy="1950857"/>
              <a:chOff x="3316903" y="2202092"/>
              <a:chExt cx="4243634" cy="1950857"/>
            </a:xfrm>
          </p:grpSpPr>
          <p:pic>
            <p:nvPicPr>
              <p:cNvPr id="44" name="Picture 43" descr="A picture containing diagram&#10;&#10;Description automatically generated">
                <a:extLst>
                  <a:ext uri="{FF2B5EF4-FFF2-40B4-BE49-F238E27FC236}">
                    <a16:creationId xmlns:a16="http://schemas.microsoft.com/office/drawing/2014/main" id="{8304E4FD-98D1-448D-8CD0-ABC1C1E120A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224" t="-1" b="31553"/>
              <a:stretch/>
            </p:blipFill>
            <p:spPr>
              <a:xfrm>
                <a:off x="4004941" y="2207443"/>
                <a:ext cx="3555596" cy="1428447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/>
              </a:sp3d>
            </p:spPr>
          </p:pic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527CA3C8-C00D-4789-8E02-338CBCEE07BA}"/>
                  </a:ext>
                </a:extLst>
              </p:cNvPr>
              <p:cNvSpPr txBox="1"/>
              <p:nvPr/>
            </p:nvSpPr>
            <p:spPr>
              <a:xfrm>
                <a:off x="3535968" y="2656178"/>
                <a:ext cx="635591" cy="327013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/>
                  <a:t>0.010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F181114D-7C63-4443-8819-CB3FC2A4AD35}"/>
                  </a:ext>
                </a:extLst>
              </p:cNvPr>
              <p:cNvSpPr txBox="1"/>
              <p:nvPr/>
            </p:nvSpPr>
            <p:spPr>
              <a:xfrm>
                <a:off x="3535968" y="3150863"/>
                <a:ext cx="635591" cy="327013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/>
                  <a:t>0.005</a:t>
                </a: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C060AD0D-E3D8-4B1A-AE8F-DC217F267028}"/>
                  </a:ext>
                </a:extLst>
              </p:cNvPr>
              <p:cNvSpPr txBox="1"/>
              <p:nvPr/>
            </p:nvSpPr>
            <p:spPr>
              <a:xfrm>
                <a:off x="3532880" y="2202092"/>
                <a:ext cx="588270" cy="261610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/>
                  <a:t>0.015</a:t>
                </a:r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F89D9E7D-38CC-4B84-BD5F-19B024B716A6}"/>
                  </a:ext>
                </a:extLst>
              </p:cNvPr>
              <p:cNvSpPr txBox="1"/>
              <p:nvPr/>
            </p:nvSpPr>
            <p:spPr>
              <a:xfrm rot="16200000">
                <a:off x="3141295" y="2644132"/>
                <a:ext cx="697466" cy="346249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Strain</a:t>
                </a: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2ED3C3B0-FE2D-4571-8A11-8A8401B7D706}"/>
                  </a:ext>
                </a:extLst>
              </p:cNvPr>
              <p:cNvSpPr txBox="1"/>
              <p:nvPr/>
            </p:nvSpPr>
            <p:spPr>
              <a:xfrm>
                <a:off x="3879158" y="3598066"/>
                <a:ext cx="321003" cy="327013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/>
                  <a:t>0</a:t>
                </a:r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8699E4BD-3A9F-408A-8C3C-DCEDABEFD6E8}"/>
                  </a:ext>
                </a:extLst>
              </p:cNvPr>
              <p:cNvSpPr txBox="1"/>
              <p:nvPr/>
            </p:nvSpPr>
            <p:spPr>
              <a:xfrm>
                <a:off x="4720853" y="3598066"/>
                <a:ext cx="501340" cy="327013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/>
                  <a:t>100</a:t>
                </a:r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535157A4-5D4A-4F12-BA23-AE44C105618D}"/>
                  </a:ext>
                </a:extLst>
              </p:cNvPr>
              <p:cNvSpPr txBox="1"/>
              <p:nvPr/>
            </p:nvSpPr>
            <p:spPr>
              <a:xfrm>
                <a:off x="5720261" y="3598066"/>
                <a:ext cx="501340" cy="327013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/>
                  <a:t>200</a:t>
                </a: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3E8B9FDD-DDB6-44D7-B7F1-4CBE84AB4CA3}"/>
                  </a:ext>
                </a:extLst>
              </p:cNvPr>
              <p:cNvSpPr txBox="1"/>
              <p:nvPr/>
            </p:nvSpPr>
            <p:spPr>
              <a:xfrm>
                <a:off x="6745503" y="3598066"/>
                <a:ext cx="501340" cy="327013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/>
                  <a:t>300</a:t>
                </a: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A6DD4E07-553F-45BC-9082-009B34BDB64A}"/>
                  </a:ext>
                </a:extLst>
              </p:cNvPr>
              <p:cNvSpPr txBox="1"/>
              <p:nvPr/>
            </p:nvSpPr>
            <p:spPr>
              <a:xfrm>
                <a:off x="5129876" y="3806700"/>
                <a:ext cx="1305726" cy="346249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Position (nm)</a:t>
                </a:r>
              </a:p>
            </p:txBody>
          </p:sp>
        </p:grp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C89B4247-AAF0-4039-894C-95FBE9D7B52D}"/>
                </a:ext>
              </a:extLst>
            </p:cNvPr>
            <p:cNvSpPr txBox="1"/>
            <p:nvPr/>
          </p:nvSpPr>
          <p:spPr>
            <a:xfrm>
              <a:off x="4933645" y="4380722"/>
              <a:ext cx="604333" cy="584775"/>
            </a:xfrm>
            <a:prstGeom prst="rect">
              <a:avLst/>
            </a:prstGeom>
            <a:noFill/>
            <a:effectLst>
              <a:outerShdw blurRad="977900" dist="419100" sx="102000" sy="102000" algn="ctr" rotWithShape="0">
                <a:schemeClr val="bg1">
                  <a:alpha val="40000"/>
                </a:scheme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l-GR" sz="3200" dirty="0">
                  <a:solidFill>
                    <a:schemeClr val="bg1"/>
                  </a:solidFill>
                </a:rPr>
                <a:t>ε</a:t>
              </a:r>
              <a:r>
                <a:rPr lang="en-US" sz="2000" dirty="0" err="1">
                  <a:solidFill>
                    <a:schemeClr val="bg1"/>
                  </a:solidFill>
                </a:rPr>
                <a:t>yy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56413CC4-8ADE-41CC-BCD3-4A2433606B80}"/>
              </a:ext>
            </a:extLst>
          </p:cNvPr>
          <p:cNvSpPr txBox="1"/>
          <p:nvPr/>
        </p:nvSpPr>
        <p:spPr>
          <a:xfrm>
            <a:off x="4870424" y="1671342"/>
            <a:ext cx="18396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Strain Profile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CBB03FE-A206-43E3-BDFA-1055E8C87E45}"/>
              </a:ext>
            </a:extLst>
          </p:cNvPr>
          <p:cNvSpPr txBox="1"/>
          <p:nvPr/>
        </p:nvSpPr>
        <p:spPr>
          <a:xfrm>
            <a:off x="493151" y="2373637"/>
            <a:ext cx="609361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pMOS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device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A32BC77-12BC-47D5-ABA0-454A57DC51FE}"/>
              </a:ext>
            </a:extLst>
          </p:cNvPr>
          <p:cNvSpPr txBox="1"/>
          <p:nvPr/>
        </p:nvSpPr>
        <p:spPr>
          <a:xfrm>
            <a:off x="1168849" y="1153645"/>
            <a:ext cx="23997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PED Strain Mapping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828FB4D5-6E33-4CEE-9A1F-C0C0F6E6EA4E}"/>
              </a:ext>
            </a:extLst>
          </p:cNvPr>
          <p:cNvSpPr txBox="1"/>
          <p:nvPr/>
        </p:nvSpPr>
        <p:spPr>
          <a:xfrm>
            <a:off x="187562" y="5279420"/>
            <a:ext cx="32138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Spatial resolution: </a:t>
            </a:r>
            <a:r>
              <a:rPr lang="en-US" sz="2800" b="1" dirty="0">
                <a:solidFill>
                  <a:srgbClr val="FF0000"/>
                </a:solidFill>
              </a:rPr>
              <a:t>1-5 nm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655631B-FD7A-4E91-8EFC-CBEE429B7F75}"/>
              </a:ext>
            </a:extLst>
          </p:cNvPr>
          <p:cNvSpPr txBox="1"/>
          <p:nvPr/>
        </p:nvSpPr>
        <p:spPr>
          <a:xfrm>
            <a:off x="187562" y="5777136"/>
            <a:ext cx="31173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Strain Sensitivity: &gt;</a:t>
            </a:r>
            <a:r>
              <a:rPr lang="en-US" sz="2800" b="1" dirty="0">
                <a:solidFill>
                  <a:srgbClr val="FF0000"/>
                </a:solidFill>
              </a:rPr>
              <a:t>0.02%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BFAE387-FC66-463D-8644-94F55E20F171}"/>
              </a:ext>
            </a:extLst>
          </p:cNvPr>
          <p:cNvGrpSpPr/>
          <p:nvPr/>
        </p:nvGrpSpPr>
        <p:grpSpPr>
          <a:xfrm flipH="1" flipV="1">
            <a:off x="-1" y="704909"/>
            <a:ext cx="12078269" cy="59873"/>
            <a:chOff x="152400" y="685800"/>
            <a:chExt cx="9144000" cy="76200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E88BD5D4-FFCC-4BF5-B63F-671052D3689C}"/>
                </a:ext>
              </a:extLst>
            </p:cNvPr>
            <p:cNvCxnSpPr/>
            <p:nvPr/>
          </p:nvCxnSpPr>
          <p:spPr>
            <a:xfrm>
              <a:off x="152400" y="762000"/>
              <a:ext cx="9144000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8C6DDD51-9167-4DDE-BC82-294E7EAAD245}"/>
                </a:ext>
              </a:extLst>
            </p:cNvPr>
            <p:cNvCxnSpPr/>
            <p:nvPr/>
          </p:nvCxnSpPr>
          <p:spPr>
            <a:xfrm>
              <a:off x="461556" y="685800"/>
              <a:ext cx="8834844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51732B03-D6C2-471C-A44F-AF0A706378F0}"/>
              </a:ext>
            </a:extLst>
          </p:cNvPr>
          <p:cNvSpPr txBox="1"/>
          <p:nvPr/>
        </p:nvSpPr>
        <p:spPr>
          <a:xfrm>
            <a:off x="304800" y="304800"/>
            <a:ext cx="85938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W" sz="2400" b="1" i="1" dirty="0" err="1">
                <a:solidFill>
                  <a:srgbClr val="E37D01"/>
                </a:solidFill>
                <a:latin typeface="Arial" pitchFamily="34" charset="0"/>
                <a:cs typeface="Arial" pitchFamily="34" charset="0"/>
              </a:rPr>
              <a:t>TopSPIN</a:t>
            </a:r>
            <a:r>
              <a:rPr lang="en-ZW" sz="2400" b="1" i="1" dirty="0">
                <a:solidFill>
                  <a:srgbClr val="E37D01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sz="2400" b="1" i="1" dirty="0">
                <a:solidFill>
                  <a:srgbClr val="E37D01"/>
                </a:solidFill>
                <a:latin typeface="Arial" pitchFamily="34" charset="0"/>
                <a:cs typeface="Arial" pitchFamily="34" charset="0"/>
              </a:rPr>
              <a:t>Strain mapping in nm scale and high sensitivity</a:t>
            </a:r>
            <a:endParaRPr lang="el-GR" sz="2400" b="1" i="1" dirty="0">
              <a:solidFill>
                <a:srgbClr val="E37D01"/>
              </a:solidFill>
              <a:latin typeface="Arial" pitchFamily="34" charset="0"/>
              <a:cs typeface="Arial" pitchFamily="34" charset="0"/>
            </a:endParaRPr>
          </a:p>
          <a:p>
            <a:pPr lvl="0"/>
            <a:endParaRPr lang="el-GR" sz="2400" b="1" dirty="0">
              <a:solidFill>
                <a:srgbClr val="E37D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77555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82" grpId="0"/>
      <p:bldP spid="8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827A14-864E-4F05-6C0E-22EE83173A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8A6126F1-A864-9FAF-803C-FFF61BEB92B1}"/>
              </a:ext>
            </a:extLst>
          </p:cNvPr>
          <p:cNvGrpSpPr/>
          <p:nvPr/>
        </p:nvGrpSpPr>
        <p:grpSpPr>
          <a:xfrm>
            <a:off x="7792720" y="0"/>
            <a:ext cx="4399280" cy="307888"/>
            <a:chOff x="7792720" y="0"/>
            <a:chExt cx="4399280" cy="307888"/>
          </a:xfrm>
        </p:grpSpPr>
        <p:sp>
          <p:nvSpPr>
            <p:cNvPr id="4" name="Flowchart: Manual Operation 3">
              <a:extLst>
                <a:ext uri="{FF2B5EF4-FFF2-40B4-BE49-F238E27FC236}">
                  <a16:creationId xmlns:a16="http://schemas.microsoft.com/office/drawing/2014/main" id="{721DFAB7-A3EF-F5D3-4DC9-A21637F605BB}"/>
                </a:ext>
              </a:extLst>
            </p:cNvPr>
            <p:cNvSpPr/>
            <p:nvPr/>
          </p:nvSpPr>
          <p:spPr>
            <a:xfrm>
              <a:off x="9077960" y="0"/>
              <a:ext cx="1828800" cy="307888"/>
            </a:xfrm>
            <a:prstGeom prst="flowChartManualOperation">
              <a:avLst/>
            </a:prstGeom>
            <a:solidFill>
              <a:schemeClr val="bg1">
                <a:lumMod val="9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100"/>
                </a:lnSpc>
              </a:pPr>
              <a:r>
                <a:rPr lang="en-US" sz="1200" b="1" dirty="0">
                  <a:solidFill>
                    <a:schemeClr val="bg1">
                      <a:lumMod val="85000"/>
                    </a:schemeClr>
                  </a:solidFill>
                </a:rPr>
                <a:t>Orientation &amp; Phase Map</a:t>
              </a:r>
              <a:endParaRPr lang="el-GR" sz="1200" b="1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3" name="Flowchart: Manual Operation 2">
              <a:extLst>
                <a:ext uri="{FF2B5EF4-FFF2-40B4-BE49-F238E27FC236}">
                  <a16:creationId xmlns:a16="http://schemas.microsoft.com/office/drawing/2014/main" id="{0B345FEA-21C2-203A-740B-96E06405A813}"/>
                </a:ext>
              </a:extLst>
            </p:cNvPr>
            <p:cNvSpPr/>
            <p:nvPr/>
          </p:nvSpPr>
          <p:spPr>
            <a:xfrm>
              <a:off x="7792720" y="0"/>
              <a:ext cx="1828800" cy="307888"/>
            </a:xfrm>
            <a:prstGeom prst="flowChartManualOperation">
              <a:avLst/>
            </a:prstGeom>
            <a:solidFill>
              <a:schemeClr val="bg1">
                <a:lumMod val="9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>
                      <a:lumMod val="85000"/>
                    </a:schemeClr>
                  </a:solidFill>
                </a:rPr>
                <a:t>Introduction</a:t>
              </a:r>
              <a:endParaRPr lang="el-GR" sz="1200" b="1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5" name="Flowchart: Manual Operation 4">
              <a:extLst>
                <a:ext uri="{FF2B5EF4-FFF2-40B4-BE49-F238E27FC236}">
                  <a16:creationId xmlns:a16="http://schemas.microsoft.com/office/drawing/2014/main" id="{C84F9E4E-6EA3-4BAA-EA41-FAEDF29C4937}"/>
                </a:ext>
              </a:extLst>
            </p:cNvPr>
            <p:cNvSpPr/>
            <p:nvPr/>
          </p:nvSpPr>
          <p:spPr>
            <a:xfrm>
              <a:off x="10363200" y="0"/>
              <a:ext cx="1828800" cy="307888"/>
            </a:xfrm>
            <a:prstGeom prst="flowChartManualOperation">
              <a:avLst/>
            </a:prstGeom>
            <a:solidFill>
              <a:schemeClr val="tx1">
                <a:lumMod val="65000"/>
                <a:lumOff val="3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100"/>
                </a:lnSpc>
              </a:pPr>
              <a:r>
                <a:rPr lang="en-US" sz="1200" b="1" dirty="0">
                  <a:solidFill>
                    <a:srgbClr val="00FFCC"/>
                  </a:solidFill>
                </a:rPr>
                <a:t>Strain Mapping</a:t>
              </a:r>
              <a:endParaRPr lang="el-GR" sz="1200" b="1" dirty="0">
                <a:solidFill>
                  <a:srgbClr val="00FFCC"/>
                </a:solidFill>
              </a:endParaRPr>
            </a:p>
          </p:txBody>
        </p: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EEBBA85D-8147-BEBF-1E2F-05681AE3FE62}"/>
              </a:ext>
            </a:extLst>
          </p:cNvPr>
          <p:cNvCxnSpPr>
            <a:cxnSpLocks/>
          </p:cNvCxnSpPr>
          <p:nvPr/>
        </p:nvCxnSpPr>
        <p:spPr>
          <a:xfrm>
            <a:off x="309156" y="6248400"/>
            <a:ext cx="11769112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EF1A45D-E9C2-86E4-A1B1-3B60857D4D5C}"/>
              </a:ext>
            </a:extLst>
          </p:cNvPr>
          <p:cNvCxnSpPr>
            <a:cxnSpLocks/>
          </p:cNvCxnSpPr>
          <p:nvPr/>
        </p:nvCxnSpPr>
        <p:spPr>
          <a:xfrm>
            <a:off x="0" y="6324600"/>
            <a:ext cx="12078268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4" name="Picture 5">
            <a:extLst>
              <a:ext uri="{FF2B5EF4-FFF2-40B4-BE49-F238E27FC236}">
                <a16:creationId xmlns:a16="http://schemas.microsoft.com/office/drawing/2014/main" id="{8BC59DF3-59AD-45DB-B779-36765EC7CA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1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3737"/>
          <a:stretch>
            <a:fillRect/>
          </a:stretch>
        </p:blipFill>
        <p:spPr bwMode="auto">
          <a:xfrm>
            <a:off x="593728" y="825572"/>
            <a:ext cx="4952509" cy="511802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38" descr="logo-topspin.png">
            <a:extLst>
              <a:ext uri="{FF2B5EF4-FFF2-40B4-BE49-F238E27FC236}">
                <a16:creationId xmlns:a16="http://schemas.microsoft.com/office/drawing/2014/main" id="{F33358EF-2B93-F959-0B4B-022762E2430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/>
          </a:blip>
          <a:srcRect r="69680"/>
          <a:stretch>
            <a:fillRect/>
          </a:stretch>
        </p:blipFill>
        <p:spPr>
          <a:xfrm>
            <a:off x="424236" y="1026907"/>
            <a:ext cx="736949" cy="461412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49702A4D-B288-358A-3235-E2E6DC779509}"/>
              </a:ext>
            </a:extLst>
          </p:cNvPr>
          <p:cNvSpPr txBox="1"/>
          <p:nvPr/>
        </p:nvSpPr>
        <p:spPr>
          <a:xfrm>
            <a:off x="250594" y="1425522"/>
            <a:ext cx="1728192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ln w="18000">
                  <a:noFill/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Gothic" pitchFamily="34" charset="0"/>
              </a:rPr>
              <a:t>topspin</a:t>
            </a:r>
            <a:endParaRPr lang="el-GR" sz="2000" b="1" dirty="0">
              <a:ln w="18000">
                <a:noFill/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F73C8520-2F4D-788E-878A-87F5315E4FF3}"/>
              </a:ext>
            </a:extLst>
          </p:cNvPr>
          <p:cNvGrpSpPr/>
          <p:nvPr/>
        </p:nvGrpSpPr>
        <p:grpSpPr>
          <a:xfrm flipH="1" flipV="1">
            <a:off x="-1" y="704909"/>
            <a:ext cx="12078269" cy="59873"/>
            <a:chOff x="152400" y="685800"/>
            <a:chExt cx="9144000" cy="76200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1E5A92EE-B30B-2C1B-C5CA-DB06F2D9B9B2}"/>
                </a:ext>
              </a:extLst>
            </p:cNvPr>
            <p:cNvCxnSpPr/>
            <p:nvPr/>
          </p:nvCxnSpPr>
          <p:spPr>
            <a:xfrm>
              <a:off x="152400" y="762000"/>
              <a:ext cx="9144000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56D23F9D-4A17-E098-73DE-59989CDD9775}"/>
                </a:ext>
              </a:extLst>
            </p:cNvPr>
            <p:cNvCxnSpPr/>
            <p:nvPr/>
          </p:nvCxnSpPr>
          <p:spPr>
            <a:xfrm>
              <a:off x="461556" y="685800"/>
              <a:ext cx="8834844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9A5338D1-530F-6B99-F9DC-BDF6E2AFCB3C}"/>
              </a:ext>
            </a:extLst>
          </p:cNvPr>
          <p:cNvSpPr txBox="1"/>
          <p:nvPr/>
        </p:nvSpPr>
        <p:spPr>
          <a:xfrm>
            <a:off x="304800" y="304800"/>
            <a:ext cx="85938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W" sz="2400" b="1" i="1" dirty="0" err="1">
                <a:solidFill>
                  <a:srgbClr val="E37D01"/>
                </a:solidFill>
                <a:latin typeface="Arial" pitchFamily="34" charset="0"/>
                <a:cs typeface="Arial" pitchFamily="34" charset="0"/>
              </a:rPr>
              <a:t>TopSPIN</a:t>
            </a:r>
            <a:r>
              <a:rPr lang="en-ZW" sz="2400" b="1" i="1" dirty="0">
                <a:solidFill>
                  <a:srgbClr val="E37D01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sz="2400" b="1" i="1" dirty="0">
                <a:solidFill>
                  <a:srgbClr val="E37D01"/>
                </a:solidFill>
                <a:latin typeface="Arial" pitchFamily="34" charset="0"/>
                <a:cs typeface="Arial" pitchFamily="34" charset="0"/>
              </a:rPr>
              <a:t>Strain mapping in nm scale and high sensitivity</a:t>
            </a:r>
            <a:endParaRPr lang="el-GR" sz="2400" b="1" i="1" dirty="0">
              <a:solidFill>
                <a:srgbClr val="E37D01"/>
              </a:solidFill>
              <a:latin typeface="Arial" pitchFamily="34" charset="0"/>
              <a:cs typeface="Arial" pitchFamily="34" charset="0"/>
            </a:endParaRPr>
          </a:p>
          <a:p>
            <a:pPr lvl="0"/>
            <a:endParaRPr lang="el-GR" sz="2400" b="1" dirty="0">
              <a:solidFill>
                <a:srgbClr val="E37D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 descr="A light in the dark&#10;&#10;AI-generated content may be incorrect.">
            <a:extLst>
              <a:ext uri="{FF2B5EF4-FFF2-40B4-BE49-F238E27FC236}">
                <a16:creationId xmlns:a16="http://schemas.microsoft.com/office/drawing/2014/main" id="{07F147B5-6792-28BB-F6E3-4C05D5A5F8D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1497" y="3112751"/>
            <a:ext cx="1371600" cy="1371600"/>
          </a:xfrm>
          <a:prstGeom prst="rect">
            <a:avLst/>
          </a:prstGeom>
        </p:spPr>
      </p:pic>
      <p:pic>
        <p:nvPicPr>
          <p:cNvPr id="7" name="Picture 6" descr="A close up of a screen&#10;&#10;AI-generated content may be incorrect.">
            <a:extLst>
              <a:ext uri="{FF2B5EF4-FFF2-40B4-BE49-F238E27FC236}">
                <a16:creationId xmlns:a16="http://schemas.microsoft.com/office/drawing/2014/main" id="{70E2578C-7754-F5FC-4FCF-8245A3C96F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7989" y="1649568"/>
            <a:ext cx="3017525" cy="900000"/>
          </a:xfrm>
          <a:prstGeom prst="rect">
            <a:avLst/>
          </a:prstGeom>
        </p:spPr>
      </p:pic>
      <p:pic>
        <p:nvPicPr>
          <p:cNvPr id="11" name="Picture 10" descr="A screen shot of a graph&#10;&#10;AI-generated content may be incorrect.">
            <a:extLst>
              <a:ext uri="{FF2B5EF4-FFF2-40B4-BE49-F238E27FC236}">
                <a16:creationId xmlns:a16="http://schemas.microsoft.com/office/drawing/2014/main" id="{79CC023F-C49F-9D95-B25A-99227F0F230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654" y="2643869"/>
            <a:ext cx="3009811" cy="897851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2" name="Picture 11" descr="A green and blue lines&#10;&#10;AI-generated content may be incorrect.">
            <a:extLst>
              <a:ext uri="{FF2B5EF4-FFF2-40B4-BE49-F238E27FC236}">
                <a16:creationId xmlns:a16="http://schemas.microsoft.com/office/drawing/2014/main" id="{7CA3AB33-2513-FFF7-E41A-7D58A96A1A5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6605" y="4154269"/>
            <a:ext cx="3017525" cy="900000"/>
          </a:xfrm>
          <a:prstGeom prst="rect">
            <a:avLst/>
          </a:prstGeom>
        </p:spPr>
      </p:pic>
      <p:pic>
        <p:nvPicPr>
          <p:cNvPr id="13" name="Picture 12" descr="A screen shot of a graph&#10;&#10;AI-generated content may be incorrect.">
            <a:extLst>
              <a:ext uri="{FF2B5EF4-FFF2-40B4-BE49-F238E27FC236}">
                <a16:creationId xmlns:a16="http://schemas.microsoft.com/office/drawing/2014/main" id="{52EB3F7D-2520-26B2-A346-DFE52E5BA8E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8512" y="5159668"/>
            <a:ext cx="2974551" cy="101468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pic>
        <p:nvPicPr>
          <p:cNvPr id="14" name="Picture 13" descr="A light in the dark&#10;&#10;AI-generated content may be incorrect.">
            <a:extLst>
              <a:ext uri="{FF2B5EF4-FFF2-40B4-BE49-F238E27FC236}">
                <a16:creationId xmlns:a16="http://schemas.microsoft.com/office/drawing/2014/main" id="{E0C4D3C1-A522-96B4-A612-7BF661D0028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413" y="3112751"/>
            <a:ext cx="1371600" cy="1371600"/>
          </a:xfrm>
          <a:prstGeom prst="rect">
            <a:avLst/>
          </a:prstGeom>
        </p:spPr>
      </p:pic>
      <p:pic>
        <p:nvPicPr>
          <p:cNvPr id="16" name="Picture 15" descr="A close-up of a rainbow colored striped pattern&#10;&#10;AI-generated content may be incorrect.">
            <a:extLst>
              <a:ext uri="{FF2B5EF4-FFF2-40B4-BE49-F238E27FC236}">
                <a16:creationId xmlns:a16="http://schemas.microsoft.com/office/drawing/2014/main" id="{922E54A6-1D9D-934A-EF49-6BDC1924C7E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6077" y="1649568"/>
            <a:ext cx="3017525" cy="900000"/>
          </a:xfrm>
          <a:prstGeom prst="rect">
            <a:avLst/>
          </a:prstGeom>
        </p:spPr>
      </p:pic>
      <p:pic>
        <p:nvPicPr>
          <p:cNvPr id="18" name="Picture 17" descr="A screen shot of a graph&#10;&#10;AI-generated content may be incorrect.">
            <a:extLst>
              <a:ext uri="{FF2B5EF4-FFF2-40B4-BE49-F238E27FC236}">
                <a16:creationId xmlns:a16="http://schemas.microsoft.com/office/drawing/2014/main" id="{D49930FA-B76C-FDE2-5EA1-314366EA241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6907" y="2643869"/>
            <a:ext cx="3010321" cy="1015027"/>
          </a:xfrm>
          <a:prstGeom prst="rect">
            <a:avLst/>
          </a:prstGeom>
        </p:spPr>
      </p:pic>
      <p:pic>
        <p:nvPicPr>
          <p:cNvPr id="19" name="Picture 18" descr="A blue screen with a white border&#10;&#10;AI-generated content may be incorrect.">
            <a:extLst>
              <a:ext uri="{FF2B5EF4-FFF2-40B4-BE49-F238E27FC236}">
                <a16:creationId xmlns:a16="http://schemas.microsoft.com/office/drawing/2014/main" id="{2F71B916-D30E-180C-3D3C-28E3214A848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6077" y="4182844"/>
            <a:ext cx="3017525" cy="900000"/>
          </a:xfrm>
          <a:prstGeom prst="rect">
            <a:avLst/>
          </a:prstGeom>
        </p:spPr>
      </p:pic>
      <p:pic>
        <p:nvPicPr>
          <p:cNvPr id="20" name="Picture 19" descr="A graph on a screen&#10;&#10;AI-generated content may be incorrect.">
            <a:extLst>
              <a:ext uri="{FF2B5EF4-FFF2-40B4-BE49-F238E27FC236}">
                <a16:creationId xmlns:a16="http://schemas.microsoft.com/office/drawing/2014/main" id="{A5BC3DF3-2EEA-DBAA-8370-E8572A77A64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6907" y="5167455"/>
            <a:ext cx="3138377" cy="1070568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3475A10-48B1-8F36-7D19-15C915FB05C0}"/>
              </a:ext>
            </a:extLst>
          </p:cNvPr>
          <p:cNvSpPr txBox="1"/>
          <p:nvPr/>
        </p:nvSpPr>
        <p:spPr>
          <a:xfrm>
            <a:off x="1938710" y="1041695"/>
            <a:ext cx="3987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TopSPIN</a:t>
            </a:r>
            <a:r>
              <a:rPr lang="en-US" dirty="0"/>
              <a:t> strain | </a:t>
            </a:r>
            <a:r>
              <a:rPr lang="en-US" b="1" dirty="0"/>
              <a:t>Precession 1</a:t>
            </a:r>
            <a:r>
              <a:rPr lang="en-US" b="1" baseline="30000" dirty="0"/>
              <a:t>o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C208840-1250-0DFA-3066-F0222899DE3E}"/>
              </a:ext>
            </a:extLst>
          </p:cNvPr>
          <p:cNvSpPr txBox="1"/>
          <p:nvPr/>
        </p:nvSpPr>
        <p:spPr>
          <a:xfrm>
            <a:off x="7006612" y="1097068"/>
            <a:ext cx="3217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TopSPIN</a:t>
            </a:r>
            <a:r>
              <a:rPr lang="en-US" dirty="0"/>
              <a:t> strain | </a:t>
            </a:r>
            <a:r>
              <a:rPr lang="en-US" b="1" dirty="0"/>
              <a:t>No Precession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866D119-909C-04DB-3D48-450FA15DE35E}"/>
              </a:ext>
            </a:extLst>
          </p:cNvPr>
          <p:cNvSpPr txBox="1"/>
          <p:nvPr/>
        </p:nvSpPr>
        <p:spPr>
          <a:xfrm>
            <a:off x="4954243" y="6419546"/>
            <a:ext cx="690885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effectLst/>
                <a:latin typeface="Aptos" panose="020B0004020202020204" pitchFamily="34" charset="0"/>
                <a:ea typeface="PMingLiU" panose="02020500000000000000" pitchFamily="18" charset="-120"/>
                <a:cs typeface="Times New Roman" panose="02020603050405020304" pitchFamily="18" charset="0"/>
              </a:rPr>
              <a:t>200KV </a:t>
            </a:r>
            <a:r>
              <a:rPr lang="en-US" sz="1200" i="1" dirty="0" err="1">
                <a:effectLst/>
                <a:latin typeface="Aptos" panose="020B0004020202020204" pitchFamily="34" charset="0"/>
                <a:ea typeface="PMingLiU" panose="02020500000000000000" pitchFamily="18" charset="-120"/>
                <a:cs typeface="Times New Roman" panose="02020603050405020304" pitchFamily="18" charset="0"/>
              </a:rPr>
              <a:t>NonProbe</a:t>
            </a:r>
            <a:r>
              <a:rPr lang="en-US" sz="1200" i="1" dirty="0">
                <a:effectLst/>
                <a:latin typeface="Aptos" panose="020B0004020202020204" pitchFamily="34" charset="0"/>
                <a:ea typeface="PMingLiU" panose="02020500000000000000" pitchFamily="18" charset="-120"/>
                <a:cs typeface="Times New Roman" panose="02020603050405020304" pitchFamily="18" charset="0"/>
              </a:rPr>
              <a:t> Corrected, </a:t>
            </a:r>
            <a:r>
              <a:rPr lang="en-US" sz="1200" i="1" dirty="0" err="1">
                <a:effectLst/>
                <a:latin typeface="Aptos" panose="020B0004020202020204" pitchFamily="34" charset="0"/>
                <a:ea typeface="PMingLiU" panose="02020500000000000000" pitchFamily="18" charset="-120"/>
                <a:cs typeface="Times New Roman" panose="02020603050405020304" pitchFamily="18" charset="0"/>
              </a:rPr>
              <a:t>ScanStep</a:t>
            </a:r>
            <a:r>
              <a:rPr lang="en-US" sz="1200" i="1" dirty="0">
                <a:effectLst/>
                <a:latin typeface="Aptos" panose="020B0004020202020204" pitchFamily="34" charset="0"/>
                <a:ea typeface="PMingLiU" panose="02020500000000000000" pitchFamily="18" charset="-120"/>
                <a:cs typeface="Times New Roman" panose="02020603050405020304" pitchFamily="18" charset="0"/>
              </a:rPr>
              <a:t> 1nm, spot8, C2ap20um, 144pixels/frame, 12 bit depth, 20mspf</a:t>
            </a:r>
            <a:endParaRPr lang="en-GB" sz="1200" i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9D9C0F6-8FB6-AC9A-2C1F-4302660FCBB9}"/>
              </a:ext>
            </a:extLst>
          </p:cNvPr>
          <p:cNvSpPr txBox="1"/>
          <p:nvPr/>
        </p:nvSpPr>
        <p:spPr>
          <a:xfrm>
            <a:off x="2206077" y="1532687"/>
            <a:ext cx="4459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>
                <a:solidFill>
                  <a:schemeClr val="bg1"/>
                </a:solidFill>
              </a:rPr>
              <a:t>ε</a:t>
            </a:r>
            <a:r>
              <a:rPr lang="en-US" sz="1200" dirty="0">
                <a:solidFill>
                  <a:schemeClr val="bg1"/>
                </a:solidFill>
              </a:rPr>
              <a:t>xx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914D917-9377-CAC5-4F18-683CF117A249}"/>
              </a:ext>
            </a:extLst>
          </p:cNvPr>
          <p:cNvSpPr txBox="1"/>
          <p:nvPr/>
        </p:nvSpPr>
        <p:spPr>
          <a:xfrm>
            <a:off x="2206077" y="2542392"/>
            <a:ext cx="4459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>
                <a:solidFill>
                  <a:schemeClr val="bg1"/>
                </a:solidFill>
              </a:rPr>
              <a:t>ε</a:t>
            </a:r>
            <a:r>
              <a:rPr lang="en-US" sz="1200" dirty="0">
                <a:solidFill>
                  <a:schemeClr val="bg1"/>
                </a:solidFill>
              </a:rPr>
              <a:t>xx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05C33F4-AC21-48F6-7CA6-DB4473ED2577}"/>
              </a:ext>
            </a:extLst>
          </p:cNvPr>
          <p:cNvSpPr txBox="1"/>
          <p:nvPr/>
        </p:nvSpPr>
        <p:spPr>
          <a:xfrm>
            <a:off x="7117989" y="1544169"/>
            <a:ext cx="4459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/>
              <a:t>ε</a:t>
            </a:r>
            <a:r>
              <a:rPr lang="en-US" sz="1200" dirty="0"/>
              <a:t>xx</a:t>
            </a:r>
            <a:endParaRPr lang="en-GB" sz="12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BAFBEA4-4C82-3779-57C0-E944030B9094}"/>
              </a:ext>
            </a:extLst>
          </p:cNvPr>
          <p:cNvSpPr txBox="1"/>
          <p:nvPr/>
        </p:nvSpPr>
        <p:spPr>
          <a:xfrm>
            <a:off x="7168022" y="2542392"/>
            <a:ext cx="4459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>
                <a:solidFill>
                  <a:schemeClr val="bg1"/>
                </a:solidFill>
              </a:rPr>
              <a:t>ε</a:t>
            </a:r>
            <a:r>
              <a:rPr lang="en-US" sz="1200" dirty="0">
                <a:solidFill>
                  <a:schemeClr val="bg1"/>
                </a:solidFill>
              </a:rPr>
              <a:t>xx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C264E5B-6DDC-FA13-36B6-DC8779544390}"/>
              </a:ext>
            </a:extLst>
          </p:cNvPr>
          <p:cNvSpPr txBox="1"/>
          <p:nvPr/>
        </p:nvSpPr>
        <p:spPr>
          <a:xfrm>
            <a:off x="2211558" y="4093922"/>
            <a:ext cx="4490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>
                <a:solidFill>
                  <a:schemeClr val="bg1"/>
                </a:solidFill>
              </a:rPr>
              <a:t>ε</a:t>
            </a:r>
            <a:r>
              <a:rPr lang="en-US" sz="1200" dirty="0" err="1">
                <a:solidFill>
                  <a:schemeClr val="bg1"/>
                </a:solidFill>
              </a:rPr>
              <a:t>yy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526660F-D2D3-7F84-A395-6237459EB847}"/>
              </a:ext>
            </a:extLst>
          </p:cNvPr>
          <p:cNvSpPr txBox="1"/>
          <p:nvPr/>
        </p:nvSpPr>
        <p:spPr>
          <a:xfrm>
            <a:off x="2211558" y="5082844"/>
            <a:ext cx="4491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>
                <a:solidFill>
                  <a:schemeClr val="bg1"/>
                </a:solidFill>
              </a:rPr>
              <a:t>ε</a:t>
            </a:r>
            <a:r>
              <a:rPr lang="en-US" sz="1200" dirty="0" err="1">
                <a:solidFill>
                  <a:schemeClr val="bg1"/>
                </a:solidFill>
              </a:rPr>
              <a:t>yy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F602FE4-E84B-4161-CAB3-B21AF52B0A5B}"/>
              </a:ext>
            </a:extLst>
          </p:cNvPr>
          <p:cNvSpPr txBox="1"/>
          <p:nvPr/>
        </p:nvSpPr>
        <p:spPr>
          <a:xfrm>
            <a:off x="7180282" y="4065347"/>
            <a:ext cx="4490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/>
              <a:t>ε</a:t>
            </a:r>
            <a:r>
              <a:rPr lang="en-US" sz="1200" dirty="0" err="1"/>
              <a:t>yy</a:t>
            </a:r>
            <a:endParaRPr lang="en-GB" sz="12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B279AF-C71C-8BAE-F648-F0BC851992AD}"/>
              </a:ext>
            </a:extLst>
          </p:cNvPr>
          <p:cNvSpPr txBox="1"/>
          <p:nvPr/>
        </p:nvSpPr>
        <p:spPr>
          <a:xfrm>
            <a:off x="7180282" y="5054269"/>
            <a:ext cx="4491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>
                <a:solidFill>
                  <a:schemeClr val="bg1"/>
                </a:solidFill>
              </a:rPr>
              <a:t>ε</a:t>
            </a:r>
            <a:r>
              <a:rPr lang="en-US" sz="1200" dirty="0" err="1">
                <a:solidFill>
                  <a:schemeClr val="bg1"/>
                </a:solidFill>
              </a:rPr>
              <a:t>yy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C40E7A2-6FED-E040-9160-90A749FE95CD}"/>
              </a:ext>
            </a:extLst>
          </p:cNvPr>
          <p:cNvSpPr txBox="1"/>
          <p:nvPr/>
        </p:nvSpPr>
        <p:spPr>
          <a:xfrm>
            <a:off x="244100" y="4526961"/>
            <a:ext cx="16946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Precession ON</a:t>
            </a:r>
            <a:endParaRPr lang="en-GB" sz="1400" b="1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66F9BC0-AF76-0772-2AA6-DDE73EA54A43}"/>
              </a:ext>
            </a:extLst>
          </p:cNvPr>
          <p:cNvSpPr txBox="1"/>
          <p:nvPr/>
        </p:nvSpPr>
        <p:spPr>
          <a:xfrm>
            <a:off x="10656409" y="4526961"/>
            <a:ext cx="16946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Precession OFF</a:t>
            </a:r>
            <a:endParaRPr lang="en-GB" sz="1400" b="1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F0EA804-8E4C-34D7-2E2D-0CF3FFA71BF1}"/>
              </a:ext>
            </a:extLst>
          </p:cNvPr>
          <p:cNvSpPr txBox="1"/>
          <p:nvPr/>
        </p:nvSpPr>
        <p:spPr>
          <a:xfrm>
            <a:off x="0" y="6419546"/>
            <a:ext cx="2954655" cy="338554"/>
          </a:xfrm>
          <a:prstGeom prst="rect">
            <a:avLst/>
          </a:prstGeom>
          <a:solidFill>
            <a:srgbClr val="FFFFFF">
              <a:alpha val="50980"/>
            </a:srgbClr>
          </a:solidFill>
        </p:spPr>
        <p:txBody>
          <a:bodyPr wrap="none" rtlCol="0">
            <a:spAutoFit/>
          </a:bodyPr>
          <a:lstStyle/>
          <a:p>
            <a:pPr>
              <a:tabLst>
                <a:tab pos="1974850" algn="l"/>
              </a:tabLst>
            </a:pPr>
            <a:r>
              <a:rPr lang="en-US" sz="1600" b="1" i="1" dirty="0">
                <a:solidFill>
                  <a:srgbClr val="E37D01"/>
                </a:solidFill>
              </a:rPr>
              <a:t>Courtesy of Dr. Joaquim Portillo 	</a:t>
            </a:r>
            <a:endParaRPr lang="en-GB" sz="1600" b="1" i="1" dirty="0">
              <a:solidFill>
                <a:srgbClr val="E37D01"/>
              </a:solidFill>
            </a:endParaRP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76C561AB-D800-E428-D84D-34A66DB54CF0}"/>
              </a:ext>
            </a:extLst>
          </p:cNvPr>
          <p:cNvCxnSpPr>
            <a:cxnSpLocks/>
          </p:cNvCxnSpPr>
          <p:nvPr/>
        </p:nvCxnSpPr>
        <p:spPr>
          <a:xfrm>
            <a:off x="6134100" y="1752600"/>
            <a:ext cx="0" cy="4340618"/>
          </a:xfrm>
          <a:prstGeom prst="line">
            <a:avLst/>
          </a:prstGeom>
          <a:ln w="28575">
            <a:solidFill>
              <a:schemeClr val="bg2">
                <a:lumMod val="9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5E1CC89A-185A-4417-39BC-2176D5F63C37}"/>
              </a:ext>
            </a:extLst>
          </p:cNvPr>
          <p:cNvCxnSpPr>
            <a:cxnSpLocks/>
          </p:cNvCxnSpPr>
          <p:nvPr/>
        </p:nvCxnSpPr>
        <p:spPr>
          <a:xfrm rot="16200000">
            <a:off x="6181725" y="682909"/>
            <a:ext cx="0" cy="6480000"/>
          </a:xfrm>
          <a:prstGeom prst="line">
            <a:avLst/>
          </a:prstGeom>
          <a:ln w="28575">
            <a:solidFill>
              <a:schemeClr val="bg2">
                <a:lumMod val="9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420B73A6-C1A4-29AD-DC86-0482592588D1}"/>
              </a:ext>
            </a:extLst>
          </p:cNvPr>
          <p:cNvSpPr txBox="1"/>
          <p:nvPr/>
        </p:nvSpPr>
        <p:spPr>
          <a:xfrm>
            <a:off x="5581911" y="3541720"/>
            <a:ext cx="12490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Si / </a:t>
            </a:r>
            <a:r>
              <a:rPr lang="en-US" sz="2400" b="1" dirty="0" err="1"/>
              <a:t>SiGe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666688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543CC2-7B59-3327-4D86-07C7BA041B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>
            <a:extLst>
              <a:ext uri="{FF2B5EF4-FFF2-40B4-BE49-F238E27FC236}">
                <a16:creationId xmlns:a16="http://schemas.microsoft.com/office/drawing/2014/main" id="{93B0725B-CD2C-5DAA-308C-0AA0A09743BA}"/>
              </a:ext>
            </a:extLst>
          </p:cNvPr>
          <p:cNvSpPr txBox="1"/>
          <p:nvPr/>
        </p:nvSpPr>
        <p:spPr>
          <a:xfrm>
            <a:off x="2193915" y="5646398"/>
            <a:ext cx="4865563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n-US" sz="2400" b="1" dirty="0">
                <a:solidFill>
                  <a:schemeClr val="bg1">
                    <a:lumMod val="8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e Pair Distribution Function mapping</a:t>
            </a:r>
            <a:endParaRPr lang="el-GR" sz="2400" b="1" dirty="0">
              <a:solidFill>
                <a:schemeClr val="bg1">
                  <a:lumMod val="8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2DEAB5C-6F6E-1E45-AA16-4DD64BEC4AE2}"/>
              </a:ext>
            </a:extLst>
          </p:cNvPr>
          <p:cNvCxnSpPr>
            <a:cxnSpLocks/>
          </p:cNvCxnSpPr>
          <p:nvPr/>
        </p:nvCxnSpPr>
        <p:spPr>
          <a:xfrm>
            <a:off x="309156" y="6248400"/>
            <a:ext cx="11769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F648673-2E6D-B9E6-E43C-48D0785EAD32}"/>
              </a:ext>
            </a:extLst>
          </p:cNvPr>
          <p:cNvCxnSpPr>
            <a:cxnSpLocks/>
          </p:cNvCxnSpPr>
          <p:nvPr/>
        </p:nvCxnSpPr>
        <p:spPr>
          <a:xfrm>
            <a:off x="0" y="6324600"/>
            <a:ext cx="120782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6">
            <a:extLst>
              <a:ext uri="{FF2B5EF4-FFF2-40B4-BE49-F238E27FC236}">
                <a16:creationId xmlns:a16="http://schemas.microsoft.com/office/drawing/2014/main" id="{37E9C98F-E6AB-330B-7200-63EE2F57B9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alphaModFix amt="20000"/>
          </a:blip>
          <a:srcRect/>
          <a:stretch>
            <a:fillRect/>
          </a:stretch>
        </p:blipFill>
        <p:spPr bwMode="auto">
          <a:xfrm>
            <a:off x="7589602" y="911126"/>
            <a:ext cx="1260001" cy="1260001"/>
          </a:xfrm>
          <a:prstGeom prst="rect">
            <a:avLst/>
          </a:prstGeom>
          <a:ln>
            <a:noFill/>
          </a:ln>
          <a:effectLst>
            <a:reflection blurRad="6350" stA="50000" endA="275" endPos="40000" dist="1016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</p:spPr>
      </p:pic>
      <p:grpSp>
        <p:nvGrpSpPr>
          <p:cNvPr id="5" name="Group 9">
            <a:extLst>
              <a:ext uri="{FF2B5EF4-FFF2-40B4-BE49-F238E27FC236}">
                <a16:creationId xmlns:a16="http://schemas.microsoft.com/office/drawing/2014/main" id="{CBF8E3AA-F280-C913-4A99-FB4C0343225F}"/>
              </a:ext>
            </a:extLst>
          </p:cNvPr>
          <p:cNvGrpSpPr>
            <a:grpSpLocks/>
          </p:cNvGrpSpPr>
          <p:nvPr/>
        </p:nvGrpSpPr>
        <p:grpSpPr bwMode="auto">
          <a:xfrm>
            <a:off x="1391188" y="2330529"/>
            <a:ext cx="1747341" cy="1307592"/>
            <a:chOff x="6084168" y="2780928"/>
            <a:chExt cx="3024336" cy="2232248"/>
          </a:xfrm>
          <a:effectLst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</p:grpSpPr>
        <p:pic>
          <p:nvPicPr>
            <p:cNvPr id="19" name="Picture 7">
              <a:extLst>
                <a:ext uri="{FF2B5EF4-FFF2-40B4-BE49-F238E27FC236}">
                  <a16:creationId xmlns:a16="http://schemas.microsoft.com/office/drawing/2014/main" id="{1203FD57-822D-C14F-C268-6643C6AE727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alphaModFix amt="35000"/>
            </a:blip>
            <a:srcRect l="7721" t="2515" r="4330" b="8224"/>
            <a:stretch>
              <a:fillRect/>
            </a:stretch>
          </p:blipFill>
          <p:spPr bwMode="auto">
            <a:xfrm>
              <a:off x="6084168" y="2780928"/>
              <a:ext cx="2965450" cy="2203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p3d/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8E87D63-1710-1E94-B29A-981472F4541F}"/>
                </a:ext>
              </a:extLst>
            </p:cNvPr>
            <p:cNvSpPr/>
            <p:nvPr/>
          </p:nvSpPr>
          <p:spPr>
            <a:xfrm>
              <a:off x="7955922" y="2780928"/>
              <a:ext cx="1081141" cy="2159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l-GR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FB07696-3CEB-DF8C-B5F7-359598217B35}"/>
                </a:ext>
              </a:extLst>
            </p:cNvPr>
            <p:cNvSpPr/>
            <p:nvPr/>
          </p:nvSpPr>
          <p:spPr>
            <a:xfrm>
              <a:off x="8460772" y="4797254"/>
              <a:ext cx="647732" cy="2159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l-GR"/>
            </a:p>
          </p:txBody>
        </p:sp>
      </p:grpSp>
      <p:sp>
        <p:nvSpPr>
          <p:cNvPr id="3" name="Oval 2">
            <a:extLst>
              <a:ext uri="{FF2B5EF4-FFF2-40B4-BE49-F238E27FC236}">
                <a16:creationId xmlns:a16="http://schemas.microsoft.com/office/drawing/2014/main" id="{455B857C-7E8C-F753-BA95-5437ED6CBEC5}"/>
              </a:ext>
            </a:extLst>
          </p:cNvPr>
          <p:cNvSpPr/>
          <p:nvPr/>
        </p:nvSpPr>
        <p:spPr>
          <a:xfrm>
            <a:off x="3647430" y="1788454"/>
            <a:ext cx="5544616" cy="3672408"/>
          </a:xfrm>
          <a:prstGeom prst="ellipse">
            <a:avLst/>
          </a:prstGeom>
          <a:gradFill flip="none" rotWithShape="1">
            <a:gsLst>
              <a:gs pos="84000">
                <a:schemeClr val="bg2">
                  <a:lumMod val="20000"/>
                  <a:lumOff val="80000"/>
                </a:schemeClr>
              </a:gs>
              <a:gs pos="87000">
                <a:srgbClr val="E6E6E6"/>
              </a:gs>
              <a:gs pos="32000">
                <a:srgbClr val="7D8496">
                  <a:alpha val="90000"/>
                </a:srgbClr>
              </a:gs>
              <a:gs pos="53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5" descr="logo-topspin.png">
            <a:extLst>
              <a:ext uri="{FF2B5EF4-FFF2-40B4-BE49-F238E27FC236}">
                <a16:creationId xmlns:a16="http://schemas.microsoft.com/office/drawing/2014/main" id="{E61DE3A1-5E8D-E2A6-EBA9-544B747A433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lum/>
            <a:alphaModFix amt="20000"/>
          </a:blip>
          <a:srcRect r="69680"/>
          <a:stretch>
            <a:fillRect/>
          </a:stretch>
        </p:blipFill>
        <p:spPr>
          <a:xfrm>
            <a:off x="7746518" y="5571017"/>
            <a:ext cx="646547" cy="40481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3D9630-842B-5FD8-CC6C-D76914A60BB4}"/>
              </a:ext>
            </a:extLst>
          </p:cNvPr>
          <p:cNvSpPr txBox="1"/>
          <p:nvPr/>
        </p:nvSpPr>
        <p:spPr>
          <a:xfrm>
            <a:off x="7710677" y="5964363"/>
            <a:ext cx="94720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ln w="18000">
                  <a:noFill/>
                  <a:prstDash val="solid"/>
                  <a:miter lim="800000"/>
                </a:ln>
                <a:solidFill>
                  <a:schemeClr val="bg1">
                    <a:lumMod val="8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Gothic" pitchFamily="34" charset="0"/>
              </a:rPr>
              <a:t>topspin</a:t>
            </a:r>
            <a:endParaRPr lang="el-GR" sz="1600" b="1" dirty="0">
              <a:ln w="18000">
                <a:noFill/>
                <a:prstDash val="solid"/>
                <a:miter lim="800000"/>
              </a:ln>
              <a:solidFill>
                <a:schemeClr val="bg1">
                  <a:lumMod val="8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403FD118-63A2-3035-9F17-56C47CC2CD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7365" y="1419123"/>
            <a:ext cx="1310724" cy="1310724"/>
          </a:xfrm>
          <a:prstGeom prst="rect">
            <a:avLst/>
          </a:prstGeom>
          <a:ln>
            <a:noFill/>
          </a:ln>
          <a:effectLst>
            <a:reflection blurRad="6350" stA="50000" endA="275" endPos="40000" dist="1016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http://appfive.com/wp-content/themes/topspin/assets/img/module-strain-data01.jpg">
            <a:extLst>
              <a:ext uri="{FF2B5EF4-FFF2-40B4-BE49-F238E27FC236}">
                <a16:creationId xmlns:a16="http://schemas.microsoft.com/office/drawing/2014/main" id="{86925038-AD75-53A8-056F-D3A6C76E4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alphaModFix amt="20000"/>
          </a:blip>
          <a:srcRect/>
          <a:stretch>
            <a:fillRect/>
          </a:stretch>
        </p:blipFill>
        <p:spPr bwMode="auto">
          <a:xfrm>
            <a:off x="5544407" y="4856964"/>
            <a:ext cx="2518284" cy="93600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  <a:softEdge rad="63500"/>
          </a:effectLst>
          <a:scene3d>
            <a:camera prst="perspectiveContrastingRightFacing"/>
            <a:lightRig rig="threePt" dir="t"/>
          </a:scene3d>
          <a:sp3d>
            <a:bevelT w="165100" prst="coolSlant"/>
          </a:sp3d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34725A0-48AD-8741-20CB-BD499A8120A8}"/>
              </a:ext>
            </a:extLst>
          </p:cNvPr>
          <p:cNvSpPr txBox="1"/>
          <p:nvPr/>
        </p:nvSpPr>
        <p:spPr>
          <a:xfrm>
            <a:off x="6000934" y="5728830"/>
            <a:ext cx="2140009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n-US" sz="2400" b="1" dirty="0">
                <a:solidFill>
                  <a:schemeClr val="bg1">
                    <a:lumMod val="8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Strain Mapping</a:t>
            </a:r>
            <a:endParaRPr lang="el-GR" sz="2400" b="1" dirty="0">
              <a:solidFill>
                <a:schemeClr val="bg1">
                  <a:lumMod val="8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43453E2-A955-EB7E-7317-A96768FB1576}"/>
              </a:ext>
            </a:extLst>
          </p:cNvPr>
          <p:cNvSpPr txBox="1"/>
          <p:nvPr/>
        </p:nvSpPr>
        <p:spPr>
          <a:xfrm>
            <a:off x="7746518" y="2275966"/>
            <a:ext cx="3983013" cy="461665"/>
          </a:xfrm>
          <a:prstGeom prst="rect">
            <a:avLst/>
          </a:prstGeom>
          <a:ln>
            <a:noFill/>
          </a:ln>
          <a:effectLst>
            <a:reflection blurRad="6350" stA="50000" endA="275" endPos="40000" dist="1016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n-US" sz="2400" b="1" dirty="0">
                <a:solidFill>
                  <a:schemeClr val="bg1">
                    <a:lumMod val="8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Orientation &amp; Phase Mapping</a:t>
            </a:r>
            <a:endParaRPr lang="el-GR" sz="2400" b="1" dirty="0">
              <a:solidFill>
                <a:schemeClr val="bg1">
                  <a:lumMod val="8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pic>
        <p:nvPicPr>
          <p:cNvPr id="22" name="Picture 1">
            <a:extLst>
              <a:ext uri="{FF2B5EF4-FFF2-40B4-BE49-F238E27FC236}">
                <a16:creationId xmlns:a16="http://schemas.microsoft.com/office/drawing/2014/main" id="{DD07E003-471C-262C-8EA1-46E271C9301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alphaModFix amt="20000"/>
          </a:blip>
          <a:srcRect l="7440" t="5569" r="5760" b="8112"/>
          <a:stretch>
            <a:fillRect/>
          </a:stretch>
        </p:blipFill>
        <p:spPr bwMode="auto">
          <a:xfrm>
            <a:off x="2307556" y="2729027"/>
            <a:ext cx="1406546" cy="1245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  <a:softEdge rad="635000"/>
          </a:effectLst>
          <a:scene3d>
            <a:camera prst="perspectiveContrastingRightFacing"/>
            <a:lightRig rig="threePt" dir="t"/>
          </a:scene3d>
          <a:sp3d>
            <a:bevelT/>
          </a:sp3d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B796D56-08AA-4DBD-BF12-4109F90AE2CB}"/>
              </a:ext>
            </a:extLst>
          </p:cNvPr>
          <p:cNvSpPr txBox="1"/>
          <p:nvPr/>
        </p:nvSpPr>
        <p:spPr>
          <a:xfrm>
            <a:off x="3325441" y="2408998"/>
            <a:ext cx="3559372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n-US" sz="2400" b="1" dirty="0">
                <a:solidFill>
                  <a:schemeClr val="bg1">
                    <a:lumMod val="8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3D diffraction tomography</a:t>
            </a:r>
            <a:endParaRPr lang="el-GR" sz="2400" b="1" dirty="0">
              <a:solidFill>
                <a:schemeClr val="bg1">
                  <a:lumMod val="8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pic>
        <p:nvPicPr>
          <p:cNvPr id="10" name="Picture 8">
            <a:extLst>
              <a:ext uri="{FF2B5EF4-FFF2-40B4-BE49-F238E27FC236}">
                <a16:creationId xmlns:a16="http://schemas.microsoft.com/office/drawing/2014/main" id="{57D30AE6-B3C5-9BAB-FFEF-A23705B7F9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3966" y="825147"/>
            <a:ext cx="1345981" cy="1345979"/>
          </a:xfrm>
          <a:prstGeom prst="rect">
            <a:avLst/>
          </a:prstGeom>
          <a:noFill/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>
            <a:extLst>
              <a:ext uri="{FF2B5EF4-FFF2-40B4-BE49-F238E27FC236}">
                <a16:creationId xmlns:a16="http://schemas.microsoft.com/office/drawing/2014/main" id="{5C93DC3C-7F74-82F8-A9D9-8FE4852EDB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2" t="13691" r="11303" b="11007"/>
          <a:stretch>
            <a:fillRect/>
          </a:stretch>
        </p:blipFill>
        <p:spPr bwMode="auto">
          <a:xfrm>
            <a:off x="3704468" y="1223301"/>
            <a:ext cx="1609266" cy="1220823"/>
          </a:xfrm>
          <a:prstGeom prst="rect">
            <a:avLst/>
          </a:prstGeom>
          <a:noFill/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BB6CD89-A520-8516-0F5F-B0EDA859F498}"/>
              </a:ext>
            </a:extLst>
          </p:cNvPr>
          <p:cNvSpPr txBox="1"/>
          <p:nvPr/>
        </p:nvSpPr>
        <p:spPr>
          <a:xfrm>
            <a:off x="1076008" y="4007452"/>
            <a:ext cx="3677738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n-US" sz="2400" b="1" dirty="0">
                <a:solidFill>
                  <a:schemeClr val="bg1">
                    <a:lumMod val="8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e Pair Distribution Function</a:t>
            </a:r>
            <a:endParaRPr lang="el-GR" sz="2400" b="1" dirty="0">
              <a:solidFill>
                <a:schemeClr val="bg1">
                  <a:lumMod val="8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pic>
        <p:nvPicPr>
          <p:cNvPr id="29" name="Picture 28" descr="A picture containing thing&#10;&#10;Description generated with high confidence">
            <a:extLst>
              <a:ext uri="{FF2B5EF4-FFF2-40B4-BE49-F238E27FC236}">
                <a16:creationId xmlns:a16="http://schemas.microsoft.com/office/drawing/2014/main" id="{B4775ADF-FDEE-9040-957C-614281AE8BC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174" y="2749892"/>
            <a:ext cx="2965503" cy="1818082"/>
          </a:xfrm>
          <a:prstGeom prst="rect">
            <a:avLst/>
          </a:prstGeom>
        </p:spPr>
      </p:pic>
      <p:pic>
        <p:nvPicPr>
          <p:cNvPr id="26" name="Picture 25" descr="NanoMEGASjpegLOGO.jpg">
            <a:extLst>
              <a:ext uri="{FF2B5EF4-FFF2-40B4-BE49-F238E27FC236}">
                <a16:creationId xmlns:a16="http://schemas.microsoft.com/office/drawing/2014/main" id="{09C38FA2-2CB1-B1A5-811C-688067683717}"/>
              </a:ext>
            </a:extLst>
          </p:cNvPr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9399896" y="6372322"/>
            <a:ext cx="2514600" cy="42270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E4EDDB1F-087C-0C91-7EB3-E3D38B9AAF64}"/>
              </a:ext>
            </a:extLst>
          </p:cNvPr>
          <p:cNvSpPr txBox="1"/>
          <p:nvPr/>
        </p:nvSpPr>
        <p:spPr>
          <a:xfrm>
            <a:off x="304800" y="304800"/>
            <a:ext cx="6246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Precession Electron Diffraction Solutions</a:t>
            </a:r>
            <a:endParaRPr lang="el-GR" sz="24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64F25D0-19AA-8C9B-F621-91FEE9ED9525}"/>
              </a:ext>
            </a:extLst>
          </p:cNvPr>
          <p:cNvGrpSpPr/>
          <p:nvPr/>
        </p:nvGrpSpPr>
        <p:grpSpPr>
          <a:xfrm flipH="1" flipV="1">
            <a:off x="-1" y="704909"/>
            <a:ext cx="12078269" cy="59873"/>
            <a:chOff x="152400" y="685800"/>
            <a:chExt cx="9144000" cy="76200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86B5769E-B866-36FD-5E1A-100042795123}"/>
                </a:ext>
              </a:extLst>
            </p:cNvPr>
            <p:cNvCxnSpPr/>
            <p:nvPr/>
          </p:nvCxnSpPr>
          <p:spPr>
            <a:xfrm>
              <a:off x="152400" y="762000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91E0A045-AE90-45A4-2104-42B145A03D5D}"/>
                </a:ext>
              </a:extLst>
            </p:cNvPr>
            <p:cNvCxnSpPr/>
            <p:nvPr/>
          </p:nvCxnSpPr>
          <p:spPr>
            <a:xfrm>
              <a:off x="461556" y="685800"/>
              <a:ext cx="88348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FDD77A9D-EFBF-8D20-83E8-74513CD4C98C}"/>
              </a:ext>
            </a:extLst>
          </p:cNvPr>
          <p:cNvSpPr txBox="1"/>
          <p:nvPr/>
        </p:nvSpPr>
        <p:spPr>
          <a:xfrm>
            <a:off x="0" y="6324600"/>
            <a:ext cx="2313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www.nanomegas.com</a:t>
            </a:r>
          </a:p>
        </p:txBody>
      </p:sp>
      <p:pic>
        <p:nvPicPr>
          <p:cNvPr id="4" name="Picture 3" descr="A graph of a graph showing a line&#10;&#10;Description automatically generated with medium confidence">
            <a:extLst>
              <a:ext uri="{FF2B5EF4-FFF2-40B4-BE49-F238E27FC236}">
                <a16:creationId xmlns:a16="http://schemas.microsoft.com/office/drawing/2014/main" id="{73D955F8-21D6-C657-01F6-263BB1CFD0AB}"/>
              </a:ext>
            </a:extLst>
          </p:cNvPr>
          <p:cNvPicPr>
            <a:picLocks noChangeAspect="1"/>
          </p:cNvPicPr>
          <p:nvPr/>
        </p:nvPicPr>
        <p:blipFill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9137" y="3274252"/>
            <a:ext cx="1798099" cy="1244838"/>
          </a:xfrm>
          <a:prstGeom prst="rect">
            <a:avLst/>
          </a:prstGeom>
          <a:ln>
            <a:noFill/>
          </a:ln>
          <a:effectLst>
            <a:reflection blurRad="6350" stA="50000" endA="275" endPos="40000" dist="1016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CD80014-3019-DF81-BFFB-68111BC1DEA1}"/>
              </a:ext>
            </a:extLst>
          </p:cNvPr>
          <p:cNvSpPr txBox="1"/>
          <p:nvPr/>
        </p:nvSpPr>
        <p:spPr>
          <a:xfrm>
            <a:off x="8043610" y="4911283"/>
            <a:ext cx="2802370" cy="461665"/>
          </a:xfrm>
          <a:prstGeom prst="rect">
            <a:avLst/>
          </a:prstGeom>
          <a:ln>
            <a:noFill/>
          </a:ln>
          <a:effectLst>
            <a:reflection blurRad="6350" stA="50000" endA="275" endPos="40000" dist="1016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Electric Field Studies</a:t>
            </a:r>
            <a:endParaRPr lang="el-GR" sz="24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13" name="Flowchart: Manual Operation 12">
            <a:extLst>
              <a:ext uri="{FF2B5EF4-FFF2-40B4-BE49-F238E27FC236}">
                <a16:creationId xmlns:a16="http://schemas.microsoft.com/office/drawing/2014/main" id="{FC228562-C0A8-1EF9-1C6B-795D8C8571FB}"/>
              </a:ext>
            </a:extLst>
          </p:cNvPr>
          <p:cNvSpPr/>
          <p:nvPr/>
        </p:nvSpPr>
        <p:spPr>
          <a:xfrm>
            <a:off x="10363200" y="0"/>
            <a:ext cx="1828800" cy="307888"/>
          </a:xfrm>
          <a:prstGeom prst="flowChartManualOperation">
            <a:avLst/>
          </a:prstGeom>
          <a:solidFill>
            <a:schemeClr val="tx1">
              <a:lumMod val="65000"/>
              <a:lumOff val="3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100"/>
              </a:lnSpc>
            </a:pPr>
            <a:r>
              <a:rPr lang="en-US" sz="1200" b="1" dirty="0">
                <a:solidFill>
                  <a:srgbClr val="00FFCC"/>
                </a:solidFill>
              </a:rPr>
              <a:t>Introduction</a:t>
            </a:r>
            <a:endParaRPr lang="el-GR" sz="1200" b="1" dirty="0">
              <a:solidFill>
                <a:srgbClr val="00FFCC"/>
              </a:solidFill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E1ED177-1296-79E3-B15B-E4EE60046B83}"/>
              </a:ext>
            </a:extLst>
          </p:cNvPr>
          <p:cNvGrpSpPr/>
          <p:nvPr/>
        </p:nvGrpSpPr>
        <p:grpSpPr>
          <a:xfrm>
            <a:off x="7925533" y="3417558"/>
            <a:ext cx="2080196" cy="1439406"/>
            <a:chOff x="7889662" y="3545776"/>
            <a:chExt cx="2080196" cy="1439406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57A6FF14-E815-829A-C205-498EFC75E880}"/>
                </a:ext>
              </a:extLst>
            </p:cNvPr>
            <p:cNvGrpSpPr/>
            <p:nvPr/>
          </p:nvGrpSpPr>
          <p:grpSpPr>
            <a:xfrm>
              <a:off x="7889662" y="3545776"/>
              <a:ext cx="2080196" cy="1368000"/>
              <a:chOff x="7889662" y="3545776"/>
              <a:chExt cx="2080196" cy="1368000"/>
            </a:xfrm>
          </p:grpSpPr>
          <p:pic>
            <p:nvPicPr>
              <p:cNvPr id="18" name="Picture 17" descr="A close-up of a neon line&#10;&#10;Description automatically generated">
                <a:extLst>
                  <a:ext uri="{FF2B5EF4-FFF2-40B4-BE49-F238E27FC236}">
                    <a16:creationId xmlns:a16="http://schemas.microsoft.com/office/drawing/2014/main" id="{BD4CAA1F-0C32-70B4-C657-75F328666D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alphaModFix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30799" y="3545776"/>
                <a:ext cx="1368000" cy="1368000"/>
              </a:xfrm>
              <a:prstGeom prst="rect">
                <a:avLst/>
              </a:prstGeom>
              <a:ln>
                <a:noFill/>
              </a:ln>
              <a:effectLst>
                <a:reflection blurRad="6350" stA="50000" endA="275" endPos="40000" dist="101600" dir="5400000" sy="-100000" algn="bl" rotWithShape="0"/>
              </a:effectLst>
              <a:scene3d>
                <a:camera prst="perspectiveHeroicExtremeLeftFacing"/>
                <a:lightRig rig="threePt" dir="t"/>
              </a:scene3d>
              <a:sp3d>
                <a:bevelT/>
              </a:sp3d>
            </p:spPr>
          </p:pic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31127F5-D76B-990F-6FAA-DFEEB64E04B2}"/>
                  </a:ext>
                </a:extLst>
              </p:cNvPr>
              <p:cNvSpPr txBox="1"/>
              <p:nvPr/>
            </p:nvSpPr>
            <p:spPr>
              <a:xfrm rot="21295698">
                <a:off x="7889662" y="3551195"/>
                <a:ext cx="2080196" cy="230832"/>
              </a:xfrm>
              <a:prstGeom prst="rect">
                <a:avLst/>
              </a:prstGeom>
              <a:ln>
                <a:noFill/>
              </a:ln>
              <a:effectLst>
                <a:reflection blurRad="6350" stA="50000" endA="275" endPos="40000" dist="101600" dir="5400000" sy="-100000" algn="bl" rotWithShape="0"/>
              </a:effectLst>
              <a:scene3d>
                <a:camera prst="perspectiveHeroicExtremeLeftFacing"/>
                <a:lightRig rig="threePt" dir="t"/>
              </a:scene3d>
              <a:sp3d>
                <a:bevelT/>
              </a:sp3d>
            </p:spPr>
            <p:txBody>
              <a:bodyPr wrap="square">
                <a:spAutoFit/>
              </a:bodyPr>
              <a:lstStyle/>
              <a:p>
                <a:r>
                  <a:rPr lang="en-GB" sz="900" kern="0" dirty="0">
                    <a:solidFill>
                      <a:schemeClr val="bg1"/>
                    </a:solidFill>
                    <a:effectLst/>
                    <a:latin typeface="ScalaPro-Regular"/>
                    <a:ea typeface="Calibri" panose="020F0502020204030204" pitchFamily="34" charset="0"/>
                    <a:cs typeface="ScalaPro-Regular"/>
                  </a:rPr>
                  <a:t>GaAs/</a:t>
                </a:r>
                <a:r>
                  <a:rPr lang="en-GB" sz="900" kern="0" dirty="0" err="1">
                    <a:solidFill>
                      <a:schemeClr val="bg1"/>
                    </a:solidFill>
                    <a:effectLst/>
                    <a:latin typeface="ScalaPro-Regular"/>
                    <a:ea typeface="Calibri" panose="020F0502020204030204" pitchFamily="34" charset="0"/>
                    <a:cs typeface="ScalaPro-Regular"/>
                  </a:rPr>
                  <a:t>AlAs</a:t>
                </a:r>
                <a:r>
                  <a:rPr lang="en-GB" sz="900" kern="0" dirty="0">
                    <a:solidFill>
                      <a:schemeClr val="bg1"/>
                    </a:solidFill>
                    <a:effectLst/>
                    <a:latin typeface="ScalaPro-Regular"/>
                    <a:ea typeface="Calibri" panose="020F0502020204030204" pitchFamily="34" charset="0"/>
                    <a:cs typeface="ScalaPro-Regular"/>
                  </a:rPr>
                  <a:t> (001) interface </a:t>
                </a:r>
                <a:endParaRPr lang="en-GB" sz="90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24" name="Picture 23" descr="A colorful circle with a black border&#10;&#10;Description automatically generated">
              <a:extLst>
                <a:ext uri="{FF2B5EF4-FFF2-40B4-BE49-F238E27FC236}">
                  <a16:creationId xmlns:a16="http://schemas.microsoft.com/office/drawing/2014/main" id="{A002683E-B2A5-13EC-8C41-39080FE047DF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26992" y="4589182"/>
              <a:ext cx="396000" cy="396000"/>
            </a:xfrm>
            <a:prstGeom prst="rect">
              <a:avLst/>
            </a:prstGeom>
            <a:ln>
              <a:noFill/>
            </a:ln>
            <a:effectLst>
              <a:reflection blurRad="6350" stA="50000" endA="275" endPos="40000" dist="101600" dir="5400000" sy="-100000" algn="bl" rotWithShape="0"/>
            </a:effectLst>
            <a:scene3d>
              <a:camera prst="perspectiveHeroicExtremeLeftFacing"/>
              <a:lightRig rig="threePt" dir="t"/>
            </a:scene3d>
            <a:sp3d>
              <a:bevelT/>
            </a:sp3d>
          </p:spPr>
        </p:pic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90784108-E685-E6F3-72A9-B68364C78576}"/>
              </a:ext>
            </a:extLst>
          </p:cNvPr>
          <p:cNvGrpSpPr/>
          <p:nvPr/>
        </p:nvGrpSpPr>
        <p:grpSpPr>
          <a:xfrm>
            <a:off x="2874504" y="4160361"/>
            <a:ext cx="1915083" cy="1820913"/>
            <a:chOff x="2581224" y="3861856"/>
            <a:chExt cx="2230622" cy="2081040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62B89A44-FDA8-08DE-F2AE-2F4B21923E35}"/>
                </a:ext>
              </a:extLst>
            </p:cNvPr>
            <p:cNvGrpSpPr/>
            <p:nvPr/>
          </p:nvGrpSpPr>
          <p:grpSpPr>
            <a:xfrm>
              <a:off x="2581224" y="3861856"/>
              <a:ext cx="2230622" cy="2081040"/>
              <a:chOff x="-2103469" y="2984008"/>
              <a:chExt cx="2829827" cy="2770808"/>
            </a:xfrm>
          </p:grpSpPr>
          <p:pic>
            <p:nvPicPr>
              <p:cNvPr id="54" name="Picture 53" descr="A blue line on a yellow background&#10;&#10;AI-generated content may be incorrect.">
                <a:extLst>
                  <a:ext uri="{FF2B5EF4-FFF2-40B4-BE49-F238E27FC236}">
                    <a16:creationId xmlns:a16="http://schemas.microsoft.com/office/drawing/2014/main" id="{74871126-E488-9EB8-DA97-9EBCD3BC60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alphaModFix amt="20000"/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brightnessContrast bright="2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8681"/>
              <a:stretch/>
            </p:blipFill>
            <p:spPr>
              <a:xfrm>
                <a:off x="-2103469" y="3701444"/>
                <a:ext cx="2829827" cy="1899256"/>
              </a:xfrm>
              <a:prstGeom prst="rect">
                <a:avLst/>
              </a:prstGeom>
              <a:noFill/>
              <a:effectLst>
                <a:reflection blurRad="6350" stA="52000" endA="300" endPos="35000" dir="5400000" sy="-100000" algn="bl" rotWithShape="0"/>
                <a:softEdge rad="63500"/>
              </a:effectLst>
              <a:scene3d>
                <a:camera prst="perspectiveContrastingRightFacing"/>
                <a:lightRig rig="threePt" dir="t"/>
              </a:scene3d>
              <a:sp3d>
                <a:bevelT w="165100" prst="coolSlant"/>
              </a:sp3d>
            </p:spPr>
          </p:pic>
          <p:pic>
            <p:nvPicPr>
              <p:cNvPr id="58" name="Picture 57">
                <a:extLst>
                  <a:ext uri="{FF2B5EF4-FFF2-40B4-BE49-F238E27FC236}">
                    <a16:creationId xmlns:a16="http://schemas.microsoft.com/office/drawing/2014/main" id="{9CBA6796-9013-7E5B-636D-420D7FD89C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>
                <a:alphaModFix amt="20000"/>
                <a:extLst>
                  <a:ext uri="{BEBA8EAE-BF5A-486C-A8C5-ECC9F3942E4B}">
                    <a14:imgProps xmlns:a14="http://schemas.microsoft.com/office/drawing/2010/main">
                      <a14:imgLayer r:embed="rId19">
                        <a14:imgEffect>
                          <a14:backgroundRemoval t="9970" b="89930" l="6473" r="89958">
                            <a14:foregroundMark x1="8409" y1="58308" x2="8409" y2="58308"/>
                            <a14:foregroundMark x1="6473" y1="51863" x2="6473" y2="51863"/>
                            <a14:foregroundMark x1="6776" y1="52769" x2="6776" y2="52769"/>
                            <a14:backgroundMark x1="8409" y1="58308" x2="8409" y2="5830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1536"/>
              <a:stretch/>
            </p:blipFill>
            <p:spPr>
              <a:xfrm rot="21440668">
                <a:off x="-1872080" y="2984008"/>
                <a:ext cx="1176404" cy="2770808"/>
              </a:xfrm>
              <a:prstGeom prst="rect">
                <a:avLst/>
              </a:prstGeom>
              <a:effectLst>
                <a:glow rad="88900">
                  <a:schemeClr val="accent1">
                    <a:satMod val="175000"/>
                    <a:alpha val="0"/>
                  </a:schemeClr>
                </a:glow>
              </a:effectLst>
            </p:spPr>
          </p:pic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F8859199-EF17-D00E-AB24-0F0FB4298FEB}"/>
                </a:ext>
              </a:extLst>
            </p:cNvPr>
            <p:cNvSpPr txBox="1"/>
            <p:nvPr/>
          </p:nvSpPr>
          <p:spPr>
            <a:xfrm>
              <a:off x="3824714" y="4448157"/>
              <a:ext cx="767761" cy="422093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perspectiveContrastingRightFacing"/>
                <a:lightRig rig="threePt" dir="t"/>
              </a:scene3d>
            </a:bodyPr>
            <a:lstStyle>
              <a:defPPr>
                <a:defRPr lang="en-US"/>
              </a:defPPr>
              <a:lvl1pPr>
                <a:defRPr b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reflection blurRad="6350" stA="50000" endA="300" endPos="50000" dist="29997" dir="5400000" sy="-100000" algn="bl" rotWithShape="0"/>
                  </a:effectLst>
                </a:defRPr>
              </a:lvl1pPr>
            </a:lstStyle>
            <a:p>
              <a:r>
                <a:rPr lang="en-US" dirty="0">
                  <a:solidFill>
                    <a:schemeClr val="bg1">
                      <a:lumMod val="85000"/>
                    </a:schemeClr>
                  </a:solidFill>
                  <a:effectLst>
                    <a:reflection blurRad="6350" stA="50000" endA="300" endPos="50000" dist="29997" dir="5400000" sy="-100000" algn="bl" rotWithShape="0"/>
                  </a:effectLst>
                </a:rPr>
                <a:t>Si</a:t>
              </a:r>
              <a:r>
                <a:rPr lang="en-US" baseline="-25000" dirty="0">
                  <a:solidFill>
                    <a:schemeClr val="bg1">
                      <a:lumMod val="85000"/>
                    </a:schemeClr>
                  </a:solidFill>
                  <a:effectLst>
                    <a:reflection blurRad="6350" stA="50000" endA="300" endPos="50000" dist="29997" dir="5400000" sy="-100000" algn="bl" rotWithShape="0"/>
                  </a:effectLst>
                </a:rPr>
                <a:t>3</a:t>
              </a:r>
              <a:r>
                <a:rPr lang="en-US" dirty="0">
                  <a:solidFill>
                    <a:schemeClr val="bg1">
                      <a:lumMod val="85000"/>
                    </a:schemeClr>
                  </a:solidFill>
                  <a:effectLst>
                    <a:reflection blurRad="6350" stA="50000" endA="300" endPos="50000" dist="29997" dir="5400000" sy="-100000" algn="bl" rotWithShape="0"/>
                  </a:effectLst>
                </a:rPr>
                <a:t>N</a:t>
              </a:r>
              <a:r>
                <a:rPr lang="en-US" baseline="-25000" dirty="0">
                  <a:solidFill>
                    <a:schemeClr val="bg1">
                      <a:lumMod val="85000"/>
                    </a:schemeClr>
                  </a:solidFill>
                  <a:effectLst>
                    <a:reflection blurRad="6350" stA="50000" endA="300" endPos="50000" dist="29997" dir="5400000" sy="-100000" algn="bl" rotWithShape="0"/>
                  </a:effectLst>
                </a:rPr>
                <a:t>4</a:t>
              </a:r>
              <a:endParaRPr lang="en-GB" dirty="0">
                <a:solidFill>
                  <a:schemeClr val="bg1">
                    <a:lumMod val="8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1D9B3F7-75AD-4277-5600-C9A2063F8CB4}"/>
                </a:ext>
              </a:extLst>
            </p:cNvPr>
            <p:cNvSpPr txBox="1"/>
            <p:nvPr/>
          </p:nvSpPr>
          <p:spPr>
            <a:xfrm>
              <a:off x="3952540" y="5312944"/>
              <a:ext cx="680006" cy="422093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perspectiveContrastingRightFacing"/>
                <a:lightRig rig="threePt" dir="t"/>
              </a:scene3d>
            </a:bodyPr>
            <a:lstStyle>
              <a:defPPr>
                <a:defRPr lang="en-US"/>
              </a:defPPr>
              <a:lvl1pPr>
                <a:defRPr b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reflection blurRad="6350" stA="50000" endA="300" endPos="50000" dist="29997" dir="5400000" sy="-100000" algn="bl" rotWithShape="0"/>
                  </a:effectLst>
                </a:defRPr>
              </a:lvl1pPr>
            </a:lstStyle>
            <a:p>
              <a:r>
                <a:rPr lang="en-US" dirty="0">
                  <a:solidFill>
                    <a:schemeClr val="bg1">
                      <a:lumMod val="85000"/>
                    </a:schemeClr>
                  </a:solidFill>
                </a:rPr>
                <a:t>SiO</a:t>
              </a:r>
              <a:r>
                <a:rPr lang="en-US" baseline="-25000" dirty="0">
                  <a:solidFill>
                    <a:schemeClr val="bg1">
                      <a:lumMod val="85000"/>
                    </a:schemeClr>
                  </a:solidFill>
                </a:rPr>
                <a:t>2</a:t>
              </a:r>
              <a:endParaRPr lang="en-GB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0B13670C-7B9A-BBE9-F91B-10C498787052}"/>
              </a:ext>
            </a:extLst>
          </p:cNvPr>
          <p:cNvSpPr txBox="1"/>
          <p:nvPr/>
        </p:nvSpPr>
        <p:spPr>
          <a:xfrm flipH="1">
            <a:off x="-228600" y="2773740"/>
            <a:ext cx="5791200" cy="156966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Electric Field studies in nm scale</a:t>
            </a:r>
          </a:p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Different phases Interface, quantum wells, p-n junctions, batteries,</a:t>
            </a:r>
          </a:p>
          <a:p>
            <a:pPr algn="ctr"/>
            <a:endParaRPr lang="en-GB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6199725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5E879D-8EF4-6ECE-8882-7314877997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34F2D2F4-3B8C-772E-8F78-483D50C61883}"/>
              </a:ext>
            </a:extLst>
          </p:cNvPr>
          <p:cNvCxnSpPr>
            <a:cxnSpLocks/>
          </p:cNvCxnSpPr>
          <p:nvPr/>
        </p:nvCxnSpPr>
        <p:spPr>
          <a:xfrm>
            <a:off x="309156" y="6248400"/>
            <a:ext cx="11769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4FD355B-16CA-D413-85C1-E3972E3D4CA4}"/>
              </a:ext>
            </a:extLst>
          </p:cNvPr>
          <p:cNvCxnSpPr>
            <a:cxnSpLocks/>
          </p:cNvCxnSpPr>
          <p:nvPr/>
        </p:nvCxnSpPr>
        <p:spPr>
          <a:xfrm>
            <a:off x="0" y="6324600"/>
            <a:ext cx="120782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A00CF683-B72A-7D14-8C7F-4E615235B3E4}"/>
              </a:ext>
            </a:extLst>
          </p:cNvPr>
          <p:cNvSpPr txBox="1"/>
          <p:nvPr/>
        </p:nvSpPr>
        <p:spPr>
          <a:xfrm>
            <a:off x="304800" y="304800"/>
            <a:ext cx="96127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b="1" i="1" dirty="0">
                <a:solidFill>
                  <a:srgbClr val="00698E"/>
                </a:solidFill>
                <a:latin typeface="Arial" pitchFamily="34" charset="0"/>
                <a:cs typeface="Arial" pitchFamily="34" charset="0"/>
              </a:rPr>
              <a:t>Precession Electron Diffraction Solutions – Electric field Studies</a:t>
            </a:r>
            <a:endParaRPr lang="el-GR" sz="2400" b="1" dirty="0">
              <a:solidFill>
                <a:srgbClr val="0069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AD353C7-3DBD-3120-E0F4-625734FAE197}"/>
              </a:ext>
            </a:extLst>
          </p:cNvPr>
          <p:cNvGrpSpPr/>
          <p:nvPr/>
        </p:nvGrpSpPr>
        <p:grpSpPr>
          <a:xfrm flipH="1" flipV="1">
            <a:off x="-1" y="704909"/>
            <a:ext cx="12078269" cy="59873"/>
            <a:chOff x="152400" y="685800"/>
            <a:chExt cx="9144000" cy="76200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3D247B1-B435-C721-29BB-FC11AB1AD42E}"/>
                </a:ext>
              </a:extLst>
            </p:cNvPr>
            <p:cNvCxnSpPr/>
            <p:nvPr/>
          </p:nvCxnSpPr>
          <p:spPr>
            <a:xfrm>
              <a:off x="152400" y="762000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17918DB7-6560-F9BB-37CB-8D7D3C58102F}"/>
                </a:ext>
              </a:extLst>
            </p:cNvPr>
            <p:cNvCxnSpPr/>
            <p:nvPr/>
          </p:nvCxnSpPr>
          <p:spPr>
            <a:xfrm>
              <a:off x="461556" y="685800"/>
              <a:ext cx="88348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9" name="Picture 38" descr="A picture containing candle, design&#10;&#10;Description automatically generated">
            <a:extLst>
              <a:ext uri="{FF2B5EF4-FFF2-40B4-BE49-F238E27FC236}">
                <a16:creationId xmlns:a16="http://schemas.microsoft.com/office/drawing/2014/main" id="{A45F97A7-FCA6-BDA7-DDD4-1D3BA4C054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981" y="692380"/>
            <a:ext cx="4496327" cy="3132025"/>
          </a:xfrm>
          <a:prstGeom prst="rect">
            <a:avLst/>
          </a:prstGeom>
        </p:spPr>
      </p:pic>
      <p:sp>
        <p:nvSpPr>
          <p:cNvPr id="17" name="Flowchart: Manual Operation 16">
            <a:extLst>
              <a:ext uri="{FF2B5EF4-FFF2-40B4-BE49-F238E27FC236}">
                <a16:creationId xmlns:a16="http://schemas.microsoft.com/office/drawing/2014/main" id="{CECA2086-2C9A-5C89-692A-53AD8E35D463}"/>
              </a:ext>
            </a:extLst>
          </p:cNvPr>
          <p:cNvSpPr/>
          <p:nvPr/>
        </p:nvSpPr>
        <p:spPr>
          <a:xfrm>
            <a:off x="10363200" y="0"/>
            <a:ext cx="1828800" cy="307888"/>
          </a:xfrm>
          <a:prstGeom prst="flowChartManualOperation">
            <a:avLst/>
          </a:prstGeom>
          <a:solidFill>
            <a:schemeClr val="tx1">
              <a:lumMod val="65000"/>
              <a:lumOff val="3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100"/>
              </a:lnSpc>
            </a:pPr>
            <a:r>
              <a:rPr lang="en-US" sz="1200" b="1" dirty="0">
                <a:solidFill>
                  <a:srgbClr val="00FFCC"/>
                </a:solidFill>
              </a:rPr>
              <a:t>Electric Field</a:t>
            </a:r>
            <a:endParaRPr lang="el-GR" sz="1200" b="1" dirty="0">
              <a:solidFill>
                <a:srgbClr val="00FFCC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EC0C343-867A-0E4D-2147-8C0A74690EBB}"/>
              </a:ext>
            </a:extLst>
          </p:cNvPr>
          <p:cNvSpPr txBox="1"/>
          <p:nvPr/>
        </p:nvSpPr>
        <p:spPr>
          <a:xfrm>
            <a:off x="5477677" y="863124"/>
            <a:ext cx="6458886" cy="52629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285750" indent="-285750" hangingPunct="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660066"/>
                </a:solidFill>
              </a:rPr>
              <a:t>Data </a:t>
            </a:r>
            <a:r>
              <a:rPr lang="en-US" sz="1600" dirty="0" err="1">
                <a:solidFill>
                  <a:srgbClr val="660066"/>
                </a:solidFill>
              </a:rPr>
              <a:t>acquitition</a:t>
            </a:r>
            <a:r>
              <a:rPr lang="en-US" sz="1600" dirty="0">
                <a:solidFill>
                  <a:srgbClr val="660066"/>
                </a:solidFill>
              </a:rPr>
              <a:t> using </a:t>
            </a:r>
            <a:r>
              <a:rPr lang="en-US" sz="1600" b="1" dirty="0">
                <a:solidFill>
                  <a:srgbClr val="660066"/>
                </a:solidFill>
              </a:rPr>
              <a:t>NanoMEGAS scan engine</a:t>
            </a:r>
            <a:r>
              <a:rPr lang="en-US" sz="1600" dirty="0">
                <a:solidFill>
                  <a:srgbClr val="660066"/>
                </a:solidFill>
              </a:rPr>
              <a:t> and </a:t>
            </a:r>
            <a:r>
              <a:rPr lang="en-US" sz="1600" b="1" dirty="0">
                <a:solidFill>
                  <a:srgbClr val="660066"/>
                </a:solidFill>
              </a:rPr>
              <a:t>precession generator</a:t>
            </a:r>
          </a:p>
          <a:p>
            <a:pPr marL="285750" indent="-285750" hangingPunct="0">
              <a:buFont typeface="Arial" panose="020B0604020202020204" pitchFamily="34" charset="0"/>
              <a:buChar char="•"/>
            </a:pPr>
            <a:endParaRPr lang="en-US" sz="1600" b="1" dirty="0">
              <a:solidFill>
                <a:srgbClr val="660066"/>
              </a:solidFill>
              <a:ea typeface="Century Gothic"/>
              <a:cs typeface="Century Gothic"/>
              <a:sym typeface="Century Gothic"/>
            </a:endParaRPr>
          </a:p>
          <a:p>
            <a:pPr marL="285750" indent="-285750" hangingPunct="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660066"/>
                </a:solidFill>
              </a:rPr>
              <a:t>Distortion-corrected diffraction patterns</a:t>
            </a:r>
          </a:p>
          <a:p>
            <a:pPr marL="285750" indent="-285750" hangingPunct="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660066"/>
              </a:solidFill>
            </a:endParaRPr>
          </a:p>
          <a:p>
            <a:pPr marL="285750" indent="-285750" hangingPunct="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660066"/>
                </a:solidFill>
              </a:rPr>
              <a:t>Compatible with </a:t>
            </a:r>
            <a:r>
              <a:rPr lang="en-US" sz="1600" b="1" dirty="0">
                <a:solidFill>
                  <a:srgbClr val="660066"/>
                </a:solidFill>
              </a:rPr>
              <a:t>8- to 16-bit data</a:t>
            </a:r>
            <a:r>
              <a:rPr lang="en-US" sz="1600" dirty="0">
                <a:solidFill>
                  <a:srgbClr val="660066"/>
                </a:solidFill>
              </a:rPr>
              <a:t>, pixel sizes ranging from </a:t>
            </a:r>
            <a:r>
              <a:rPr lang="en-US" sz="1600" b="1" dirty="0">
                <a:solidFill>
                  <a:srgbClr val="660066"/>
                </a:solidFill>
              </a:rPr>
              <a:t>128×128 to 1024 ×1024 </a:t>
            </a:r>
            <a:r>
              <a:rPr lang="en-US" sz="1600" dirty="0">
                <a:solidFill>
                  <a:srgbClr val="660066"/>
                </a:solidFill>
              </a:rPr>
              <a:t>or more</a:t>
            </a:r>
          </a:p>
          <a:p>
            <a:pPr marL="285750" indent="-285750" hangingPunct="0">
              <a:buFont typeface="Arial" panose="020B0604020202020204" pitchFamily="34" charset="0"/>
              <a:buChar char="•"/>
            </a:pPr>
            <a:endParaRPr lang="en-US" sz="1600" b="1" dirty="0">
              <a:solidFill>
                <a:srgbClr val="660066"/>
              </a:solidFill>
              <a:ea typeface="Century Gothic"/>
              <a:cs typeface="Century Gothic"/>
              <a:sym typeface="Century Gothic"/>
            </a:endParaRPr>
          </a:p>
          <a:p>
            <a:pPr marL="285750" indent="-285750" hangingPunct="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660066"/>
                </a:solidFill>
              </a:rPr>
              <a:t>Automated user-friendly workflow.</a:t>
            </a:r>
          </a:p>
          <a:p>
            <a:pPr marL="285750" indent="-285750" hangingPunct="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660066"/>
              </a:solidFill>
            </a:endParaRPr>
          </a:p>
          <a:p>
            <a:pPr marL="285750" indent="-285750" hangingPunct="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660066"/>
                </a:solidFill>
              </a:rPr>
              <a:t>Precession is essential </a:t>
            </a:r>
            <a:r>
              <a:rPr lang="en-US" sz="1600" dirty="0">
                <a:solidFill>
                  <a:srgbClr val="660066"/>
                </a:solidFill>
              </a:rPr>
              <a:t>for samples &gt;50nm of thickness</a:t>
            </a:r>
          </a:p>
          <a:p>
            <a:pPr marL="285750" indent="-285750" hangingPunct="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660066"/>
              </a:solidFill>
            </a:endParaRPr>
          </a:p>
          <a:p>
            <a:r>
              <a:rPr lang="en-US" sz="1600" b="1" dirty="0">
                <a:solidFill>
                  <a:srgbClr val="660066"/>
                </a:solidFill>
              </a:rPr>
              <a:t>Data processing</a:t>
            </a:r>
          </a:p>
          <a:p>
            <a:pPr lvl="1"/>
            <a:r>
              <a:rPr lang="en-US" sz="1600" dirty="0">
                <a:solidFill>
                  <a:srgbClr val="660066"/>
                </a:solidFill>
              </a:rPr>
              <a:t>Reference selection from any position of the acquired area</a:t>
            </a:r>
          </a:p>
          <a:p>
            <a:pPr lvl="1"/>
            <a:r>
              <a:rPr lang="en-US" sz="1600" b="1" dirty="0">
                <a:solidFill>
                  <a:srgbClr val="660066"/>
                </a:solidFill>
              </a:rPr>
              <a:t>Automated beam offset </a:t>
            </a:r>
            <a:r>
              <a:rPr lang="en-US" sz="1600" dirty="0">
                <a:solidFill>
                  <a:srgbClr val="660066"/>
                </a:solidFill>
              </a:rPr>
              <a:t>correction from scanning </a:t>
            </a:r>
          </a:p>
          <a:p>
            <a:pPr lvl="1"/>
            <a:r>
              <a:rPr lang="en-US" sz="1600" dirty="0">
                <a:solidFill>
                  <a:srgbClr val="660066"/>
                </a:solidFill>
              </a:rPr>
              <a:t>Adjust </a:t>
            </a:r>
            <a:r>
              <a:rPr lang="en-US" sz="1600" b="1" dirty="0">
                <a:solidFill>
                  <a:srgbClr val="660066"/>
                </a:solidFill>
              </a:rPr>
              <a:t>rotation of scanning </a:t>
            </a:r>
            <a:r>
              <a:rPr lang="en-US" sz="1600" dirty="0">
                <a:solidFill>
                  <a:srgbClr val="660066"/>
                </a:solidFill>
              </a:rPr>
              <a:t>and TEM </a:t>
            </a:r>
            <a:r>
              <a:rPr lang="en-US" sz="1600" b="1" dirty="0">
                <a:solidFill>
                  <a:srgbClr val="660066"/>
                </a:solidFill>
              </a:rPr>
              <a:t>azimuthal rotation</a:t>
            </a:r>
          </a:p>
          <a:p>
            <a:pPr lvl="1"/>
            <a:r>
              <a:rPr lang="en-US" sz="1600" b="1" dirty="0">
                <a:solidFill>
                  <a:srgbClr val="660066"/>
                </a:solidFill>
              </a:rPr>
              <a:t>Full set of offset maps </a:t>
            </a:r>
            <a:r>
              <a:rPr lang="en-US" sz="1600" dirty="0">
                <a:solidFill>
                  <a:srgbClr val="660066"/>
                </a:solidFill>
              </a:rPr>
              <a:t>(proportional to EF)</a:t>
            </a:r>
          </a:p>
          <a:p>
            <a:pPr lvl="1"/>
            <a:r>
              <a:rPr lang="en-US" sz="1600" b="1" dirty="0">
                <a:solidFill>
                  <a:srgbClr val="660066"/>
                </a:solidFill>
              </a:rPr>
              <a:t>Integrated Profiles </a:t>
            </a:r>
            <a:r>
              <a:rPr lang="en-US" sz="1600" dirty="0">
                <a:solidFill>
                  <a:srgbClr val="660066"/>
                </a:solidFill>
              </a:rPr>
              <a:t>of COMx, </a:t>
            </a:r>
            <a:r>
              <a:rPr lang="en-US" sz="1600" dirty="0" err="1">
                <a:solidFill>
                  <a:srgbClr val="660066"/>
                </a:solidFill>
              </a:rPr>
              <a:t>COMy</a:t>
            </a:r>
            <a:r>
              <a:rPr lang="en-US" sz="1600" dirty="0">
                <a:solidFill>
                  <a:srgbClr val="660066"/>
                </a:solidFill>
              </a:rPr>
              <a:t>, </a:t>
            </a:r>
            <a:r>
              <a:rPr lang="en-US" sz="1600" dirty="0" err="1">
                <a:solidFill>
                  <a:srgbClr val="660066"/>
                </a:solidFill>
              </a:rPr>
              <a:t>COMmag</a:t>
            </a:r>
            <a:endParaRPr lang="en-US" sz="1600" dirty="0">
              <a:solidFill>
                <a:srgbClr val="660066"/>
              </a:solidFill>
            </a:endParaRPr>
          </a:p>
          <a:p>
            <a:pPr lvl="1"/>
            <a:r>
              <a:rPr lang="en-US" sz="1600" dirty="0">
                <a:solidFill>
                  <a:srgbClr val="660066"/>
                </a:solidFill>
              </a:rPr>
              <a:t>Calculation and diagrams of </a:t>
            </a:r>
            <a:r>
              <a:rPr lang="el-GR" sz="1600" b="1" dirty="0">
                <a:solidFill>
                  <a:srgbClr val="660066"/>
                </a:solidFill>
              </a:rPr>
              <a:t>Α</a:t>
            </a:r>
            <a:r>
              <a:rPr lang="en-US" sz="1600" b="1" dirty="0" err="1">
                <a:solidFill>
                  <a:srgbClr val="660066"/>
                </a:solidFill>
              </a:rPr>
              <a:t>pparent</a:t>
            </a:r>
            <a:r>
              <a:rPr lang="en-US" sz="1600" b="1" dirty="0">
                <a:solidFill>
                  <a:srgbClr val="660066"/>
                </a:solidFill>
              </a:rPr>
              <a:t> EF and </a:t>
            </a:r>
            <a:r>
              <a:rPr lang="el-GR" sz="1600" b="1" dirty="0">
                <a:solidFill>
                  <a:srgbClr val="660066"/>
                </a:solidFill>
              </a:rPr>
              <a:t>Α</a:t>
            </a:r>
            <a:r>
              <a:rPr lang="en-US" sz="1600" b="1" dirty="0" err="1">
                <a:solidFill>
                  <a:srgbClr val="660066"/>
                </a:solidFill>
              </a:rPr>
              <a:t>pparent</a:t>
            </a:r>
            <a:r>
              <a:rPr lang="en-US" sz="1600" b="1" dirty="0">
                <a:solidFill>
                  <a:srgbClr val="660066"/>
                </a:solidFill>
              </a:rPr>
              <a:t> potential</a:t>
            </a:r>
            <a:r>
              <a:rPr lang="en-US" sz="1600" dirty="0">
                <a:solidFill>
                  <a:srgbClr val="660066"/>
                </a:solidFill>
              </a:rPr>
              <a:t>.</a:t>
            </a:r>
          </a:p>
          <a:p>
            <a:pPr lvl="1"/>
            <a:r>
              <a:rPr lang="en-US" sz="1600" b="1" dirty="0">
                <a:solidFill>
                  <a:srgbClr val="660066"/>
                </a:solidFill>
              </a:rPr>
              <a:t>Reference color map </a:t>
            </a:r>
            <a:r>
              <a:rPr lang="en-US" sz="1600" dirty="0">
                <a:solidFill>
                  <a:srgbClr val="660066"/>
                </a:solidFill>
              </a:rPr>
              <a:t>with display</a:t>
            </a:r>
            <a:r>
              <a:rPr lang="el-GR" sz="1600" dirty="0">
                <a:solidFill>
                  <a:srgbClr val="660066"/>
                </a:solidFill>
              </a:rPr>
              <a:t> </a:t>
            </a:r>
            <a:r>
              <a:rPr lang="en-US" sz="1600" dirty="0">
                <a:solidFill>
                  <a:srgbClr val="660066"/>
                </a:solidFill>
              </a:rPr>
              <a:t>option.</a:t>
            </a:r>
          </a:p>
          <a:p>
            <a:pPr marL="285750" indent="-285750" hangingPunct="0">
              <a:buFont typeface="Arial" panose="020B0604020202020204" pitchFamily="34" charset="0"/>
              <a:buChar char="•"/>
            </a:pPr>
            <a:endParaRPr lang="en-US" sz="1600" b="1" dirty="0">
              <a:solidFill>
                <a:srgbClr val="660066"/>
              </a:solidFill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63031519-C334-F72E-2F4D-1B65199328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437" y="3728366"/>
            <a:ext cx="4895850" cy="2491455"/>
          </a:xfrm>
          <a:prstGeom prst="rect">
            <a:avLst/>
          </a:prstGeom>
        </p:spPr>
      </p:pic>
      <p:pic>
        <p:nvPicPr>
          <p:cNvPr id="3" name="Picture 2" descr="NanoMEGASjpegLOGO.jpg">
            <a:extLst>
              <a:ext uri="{FF2B5EF4-FFF2-40B4-BE49-F238E27FC236}">
                <a16:creationId xmlns:a16="http://schemas.microsoft.com/office/drawing/2014/main" id="{B3F8412E-278A-1C9B-B9F5-E58480247826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399896" y="6372322"/>
            <a:ext cx="2514600" cy="4227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FE0024A-D6BC-D058-1773-E27B8BE0FACD}"/>
              </a:ext>
            </a:extLst>
          </p:cNvPr>
          <p:cNvSpPr txBox="1"/>
          <p:nvPr/>
        </p:nvSpPr>
        <p:spPr>
          <a:xfrm>
            <a:off x="0" y="6324600"/>
            <a:ext cx="2313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www.nanomegas.com</a:t>
            </a:r>
          </a:p>
        </p:txBody>
      </p:sp>
    </p:spTree>
    <p:extLst>
      <p:ext uri="{BB962C8B-B14F-4D97-AF65-F5344CB8AC3E}">
        <p14:creationId xmlns:p14="http://schemas.microsoft.com/office/powerpoint/2010/main" val="1554057954"/>
      </p:ext>
    </p:extLst>
  </p:cSld>
  <p:clrMapOvr>
    <a:masterClrMapping/>
  </p:clrMapOvr>
  <p:transition spd="med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AFC3DE-4DF3-850F-17EB-E7E27089C0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D4C30516-6787-CCEE-652B-356E3C7D6DBA}"/>
              </a:ext>
            </a:extLst>
          </p:cNvPr>
          <p:cNvCxnSpPr>
            <a:cxnSpLocks/>
          </p:cNvCxnSpPr>
          <p:nvPr/>
        </p:nvCxnSpPr>
        <p:spPr>
          <a:xfrm>
            <a:off x="309156" y="6248400"/>
            <a:ext cx="11769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1E203F5-5AE4-D7EE-2EE1-81C0737084B6}"/>
              </a:ext>
            </a:extLst>
          </p:cNvPr>
          <p:cNvCxnSpPr>
            <a:cxnSpLocks/>
          </p:cNvCxnSpPr>
          <p:nvPr/>
        </p:nvCxnSpPr>
        <p:spPr>
          <a:xfrm>
            <a:off x="0" y="6324600"/>
            <a:ext cx="120782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A39E59A3-3A41-AB6D-F4AC-51C3E27727C3}"/>
              </a:ext>
            </a:extLst>
          </p:cNvPr>
          <p:cNvSpPr txBox="1"/>
          <p:nvPr/>
        </p:nvSpPr>
        <p:spPr>
          <a:xfrm>
            <a:off x="304800" y="304800"/>
            <a:ext cx="8056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b="1" i="1" dirty="0">
                <a:solidFill>
                  <a:srgbClr val="00698E"/>
                </a:solidFill>
                <a:latin typeface="Arial" pitchFamily="34" charset="0"/>
                <a:cs typeface="Arial" pitchFamily="34" charset="0"/>
              </a:rPr>
              <a:t>Electric field Studies – STOCa dopped semiconductor</a:t>
            </a:r>
            <a:endParaRPr lang="el-GR" sz="2400" b="1" dirty="0">
              <a:solidFill>
                <a:srgbClr val="0069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DD8E203-FC3E-9115-97CD-71B3255A08AA}"/>
              </a:ext>
            </a:extLst>
          </p:cNvPr>
          <p:cNvGrpSpPr/>
          <p:nvPr/>
        </p:nvGrpSpPr>
        <p:grpSpPr>
          <a:xfrm flipH="1" flipV="1">
            <a:off x="-1" y="704909"/>
            <a:ext cx="12078269" cy="59873"/>
            <a:chOff x="152400" y="685800"/>
            <a:chExt cx="9144000" cy="76200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5A337A2-FC25-D442-B6DA-F702E2D5386F}"/>
                </a:ext>
              </a:extLst>
            </p:cNvPr>
            <p:cNvCxnSpPr/>
            <p:nvPr/>
          </p:nvCxnSpPr>
          <p:spPr>
            <a:xfrm>
              <a:off x="152400" y="762000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183C5A7B-213D-A370-0D97-221FF286B652}"/>
                </a:ext>
              </a:extLst>
            </p:cNvPr>
            <p:cNvCxnSpPr/>
            <p:nvPr/>
          </p:nvCxnSpPr>
          <p:spPr>
            <a:xfrm>
              <a:off x="461556" y="685800"/>
              <a:ext cx="88348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66DBC2E4-3666-EDA4-4D27-A292247307D9}"/>
              </a:ext>
            </a:extLst>
          </p:cNvPr>
          <p:cNvGrpSpPr/>
          <p:nvPr/>
        </p:nvGrpSpPr>
        <p:grpSpPr>
          <a:xfrm rot="5400000">
            <a:off x="7189219" y="1184595"/>
            <a:ext cx="3213637" cy="3770132"/>
            <a:chOff x="4475747" y="513110"/>
            <a:chExt cx="3213637" cy="377013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32A1397-D671-3280-BC0F-AD94AA09BEF1}"/>
                </a:ext>
              </a:extLst>
            </p:cNvPr>
            <p:cNvSpPr/>
            <p:nvPr/>
          </p:nvSpPr>
          <p:spPr>
            <a:xfrm>
              <a:off x="4475747" y="1116530"/>
              <a:ext cx="3205212" cy="316671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B40335C-A590-1962-77F1-0CB1EE955D38}"/>
                </a:ext>
              </a:extLst>
            </p:cNvPr>
            <p:cNvSpPr/>
            <p:nvPr/>
          </p:nvSpPr>
          <p:spPr>
            <a:xfrm>
              <a:off x="5419023" y="1116531"/>
              <a:ext cx="1039530" cy="3166711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rgbClr val="FFFF00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41F888A-BC5F-B22E-3BCF-04A45288826D}"/>
                </a:ext>
              </a:extLst>
            </p:cNvPr>
            <p:cNvSpPr/>
            <p:nvPr/>
          </p:nvSpPr>
          <p:spPr>
            <a:xfrm>
              <a:off x="6096000" y="1116531"/>
              <a:ext cx="266299" cy="316671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E654629-CAA3-F6F3-0B4F-92B647FF3EBE}"/>
                </a:ext>
              </a:extLst>
            </p:cNvPr>
            <p:cNvSpPr/>
            <p:nvPr/>
          </p:nvSpPr>
          <p:spPr>
            <a:xfrm>
              <a:off x="7039276" y="1116530"/>
              <a:ext cx="514951" cy="3166711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8F4CFD5-3056-85CE-FE37-BDE3FE7CC330}"/>
                </a:ext>
              </a:extLst>
            </p:cNvPr>
            <p:cNvSpPr txBox="1"/>
            <p:nvPr/>
          </p:nvSpPr>
          <p:spPr>
            <a:xfrm rot="16200000">
              <a:off x="4680143" y="2444846"/>
              <a:ext cx="6944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SrTiO</a:t>
              </a:r>
              <a:r>
                <a:rPr lang="en-US" sz="1400" b="1" baseline="-25000" dirty="0"/>
                <a:t>3</a:t>
              </a:r>
              <a:endParaRPr lang="en-GB" sz="1400" b="1" baseline="-25000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346F2D1-B1D9-73B1-7042-7131CFED3A6A}"/>
                </a:ext>
              </a:extLst>
            </p:cNvPr>
            <p:cNvSpPr txBox="1"/>
            <p:nvPr/>
          </p:nvSpPr>
          <p:spPr>
            <a:xfrm rot="16200000">
              <a:off x="5211055" y="2533011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Sr</a:t>
              </a:r>
              <a:r>
                <a:rPr lang="en-US" sz="1400" b="1" baseline="-25000" dirty="0">
                  <a:solidFill>
                    <a:schemeClr val="bg1"/>
                  </a:solidFill>
                </a:rPr>
                <a:t>0.99</a:t>
              </a:r>
              <a:r>
                <a:rPr lang="en-US" sz="1400" b="1" dirty="0">
                  <a:solidFill>
                    <a:schemeClr val="bg1"/>
                  </a:solidFill>
                </a:rPr>
                <a:t>Ca</a:t>
              </a:r>
              <a:r>
                <a:rPr lang="en-US" sz="1400" b="1" baseline="-25000" dirty="0">
                  <a:solidFill>
                    <a:schemeClr val="bg1"/>
                  </a:solidFill>
                </a:rPr>
                <a:t>0.03</a:t>
              </a:r>
              <a:r>
                <a:rPr lang="en-US" sz="1400" b="1" dirty="0">
                  <a:solidFill>
                    <a:schemeClr val="bg1"/>
                  </a:solidFill>
                </a:rPr>
                <a:t>TiO</a:t>
              </a:r>
              <a:r>
                <a:rPr lang="en-US" sz="1400" b="1" baseline="-25000" dirty="0">
                  <a:solidFill>
                    <a:schemeClr val="bg1"/>
                  </a:solidFill>
                </a:rPr>
                <a:t>3</a:t>
              </a:r>
              <a:endParaRPr lang="en-GB" sz="1400" b="1" baseline="-25000" dirty="0">
                <a:solidFill>
                  <a:schemeClr val="bg1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8C0E254-E91F-0848-2EC1-6BC1CF554E4D}"/>
                </a:ext>
              </a:extLst>
            </p:cNvPr>
            <p:cNvSpPr txBox="1"/>
            <p:nvPr/>
          </p:nvSpPr>
          <p:spPr>
            <a:xfrm rot="16200000">
              <a:off x="5497001" y="2592322"/>
              <a:ext cx="14558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err="1"/>
                <a:t>AlO</a:t>
              </a:r>
              <a:r>
                <a:rPr lang="en-US" sz="1400" b="1" dirty="0"/>
                <a:t> amorphous</a:t>
              </a:r>
              <a:endParaRPr lang="en-GB" sz="1400" b="1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914B60E-AA6F-9C83-246F-B08E49696946}"/>
                </a:ext>
              </a:extLst>
            </p:cNvPr>
            <p:cNvSpPr txBox="1"/>
            <p:nvPr/>
          </p:nvSpPr>
          <p:spPr>
            <a:xfrm rot="16200000">
              <a:off x="7045373" y="2592322"/>
              <a:ext cx="3994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Au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A7B257A-9495-BA30-7D0E-5D4BDEF7FC19}"/>
                </a:ext>
              </a:extLst>
            </p:cNvPr>
            <p:cNvSpPr txBox="1"/>
            <p:nvPr/>
          </p:nvSpPr>
          <p:spPr>
            <a:xfrm rot="16200000">
              <a:off x="6437826" y="2592321"/>
              <a:ext cx="6848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i="0" dirty="0">
                  <a:solidFill>
                    <a:srgbClr val="1F1F1F"/>
                  </a:solidFill>
                  <a:effectLst/>
                  <a:latin typeface="Google Sans"/>
                </a:rPr>
                <a:t>LaAlO</a:t>
              </a:r>
              <a:r>
                <a:rPr lang="en-GB" sz="1400" b="1" i="0" baseline="-25000" dirty="0">
                  <a:solidFill>
                    <a:srgbClr val="1F1F1F"/>
                  </a:solidFill>
                  <a:effectLst/>
                  <a:latin typeface="Google Sans"/>
                </a:rPr>
                <a:t>3</a:t>
              </a:r>
              <a:endParaRPr lang="en-GB" sz="1400" b="1" baseline="-25000" dirty="0"/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5ED4FD2A-0426-CC50-19B1-AFADADA027AA}"/>
                </a:ext>
              </a:extLst>
            </p:cNvPr>
            <p:cNvCxnSpPr>
              <a:cxnSpLocks/>
            </p:cNvCxnSpPr>
            <p:nvPr/>
          </p:nvCxnSpPr>
          <p:spPr>
            <a:xfrm>
              <a:off x="5907906" y="1035947"/>
              <a:ext cx="16844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EAC423ED-78BE-9B2E-A5BB-487C33CB792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76438" y="1035947"/>
              <a:ext cx="16844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DC499CC9-B183-9D4A-0B65-92DCE4E87C7B}"/>
                </a:ext>
              </a:extLst>
            </p:cNvPr>
            <p:cNvCxnSpPr>
              <a:cxnSpLocks/>
            </p:cNvCxnSpPr>
            <p:nvPr/>
          </p:nvCxnSpPr>
          <p:spPr>
            <a:xfrm>
              <a:off x="6886771" y="1035947"/>
              <a:ext cx="16844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CFA9B199-70C9-4EB2-73F1-D1677201C1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20940" y="1035947"/>
              <a:ext cx="16844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3C02FD06-1D54-0CD7-0BD2-A2385596B86F}"/>
                </a:ext>
              </a:extLst>
            </p:cNvPr>
            <p:cNvSpPr txBox="1"/>
            <p:nvPr/>
          </p:nvSpPr>
          <p:spPr>
            <a:xfrm rot="16200000">
              <a:off x="6975994" y="679982"/>
              <a:ext cx="6415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accent1"/>
                  </a:solidFill>
                </a:rPr>
                <a:t>20nm</a:t>
              </a:r>
              <a:endParaRPr lang="en-GB" sz="1400" b="1" dirty="0">
                <a:solidFill>
                  <a:schemeClr val="accent1"/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510CCE6-26A5-C943-B971-4CCF438CD146}"/>
                </a:ext>
              </a:extLst>
            </p:cNvPr>
            <p:cNvSpPr txBox="1"/>
            <p:nvPr/>
          </p:nvSpPr>
          <p:spPr>
            <a:xfrm rot="16200000">
              <a:off x="5957230" y="728072"/>
              <a:ext cx="5453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accent1"/>
                  </a:solidFill>
                </a:rPr>
                <a:t>7nm</a:t>
              </a:r>
              <a:endParaRPr lang="en-GB" sz="14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92AC165E-37CA-6285-DB25-BD15E4FAC403}"/>
              </a:ext>
            </a:extLst>
          </p:cNvPr>
          <p:cNvSpPr txBox="1"/>
          <p:nvPr/>
        </p:nvSpPr>
        <p:spPr>
          <a:xfrm>
            <a:off x="871349" y="1720924"/>
            <a:ext cx="5224651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400" i="1" dirty="0" err="1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Universitat</a:t>
            </a:r>
            <a:r>
              <a:rPr lang="en-US" sz="1400" i="1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 Rovira i Virgili, Tarragona</a:t>
            </a:r>
            <a:r>
              <a:rPr lang="en-US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 </a:t>
            </a:r>
            <a:endParaRPr lang="en-GB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buNone/>
            </a:pPr>
            <a:r>
              <a:rPr lang="en-US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 </a:t>
            </a:r>
            <a:endParaRPr lang="en-GB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buNone/>
            </a:pP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Collaborations:	Sergi Plana Ruiz, </a:t>
            </a:r>
            <a:r>
              <a:rPr lang="en-GB" sz="1400" u="sng" dirty="0">
                <a:solidFill>
                  <a:srgbClr val="0000FF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hlinkClick r:id="rId2"/>
              </a:rPr>
              <a:t>sergi.plana@urv.cat</a:t>
            </a:r>
            <a:endParaRPr lang="en-GB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buNone/>
            </a:pP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		</a:t>
            </a:r>
            <a:r>
              <a:rPr lang="en-US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Jaume Gazquez, </a:t>
            </a:r>
            <a:r>
              <a:rPr lang="en-GB" sz="1400" u="sng" dirty="0">
                <a:solidFill>
                  <a:srgbClr val="0000FF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hlinkClick r:id="rId3"/>
              </a:rPr>
              <a:t>jgazquez@icmab.es</a:t>
            </a:r>
            <a:r>
              <a:rPr lang="en-US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 </a:t>
            </a:r>
            <a:endParaRPr lang="en-GB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buNone/>
            </a:pP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		R. Guzman, </a:t>
            </a:r>
            <a:r>
              <a:rPr lang="en-GB" sz="1400" u="sng" dirty="0">
                <a:solidFill>
                  <a:srgbClr val="0000FF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hlinkClick r:id="rId4"/>
              </a:rPr>
              <a:t>rguzman@icmab.es</a:t>
            </a:r>
            <a:r>
              <a:rPr lang="en-US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 </a:t>
            </a:r>
          </a:p>
          <a:p>
            <a:pPr>
              <a:buNone/>
            </a:pPr>
            <a:endParaRPr lang="en-US" sz="1400" dirty="0">
              <a:latin typeface="Aptos" panose="020B0004020202020204" pitchFamily="34" charset="0"/>
              <a:ea typeface="Times New Roman" panose="02020603050405020304" pitchFamily="18" charset="0"/>
            </a:endParaRPr>
          </a:p>
          <a:p>
            <a:pPr>
              <a:buNone/>
            </a:pPr>
            <a:r>
              <a:rPr lang="en-US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NanoMEGAS:	Joaquim Portillo, </a:t>
            </a:r>
          </a:p>
          <a:p>
            <a:pPr>
              <a:buNone/>
            </a:pPr>
            <a:r>
              <a:rPr lang="en-US" sz="1400" dirty="0">
                <a:latin typeface="Aptos" panose="020B0004020202020204" pitchFamily="34" charset="0"/>
                <a:ea typeface="Times New Roman" panose="02020603050405020304" pitchFamily="18" charset="0"/>
              </a:rPr>
              <a:t>		Thanos Galanis</a:t>
            </a:r>
            <a:endParaRPr lang="en-GB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 </a:t>
            </a:r>
            <a:endParaRPr lang="en-GB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079212C-A690-068D-C5B5-D13669AD5E50}"/>
              </a:ext>
            </a:extLst>
          </p:cNvPr>
          <p:cNvSpPr txBox="1"/>
          <p:nvPr/>
        </p:nvSpPr>
        <p:spPr>
          <a:xfrm>
            <a:off x="5199467" y="5117145"/>
            <a:ext cx="60976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Potential difference is expected to be detected at the 1% mol  of Ca-dopped STO phase: </a:t>
            </a:r>
            <a:r>
              <a:rPr lang="en-US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</a:t>
            </a:r>
            <a:r>
              <a:rPr lang="en-US" sz="1600" baseline="-250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1-x</a:t>
            </a:r>
            <a:r>
              <a:rPr lang="en-US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</a:t>
            </a:r>
            <a:r>
              <a:rPr lang="en-US" sz="1600" baseline="-250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TiO</a:t>
            </a:r>
            <a:r>
              <a:rPr lang="en-US" sz="1600" baseline="-250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6D31B1E-824C-3273-4537-35525D41AEA2}"/>
              </a:ext>
            </a:extLst>
          </p:cNvPr>
          <p:cNvSpPr txBox="1"/>
          <p:nvPr/>
        </p:nvSpPr>
        <p:spPr>
          <a:xfrm>
            <a:off x="577950" y="866668"/>
            <a:ext cx="101031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SzPct val="100000"/>
            </a:pPr>
            <a:r>
              <a:rPr lang="en-GB" b="1" u="sng" dirty="0">
                <a:ea typeface="Cambria" panose="02040503050406030204" pitchFamily="18" charset="0"/>
                <a:cs typeface="Cambria"/>
              </a:rPr>
              <a:t>Heterostructures</a:t>
            </a:r>
            <a:r>
              <a:rPr lang="en-GB" dirty="0">
                <a:ea typeface="Cambria" panose="02040503050406030204" pitchFamily="18" charset="0"/>
                <a:cs typeface="Cambria"/>
              </a:rPr>
              <a:t>:</a:t>
            </a:r>
            <a:r>
              <a:rPr lang="en-GB" b="1" dirty="0">
                <a:ea typeface="Cambria" panose="02040503050406030204" pitchFamily="18" charset="0"/>
                <a:cs typeface="Cambria"/>
              </a:rPr>
              <a:t> </a:t>
            </a:r>
            <a:r>
              <a:rPr lang="en-GB" dirty="0">
                <a:ea typeface="Cambria" panose="02040503050406030204" pitchFamily="18" charset="0"/>
                <a:cs typeface="Cambria"/>
              </a:rPr>
              <a:t>Visualization of the </a:t>
            </a:r>
            <a:r>
              <a:rPr lang="en-GB" b="1" dirty="0">
                <a:ea typeface="Cambria" panose="02040503050406030204" pitchFamily="18" charset="0"/>
                <a:cs typeface="Cambria"/>
              </a:rPr>
              <a:t>charge distribution</a:t>
            </a:r>
            <a:r>
              <a:rPr lang="en-GB" dirty="0">
                <a:ea typeface="Cambria" panose="02040503050406030204" pitchFamily="18" charset="0"/>
                <a:cs typeface="Cambria"/>
              </a:rPr>
              <a:t> in LAO // AlO</a:t>
            </a:r>
            <a:r>
              <a:rPr lang="en-GB" baseline="-25000" dirty="0">
                <a:ea typeface="Cambria" panose="02040503050406030204" pitchFamily="18" charset="0"/>
                <a:cs typeface="Cambria"/>
              </a:rPr>
              <a:t>x</a:t>
            </a:r>
            <a:r>
              <a:rPr lang="en-GB" dirty="0">
                <a:ea typeface="Cambria" panose="02040503050406030204" pitchFamily="18" charset="0"/>
                <a:cs typeface="Cambria"/>
              </a:rPr>
              <a:t> // </a:t>
            </a:r>
            <a:r>
              <a:rPr lang="es-ES" dirty="0"/>
              <a:t>Sr</a:t>
            </a:r>
            <a:r>
              <a:rPr lang="es-ES" baseline="-25000" dirty="0"/>
              <a:t>0.97</a:t>
            </a:r>
            <a:r>
              <a:rPr lang="es-ES" dirty="0"/>
              <a:t>Ca</a:t>
            </a:r>
            <a:r>
              <a:rPr lang="es-ES" baseline="-25000" dirty="0"/>
              <a:t>0.03</a:t>
            </a:r>
            <a:r>
              <a:rPr lang="es-ES" dirty="0"/>
              <a:t>TiO</a:t>
            </a:r>
            <a:r>
              <a:rPr lang="es-ES" baseline="-25000" dirty="0"/>
              <a:t>3</a:t>
            </a:r>
            <a:r>
              <a:rPr lang="en-GB" dirty="0">
                <a:ea typeface="Cambria" panose="02040503050406030204" pitchFamily="18" charset="0"/>
                <a:cs typeface="Cambria"/>
              </a:rPr>
              <a:t> </a:t>
            </a:r>
          </a:p>
        </p:txBody>
      </p:sp>
      <p:pic>
        <p:nvPicPr>
          <p:cNvPr id="20" name="Picture 7">
            <a:extLst>
              <a:ext uri="{FF2B5EF4-FFF2-40B4-BE49-F238E27FC236}">
                <a16:creationId xmlns:a16="http://schemas.microsoft.com/office/drawing/2014/main" id="{FE051355-C9D4-D146-4B57-F815093CC3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50" r="42314"/>
          <a:stretch>
            <a:fillRect/>
          </a:stretch>
        </p:blipFill>
        <p:spPr bwMode="auto">
          <a:xfrm>
            <a:off x="2761186" y="6392416"/>
            <a:ext cx="1289643" cy="396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5">
            <a:extLst>
              <a:ext uri="{FF2B5EF4-FFF2-40B4-BE49-F238E27FC236}">
                <a16:creationId xmlns:a16="http://schemas.microsoft.com/office/drawing/2014/main" id="{98033820-1539-D49E-B9F8-3DC6A9A10E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4" b="57056"/>
          <a:stretch>
            <a:fillRect/>
          </a:stretch>
        </p:blipFill>
        <p:spPr bwMode="auto">
          <a:xfrm>
            <a:off x="4653975" y="6392416"/>
            <a:ext cx="1042349" cy="396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3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98DE0A73-E32E-D756-CA18-E44C87751B2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374" y="6410652"/>
            <a:ext cx="1601390" cy="360350"/>
          </a:xfrm>
          <a:prstGeom prst="rect">
            <a:avLst/>
          </a:prstGeom>
        </p:spPr>
      </p:pic>
      <p:sp>
        <p:nvSpPr>
          <p:cNvPr id="4" name="Flowchart: Manual Operation 3">
            <a:extLst>
              <a:ext uri="{FF2B5EF4-FFF2-40B4-BE49-F238E27FC236}">
                <a16:creationId xmlns:a16="http://schemas.microsoft.com/office/drawing/2014/main" id="{54B22986-DF53-7201-5D6D-E1618322FF22}"/>
              </a:ext>
            </a:extLst>
          </p:cNvPr>
          <p:cNvSpPr/>
          <p:nvPr/>
        </p:nvSpPr>
        <p:spPr>
          <a:xfrm>
            <a:off x="10363200" y="0"/>
            <a:ext cx="1828800" cy="307888"/>
          </a:xfrm>
          <a:prstGeom prst="flowChartManualOperation">
            <a:avLst/>
          </a:prstGeom>
          <a:solidFill>
            <a:schemeClr val="tx1">
              <a:lumMod val="65000"/>
              <a:lumOff val="3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100"/>
              </a:lnSpc>
            </a:pPr>
            <a:r>
              <a:rPr lang="en-US" sz="1200" b="1" dirty="0">
                <a:solidFill>
                  <a:srgbClr val="00FFCC"/>
                </a:solidFill>
              </a:rPr>
              <a:t>Electric Field</a:t>
            </a:r>
            <a:endParaRPr lang="el-GR" sz="1200" b="1" dirty="0">
              <a:solidFill>
                <a:srgbClr val="00FFCC"/>
              </a:solidFill>
            </a:endParaRPr>
          </a:p>
        </p:txBody>
      </p:sp>
      <p:pic>
        <p:nvPicPr>
          <p:cNvPr id="3" name="Picture 2" descr="NanoMEGASjpegLOGO.jpg">
            <a:extLst>
              <a:ext uri="{FF2B5EF4-FFF2-40B4-BE49-F238E27FC236}">
                <a16:creationId xmlns:a16="http://schemas.microsoft.com/office/drawing/2014/main" id="{FF2D9EDE-2E20-2B80-9403-31874637EFC0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9399896" y="6372322"/>
            <a:ext cx="2514600" cy="42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339561"/>
      </p:ext>
    </p:extLst>
  </p:cSld>
  <p:clrMapOvr>
    <a:masterClrMapping/>
  </p:clrMapOvr>
  <p:transition spd="med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85AA38-A2CA-F347-C226-CDE85CC755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7DF597D7-43B8-7654-6DC7-0F41BFC45E54}"/>
              </a:ext>
            </a:extLst>
          </p:cNvPr>
          <p:cNvCxnSpPr>
            <a:cxnSpLocks/>
          </p:cNvCxnSpPr>
          <p:nvPr/>
        </p:nvCxnSpPr>
        <p:spPr>
          <a:xfrm>
            <a:off x="309156" y="6248400"/>
            <a:ext cx="11769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75F5017-1C22-C010-D28E-57EDCB4B7B6E}"/>
              </a:ext>
            </a:extLst>
          </p:cNvPr>
          <p:cNvCxnSpPr>
            <a:cxnSpLocks/>
          </p:cNvCxnSpPr>
          <p:nvPr/>
        </p:nvCxnSpPr>
        <p:spPr>
          <a:xfrm>
            <a:off x="0" y="6324600"/>
            <a:ext cx="120782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04BEB9C6-E18A-0B82-E1C3-D13A2E41B65B}"/>
              </a:ext>
            </a:extLst>
          </p:cNvPr>
          <p:cNvSpPr txBox="1"/>
          <p:nvPr/>
        </p:nvSpPr>
        <p:spPr>
          <a:xfrm>
            <a:off x="304800" y="304800"/>
            <a:ext cx="8056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b="1" i="1" dirty="0">
                <a:solidFill>
                  <a:srgbClr val="00698E"/>
                </a:solidFill>
                <a:latin typeface="Arial" pitchFamily="34" charset="0"/>
                <a:cs typeface="Arial" pitchFamily="34" charset="0"/>
              </a:rPr>
              <a:t>Electric field Studies – STOCa dopped semiconductor</a:t>
            </a:r>
            <a:endParaRPr lang="el-GR" sz="2400" b="1" dirty="0">
              <a:solidFill>
                <a:srgbClr val="0069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9628674-63CB-D49A-8869-5A8BA385CF3F}"/>
              </a:ext>
            </a:extLst>
          </p:cNvPr>
          <p:cNvGrpSpPr/>
          <p:nvPr/>
        </p:nvGrpSpPr>
        <p:grpSpPr>
          <a:xfrm flipH="1" flipV="1">
            <a:off x="-1" y="704909"/>
            <a:ext cx="12078269" cy="59873"/>
            <a:chOff x="152400" y="685800"/>
            <a:chExt cx="9144000" cy="76200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9DCC81C-47BE-9E8E-1421-FBA72A355D2B}"/>
                </a:ext>
              </a:extLst>
            </p:cNvPr>
            <p:cNvCxnSpPr/>
            <p:nvPr/>
          </p:nvCxnSpPr>
          <p:spPr>
            <a:xfrm>
              <a:off x="152400" y="762000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3BAF87A2-2283-37AB-E9C2-B3129D0156C1}"/>
                </a:ext>
              </a:extLst>
            </p:cNvPr>
            <p:cNvCxnSpPr/>
            <p:nvPr/>
          </p:nvCxnSpPr>
          <p:spPr>
            <a:xfrm>
              <a:off x="461556" y="685800"/>
              <a:ext cx="88348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D31E17B6-C508-AD1F-6888-7EC8ACFD47A9}"/>
              </a:ext>
            </a:extLst>
          </p:cNvPr>
          <p:cNvGrpSpPr/>
          <p:nvPr/>
        </p:nvGrpSpPr>
        <p:grpSpPr>
          <a:xfrm rot="5400000">
            <a:off x="7189219" y="1184595"/>
            <a:ext cx="3213637" cy="3770132"/>
            <a:chOff x="4475747" y="513110"/>
            <a:chExt cx="3213637" cy="377013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DF8AD10-CDE9-AB76-DD91-31FE5E9C547F}"/>
                </a:ext>
              </a:extLst>
            </p:cNvPr>
            <p:cNvSpPr/>
            <p:nvPr/>
          </p:nvSpPr>
          <p:spPr>
            <a:xfrm>
              <a:off x="4475747" y="1116530"/>
              <a:ext cx="3205212" cy="316671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1255748-5130-0294-8893-927B43C2C748}"/>
                </a:ext>
              </a:extLst>
            </p:cNvPr>
            <p:cNvSpPr/>
            <p:nvPr/>
          </p:nvSpPr>
          <p:spPr>
            <a:xfrm>
              <a:off x="5419023" y="1116531"/>
              <a:ext cx="1039530" cy="3166711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rgbClr val="FFFF00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A066019-70E7-E170-6309-88CCB89FB036}"/>
                </a:ext>
              </a:extLst>
            </p:cNvPr>
            <p:cNvSpPr/>
            <p:nvPr/>
          </p:nvSpPr>
          <p:spPr>
            <a:xfrm>
              <a:off x="6096000" y="1116531"/>
              <a:ext cx="266299" cy="316671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0042932-E0F8-B322-0154-6766CB639905}"/>
                </a:ext>
              </a:extLst>
            </p:cNvPr>
            <p:cNvSpPr/>
            <p:nvPr/>
          </p:nvSpPr>
          <p:spPr>
            <a:xfrm>
              <a:off x="7039276" y="1116530"/>
              <a:ext cx="514951" cy="3166711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6895653-D5B3-3AF0-2015-243F190F3260}"/>
                </a:ext>
              </a:extLst>
            </p:cNvPr>
            <p:cNvSpPr txBox="1"/>
            <p:nvPr/>
          </p:nvSpPr>
          <p:spPr>
            <a:xfrm rot="16200000">
              <a:off x="4680143" y="2444846"/>
              <a:ext cx="6944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SrTiO</a:t>
              </a:r>
              <a:r>
                <a:rPr lang="en-US" sz="1400" b="1" baseline="-25000" dirty="0"/>
                <a:t>3</a:t>
              </a:r>
              <a:endParaRPr lang="en-GB" sz="1400" b="1" baseline="-25000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D0F2313-797D-4463-43BC-47DC0F14C172}"/>
                </a:ext>
              </a:extLst>
            </p:cNvPr>
            <p:cNvSpPr txBox="1"/>
            <p:nvPr/>
          </p:nvSpPr>
          <p:spPr>
            <a:xfrm rot="16200000">
              <a:off x="5211055" y="2533011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Sr</a:t>
              </a:r>
              <a:r>
                <a:rPr lang="en-US" sz="1400" b="1" baseline="-25000" dirty="0">
                  <a:solidFill>
                    <a:schemeClr val="bg1"/>
                  </a:solidFill>
                </a:rPr>
                <a:t>0.99</a:t>
              </a:r>
              <a:r>
                <a:rPr lang="en-US" sz="1400" b="1" dirty="0">
                  <a:solidFill>
                    <a:schemeClr val="bg1"/>
                  </a:solidFill>
                </a:rPr>
                <a:t>Ca</a:t>
              </a:r>
              <a:r>
                <a:rPr lang="en-US" sz="1400" b="1" baseline="-25000" dirty="0">
                  <a:solidFill>
                    <a:schemeClr val="bg1"/>
                  </a:solidFill>
                </a:rPr>
                <a:t>0.03</a:t>
              </a:r>
              <a:r>
                <a:rPr lang="en-US" sz="1400" b="1" dirty="0">
                  <a:solidFill>
                    <a:schemeClr val="bg1"/>
                  </a:solidFill>
                </a:rPr>
                <a:t>TiO</a:t>
              </a:r>
              <a:r>
                <a:rPr lang="en-US" sz="1400" b="1" baseline="-25000" dirty="0">
                  <a:solidFill>
                    <a:schemeClr val="bg1"/>
                  </a:solidFill>
                </a:rPr>
                <a:t>3</a:t>
              </a:r>
              <a:endParaRPr lang="en-GB" sz="1400" b="1" baseline="-25000" dirty="0">
                <a:solidFill>
                  <a:schemeClr val="bg1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FBF7223-DE39-6A80-3EC5-ECCD03297174}"/>
                </a:ext>
              </a:extLst>
            </p:cNvPr>
            <p:cNvSpPr txBox="1"/>
            <p:nvPr/>
          </p:nvSpPr>
          <p:spPr>
            <a:xfrm rot="16200000">
              <a:off x="5497001" y="2592322"/>
              <a:ext cx="14558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err="1"/>
                <a:t>AlO</a:t>
              </a:r>
              <a:r>
                <a:rPr lang="en-US" sz="1400" b="1" dirty="0"/>
                <a:t> amorphous</a:t>
              </a:r>
              <a:endParaRPr lang="en-GB" sz="1400" b="1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024A1BF-FB3D-2E88-148F-3D957E93BEB1}"/>
                </a:ext>
              </a:extLst>
            </p:cNvPr>
            <p:cNvSpPr txBox="1"/>
            <p:nvPr/>
          </p:nvSpPr>
          <p:spPr>
            <a:xfrm rot="16200000">
              <a:off x="7045373" y="2592322"/>
              <a:ext cx="3994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Au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6B1F3CC-114A-AABC-3BD6-2F989CD3B799}"/>
                </a:ext>
              </a:extLst>
            </p:cNvPr>
            <p:cNvSpPr txBox="1"/>
            <p:nvPr/>
          </p:nvSpPr>
          <p:spPr>
            <a:xfrm rot="16200000">
              <a:off x="6437826" y="2592321"/>
              <a:ext cx="6848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i="0" dirty="0">
                  <a:solidFill>
                    <a:srgbClr val="1F1F1F"/>
                  </a:solidFill>
                  <a:effectLst/>
                  <a:latin typeface="Google Sans"/>
                </a:rPr>
                <a:t>LaAlO</a:t>
              </a:r>
              <a:r>
                <a:rPr lang="en-GB" sz="1400" b="1" i="0" baseline="-25000" dirty="0">
                  <a:solidFill>
                    <a:srgbClr val="1F1F1F"/>
                  </a:solidFill>
                  <a:effectLst/>
                  <a:latin typeface="Google Sans"/>
                </a:rPr>
                <a:t>3</a:t>
              </a:r>
              <a:endParaRPr lang="en-GB" sz="1400" b="1" baseline="-25000" dirty="0"/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31946C5F-8384-FE89-2920-4C3A9C0CC0C2}"/>
                </a:ext>
              </a:extLst>
            </p:cNvPr>
            <p:cNvCxnSpPr>
              <a:cxnSpLocks/>
            </p:cNvCxnSpPr>
            <p:nvPr/>
          </p:nvCxnSpPr>
          <p:spPr>
            <a:xfrm>
              <a:off x="5907906" y="1035947"/>
              <a:ext cx="16844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3BBD0CA3-1FF0-D41A-3EFE-C18EDCC76E7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76438" y="1035947"/>
              <a:ext cx="16844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5B6C7F78-1B1E-AF7B-E9FA-C28C254DA805}"/>
                </a:ext>
              </a:extLst>
            </p:cNvPr>
            <p:cNvCxnSpPr>
              <a:cxnSpLocks/>
            </p:cNvCxnSpPr>
            <p:nvPr/>
          </p:nvCxnSpPr>
          <p:spPr>
            <a:xfrm>
              <a:off x="6886771" y="1035947"/>
              <a:ext cx="16844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9C667D42-9557-2ACC-9710-8360C6B7BA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20940" y="1035947"/>
              <a:ext cx="16844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90378CA9-3D77-E3DA-CD75-E3524D896A52}"/>
                </a:ext>
              </a:extLst>
            </p:cNvPr>
            <p:cNvSpPr txBox="1"/>
            <p:nvPr/>
          </p:nvSpPr>
          <p:spPr>
            <a:xfrm rot="16200000">
              <a:off x="6975994" y="679982"/>
              <a:ext cx="6415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accent1"/>
                  </a:solidFill>
                </a:rPr>
                <a:t>20nm</a:t>
              </a:r>
              <a:endParaRPr lang="en-GB" sz="1400" b="1" dirty="0">
                <a:solidFill>
                  <a:schemeClr val="accent1"/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768FD188-270A-4630-4165-1F42935F0FC6}"/>
                </a:ext>
              </a:extLst>
            </p:cNvPr>
            <p:cNvSpPr txBox="1"/>
            <p:nvPr/>
          </p:nvSpPr>
          <p:spPr>
            <a:xfrm rot="16200000">
              <a:off x="5957230" y="728072"/>
              <a:ext cx="5453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accent1"/>
                  </a:solidFill>
                </a:rPr>
                <a:t>7nm</a:t>
              </a:r>
              <a:endParaRPr lang="en-GB" sz="14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BE01452F-F79E-6C70-5093-36DBAAF93F3E}"/>
              </a:ext>
            </a:extLst>
          </p:cNvPr>
          <p:cNvSpPr txBox="1"/>
          <p:nvPr/>
        </p:nvSpPr>
        <p:spPr>
          <a:xfrm>
            <a:off x="871349" y="1720924"/>
            <a:ext cx="5224651" cy="42062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400" i="1" dirty="0" err="1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Universitat</a:t>
            </a:r>
            <a:r>
              <a:rPr lang="en-US" sz="1400" i="1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 Rovira i Virgili, Tarragona</a:t>
            </a:r>
            <a:r>
              <a:rPr lang="en-US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 </a:t>
            </a:r>
          </a:p>
          <a:p>
            <a:pPr>
              <a:buNone/>
            </a:pPr>
            <a:endParaRPr lang="en-GB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JEOL 2100</a:t>
            </a:r>
          </a:p>
          <a:p>
            <a:pPr>
              <a:lnSpc>
                <a:spcPct val="150000"/>
              </a:lnSpc>
              <a:buNone/>
            </a:pPr>
            <a:r>
              <a:rPr lang="en-US" sz="1600" dirty="0">
                <a:latin typeface="Aptos" panose="020B0004020202020204" pitchFamily="34" charset="0"/>
                <a:ea typeface="Times New Roman" panose="02020603050405020304" pitchFamily="18" charset="0"/>
              </a:rPr>
              <a:t>Scan and Precession Generator: </a:t>
            </a:r>
            <a:r>
              <a:rPr lang="en-US" sz="1600" dirty="0" err="1">
                <a:latin typeface="Aptos" panose="020B0004020202020204" pitchFamily="34" charset="0"/>
                <a:ea typeface="Times New Roman" panose="02020603050405020304" pitchFamily="18" charset="0"/>
              </a:rPr>
              <a:t>DigiSTAR</a:t>
            </a:r>
            <a:r>
              <a:rPr lang="en-US" sz="1600" dirty="0">
                <a:latin typeface="Aptos" panose="020B0004020202020204" pitchFamily="34" charset="0"/>
                <a:ea typeface="Times New Roman" panose="02020603050405020304" pitchFamily="18" charset="0"/>
              </a:rPr>
              <a:t> P2010</a:t>
            </a:r>
          </a:p>
          <a:p>
            <a:pPr>
              <a:lnSpc>
                <a:spcPct val="150000"/>
              </a:lnSpc>
              <a:buNone/>
            </a:pPr>
            <a:r>
              <a:rPr lang="en-US" sz="16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Acquistion</a:t>
            </a:r>
            <a:r>
              <a:rPr lang="en-US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 platform: </a:t>
            </a:r>
            <a:r>
              <a:rPr lang="en-US" sz="16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TopSPIN</a:t>
            </a:r>
            <a:r>
              <a:rPr lang="en-US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600" dirty="0" err="1">
                <a:latin typeface="Aptos" panose="020B0004020202020204" pitchFamily="34" charset="0"/>
                <a:ea typeface="Times New Roman" panose="02020603050405020304" pitchFamily="18" charset="0"/>
              </a:rPr>
              <a:t>acq</a:t>
            </a:r>
            <a:endParaRPr lang="en-US" sz="1600" dirty="0">
              <a:latin typeface="Aptos" panose="020B0004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sz="1600" dirty="0">
                <a:latin typeface="Aptos" panose="020B0004020202020204" pitchFamily="34" charset="0"/>
                <a:ea typeface="Times New Roman" panose="02020603050405020304" pitchFamily="18" charset="0"/>
              </a:rPr>
              <a:t>Camera: Gatan OneView</a:t>
            </a:r>
          </a:p>
          <a:p>
            <a:pPr>
              <a:lnSpc>
                <a:spcPct val="150000"/>
              </a:lnSpc>
              <a:buNone/>
            </a:pPr>
            <a:r>
              <a:rPr lang="en-US" sz="1600" dirty="0">
                <a:latin typeface="Aptos" panose="020B0004020202020204" pitchFamily="34" charset="0"/>
                <a:ea typeface="Times New Roman" panose="02020603050405020304" pitchFamily="18" charset="0"/>
              </a:rPr>
              <a:t>Step size: 1nm</a:t>
            </a:r>
          </a:p>
          <a:p>
            <a:pPr>
              <a:lnSpc>
                <a:spcPct val="150000"/>
              </a:lnSpc>
              <a:buNone/>
            </a:pPr>
            <a:r>
              <a:rPr lang="en-US" sz="1600" dirty="0">
                <a:latin typeface="Aptos" panose="020B0004020202020204" pitchFamily="34" charset="0"/>
                <a:ea typeface="Times New Roman" panose="02020603050405020304" pitchFamily="18" charset="0"/>
              </a:rPr>
              <a:t>Exp time 10ms</a:t>
            </a:r>
          </a:p>
          <a:p>
            <a:pPr>
              <a:lnSpc>
                <a:spcPct val="150000"/>
              </a:lnSpc>
              <a:buNone/>
            </a:pPr>
            <a:r>
              <a:rPr lang="en-US" sz="1600" dirty="0">
                <a:latin typeface="Aptos" panose="020B0004020202020204" pitchFamily="34" charset="0"/>
              </a:rPr>
              <a:t>Convergence  semi angle: ~3mrad</a:t>
            </a:r>
          </a:p>
          <a:p>
            <a:pPr>
              <a:lnSpc>
                <a:spcPct val="150000"/>
              </a:lnSpc>
              <a:buNone/>
            </a:pPr>
            <a:r>
              <a:rPr lang="en-US" sz="1600" dirty="0">
                <a:latin typeface="Aptos" panose="020B0004020202020204" pitchFamily="34" charset="0"/>
              </a:rPr>
              <a:t>Precession angle: 0.8</a:t>
            </a:r>
            <a:r>
              <a:rPr lang="en-US" sz="1600" baseline="30000" dirty="0">
                <a:latin typeface="Aptos" panose="020B0004020202020204" pitchFamily="34" charset="0"/>
              </a:rPr>
              <a:t>o</a:t>
            </a:r>
          </a:p>
          <a:p>
            <a:pPr>
              <a:lnSpc>
                <a:spcPct val="150000"/>
              </a:lnSpc>
              <a:buNone/>
            </a:pPr>
            <a:r>
              <a:rPr lang="en-US" sz="1600" dirty="0">
                <a:latin typeface="Aptos" panose="020B0004020202020204" pitchFamily="34" charset="0"/>
              </a:rPr>
              <a:t>Precession frequency: 1000Hz</a:t>
            </a:r>
          </a:p>
          <a:p>
            <a:pPr>
              <a:buNone/>
            </a:pPr>
            <a:endParaRPr lang="en-US" sz="1400" baseline="30000" dirty="0">
              <a:latin typeface="Aptos" panose="020B0004020202020204" pitchFamily="34" charset="0"/>
              <a:ea typeface="Times New Roman" panose="02020603050405020304" pitchFamily="18" charset="0"/>
            </a:endParaRPr>
          </a:p>
          <a:p>
            <a:pPr>
              <a:buNone/>
            </a:pPr>
            <a:endParaRPr lang="en-US" sz="1400" dirty="0">
              <a:latin typeface="Aptos" panose="020B00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8C5DAF3-5443-2F9C-0E9E-CEC1192724D6}"/>
              </a:ext>
            </a:extLst>
          </p:cNvPr>
          <p:cNvSpPr txBox="1"/>
          <p:nvPr/>
        </p:nvSpPr>
        <p:spPr>
          <a:xfrm>
            <a:off x="5199467" y="5117145"/>
            <a:ext cx="60976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Potential difference is expected to be detected at the 1% mol  of Ca-dopped STO phase: </a:t>
            </a:r>
            <a:r>
              <a:rPr lang="en-US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</a:t>
            </a:r>
            <a:r>
              <a:rPr lang="en-US" sz="1600" baseline="-250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1-x</a:t>
            </a:r>
            <a:r>
              <a:rPr lang="en-US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</a:t>
            </a:r>
            <a:r>
              <a:rPr lang="en-US" sz="1600" baseline="-250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TiO</a:t>
            </a:r>
            <a:r>
              <a:rPr lang="en-US" sz="1600" baseline="-250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1FC2E69-1DFA-FA16-16B5-82831342F50D}"/>
              </a:ext>
            </a:extLst>
          </p:cNvPr>
          <p:cNvSpPr txBox="1"/>
          <p:nvPr/>
        </p:nvSpPr>
        <p:spPr>
          <a:xfrm>
            <a:off x="577950" y="866668"/>
            <a:ext cx="101031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SzPct val="100000"/>
            </a:pPr>
            <a:r>
              <a:rPr lang="en-GB" b="1" u="sng" dirty="0">
                <a:ea typeface="Cambria" panose="02040503050406030204" pitchFamily="18" charset="0"/>
                <a:cs typeface="Cambria"/>
              </a:rPr>
              <a:t>Heterostructures</a:t>
            </a:r>
            <a:r>
              <a:rPr lang="en-GB" dirty="0">
                <a:ea typeface="Cambria" panose="02040503050406030204" pitchFamily="18" charset="0"/>
                <a:cs typeface="Cambria"/>
              </a:rPr>
              <a:t>:</a:t>
            </a:r>
            <a:r>
              <a:rPr lang="en-GB" b="1" dirty="0">
                <a:ea typeface="Cambria" panose="02040503050406030204" pitchFamily="18" charset="0"/>
                <a:cs typeface="Cambria"/>
              </a:rPr>
              <a:t> </a:t>
            </a:r>
            <a:r>
              <a:rPr lang="en-GB" dirty="0">
                <a:ea typeface="Cambria" panose="02040503050406030204" pitchFamily="18" charset="0"/>
                <a:cs typeface="Cambria"/>
              </a:rPr>
              <a:t>Visualization of the </a:t>
            </a:r>
            <a:r>
              <a:rPr lang="en-GB" b="1" dirty="0">
                <a:ea typeface="Cambria" panose="02040503050406030204" pitchFamily="18" charset="0"/>
                <a:cs typeface="Cambria"/>
              </a:rPr>
              <a:t>charge distribution</a:t>
            </a:r>
            <a:r>
              <a:rPr lang="en-GB" dirty="0">
                <a:ea typeface="Cambria" panose="02040503050406030204" pitchFamily="18" charset="0"/>
                <a:cs typeface="Cambria"/>
              </a:rPr>
              <a:t> in LAO // AlO</a:t>
            </a:r>
            <a:r>
              <a:rPr lang="en-GB" baseline="-25000" dirty="0">
                <a:ea typeface="Cambria" panose="02040503050406030204" pitchFamily="18" charset="0"/>
                <a:cs typeface="Cambria"/>
              </a:rPr>
              <a:t>x</a:t>
            </a:r>
            <a:r>
              <a:rPr lang="en-GB" dirty="0">
                <a:ea typeface="Cambria" panose="02040503050406030204" pitchFamily="18" charset="0"/>
                <a:cs typeface="Cambria"/>
              </a:rPr>
              <a:t> // </a:t>
            </a:r>
            <a:r>
              <a:rPr lang="es-ES" dirty="0"/>
              <a:t>Sr</a:t>
            </a:r>
            <a:r>
              <a:rPr lang="es-ES" baseline="-25000" dirty="0"/>
              <a:t>0.97</a:t>
            </a:r>
            <a:r>
              <a:rPr lang="es-ES" dirty="0"/>
              <a:t>Ca</a:t>
            </a:r>
            <a:r>
              <a:rPr lang="es-ES" baseline="-25000" dirty="0"/>
              <a:t>0.03</a:t>
            </a:r>
            <a:r>
              <a:rPr lang="es-ES" dirty="0"/>
              <a:t>TiO</a:t>
            </a:r>
            <a:r>
              <a:rPr lang="es-ES" baseline="-25000" dirty="0"/>
              <a:t>3</a:t>
            </a:r>
            <a:r>
              <a:rPr lang="en-GB" dirty="0">
                <a:ea typeface="Cambria" panose="02040503050406030204" pitchFamily="18" charset="0"/>
                <a:cs typeface="Cambria"/>
              </a:rPr>
              <a:t> </a:t>
            </a:r>
          </a:p>
        </p:txBody>
      </p:sp>
      <p:pic>
        <p:nvPicPr>
          <p:cNvPr id="20" name="Picture 7">
            <a:extLst>
              <a:ext uri="{FF2B5EF4-FFF2-40B4-BE49-F238E27FC236}">
                <a16:creationId xmlns:a16="http://schemas.microsoft.com/office/drawing/2014/main" id="{AB33F9FD-1B4C-1877-637B-E34A5E67A9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50" r="42314"/>
          <a:stretch>
            <a:fillRect/>
          </a:stretch>
        </p:blipFill>
        <p:spPr bwMode="auto">
          <a:xfrm>
            <a:off x="2761186" y="6392416"/>
            <a:ext cx="1289643" cy="396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5">
            <a:extLst>
              <a:ext uri="{FF2B5EF4-FFF2-40B4-BE49-F238E27FC236}">
                <a16:creationId xmlns:a16="http://schemas.microsoft.com/office/drawing/2014/main" id="{0E3299E5-B668-A17D-9DFF-F513A0547B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4" b="57056"/>
          <a:stretch>
            <a:fillRect/>
          </a:stretch>
        </p:blipFill>
        <p:spPr bwMode="auto">
          <a:xfrm>
            <a:off x="4653975" y="6392416"/>
            <a:ext cx="1042349" cy="396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3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C9B66D1E-6926-C9AB-31BF-3C0EB262E4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374" y="6410652"/>
            <a:ext cx="1601390" cy="360350"/>
          </a:xfrm>
          <a:prstGeom prst="rect">
            <a:avLst/>
          </a:prstGeom>
        </p:spPr>
      </p:pic>
      <p:sp>
        <p:nvSpPr>
          <p:cNvPr id="4" name="Flowchart: Manual Operation 3">
            <a:extLst>
              <a:ext uri="{FF2B5EF4-FFF2-40B4-BE49-F238E27FC236}">
                <a16:creationId xmlns:a16="http://schemas.microsoft.com/office/drawing/2014/main" id="{43D149A4-8508-03DA-0C7F-9F2E5E5F6155}"/>
              </a:ext>
            </a:extLst>
          </p:cNvPr>
          <p:cNvSpPr/>
          <p:nvPr/>
        </p:nvSpPr>
        <p:spPr>
          <a:xfrm>
            <a:off x="10363200" y="0"/>
            <a:ext cx="1828800" cy="307888"/>
          </a:xfrm>
          <a:prstGeom prst="flowChartManualOperation">
            <a:avLst/>
          </a:prstGeom>
          <a:solidFill>
            <a:schemeClr val="tx1">
              <a:lumMod val="65000"/>
              <a:lumOff val="3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100"/>
              </a:lnSpc>
            </a:pPr>
            <a:r>
              <a:rPr lang="en-US" sz="1200" b="1" dirty="0">
                <a:solidFill>
                  <a:srgbClr val="00FFCC"/>
                </a:solidFill>
              </a:rPr>
              <a:t>Electric Field</a:t>
            </a:r>
            <a:endParaRPr lang="el-GR" sz="1200" b="1" dirty="0">
              <a:solidFill>
                <a:srgbClr val="00FFCC"/>
              </a:solidFill>
            </a:endParaRPr>
          </a:p>
        </p:txBody>
      </p:sp>
      <p:pic>
        <p:nvPicPr>
          <p:cNvPr id="3" name="Picture 2" descr="NanoMEGASjpegLOGO.jpg">
            <a:extLst>
              <a:ext uri="{FF2B5EF4-FFF2-40B4-BE49-F238E27FC236}">
                <a16:creationId xmlns:a16="http://schemas.microsoft.com/office/drawing/2014/main" id="{7F193F04-01B7-49F3-1D3E-7D6A91A2A1FC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399896" y="6372322"/>
            <a:ext cx="2514600" cy="42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950337"/>
      </p:ext>
    </p:extLst>
  </p:cSld>
  <p:clrMapOvr>
    <a:masterClrMapping/>
  </p:clrMapOvr>
  <p:transition spd="med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C8AA80-06F7-CC36-B1C4-4F40FD9E3C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D0BBCB60-B06A-EC5D-698F-F9ADEA4BC593}"/>
              </a:ext>
            </a:extLst>
          </p:cNvPr>
          <p:cNvCxnSpPr>
            <a:cxnSpLocks/>
          </p:cNvCxnSpPr>
          <p:nvPr/>
        </p:nvCxnSpPr>
        <p:spPr>
          <a:xfrm>
            <a:off x="309156" y="6248400"/>
            <a:ext cx="11769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93EC0BF-C759-3249-7275-756BD2D847F8}"/>
              </a:ext>
            </a:extLst>
          </p:cNvPr>
          <p:cNvCxnSpPr>
            <a:cxnSpLocks/>
          </p:cNvCxnSpPr>
          <p:nvPr/>
        </p:nvCxnSpPr>
        <p:spPr>
          <a:xfrm>
            <a:off x="0" y="6324600"/>
            <a:ext cx="120782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425DA279-7DB9-D0E6-6475-C1BA53BC90B0}"/>
              </a:ext>
            </a:extLst>
          </p:cNvPr>
          <p:cNvSpPr txBox="1"/>
          <p:nvPr/>
        </p:nvSpPr>
        <p:spPr>
          <a:xfrm>
            <a:off x="304800" y="304800"/>
            <a:ext cx="8056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b="1" i="1" dirty="0">
                <a:solidFill>
                  <a:srgbClr val="00698E"/>
                </a:solidFill>
                <a:latin typeface="Arial" pitchFamily="34" charset="0"/>
                <a:cs typeface="Arial" pitchFamily="34" charset="0"/>
              </a:rPr>
              <a:t>Electric field Studies – STOCa dopped semiconductor</a:t>
            </a:r>
            <a:endParaRPr lang="el-GR" sz="2400" b="1" dirty="0">
              <a:solidFill>
                <a:srgbClr val="0069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730E072-D69D-D54A-9448-86236A9BD263}"/>
              </a:ext>
            </a:extLst>
          </p:cNvPr>
          <p:cNvGrpSpPr/>
          <p:nvPr/>
        </p:nvGrpSpPr>
        <p:grpSpPr>
          <a:xfrm flipH="1" flipV="1">
            <a:off x="-1" y="704909"/>
            <a:ext cx="12078269" cy="59873"/>
            <a:chOff x="152400" y="685800"/>
            <a:chExt cx="9144000" cy="76200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02814AC1-7CF7-BF41-CF1B-9F9802DD4EA2}"/>
                </a:ext>
              </a:extLst>
            </p:cNvPr>
            <p:cNvCxnSpPr/>
            <p:nvPr/>
          </p:nvCxnSpPr>
          <p:spPr>
            <a:xfrm>
              <a:off x="152400" y="762000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4895B8E7-7AF6-8DFB-D537-116610AAA53D}"/>
                </a:ext>
              </a:extLst>
            </p:cNvPr>
            <p:cNvCxnSpPr/>
            <p:nvPr/>
          </p:nvCxnSpPr>
          <p:spPr>
            <a:xfrm>
              <a:off x="461556" y="685800"/>
              <a:ext cx="88348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483D2CBA-D747-A589-EAD3-FDCE317DECA7}"/>
              </a:ext>
            </a:extLst>
          </p:cNvPr>
          <p:cNvSpPr txBox="1"/>
          <p:nvPr/>
        </p:nvSpPr>
        <p:spPr>
          <a:xfrm>
            <a:off x="577950" y="866668"/>
            <a:ext cx="101031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SzPct val="100000"/>
            </a:pPr>
            <a:r>
              <a:rPr lang="en-GB" b="1" u="sng" dirty="0">
                <a:ea typeface="Cambria" panose="02040503050406030204" pitchFamily="18" charset="0"/>
                <a:cs typeface="Cambria"/>
              </a:rPr>
              <a:t>Heterostructures</a:t>
            </a:r>
            <a:r>
              <a:rPr lang="en-GB" dirty="0">
                <a:ea typeface="Cambria" panose="02040503050406030204" pitchFamily="18" charset="0"/>
                <a:cs typeface="Cambria"/>
              </a:rPr>
              <a:t>:</a:t>
            </a:r>
            <a:r>
              <a:rPr lang="en-GB" b="1" dirty="0">
                <a:ea typeface="Cambria" panose="02040503050406030204" pitchFamily="18" charset="0"/>
                <a:cs typeface="Cambria"/>
              </a:rPr>
              <a:t> </a:t>
            </a:r>
            <a:r>
              <a:rPr lang="en-GB" dirty="0">
                <a:ea typeface="Cambria" panose="02040503050406030204" pitchFamily="18" charset="0"/>
                <a:cs typeface="Cambria"/>
              </a:rPr>
              <a:t>Visualization of the </a:t>
            </a:r>
            <a:r>
              <a:rPr lang="en-GB" b="1" dirty="0">
                <a:ea typeface="Cambria" panose="02040503050406030204" pitchFamily="18" charset="0"/>
                <a:cs typeface="Cambria"/>
              </a:rPr>
              <a:t>charge distribution</a:t>
            </a:r>
            <a:r>
              <a:rPr lang="en-GB" dirty="0">
                <a:ea typeface="Cambria" panose="02040503050406030204" pitchFamily="18" charset="0"/>
                <a:cs typeface="Cambria"/>
              </a:rPr>
              <a:t> in LAO // AlO</a:t>
            </a:r>
            <a:r>
              <a:rPr lang="en-GB" baseline="-25000" dirty="0">
                <a:ea typeface="Cambria" panose="02040503050406030204" pitchFamily="18" charset="0"/>
                <a:cs typeface="Cambria"/>
              </a:rPr>
              <a:t>x</a:t>
            </a:r>
            <a:r>
              <a:rPr lang="en-GB" dirty="0">
                <a:ea typeface="Cambria" panose="02040503050406030204" pitchFamily="18" charset="0"/>
                <a:cs typeface="Cambria"/>
              </a:rPr>
              <a:t> // </a:t>
            </a:r>
            <a:r>
              <a:rPr lang="es-ES" dirty="0"/>
              <a:t>Sr</a:t>
            </a:r>
            <a:r>
              <a:rPr lang="es-ES" baseline="-25000" dirty="0"/>
              <a:t>0.97</a:t>
            </a:r>
            <a:r>
              <a:rPr lang="es-ES" dirty="0"/>
              <a:t>Ca</a:t>
            </a:r>
            <a:r>
              <a:rPr lang="es-ES" baseline="-25000" dirty="0"/>
              <a:t>0.03</a:t>
            </a:r>
            <a:r>
              <a:rPr lang="es-ES" dirty="0"/>
              <a:t>TiO</a:t>
            </a:r>
            <a:r>
              <a:rPr lang="es-ES" baseline="-25000" dirty="0"/>
              <a:t>3</a:t>
            </a:r>
            <a:r>
              <a:rPr lang="en-GB" dirty="0">
                <a:ea typeface="Cambria" panose="02040503050406030204" pitchFamily="18" charset="0"/>
                <a:cs typeface="Cambria"/>
              </a:rPr>
              <a:t> </a:t>
            </a:r>
          </a:p>
        </p:txBody>
      </p:sp>
      <p:pic>
        <p:nvPicPr>
          <p:cNvPr id="11" name="3%Ca_Video">
            <a:hlinkClick r:id="" action="ppaction://media"/>
            <a:extLst>
              <a:ext uri="{FF2B5EF4-FFF2-40B4-BE49-F238E27FC236}">
                <a16:creationId xmlns:a16="http://schemas.microsoft.com/office/drawing/2014/main" id="{EA8632D7-F3CA-F689-E6B8-E5D338E729B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 rot="10800000">
            <a:off x="1122874" y="1480249"/>
            <a:ext cx="4430063" cy="25056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17" name="Agrupa 19">
            <a:extLst>
              <a:ext uri="{FF2B5EF4-FFF2-40B4-BE49-F238E27FC236}">
                <a16:creationId xmlns:a16="http://schemas.microsoft.com/office/drawing/2014/main" id="{665DD254-86FC-2243-E1D0-F6F9A114AD53}"/>
              </a:ext>
            </a:extLst>
          </p:cNvPr>
          <p:cNvGrpSpPr/>
          <p:nvPr/>
        </p:nvGrpSpPr>
        <p:grpSpPr>
          <a:xfrm>
            <a:off x="1488178" y="4151264"/>
            <a:ext cx="3699454" cy="1770829"/>
            <a:chOff x="663813" y="4156386"/>
            <a:chExt cx="3699454" cy="1770829"/>
          </a:xfrm>
        </p:grpSpPr>
        <p:pic>
          <p:nvPicPr>
            <p:cNvPr id="20" name="Imatge 15" descr="Imatge que conté lluna, captura de pantalla, foscor, Objecte astronòmic&#10;&#10;Pot ser que el contingut generat amb IA no sigui correcte.">
              <a:extLst>
                <a:ext uri="{FF2B5EF4-FFF2-40B4-BE49-F238E27FC236}">
                  <a16:creationId xmlns:a16="http://schemas.microsoft.com/office/drawing/2014/main" id="{AC3E54D6-ACD3-9974-AD8F-707F89F60A9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2439" y="4156386"/>
              <a:ext cx="1770828" cy="17708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2" name="Imatge 16" descr="Imatge que conté foscor, captura de pantalla, negre, blanc i negre&#10;&#10;Pot ser que el contingut generat amb IA no sigui correcte.">
              <a:extLst>
                <a:ext uri="{FF2B5EF4-FFF2-40B4-BE49-F238E27FC236}">
                  <a16:creationId xmlns:a16="http://schemas.microsoft.com/office/drawing/2014/main" id="{656AD541-E040-43A1-7A6A-4798B109C70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3813" y="4156386"/>
              <a:ext cx="1770828" cy="17708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4" name="CuadroTexto 26">
              <a:extLst>
                <a:ext uri="{FF2B5EF4-FFF2-40B4-BE49-F238E27FC236}">
                  <a16:creationId xmlns:a16="http://schemas.microsoft.com/office/drawing/2014/main" id="{D6D5CF44-3F0C-BDF7-548C-3A4E46B4F1F7}"/>
                </a:ext>
              </a:extLst>
            </p:cNvPr>
            <p:cNvSpPr txBox="1"/>
            <p:nvPr/>
          </p:nvSpPr>
          <p:spPr>
            <a:xfrm>
              <a:off x="1243013" y="5665605"/>
              <a:ext cx="119162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050" b="1" dirty="0">
                  <a:solidFill>
                    <a:schemeClr val="bg1"/>
                  </a:solidFill>
                </a:rPr>
                <a:t>No PED</a:t>
              </a:r>
            </a:p>
          </p:txBody>
        </p:sp>
        <p:sp>
          <p:nvSpPr>
            <p:cNvPr id="26" name="CuadroTexto 26">
              <a:extLst>
                <a:ext uri="{FF2B5EF4-FFF2-40B4-BE49-F238E27FC236}">
                  <a16:creationId xmlns:a16="http://schemas.microsoft.com/office/drawing/2014/main" id="{DB5CFE27-7ECD-BC06-C2D9-CE2D9D6E5C38}"/>
                </a:ext>
              </a:extLst>
            </p:cNvPr>
            <p:cNvSpPr txBox="1"/>
            <p:nvPr/>
          </p:nvSpPr>
          <p:spPr>
            <a:xfrm>
              <a:off x="3238500" y="5669677"/>
              <a:ext cx="1124767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050" b="1" dirty="0">
                  <a:solidFill>
                    <a:schemeClr val="bg1"/>
                  </a:solidFill>
                </a:rPr>
                <a:t>PED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E77EB1C7-F83A-8463-81E0-25F99A91D467}"/>
              </a:ext>
            </a:extLst>
          </p:cNvPr>
          <p:cNvSpPr/>
          <p:nvPr/>
        </p:nvSpPr>
        <p:spPr>
          <a:xfrm>
            <a:off x="4163071" y="4889621"/>
            <a:ext cx="256840" cy="25684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8" name="Connector de fletxa recta 21">
            <a:extLst>
              <a:ext uri="{FF2B5EF4-FFF2-40B4-BE49-F238E27FC236}">
                <a16:creationId xmlns:a16="http://schemas.microsoft.com/office/drawing/2014/main" id="{217A926C-32D2-FF33-DE90-A4428AA93F20}"/>
              </a:ext>
            </a:extLst>
          </p:cNvPr>
          <p:cNvCxnSpPr>
            <a:cxnSpLocks/>
          </p:cNvCxnSpPr>
          <p:nvPr/>
        </p:nvCxnSpPr>
        <p:spPr>
          <a:xfrm flipV="1">
            <a:off x="4291563" y="3838170"/>
            <a:ext cx="0" cy="955198"/>
          </a:xfrm>
          <a:prstGeom prst="straightConnector1">
            <a:avLst/>
          </a:prstGeom>
          <a:ln w="31750" cap="rnd">
            <a:solidFill>
              <a:srgbClr val="00B0F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9" name="Agrupa 23">
            <a:extLst>
              <a:ext uri="{FF2B5EF4-FFF2-40B4-BE49-F238E27FC236}">
                <a16:creationId xmlns:a16="http://schemas.microsoft.com/office/drawing/2014/main" id="{80E20C9D-6544-A6EA-0F92-31EBC3EED7F7}"/>
              </a:ext>
            </a:extLst>
          </p:cNvPr>
          <p:cNvGrpSpPr/>
          <p:nvPr/>
        </p:nvGrpSpPr>
        <p:grpSpPr>
          <a:xfrm>
            <a:off x="1119133" y="3595268"/>
            <a:ext cx="679615" cy="307777"/>
            <a:chOff x="4891071" y="3524185"/>
            <a:chExt cx="679615" cy="307777"/>
          </a:xfrm>
        </p:grpSpPr>
        <p:cxnSp>
          <p:nvCxnSpPr>
            <p:cNvPr id="30" name="Conector recto 300">
              <a:extLst>
                <a:ext uri="{FF2B5EF4-FFF2-40B4-BE49-F238E27FC236}">
                  <a16:creationId xmlns:a16="http://schemas.microsoft.com/office/drawing/2014/main" id="{7D7B6D1B-B0B6-D67F-8427-0486B63B2DAF}"/>
                </a:ext>
              </a:extLst>
            </p:cNvPr>
            <p:cNvCxnSpPr>
              <a:cxnSpLocks/>
            </p:cNvCxnSpPr>
            <p:nvPr/>
          </p:nvCxnSpPr>
          <p:spPr>
            <a:xfrm>
              <a:off x="4990820" y="3809512"/>
              <a:ext cx="480118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CuadroTexto 302">
              <a:extLst>
                <a:ext uri="{FF2B5EF4-FFF2-40B4-BE49-F238E27FC236}">
                  <a16:creationId xmlns:a16="http://schemas.microsoft.com/office/drawing/2014/main" id="{82C3299E-5599-BF70-4603-20ED676E77FD}"/>
                </a:ext>
              </a:extLst>
            </p:cNvPr>
            <p:cNvSpPr txBox="1"/>
            <p:nvPr/>
          </p:nvSpPr>
          <p:spPr>
            <a:xfrm>
              <a:off x="4891071" y="3524185"/>
              <a:ext cx="67961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s-ES" sz="14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Cambria"/>
                </a:rPr>
                <a:t>10 nm</a:t>
              </a:r>
              <a:endParaRPr lang="es-ES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E8159A77-558A-1934-5775-83D1693FF89F}"/>
              </a:ext>
            </a:extLst>
          </p:cNvPr>
          <p:cNvSpPr/>
          <p:nvPr/>
        </p:nvSpPr>
        <p:spPr>
          <a:xfrm>
            <a:off x="3047336" y="1476860"/>
            <a:ext cx="2505600" cy="2505600"/>
          </a:xfrm>
          <a:prstGeom prst="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388D6BA-F71A-FEE7-B973-1C7145DEC739}"/>
              </a:ext>
            </a:extLst>
          </p:cNvPr>
          <p:cNvSpPr txBox="1"/>
          <p:nvPr/>
        </p:nvSpPr>
        <p:spPr>
          <a:xfrm>
            <a:off x="6341745" y="1792211"/>
            <a:ext cx="433936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Why Precession?</a:t>
            </a:r>
          </a:p>
          <a:p>
            <a:endParaRPr lang="en-US" dirty="0"/>
          </a:p>
          <a:p>
            <a:r>
              <a:rPr lang="en-US" dirty="0"/>
              <a:t>Limited contrast inside the transmitted beam, due to dynamical effect reduction:</a:t>
            </a:r>
          </a:p>
          <a:p>
            <a:endParaRPr lang="en-US" dirty="0"/>
          </a:p>
          <a:p>
            <a:r>
              <a:rPr lang="en-US" dirty="0"/>
              <a:t>Uniform intensity into the transmitted beam.</a:t>
            </a:r>
          </a:p>
          <a:p>
            <a:endParaRPr lang="en-US" dirty="0"/>
          </a:p>
          <a:p>
            <a:r>
              <a:rPr lang="en-US" dirty="0"/>
              <a:t>Improved COM calculations.</a:t>
            </a:r>
          </a:p>
          <a:p>
            <a:endParaRPr lang="en-US" dirty="0"/>
          </a:p>
          <a:p>
            <a:r>
              <a:rPr lang="en-US" dirty="0"/>
              <a:t>More reliable and reproducible results.</a:t>
            </a:r>
            <a:endParaRPr lang="en-GB" dirty="0"/>
          </a:p>
        </p:txBody>
      </p:sp>
      <p:sp>
        <p:nvSpPr>
          <p:cNvPr id="48" name="CuadroTexto 26">
            <a:extLst>
              <a:ext uri="{FF2B5EF4-FFF2-40B4-BE49-F238E27FC236}">
                <a16:creationId xmlns:a16="http://schemas.microsoft.com/office/drawing/2014/main" id="{6E154359-30CA-AADE-9726-AA054BEA8937}"/>
              </a:ext>
            </a:extLst>
          </p:cNvPr>
          <p:cNvSpPr txBox="1"/>
          <p:nvPr/>
        </p:nvSpPr>
        <p:spPr>
          <a:xfrm>
            <a:off x="6438154" y="1181090"/>
            <a:ext cx="465480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dirty="0" err="1"/>
              <a:t>CoM</a:t>
            </a:r>
            <a:r>
              <a:rPr lang="en-GB" sz="1300" dirty="0"/>
              <a:t> map</a:t>
            </a:r>
          </a:p>
        </p:txBody>
      </p:sp>
      <p:pic>
        <p:nvPicPr>
          <p:cNvPr id="49" name="Imatge 38" descr="Imatge que conté captura de pantalla, Saturació cromàtica, esfera&#10;&#10;Pot ser que el contingut generat per IA no sigui correcte.">
            <a:extLst>
              <a:ext uri="{FF2B5EF4-FFF2-40B4-BE49-F238E27FC236}">
                <a16:creationId xmlns:a16="http://schemas.microsoft.com/office/drawing/2014/main" id="{591499D3-AB94-F31F-37FE-B1B26F908B8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8153" y="1478878"/>
            <a:ext cx="4654800" cy="1241868"/>
          </a:xfrm>
          <a:prstGeom prst="rect">
            <a:avLst/>
          </a:prstGeom>
        </p:spPr>
      </p:pic>
      <p:pic>
        <p:nvPicPr>
          <p:cNvPr id="50" name="Imatge 43" descr="Imatge que conté text, captura de pantalla&#10;&#10;Pot ser que el contingut generat per IA no sigui correcte.">
            <a:extLst>
              <a:ext uri="{FF2B5EF4-FFF2-40B4-BE49-F238E27FC236}">
                <a16:creationId xmlns:a16="http://schemas.microsoft.com/office/drawing/2014/main" id="{36B73290-CAE4-85CF-8336-C293FD6E9B6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901" y="3054167"/>
            <a:ext cx="5791311" cy="2639313"/>
          </a:xfrm>
          <a:prstGeom prst="rect">
            <a:avLst/>
          </a:prstGeom>
        </p:spPr>
      </p:pic>
      <p:sp>
        <p:nvSpPr>
          <p:cNvPr id="4" name="Flowchart: Manual Operation 3">
            <a:extLst>
              <a:ext uri="{FF2B5EF4-FFF2-40B4-BE49-F238E27FC236}">
                <a16:creationId xmlns:a16="http://schemas.microsoft.com/office/drawing/2014/main" id="{9317315E-8C53-D51F-BDD6-0D5CA85384AD}"/>
              </a:ext>
            </a:extLst>
          </p:cNvPr>
          <p:cNvSpPr/>
          <p:nvPr/>
        </p:nvSpPr>
        <p:spPr>
          <a:xfrm>
            <a:off x="10363200" y="0"/>
            <a:ext cx="1828800" cy="307888"/>
          </a:xfrm>
          <a:prstGeom prst="flowChartManualOperation">
            <a:avLst/>
          </a:prstGeom>
          <a:solidFill>
            <a:schemeClr val="tx1">
              <a:lumMod val="65000"/>
              <a:lumOff val="3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100"/>
              </a:lnSpc>
            </a:pPr>
            <a:r>
              <a:rPr lang="en-US" sz="1200" b="1" dirty="0">
                <a:solidFill>
                  <a:srgbClr val="00FFCC"/>
                </a:solidFill>
              </a:rPr>
              <a:t>Electric Field</a:t>
            </a:r>
            <a:endParaRPr lang="el-GR" sz="1200" b="1" dirty="0">
              <a:solidFill>
                <a:srgbClr val="00FFCC"/>
              </a:solidFill>
            </a:endParaRPr>
          </a:p>
        </p:txBody>
      </p:sp>
      <p:pic>
        <p:nvPicPr>
          <p:cNvPr id="3" name="Picture 7">
            <a:extLst>
              <a:ext uri="{FF2B5EF4-FFF2-40B4-BE49-F238E27FC236}">
                <a16:creationId xmlns:a16="http://schemas.microsoft.com/office/drawing/2014/main" id="{513F85C8-C6BC-A297-E81B-BB0C5B9879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50" r="42314"/>
          <a:stretch>
            <a:fillRect/>
          </a:stretch>
        </p:blipFill>
        <p:spPr bwMode="auto">
          <a:xfrm>
            <a:off x="2761186" y="6392416"/>
            <a:ext cx="1289643" cy="396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5">
            <a:extLst>
              <a:ext uri="{FF2B5EF4-FFF2-40B4-BE49-F238E27FC236}">
                <a16:creationId xmlns:a16="http://schemas.microsoft.com/office/drawing/2014/main" id="{41F7D2DF-E302-4354-81A9-D8AEC83F8A0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4" b="57056"/>
          <a:stretch>
            <a:fillRect/>
          </a:stretch>
        </p:blipFill>
        <p:spPr bwMode="auto">
          <a:xfrm>
            <a:off x="4653975" y="6392416"/>
            <a:ext cx="1042349" cy="396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D0FC523C-3A65-90F3-571E-59F0088A1A1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374" y="6410652"/>
            <a:ext cx="1601390" cy="360350"/>
          </a:xfrm>
          <a:prstGeom prst="rect">
            <a:avLst/>
          </a:prstGeom>
        </p:spPr>
      </p:pic>
      <p:pic>
        <p:nvPicPr>
          <p:cNvPr id="7" name="Picture 6" descr="NanoMEGASjpegLOGO.jpg">
            <a:extLst>
              <a:ext uri="{FF2B5EF4-FFF2-40B4-BE49-F238E27FC236}">
                <a16:creationId xmlns:a16="http://schemas.microsoft.com/office/drawing/2014/main" id="{98DEBA96-EBF3-3992-817C-001F35EEB204}"/>
              </a:ext>
            </a:extLst>
          </p:cNvPr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9399896" y="6372322"/>
            <a:ext cx="2514600" cy="42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77564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255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34" repeatCount="indefinite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  <p:bldLst>
      <p:bldP spid="27" grpId="0" animBg="1"/>
      <p:bldP spid="32" grpId="0" animBg="1"/>
      <p:bldP spid="46" grpId="0"/>
      <p:bldP spid="4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AE5C5B-1C82-468B-95D9-7EE69E00D5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>
            <a:extLst>
              <a:ext uri="{FF2B5EF4-FFF2-40B4-BE49-F238E27FC236}">
                <a16:creationId xmlns:a16="http://schemas.microsoft.com/office/drawing/2014/main" id="{A6C88C0E-F2E0-1BCA-BC7C-02388DC8311F}"/>
              </a:ext>
            </a:extLst>
          </p:cNvPr>
          <p:cNvSpPr txBox="1"/>
          <p:nvPr/>
        </p:nvSpPr>
        <p:spPr>
          <a:xfrm>
            <a:off x="304800" y="304800"/>
            <a:ext cx="8056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b="1" i="1" dirty="0">
                <a:solidFill>
                  <a:srgbClr val="00698E"/>
                </a:solidFill>
                <a:latin typeface="Arial" pitchFamily="34" charset="0"/>
                <a:cs typeface="Arial" pitchFamily="34" charset="0"/>
              </a:rPr>
              <a:t>Electric field Studies – STOCa dopped semiconductor</a:t>
            </a:r>
            <a:endParaRPr lang="el-GR" sz="2400" b="1" dirty="0">
              <a:solidFill>
                <a:srgbClr val="0069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FF1CBF5-87B3-CD0E-84AD-63015BED4441}"/>
              </a:ext>
            </a:extLst>
          </p:cNvPr>
          <p:cNvGrpSpPr/>
          <p:nvPr/>
        </p:nvGrpSpPr>
        <p:grpSpPr>
          <a:xfrm flipH="1" flipV="1">
            <a:off x="-1" y="704909"/>
            <a:ext cx="12078269" cy="59873"/>
            <a:chOff x="152400" y="685800"/>
            <a:chExt cx="9144000" cy="76200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52EBC928-E6DE-3A30-6324-50F5643BCEB0}"/>
                </a:ext>
              </a:extLst>
            </p:cNvPr>
            <p:cNvCxnSpPr/>
            <p:nvPr/>
          </p:nvCxnSpPr>
          <p:spPr>
            <a:xfrm>
              <a:off x="152400" y="762000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74CA8F42-A7E9-27A9-A726-D87B9B74DB68}"/>
                </a:ext>
              </a:extLst>
            </p:cNvPr>
            <p:cNvCxnSpPr/>
            <p:nvPr/>
          </p:nvCxnSpPr>
          <p:spPr>
            <a:xfrm>
              <a:off x="461556" y="685800"/>
              <a:ext cx="88348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01E28546-1B9B-05B2-EA53-CEC1EF028C72}"/>
              </a:ext>
            </a:extLst>
          </p:cNvPr>
          <p:cNvSpPr txBox="1"/>
          <p:nvPr/>
        </p:nvSpPr>
        <p:spPr>
          <a:xfrm>
            <a:off x="402277" y="925367"/>
            <a:ext cx="2689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/>
              <a:t>STOCa: 3% Ca dopped STO</a:t>
            </a:r>
            <a:endParaRPr lang="en-GB" b="1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ADBEFF8-EA4C-3AA9-ECC9-80E99BF56D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23" y="3088314"/>
            <a:ext cx="1145432" cy="114543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F05B4F6-EF75-0D3D-D638-79D17E5887D9}"/>
              </a:ext>
            </a:extLst>
          </p:cNvPr>
          <p:cNvSpPr txBox="1"/>
          <p:nvPr/>
        </p:nvSpPr>
        <p:spPr>
          <a:xfrm>
            <a:off x="2329151" y="1404695"/>
            <a:ext cx="208300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err="1"/>
              <a:t>eEF</a:t>
            </a:r>
            <a:r>
              <a:rPr lang="en-US" sz="1500" dirty="0"/>
              <a:t> | </a:t>
            </a:r>
            <a:r>
              <a:rPr lang="en-US" sz="1500" b="1" dirty="0"/>
              <a:t>No Precession  </a:t>
            </a:r>
            <a:r>
              <a:rPr lang="en-US" sz="1500" dirty="0"/>
              <a:t>Rotation correction</a:t>
            </a:r>
            <a:endParaRPr lang="en-GB" sz="1500" dirty="0"/>
          </a:p>
          <a:p>
            <a:endParaRPr lang="en-GB" sz="1500" dirty="0"/>
          </a:p>
        </p:txBody>
      </p:sp>
      <p:pic>
        <p:nvPicPr>
          <p:cNvPr id="22" name="Picture 21" descr="A blue and yellow background&#10;&#10;AI-generated content may be incorrect.">
            <a:extLst>
              <a:ext uri="{FF2B5EF4-FFF2-40B4-BE49-F238E27FC236}">
                <a16:creationId xmlns:a16="http://schemas.microsoft.com/office/drawing/2014/main" id="{477525AE-7B51-F84D-685F-DA2A659892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2737318" y="2334276"/>
            <a:ext cx="862776" cy="2160000"/>
          </a:xfrm>
          <a:prstGeom prst="rect">
            <a:avLst/>
          </a:prstGeom>
        </p:spPr>
      </p:pic>
      <p:pic>
        <p:nvPicPr>
          <p:cNvPr id="23" name="Picture 22" descr="A blue and yellow background&#10;&#10;AI-generated content may be incorrect.">
            <a:extLst>
              <a:ext uri="{FF2B5EF4-FFF2-40B4-BE49-F238E27FC236}">
                <a16:creationId xmlns:a16="http://schemas.microsoft.com/office/drawing/2014/main" id="{6CA10DB1-423B-10EA-A74E-5594BCC014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2737318" y="3295484"/>
            <a:ext cx="862776" cy="2160000"/>
          </a:xfrm>
          <a:prstGeom prst="rect">
            <a:avLst/>
          </a:prstGeom>
        </p:spPr>
      </p:pic>
      <p:pic>
        <p:nvPicPr>
          <p:cNvPr id="24" name="Picture 23" descr="A blurry image of a person's head&#10;&#10;AI-generated content may be incorrect.">
            <a:extLst>
              <a:ext uri="{FF2B5EF4-FFF2-40B4-BE49-F238E27FC236}">
                <a16:creationId xmlns:a16="http://schemas.microsoft.com/office/drawing/2014/main" id="{BCAB88A1-BC5A-0640-C423-08BD632F07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2737223" y="4268352"/>
            <a:ext cx="862967" cy="2160000"/>
          </a:xfrm>
          <a:prstGeom prst="rect">
            <a:avLst/>
          </a:prstGeom>
        </p:spPr>
      </p:pic>
      <p:pic>
        <p:nvPicPr>
          <p:cNvPr id="25" name="Picture 24" descr="A circular color chart with a white line and a white line&#10;&#10;AI-generated content may be incorrect.">
            <a:extLst>
              <a:ext uri="{FF2B5EF4-FFF2-40B4-BE49-F238E27FC236}">
                <a16:creationId xmlns:a16="http://schemas.microsoft.com/office/drawing/2014/main" id="{8E9E8C1E-8191-29A9-4C6C-D350D30A0AD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780" b="97466" l="1365" r="99025">
                        <a14:foregroundMark x1="60624" y1="20468" x2="60624" y2="20468"/>
                        <a14:foregroundMark x1="71735" y1="19883" x2="71735" y2="19883"/>
                        <a14:foregroundMark x1="70565" y1="20468" x2="70565" y2="20468"/>
                        <a14:foregroundMark x1="93274" y1="70916" x2="97856" y2="44834"/>
                        <a14:foregroundMark x1="97856" y1="44834" x2="76803" y2="14620"/>
                        <a14:foregroundMark x1="76803" y1="14620" x2="42885" y2="3119"/>
                        <a14:foregroundMark x1="42885" y1="3119" x2="17349" y2="14815"/>
                        <a14:foregroundMark x1="17349" y1="14815" x2="975" y2="41131"/>
                        <a14:foregroundMark x1="975" y1="41131" x2="7407" y2="72710"/>
                        <a14:foregroundMark x1="7407" y1="72710" x2="20159" y2="90313"/>
                        <a14:foregroundMark x1="32172" y1="96806" x2="77778" y2="92398"/>
                        <a14:foregroundMark x1="77778" y1="92398" x2="83199" y2="86926"/>
                        <a14:foregroundMark x1="98525" y1="67321" x2="95736" y2="32309"/>
                        <a14:foregroundMark x1="98593" y1="68177" x2="98590" y2="68143"/>
                        <a14:foregroundMark x1="98737" y1="69981" x2="98651" y2="68901"/>
                        <a14:foregroundMark x1="89483" y1="19776" x2="47173" y2="780"/>
                        <a14:foregroundMark x1="47173" y1="780" x2="45419" y2="5263"/>
                        <a14:foregroundMark x1="76413" y1="40546" x2="76413" y2="40546"/>
                        <a14:foregroundMark x1="76413" y1="39961" x2="76413" y2="39961"/>
                        <a14:foregroundMark x1="65887" y1="40546" x2="65887" y2="40546"/>
                        <a14:foregroundMark x1="65887" y1="40546" x2="65887" y2="40546"/>
                        <a14:foregroundMark x1="42105" y1="97466" x2="42105" y2="97466"/>
                        <a14:foregroundMark x1="42105" y1="96296" x2="42105" y2="96296"/>
                        <a14:foregroundMark x1="5848" y1="46394" x2="5848" y2="46394"/>
                        <a14:foregroundMark x1="6238" y1="46394" x2="6238" y2="46394"/>
                        <a14:foregroundMark x1="1559" y1="51072" x2="1559" y2="51072"/>
                        <a14:foregroundMark x1="1559" y1="51072" x2="1559" y2="51072"/>
                        <a14:foregroundMark x1="97466" y1="59454" x2="97466" y2="59454"/>
                        <a14:foregroundMark x1="97466" y1="59454" x2="97466" y2="59454"/>
                        <a14:foregroundMark x1="63158" y1="35673" x2="63158" y2="35673"/>
                        <a14:foregroundMark x1="63158" y1="35673" x2="63158" y2="35673"/>
                        <a14:foregroundMark x1="63158" y1="36257" x2="63158" y2="36257"/>
                        <a14:foregroundMark x1="63158" y1="36257" x2="63158" y2="36257"/>
                        <a14:foregroundMark x1="42105" y1="14620" x2="72710" y2="21442"/>
                        <a14:foregroundMark x1="72710" y1="21442" x2="78558" y2="52827"/>
                        <a14:foregroundMark x1="78558" y1="52827" x2="37232" y2="44055"/>
                        <a14:foregroundMark x1="37232" y1="44055" x2="41910" y2="16764"/>
                        <a14:foregroundMark x1="41910" y1="16764" x2="42690" y2="16179"/>
                        <a14:foregroundMark x1="40546" y1="46394" x2="86745" y2="61014"/>
                        <a14:foregroundMark x1="86745" y1="61014" x2="63548" y2="40156"/>
                        <a14:foregroundMark x1="63548" y1="40156" x2="37427" y2="39571"/>
                        <a14:foregroundMark x1="37427" y1="39571" x2="46979" y2="52632"/>
                        <a14:foregroundMark x1="75439" y1="43665" x2="75439" y2="42690"/>
                        <a14:foregroundMark x1="86355" y1="50487" x2="86355" y2="50487"/>
                        <a14:foregroundMark x1="90058" y1="51657" x2="90058" y2="51657"/>
                        <a14:foregroundMark x1="90058" y1="51657" x2="90058" y2="51657"/>
                        <a14:foregroundMark x1="99025" y1="52047" x2="75439" y2="49903"/>
                        <a14:backgroundMark x1="27875" y1="98051" x2="27875" y2="98051"/>
                        <a14:backgroundMark x1="18908" y1="91618" x2="30604" y2="98441"/>
                        <a14:backgroundMark x1="91228" y1="15789" x2="98635" y2="30994"/>
                        <a14:backgroundMark x1="90058" y1="88499" x2="99610" y2="66277"/>
                        <a14:backgroundMark x1="95322" y1="78947" x2="99025" y2="65887"/>
                        <a14:backgroundMark x1="98051" y1="69591" x2="85965" y2="88499"/>
                        <a14:backgroundMark x1="88109" y1="87914" x2="85965" y2="8849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7933" y="5490625"/>
            <a:ext cx="432000" cy="432000"/>
          </a:xfrm>
          <a:prstGeom prst="rect">
            <a:avLst/>
          </a:prstGeom>
        </p:spPr>
      </p:pic>
      <p:pic>
        <p:nvPicPr>
          <p:cNvPr id="26" name="Picture 25" descr="A blue and yellow line&#10;&#10;AI-generated content may be incorrect.">
            <a:extLst>
              <a:ext uri="{FF2B5EF4-FFF2-40B4-BE49-F238E27FC236}">
                <a16:creationId xmlns:a16="http://schemas.microsoft.com/office/drawing/2014/main" id="{0BB80F15-A67B-C5C3-4831-D04B31712EF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2738676" y="1374425"/>
            <a:ext cx="860061" cy="216000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72B77D09-A810-BBE2-E07A-FE70C3001420}"/>
              </a:ext>
            </a:extLst>
          </p:cNvPr>
          <p:cNvSpPr txBox="1"/>
          <p:nvPr/>
        </p:nvSpPr>
        <p:spPr>
          <a:xfrm>
            <a:off x="144935" y="4379088"/>
            <a:ext cx="13620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Representative DP without Precession</a:t>
            </a:r>
            <a:endParaRPr lang="en-GB" sz="14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327E0B0-2CD9-ADCC-BAC0-853E6CE76402}"/>
              </a:ext>
            </a:extLst>
          </p:cNvPr>
          <p:cNvSpPr txBox="1"/>
          <p:nvPr/>
        </p:nvSpPr>
        <p:spPr>
          <a:xfrm>
            <a:off x="4936609" y="1404695"/>
            <a:ext cx="208300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err="1"/>
              <a:t>eEF</a:t>
            </a:r>
            <a:r>
              <a:rPr lang="en-US" sz="1500" dirty="0"/>
              <a:t> | </a:t>
            </a:r>
            <a:r>
              <a:rPr lang="en-US" sz="1500" b="1" dirty="0"/>
              <a:t>Precession 0.8</a:t>
            </a:r>
            <a:r>
              <a:rPr lang="en-US" sz="1500" b="1" baseline="30000" dirty="0"/>
              <a:t>o</a:t>
            </a:r>
            <a:r>
              <a:rPr lang="en-US" sz="1500" b="1" dirty="0"/>
              <a:t> </a:t>
            </a:r>
            <a:r>
              <a:rPr lang="en-US" sz="1500" dirty="0"/>
              <a:t>Rotation correction</a:t>
            </a:r>
            <a:endParaRPr lang="en-GB" sz="1500" dirty="0"/>
          </a:p>
          <a:p>
            <a:endParaRPr lang="en-GB" sz="1500" dirty="0"/>
          </a:p>
        </p:txBody>
      </p:sp>
      <p:pic>
        <p:nvPicPr>
          <p:cNvPr id="29" name="Picture 28" descr="A blue and yellow light&#10;&#10;AI-generated content may be incorrect.">
            <a:extLst>
              <a:ext uri="{FF2B5EF4-FFF2-40B4-BE49-F238E27FC236}">
                <a16:creationId xmlns:a16="http://schemas.microsoft.com/office/drawing/2014/main" id="{8E6EF6C5-E670-E920-8F85-179B1FA3178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5508228" y="2372115"/>
            <a:ext cx="862776" cy="2160000"/>
          </a:xfrm>
          <a:prstGeom prst="rect">
            <a:avLst/>
          </a:prstGeom>
        </p:spPr>
      </p:pic>
      <p:pic>
        <p:nvPicPr>
          <p:cNvPr id="30" name="Picture 29" descr="A white circle in a dark sky&#10;&#10;AI-generated content may be incorrect.">
            <a:extLst>
              <a:ext uri="{FF2B5EF4-FFF2-40B4-BE49-F238E27FC236}">
                <a16:creationId xmlns:a16="http://schemas.microsoft.com/office/drawing/2014/main" id="{C1915F21-5462-D2A4-B696-EEFF71232C3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0830" y="3156740"/>
            <a:ext cx="1145432" cy="1145432"/>
          </a:xfrm>
          <a:prstGeom prst="rect">
            <a:avLst/>
          </a:prstGeom>
        </p:spPr>
      </p:pic>
      <p:pic>
        <p:nvPicPr>
          <p:cNvPr id="31" name="Picture 30" descr="A blue and yellow line&#10;&#10;AI-generated content may be incorrect.">
            <a:extLst>
              <a:ext uri="{FF2B5EF4-FFF2-40B4-BE49-F238E27FC236}">
                <a16:creationId xmlns:a16="http://schemas.microsoft.com/office/drawing/2014/main" id="{535F5555-B705-750D-C34D-5E1461B8F4D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5509586" y="3314990"/>
            <a:ext cx="860061" cy="2160000"/>
          </a:xfrm>
          <a:prstGeom prst="rect">
            <a:avLst/>
          </a:prstGeom>
        </p:spPr>
      </p:pic>
      <p:pic>
        <p:nvPicPr>
          <p:cNvPr id="32" name="Picture 31" descr="A yellow line on a blue surface&#10;&#10;AI-generated content may be incorrect.">
            <a:extLst>
              <a:ext uri="{FF2B5EF4-FFF2-40B4-BE49-F238E27FC236}">
                <a16:creationId xmlns:a16="http://schemas.microsoft.com/office/drawing/2014/main" id="{7BE730D9-F438-7C43-49D1-85DC5414D65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5508228" y="1390338"/>
            <a:ext cx="862776" cy="2160000"/>
          </a:xfrm>
          <a:prstGeom prst="rect">
            <a:avLst/>
          </a:prstGeom>
        </p:spPr>
      </p:pic>
      <p:pic>
        <p:nvPicPr>
          <p:cNvPr id="33" name="Picture 32" descr="A red line in a green background&#10;&#10;AI-generated content may be incorrect.">
            <a:extLst>
              <a:ext uri="{FF2B5EF4-FFF2-40B4-BE49-F238E27FC236}">
                <a16:creationId xmlns:a16="http://schemas.microsoft.com/office/drawing/2014/main" id="{229200E9-CF2A-46B6-3B54-A0A911A8160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5508133" y="4262847"/>
            <a:ext cx="862967" cy="2160000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4F992AC2-F2BC-D03A-1F35-20ED6A1D6543}"/>
              </a:ext>
            </a:extLst>
          </p:cNvPr>
          <p:cNvSpPr txBox="1"/>
          <p:nvPr/>
        </p:nvSpPr>
        <p:spPr>
          <a:xfrm>
            <a:off x="7467045" y="4375483"/>
            <a:ext cx="13620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Representative DP with Precession</a:t>
            </a:r>
            <a:endParaRPr lang="en-GB" sz="1400" dirty="0"/>
          </a:p>
        </p:txBody>
      </p:sp>
      <p:pic>
        <p:nvPicPr>
          <p:cNvPr id="39" name="Picture 38" descr="A circular color chart with a white line and a white line&#10;&#10;AI-generated content may be incorrect.">
            <a:extLst>
              <a:ext uri="{FF2B5EF4-FFF2-40B4-BE49-F238E27FC236}">
                <a16:creationId xmlns:a16="http://schemas.microsoft.com/office/drawing/2014/main" id="{9C2DC343-104D-3E37-FEC5-4A876A0D0AE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780" b="97466" l="1365" r="99025">
                        <a14:foregroundMark x1="60624" y1="20468" x2="60624" y2="20468"/>
                        <a14:foregroundMark x1="71735" y1="19883" x2="71735" y2="19883"/>
                        <a14:foregroundMark x1="70565" y1="20468" x2="70565" y2="20468"/>
                        <a14:foregroundMark x1="93274" y1="70916" x2="97856" y2="44834"/>
                        <a14:foregroundMark x1="97856" y1="44834" x2="76803" y2="14620"/>
                        <a14:foregroundMark x1="76803" y1="14620" x2="42885" y2="3119"/>
                        <a14:foregroundMark x1="42885" y1="3119" x2="17349" y2="14815"/>
                        <a14:foregroundMark x1="17349" y1="14815" x2="975" y2="41131"/>
                        <a14:foregroundMark x1="975" y1="41131" x2="7407" y2="72710"/>
                        <a14:foregroundMark x1="7407" y1="72710" x2="20159" y2="90313"/>
                        <a14:foregroundMark x1="32172" y1="96806" x2="77778" y2="92398"/>
                        <a14:foregroundMark x1="77778" y1="92398" x2="83199" y2="86926"/>
                        <a14:foregroundMark x1="98525" y1="67321" x2="95736" y2="32309"/>
                        <a14:foregroundMark x1="98593" y1="68177" x2="98590" y2="68143"/>
                        <a14:foregroundMark x1="98737" y1="69981" x2="98651" y2="68901"/>
                        <a14:foregroundMark x1="89483" y1="19776" x2="47173" y2="780"/>
                        <a14:foregroundMark x1="47173" y1="780" x2="45419" y2="5263"/>
                        <a14:foregroundMark x1="76413" y1="40546" x2="76413" y2="40546"/>
                        <a14:foregroundMark x1="76413" y1="39961" x2="76413" y2="39961"/>
                        <a14:foregroundMark x1="65887" y1="40546" x2="65887" y2="40546"/>
                        <a14:foregroundMark x1="65887" y1="40546" x2="65887" y2="40546"/>
                        <a14:foregroundMark x1="42105" y1="97466" x2="42105" y2="97466"/>
                        <a14:foregroundMark x1="42105" y1="96296" x2="42105" y2="96296"/>
                        <a14:foregroundMark x1="5848" y1="46394" x2="5848" y2="46394"/>
                        <a14:foregroundMark x1="6238" y1="46394" x2="6238" y2="46394"/>
                        <a14:foregroundMark x1="1559" y1="51072" x2="1559" y2="51072"/>
                        <a14:foregroundMark x1="1559" y1="51072" x2="1559" y2="51072"/>
                        <a14:foregroundMark x1="97466" y1="59454" x2="97466" y2="59454"/>
                        <a14:foregroundMark x1="97466" y1="59454" x2="97466" y2="59454"/>
                        <a14:foregroundMark x1="63158" y1="35673" x2="63158" y2="35673"/>
                        <a14:foregroundMark x1="63158" y1="35673" x2="63158" y2="35673"/>
                        <a14:foregroundMark x1="63158" y1="36257" x2="63158" y2="36257"/>
                        <a14:foregroundMark x1="63158" y1="36257" x2="63158" y2="36257"/>
                        <a14:foregroundMark x1="42105" y1="14620" x2="72710" y2="21442"/>
                        <a14:foregroundMark x1="72710" y1="21442" x2="78558" y2="52827"/>
                        <a14:foregroundMark x1="78558" y1="52827" x2="37232" y2="44055"/>
                        <a14:foregroundMark x1="37232" y1="44055" x2="41910" y2="16764"/>
                        <a14:foregroundMark x1="41910" y1="16764" x2="42690" y2="16179"/>
                        <a14:foregroundMark x1="40546" y1="46394" x2="86745" y2="61014"/>
                        <a14:foregroundMark x1="86745" y1="61014" x2="63548" y2="40156"/>
                        <a14:foregroundMark x1="63548" y1="40156" x2="37427" y2="39571"/>
                        <a14:foregroundMark x1="37427" y1="39571" x2="46979" y2="52632"/>
                        <a14:foregroundMark x1="75439" y1="43665" x2="75439" y2="42690"/>
                        <a14:foregroundMark x1="86355" y1="50487" x2="86355" y2="50487"/>
                        <a14:foregroundMark x1="90058" y1="51657" x2="90058" y2="51657"/>
                        <a14:foregroundMark x1="90058" y1="51657" x2="90058" y2="51657"/>
                        <a14:foregroundMark x1="99025" y1="52047" x2="75439" y2="49903"/>
                        <a14:backgroundMark x1="27875" y1="98051" x2="27875" y2="98051"/>
                        <a14:backgroundMark x1="18908" y1="91618" x2="30604" y2="98441"/>
                        <a14:backgroundMark x1="91228" y1="15789" x2="98635" y2="30994"/>
                        <a14:backgroundMark x1="90058" y1="88499" x2="99610" y2="66277"/>
                        <a14:backgroundMark x1="95322" y1="78947" x2="99025" y2="65887"/>
                        <a14:backgroundMark x1="98051" y1="69591" x2="85965" y2="88499"/>
                        <a14:backgroundMark x1="88109" y1="87914" x2="85965" y2="8849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4161" y="5439719"/>
            <a:ext cx="432000" cy="432000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BF97FC0E-48F4-6421-B4DE-6BC52554F209}"/>
              </a:ext>
            </a:extLst>
          </p:cNvPr>
          <p:cNvGrpSpPr/>
          <p:nvPr/>
        </p:nvGrpSpPr>
        <p:grpSpPr>
          <a:xfrm rot="5400000">
            <a:off x="9204652" y="2192987"/>
            <a:ext cx="2880253" cy="2736423"/>
            <a:chOff x="4475747" y="513110"/>
            <a:chExt cx="3213637" cy="3770132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3B3D742-9B47-3E9A-5067-81F3D0A1D1D0}"/>
                </a:ext>
              </a:extLst>
            </p:cNvPr>
            <p:cNvSpPr/>
            <p:nvPr/>
          </p:nvSpPr>
          <p:spPr>
            <a:xfrm>
              <a:off x="4475747" y="1116530"/>
              <a:ext cx="3205212" cy="316671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68A2A9FF-A66C-5432-7388-3DB75D222E63}"/>
                </a:ext>
              </a:extLst>
            </p:cNvPr>
            <p:cNvSpPr/>
            <p:nvPr/>
          </p:nvSpPr>
          <p:spPr>
            <a:xfrm>
              <a:off x="5419023" y="1116531"/>
              <a:ext cx="1039530" cy="3166711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rgbClr val="FFFF00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7EE2F7DD-2572-C44A-448B-86600E690D60}"/>
                </a:ext>
              </a:extLst>
            </p:cNvPr>
            <p:cNvSpPr/>
            <p:nvPr/>
          </p:nvSpPr>
          <p:spPr>
            <a:xfrm>
              <a:off x="6096000" y="1116531"/>
              <a:ext cx="266299" cy="316671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75F488A0-72B0-0C70-F290-A1079D651774}"/>
                </a:ext>
              </a:extLst>
            </p:cNvPr>
            <p:cNvSpPr/>
            <p:nvPr/>
          </p:nvSpPr>
          <p:spPr>
            <a:xfrm>
              <a:off x="7039276" y="1116530"/>
              <a:ext cx="514951" cy="3166711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4070BBC4-A2D9-A9AD-B2C8-E63C2DBA8CC8}"/>
                </a:ext>
              </a:extLst>
            </p:cNvPr>
            <p:cNvSpPr txBox="1"/>
            <p:nvPr/>
          </p:nvSpPr>
          <p:spPr>
            <a:xfrm rot="16200000">
              <a:off x="4680143" y="2444846"/>
              <a:ext cx="6944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SrTiO</a:t>
              </a:r>
              <a:r>
                <a:rPr lang="en-US" sz="1400" b="1" baseline="-25000" dirty="0"/>
                <a:t>3</a:t>
              </a:r>
              <a:endParaRPr lang="en-GB" sz="1400" b="1" baseline="-25000" dirty="0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F0C7696C-6C1D-99D0-88C4-5EF4BDDA7578}"/>
                </a:ext>
              </a:extLst>
            </p:cNvPr>
            <p:cNvSpPr txBox="1"/>
            <p:nvPr/>
          </p:nvSpPr>
          <p:spPr>
            <a:xfrm rot="16200000">
              <a:off x="4990524" y="2276855"/>
              <a:ext cx="1738572" cy="3434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Sr</a:t>
              </a:r>
              <a:r>
                <a:rPr lang="en-US" sz="1400" b="1" baseline="-25000" dirty="0">
                  <a:solidFill>
                    <a:schemeClr val="bg1"/>
                  </a:solidFill>
                </a:rPr>
                <a:t>0.99</a:t>
              </a:r>
              <a:r>
                <a:rPr lang="en-US" sz="1400" b="1" dirty="0">
                  <a:solidFill>
                    <a:schemeClr val="bg1"/>
                  </a:solidFill>
                </a:rPr>
                <a:t>Ca</a:t>
              </a:r>
              <a:r>
                <a:rPr lang="en-US" sz="1400" b="1" baseline="-25000" dirty="0">
                  <a:solidFill>
                    <a:schemeClr val="bg1"/>
                  </a:solidFill>
                </a:rPr>
                <a:t>0.03</a:t>
              </a:r>
              <a:r>
                <a:rPr lang="en-US" sz="1400" b="1" dirty="0">
                  <a:solidFill>
                    <a:schemeClr val="bg1"/>
                  </a:solidFill>
                </a:rPr>
                <a:t>TiO</a:t>
              </a:r>
              <a:r>
                <a:rPr lang="en-US" sz="1400" b="1" baseline="-25000" dirty="0">
                  <a:solidFill>
                    <a:schemeClr val="bg1"/>
                  </a:solidFill>
                </a:rPr>
                <a:t>3</a:t>
              </a:r>
              <a:endParaRPr lang="en-GB" sz="1400" b="1" baseline="-25000" dirty="0">
                <a:solidFill>
                  <a:schemeClr val="bg1"/>
                </a:solidFill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C26FB9F7-6FAB-A2E2-4F89-0B46A5B92332}"/>
                </a:ext>
              </a:extLst>
            </p:cNvPr>
            <p:cNvSpPr txBox="1"/>
            <p:nvPr/>
          </p:nvSpPr>
          <p:spPr>
            <a:xfrm rot="16200000">
              <a:off x="5497001" y="2592322"/>
              <a:ext cx="14558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err="1"/>
                <a:t>AlO</a:t>
              </a:r>
              <a:r>
                <a:rPr lang="en-US" sz="1400" b="1" dirty="0"/>
                <a:t> amorphous</a:t>
              </a:r>
              <a:endParaRPr lang="en-GB" sz="1400" b="1" dirty="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B87B371-D1AB-9697-C7C6-08BBD702FDBB}"/>
                </a:ext>
              </a:extLst>
            </p:cNvPr>
            <p:cNvSpPr txBox="1"/>
            <p:nvPr/>
          </p:nvSpPr>
          <p:spPr>
            <a:xfrm rot="16200000">
              <a:off x="7045373" y="2592322"/>
              <a:ext cx="3994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Au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52DFFF4-B7E3-0672-3137-3F24440F157B}"/>
                </a:ext>
              </a:extLst>
            </p:cNvPr>
            <p:cNvSpPr txBox="1"/>
            <p:nvPr/>
          </p:nvSpPr>
          <p:spPr>
            <a:xfrm rot="16200000">
              <a:off x="6437826" y="2592321"/>
              <a:ext cx="6848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i="0" dirty="0">
                  <a:solidFill>
                    <a:srgbClr val="1F1F1F"/>
                  </a:solidFill>
                  <a:effectLst/>
                  <a:latin typeface="Google Sans"/>
                </a:rPr>
                <a:t>LaAlO</a:t>
              </a:r>
              <a:r>
                <a:rPr lang="en-GB" sz="1400" b="1" i="0" baseline="-25000" dirty="0">
                  <a:solidFill>
                    <a:srgbClr val="1F1F1F"/>
                  </a:solidFill>
                  <a:effectLst/>
                  <a:latin typeface="Google Sans"/>
                </a:rPr>
                <a:t>3</a:t>
              </a:r>
              <a:endParaRPr lang="en-GB" sz="1400" b="1" baseline="-25000" dirty="0"/>
            </a:p>
          </p:txBody>
        </p: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A24E27AF-DE9A-5A1E-7D99-5CA039714E21}"/>
                </a:ext>
              </a:extLst>
            </p:cNvPr>
            <p:cNvCxnSpPr>
              <a:cxnSpLocks/>
            </p:cNvCxnSpPr>
            <p:nvPr/>
          </p:nvCxnSpPr>
          <p:spPr>
            <a:xfrm>
              <a:off x="5907906" y="1035947"/>
              <a:ext cx="16844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6894D8C8-879C-2F34-2ABA-61B205ECC38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76438" y="1035947"/>
              <a:ext cx="16844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44B31736-5B0A-FB3E-ADFA-1C155BFDE2C8}"/>
                </a:ext>
              </a:extLst>
            </p:cNvPr>
            <p:cNvCxnSpPr>
              <a:cxnSpLocks/>
            </p:cNvCxnSpPr>
            <p:nvPr/>
          </p:nvCxnSpPr>
          <p:spPr>
            <a:xfrm>
              <a:off x="6886771" y="1035947"/>
              <a:ext cx="16844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558812E2-7818-91A3-B937-F1FC3521EC4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20940" y="1035947"/>
              <a:ext cx="16844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B5469FBB-5E4B-F35B-65A4-9049A00FB4F4}"/>
                </a:ext>
              </a:extLst>
            </p:cNvPr>
            <p:cNvSpPr txBox="1"/>
            <p:nvPr/>
          </p:nvSpPr>
          <p:spPr>
            <a:xfrm rot="16200000">
              <a:off x="6975994" y="679982"/>
              <a:ext cx="6415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accent1"/>
                  </a:solidFill>
                </a:rPr>
                <a:t>20nm</a:t>
              </a:r>
              <a:endParaRPr lang="en-GB" sz="1400" b="1" dirty="0">
                <a:solidFill>
                  <a:schemeClr val="accent1"/>
                </a:solidFill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1144F5ED-44E9-A825-52E7-E6E21710018D}"/>
                </a:ext>
              </a:extLst>
            </p:cNvPr>
            <p:cNvSpPr txBox="1"/>
            <p:nvPr/>
          </p:nvSpPr>
          <p:spPr>
            <a:xfrm rot="16200000">
              <a:off x="5957230" y="728072"/>
              <a:ext cx="5453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accent1"/>
                  </a:solidFill>
                </a:rPr>
                <a:t>7nm</a:t>
              </a:r>
              <a:endParaRPr lang="en-GB" sz="14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2FE8E52-1F7A-1F1A-77DE-AC829868A5C8}"/>
              </a:ext>
            </a:extLst>
          </p:cNvPr>
          <p:cNvSpPr txBox="1"/>
          <p:nvPr/>
        </p:nvSpPr>
        <p:spPr>
          <a:xfrm>
            <a:off x="4283191" y="2340872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VBF</a:t>
            </a:r>
            <a:endParaRPr lang="en-GB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FD4063-2358-5D35-6249-531E6C3070EA}"/>
              </a:ext>
            </a:extLst>
          </p:cNvPr>
          <p:cNvSpPr txBox="1"/>
          <p:nvPr/>
        </p:nvSpPr>
        <p:spPr>
          <a:xfrm>
            <a:off x="4179220" y="3295839"/>
            <a:ext cx="768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COMx</a:t>
            </a:r>
            <a:endParaRPr lang="en-GB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2922625-B97A-FA36-3A6E-91803134A436}"/>
              </a:ext>
            </a:extLst>
          </p:cNvPr>
          <p:cNvSpPr txBox="1"/>
          <p:nvPr/>
        </p:nvSpPr>
        <p:spPr>
          <a:xfrm>
            <a:off x="4176816" y="4250806"/>
            <a:ext cx="771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COMy</a:t>
            </a:r>
            <a:endParaRPr lang="en-GB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8FE102-9631-C438-5498-C8C2E3677FFE}"/>
              </a:ext>
            </a:extLst>
          </p:cNvPr>
          <p:cNvSpPr txBox="1"/>
          <p:nvPr/>
        </p:nvSpPr>
        <p:spPr>
          <a:xfrm>
            <a:off x="4355326" y="5205773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EF</a:t>
            </a:r>
            <a:endParaRPr lang="en-GB" b="1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6E1CA19-E2A7-1BCE-8D37-79889D83CD74}"/>
              </a:ext>
            </a:extLst>
          </p:cNvPr>
          <p:cNvCxnSpPr>
            <a:cxnSpLocks/>
          </p:cNvCxnSpPr>
          <p:nvPr/>
        </p:nvCxnSpPr>
        <p:spPr>
          <a:xfrm>
            <a:off x="309156" y="6248400"/>
            <a:ext cx="11769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16D4932-5961-4C0B-609C-2649B23E5A8E}"/>
              </a:ext>
            </a:extLst>
          </p:cNvPr>
          <p:cNvCxnSpPr>
            <a:cxnSpLocks/>
          </p:cNvCxnSpPr>
          <p:nvPr/>
        </p:nvCxnSpPr>
        <p:spPr>
          <a:xfrm>
            <a:off x="0" y="6324600"/>
            <a:ext cx="120782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lowchart: Manual Operation 3">
            <a:extLst>
              <a:ext uri="{FF2B5EF4-FFF2-40B4-BE49-F238E27FC236}">
                <a16:creationId xmlns:a16="http://schemas.microsoft.com/office/drawing/2014/main" id="{298EFAED-6E55-3E8F-509A-27772CDC8E99}"/>
              </a:ext>
            </a:extLst>
          </p:cNvPr>
          <p:cNvSpPr/>
          <p:nvPr/>
        </p:nvSpPr>
        <p:spPr>
          <a:xfrm>
            <a:off x="10363200" y="0"/>
            <a:ext cx="1828800" cy="307888"/>
          </a:xfrm>
          <a:prstGeom prst="flowChartManualOperation">
            <a:avLst/>
          </a:prstGeom>
          <a:solidFill>
            <a:schemeClr val="tx1">
              <a:lumMod val="65000"/>
              <a:lumOff val="3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100"/>
              </a:lnSpc>
            </a:pPr>
            <a:r>
              <a:rPr lang="en-US" sz="1200" b="1" dirty="0">
                <a:solidFill>
                  <a:srgbClr val="00FFCC"/>
                </a:solidFill>
              </a:rPr>
              <a:t>Electric Field</a:t>
            </a:r>
            <a:endParaRPr lang="el-GR" sz="1200" b="1" dirty="0">
              <a:solidFill>
                <a:srgbClr val="00FFCC"/>
              </a:solidFill>
            </a:endParaRPr>
          </a:p>
        </p:txBody>
      </p:sp>
      <p:pic>
        <p:nvPicPr>
          <p:cNvPr id="3" name="Picture 7">
            <a:extLst>
              <a:ext uri="{FF2B5EF4-FFF2-40B4-BE49-F238E27FC236}">
                <a16:creationId xmlns:a16="http://schemas.microsoft.com/office/drawing/2014/main" id="{256005FD-B432-3CD8-21E3-DA693B4A61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50" r="42314"/>
          <a:stretch>
            <a:fillRect/>
          </a:stretch>
        </p:blipFill>
        <p:spPr bwMode="auto">
          <a:xfrm>
            <a:off x="2761186" y="6392416"/>
            <a:ext cx="1289643" cy="396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5">
            <a:extLst>
              <a:ext uri="{FF2B5EF4-FFF2-40B4-BE49-F238E27FC236}">
                <a16:creationId xmlns:a16="http://schemas.microsoft.com/office/drawing/2014/main" id="{0831A918-E618-BFFB-F95F-C91B953710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4" b="57056"/>
          <a:stretch>
            <a:fillRect/>
          </a:stretch>
        </p:blipFill>
        <p:spPr bwMode="auto">
          <a:xfrm>
            <a:off x="4653975" y="6392416"/>
            <a:ext cx="1042349" cy="396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6DB9113C-3927-FF88-8FE4-5C7CF31E8EF1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374" y="6410652"/>
            <a:ext cx="1601390" cy="360350"/>
          </a:xfrm>
          <a:prstGeom prst="rect">
            <a:avLst/>
          </a:prstGeom>
        </p:spPr>
      </p:pic>
      <p:pic>
        <p:nvPicPr>
          <p:cNvPr id="9" name="Picture 8" descr="NanoMEGASjpegLOGO.jpg">
            <a:extLst>
              <a:ext uri="{FF2B5EF4-FFF2-40B4-BE49-F238E27FC236}">
                <a16:creationId xmlns:a16="http://schemas.microsoft.com/office/drawing/2014/main" id="{623C52EA-8D1E-1FBB-FCA3-941112A40D2A}"/>
              </a:ext>
            </a:extLst>
          </p:cNvPr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9399896" y="6372322"/>
            <a:ext cx="2514600" cy="42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405835"/>
      </p:ext>
    </p:extLst>
  </p:cSld>
  <p:clrMapOvr>
    <a:masterClrMapping/>
  </p:clrMapOvr>
  <p:transition spd="med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C6D907-300B-E36C-870E-65859889E1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DDD085D-23F3-7DFC-71A4-64BD3EA7915B}"/>
              </a:ext>
            </a:extLst>
          </p:cNvPr>
          <p:cNvCxnSpPr>
            <a:cxnSpLocks/>
          </p:cNvCxnSpPr>
          <p:nvPr/>
        </p:nvCxnSpPr>
        <p:spPr>
          <a:xfrm>
            <a:off x="309156" y="6248400"/>
            <a:ext cx="11769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7EE5499-D298-6BC2-0B30-BB63F970C640}"/>
              </a:ext>
            </a:extLst>
          </p:cNvPr>
          <p:cNvCxnSpPr>
            <a:cxnSpLocks/>
          </p:cNvCxnSpPr>
          <p:nvPr/>
        </p:nvCxnSpPr>
        <p:spPr>
          <a:xfrm>
            <a:off x="0" y="6324600"/>
            <a:ext cx="120782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6">
            <a:extLst>
              <a:ext uri="{FF2B5EF4-FFF2-40B4-BE49-F238E27FC236}">
                <a16:creationId xmlns:a16="http://schemas.microsoft.com/office/drawing/2014/main" id="{2966E720-4766-AE9A-B075-882EA00174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alphaModFix amt="20000"/>
          </a:blip>
          <a:srcRect/>
          <a:stretch>
            <a:fillRect/>
          </a:stretch>
        </p:blipFill>
        <p:spPr bwMode="auto">
          <a:xfrm>
            <a:off x="7589602" y="911126"/>
            <a:ext cx="1260001" cy="1260001"/>
          </a:xfrm>
          <a:prstGeom prst="rect">
            <a:avLst/>
          </a:prstGeom>
          <a:ln>
            <a:noFill/>
          </a:ln>
          <a:effectLst>
            <a:reflection blurRad="6350" stA="50000" endA="275" endPos="40000" dist="1016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</p:spPr>
      </p:pic>
      <p:grpSp>
        <p:nvGrpSpPr>
          <p:cNvPr id="5" name="Group 9">
            <a:extLst>
              <a:ext uri="{FF2B5EF4-FFF2-40B4-BE49-F238E27FC236}">
                <a16:creationId xmlns:a16="http://schemas.microsoft.com/office/drawing/2014/main" id="{01A35230-136B-3180-2639-DC710E65CCD7}"/>
              </a:ext>
            </a:extLst>
          </p:cNvPr>
          <p:cNvGrpSpPr>
            <a:grpSpLocks/>
          </p:cNvGrpSpPr>
          <p:nvPr/>
        </p:nvGrpSpPr>
        <p:grpSpPr bwMode="auto">
          <a:xfrm>
            <a:off x="1391188" y="2330529"/>
            <a:ext cx="1747341" cy="1307592"/>
            <a:chOff x="6084168" y="2780928"/>
            <a:chExt cx="3024336" cy="2232248"/>
          </a:xfrm>
          <a:effectLst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</p:grpSpPr>
        <p:pic>
          <p:nvPicPr>
            <p:cNvPr id="19" name="Picture 7">
              <a:extLst>
                <a:ext uri="{FF2B5EF4-FFF2-40B4-BE49-F238E27FC236}">
                  <a16:creationId xmlns:a16="http://schemas.microsoft.com/office/drawing/2014/main" id="{1225124D-6F57-C9F5-F6C5-31A1882A289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rcRect l="7721" t="2515" r="4330" b="8224"/>
            <a:stretch>
              <a:fillRect/>
            </a:stretch>
          </p:blipFill>
          <p:spPr bwMode="auto">
            <a:xfrm>
              <a:off x="6084168" y="2780928"/>
              <a:ext cx="2965450" cy="2203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p3d/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9707613-1122-98CA-79C0-E0AC085CF548}"/>
                </a:ext>
              </a:extLst>
            </p:cNvPr>
            <p:cNvSpPr/>
            <p:nvPr/>
          </p:nvSpPr>
          <p:spPr>
            <a:xfrm>
              <a:off x="7955922" y="2780928"/>
              <a:ext cx="1081141" cy="2159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l-GR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3B4E838-4EBF-5347-AE31-A04D00D1F377}"/>
                </a:ext>
              </a:extLst>
            </p:cNvPr>
            <p:cNvSpPr/>
            <p:nvPr/>
          </p:nvSpPr>
          <p:spPr>
            <a:xfrm>
              <a:off x="8460772" y="4797254"/>
              <a:ext cx="647732" cy="2159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l-GR"/>
            </a:p>
          </p:txBody>
        </p:sp>
      </p:grpSp>
      <p:sp>
        <p:nvSpPr>
          <p:cNvPr id="3" name="Oval 2">
            <a:extLst>
              <a:ext uri="{FF2B5EF4-FFF2-40B4-BE49-F238E27FC236}">
                <a16:creationId xmlns:a16="http://schemas.microsoft.com/office/drawing/2014/main" id="{A8E3FD88-7AED-807B-255F-7E139B01E18F}"/>
              </a:ext>
            </a:extLst>
          </p:cNvPr>
          <p:cNvSpPr/>
          <p:nvPr/>
        </p:nvSpPr>
        <p:spPr>
          <a:xfrm>
            <a:off x="3647430" y="1788454"/>
            <a:ext cx="5544616" cy="3672408"/>
          </a:xfrm>
          <a:prstGeom prst="ellipse">
            <a:avLst/>
          </a:prstGeom>
          <a:gradFill flip="none" rotWithShape="1">
            <a:gsLst>
              <a:gs pos="84000">
                <a:schemeClr val="bg2">
                  <a:lumMod val="20000"/>
                  <a:lumOff val="80000"/>
                </a:schemeClr>
              </a:gs>
              <a:gs pos="87000">
                <a:srgbClr val="E6E6E6"/>
              </a:gs>
              <a:gs pos="32000">
                <a:srgbClr val="7D8496">
                  <a:alpha val="90000"/>
                </a:srgbClr>
              </a:gs>
              <a:gs pos="53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5" descr="logo-topspin.png">
            <a:extLst>
              <a:ext uri="{FF2B5EF4-FFF2-40B4-BE49-F238E27FC236}">
                <a16:creationId xmlns:a16="http://schemas.microsoft.com/office/drawing/2014/main" id="{C8198F85-4D3F-C08F-9C2A-254D6B3B750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lum/>
            <a:alphaModFix amt="20000"/>
          </a:blip>
          <a:srcRect r="69680"/>
          <a:stretch>
            <a:fillRect/>
          </a:stretch>
        </p:blipFill>
        <p:spPr>
          <a:xfrm>
            <a:off x="7746518" y="5571017"/>
            <a:ext cx="646547" cy="40481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A4725C0-BAB2-510A-05C7-D1358B6BE183}"/>
              </a:ext>
            </a:extLst>
          </p:cNvPr>
          <p:cNvSpPr txBox="1"/>
          <p:nvPr/>
        </p:nvSpPr>
        <p:spPr>
          <a:xfrm>
            <a:off x="7710677" y="5964363"/>
            <a:ext cx="94720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ln w="18000">
                  <a:noFill/>
                  <a:prstDash val="solid"/>
                  <a:miter lim="800000"/>
                </a:ln>
                <a:solidFill>
                  <a:schemeClr val="bg1">
                    <a:lumMod val="8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Gothic" pitchFamily="34" charset="0"/>
              </a:rPr>
              <a:t>topspin</a:t>
            </a:r>
            <a:endParaRPr lang="el-GR" sz="1600" b="1" dirty="0">
              <a:ln w="18000">
                <a:noFill/>
                <a:prstDash val="solid"/>
                <a:miter lim="800000"/>
              </a:ln>
              <a:solidFill>
                <a:schemeClr val="bg1">
                  <a:lumMod val="8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B137D115-3BC0-6429-DF3F-68F4F0FC9A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7365" y="1419123"/>
            <a:ext cx="1310724" cy="1310724"/>
          </a:xfrm>
          <a:prstGeom prst="rect">
            <a:avLst/>
          </a:prstGeom>
          <a:ln>
            <a:noFill/>
          </a:ln>
          <a:effectLst>
            <a:reflection blurRad="6350" stA="50000" endA="275" endPos="40000" dist="1016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http://appfive.com/wp-content/themes/topspin/assets/img/module-strain-data01.jpg">
            <a:extLst>
              <a:ext uri="{FF2B5EF4-FFF2-40B4-BE49-F238E27FC236}">
                <a16:creationId xmlns:a16="http://schemas.microsoft.com/office/drawing/2014/main" id="{D13BFE6D-F23E-8613-E81A-953DB016F2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alphaModFix amt="20000"/>
          </a:blip>
          <a:srcRect/>
          <a:stretch>
            <a:fillRect/>
          </a:stretch>
        </p:blipFill>
        <p:spPr bwMode="auto">
          <a:xfrm>
            <a:off x="5544407" y="4856964"/>
            <a:ext cx="2518284" cy="93600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  <a:softEdge rad="63500"/>
          </a:effectLst>
          <a:scene3d>
            <a:camera prst="perspectiveContrastingRightFacing"/>
            <a:lightRig rig="threePt" dir="t"/>
          </a:scene3d>
          <a:sp3d>
            <a:bevelT w="165100" prst="coolSlant"/>
          </a:sp3d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040944B-3AB3-D471-C2E1-522190DDD440}"/>
              </a:ext>
            </a:extLst>
          </p:cNvPr>
          <p:cNvSpPr txBox="1"/>
          <p:nvPr/>
        </p:nvSpPr>
        <p:spPr>
          <a:xfrm>
            <a:off x="6000934" y="5728830"/>
            <a:ext cx="2140009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n-US" sz="2400" b="1" dirty="0">
                <a:solidFill>
                  <a:schemeClr val="bg1">
                    <a:lumMod val="8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Strain Mapping</a:t>
            </a:r>
            <a:endParaRPr lang="el-GR" sz="2400" b="1" dirty="0">
              <a:solidFill>
                <a:schemeClr val="bg1">
                  <a:lumMod val="8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038A8B9-5277-C020-9B8F-400563CDB93F}"/>
              </a:ext>
            </a:extLst>
          </p:cNvPr>
          <p:cNvSpPr txBox="1"/>
          <p:nvPr/>
        </p:nvSpPr>
        <p:spPr>
          <a:xfrm>
            <a:off x="7746518" y="2275966"/>
            <a:ext cx="3983013" cy="461665"/>
          </a:xfrm>
          <a:prstGeom prst="rect">
            <a:avLst/>
          </a:prstGeom>
          <a:ln>
            <a:noFill/>
          </a:ln>
          <a:effectLst>
            <a:reflection blurRad="6350" stA="50000" endA="275" endPos="40000" dist="1016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n-US" sz="2400" b="1" dirty="0">
                <a:solidFill>
                  <a:schemeClr val="bg1">
                    <a:lumMod val="8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Orientation &amp; Phase Mapping</a:t>
            </a:r>
            <a:endParaRPr lang="el-GR" sz="2400" b="1" dirty="0">
              <a:solidFill>
                <a:schemeClr val="bg1">
                  <a:lumMod val="8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pic>
        <p:nvPicPr>
          <p:cNvPr id="22" name="Picture 1">
            <a:extLst>
              <a:ext uri="{FF2B5EF4-FFF2-40B4-BE49-F238E27FC236}">
                <a16:creationId xmlns:a16="http://schemas.microsoft.com/office/drawing/2014/main" id="{0EA751E7-150D-C2B2-22D0-312268B13F60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rcRect l="7440" t="5569" r="5760" b="8112"/>
          <a:stretch>
            <a:fillRect/>
          </a:stretch>
        </p:blipFill>
        <p:spPr bwMode="auto">
          <a:xfrm>
            <a:off x="2307556" y="2729027"/>
            <a:ext cx="1406546" cy="1245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  <a:softEdge rad="635000"/>
          </a:effectLst>
          <a:scene3d>
            <a:camera prst="perspectiveContrastingRightFacing"/>
            <a:lightRig rig="threePt" dir="t"/>
          </a:scene3d>
          <a:sp3d>
            <a:bevelT/>
          </a:sp3d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5F39F09-77E5-50CE-3633-D08EC4488BE5}"/>
              </a:ext>
            </a:extLst>
          </p:cNvPr>
          <p:cNvSpPr txBox="1"/>
          <p:nvPr/>
        </p:nvSpPr>
        <p:spPr>
          <a:xfrm>
            <a:off x="3325441" y="2408998"/>
            <a:ext cx="3559372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n-US" sz="2400" b="1" dirty="0">
                <a:solidFill>
                  <a:schemeClr val="bg1">
                    <a:lumMod val="8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3D diffraction tomography</a:t>
            </a:r>
            <a:endParaRPr lang="el-GR" sz="2400" b="1" dirty="0">
              <a:solidFill>
                <a:schemeClr val="bg1">
                  <a:lumMod val="8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pic>
        <p:nvPicPr>
          <p:cNvPr id="10" name="Picture 8">
            <a:extLst>
              <a:ext uri="{FF2B5EF4-FFF2-40B4-BE49-F238E27FC236}">
                <a16:creationId xmlns:a16="http://schemas.microsoft.com/office/drawing/2014/main" id="{B0CD4D1B-9C97-ED8B-864A-792E1C854E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3966" y="825147"/>
            <a:ext cx="1345981" cy="1345979"/>
          </a:xfrm>
          <a:prstGeom prst="rect">
            <a:avLst/>
          </a:prstGeom>
          <a:noFill/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>
            <a:extLst>
              <a:ext uri="{FF2B5EF4-FFF2-40B4-BE49-F238E27FC236}">
                <a16:creationId xmlns:a16="http://schemas.microsoft.com/office/drawing/2014/main" id="{7848FD1D-58DA-261D-54C2-F155160407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2" t="13691" r="11303" b="11007"/>
          <a:stretch>
            <a:fillRect/>
          </a:stretch>
        </p:blipFill>
        <p:spPr bwMode="auto">
          <a:xfrm>
            <a:off x="3704468" y="1223301"/>
            <a:ext cx="1609266" cy="1220823"/>
          </a:xfrm>
          <a:prstGeom prst="rect">
            <a:avLst/>
          </a:prstGeom>
          <a:noFill/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F5DBE16-A206-3558-3F10-9751FEC4E7B4}"/>
              </a:ext>
            </a:extLst>
          </p:cNvPr>
          <p:cNvSpPr txBox="1"/>
          <p:nvPr/>
        </p:nvSpPr>
        <p:spPr>
          <a:xfrm>
            <a:off x="1076008" y="4007452"/>
            <a:ext cx="3677738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e Pair Distribution Function</a:t>
            </a:r>
            <a:endParaRPr lang="el-GR" sz="24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pic>
        <p:nvPicPr>
          <p:cNvPr id="29" name="Picture 28" descr="A picture containing thing&#10;&#10;Description generated with high confidence">
            <a:extLst>
              <a:ext uri="{FF2B5EF4-FFF2-40B4-BE49-F238E27FC236}">
                <a16:creationId xmlns:a16="http://schemas.microsoft.com/office/drawing/2014/main" id="{B27672D3-99DF-0694-FCA5-9ABA082F61F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174" y="2749892"/>
            <a:ext cx="2965503" cy="1818082"/>
          </a:xfrm>
          <a:prstGeom prst="rect">
            <a:avLst/>
          </a:prstGeom>
        </p:spPr>
      </p:pic>
      <p:pic>
        <p:nvPicPr>
          <p:cNvPr id="26" name="Picture 25" descr="NanoMEGASjpegLOGO.jpg">
            <a:extLst>
              <a:ext uri="{FF2B5EF4-FFF2-40B4-BE49-F238E27FC236}">
                <a16:creationId xmlns:a16="http://schemas.microsoft.com/office/drawing/2014/main" id="{999DE114-6970-2D32-7DBD-0D1F3D98B33B}"/>
              </a:ext>
            </a:extLst>
          </p:cNvPr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9399896" y="6372322"/>
            <a:ext cx="2514600" cy="42270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91215115-83A2-32DE-698E-56A392B2BEDF}"/>
              </a:ext>
            </a:extLst>
          </p:cNvPr>
          <p:cNvSpPr txBox="1"/>
          <p:nvPr/>
        </p:nvSpPr>
        <p:spPr>
          <a:xfrm>
            <a:off x="304800" y="304800"/>
            <a:ext cx="6246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Precession Electron Diffraction Solutions</a:t>
            </a:r>
            <a:endParaRPr lang="el-GR" sz="24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810E410-B8C9-6E21-363C-EC02DD46B613}"/>
              </a:ext>
            </a:extLst>
          </p:cNvPr>
          <p:cNvGrpSpPr/>
          <p:nvPr/>
        </p:nvGrpSpPr>
        <p:grpSpPr>
          <a:xfrm flipH="1" flipV="1">
            <a:off x="-1" y="704909"/>
            <a:ext cx="12078269" cy="59873"/>
            <a:chOff x="152400" y="685800"/>
            <a:chExt cx="9144000" cy="76200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0DE57858-75BD-F782-2946-B04DB5D9B0BC}"/>
                </a:ext>
              </a:extLst>
            </p:cNvPr>
            <p:cNvCxnSpPr/>
            <p:nvPr/>
          </p:nvCxnSpPr>
          <p:spPr>
            <a:xfrm>
              <a:off x="152400" y="762000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25D0331E-0C3E-FFBB-094C-B0F3F4F48D01}"/>
                </a:ext>
              </a:extLst>
            </p:cNvPr>
            <p:cNvCxnSpPr/>
            <p:nvPr/>
          </p:nvCxnSpPr>
          <p:spPr>
            <a:xfrm>
              <a:off x="461556" y="685800"/>
              <a:ext cx="88348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703BFA4C-E4B4-E20B-F470-7A41747F8EC5}"/>
              </a:ext>
            </a:extLst>
          </p:cNvPr>
          <p:cNvSpPr txBox="1"/>
          <p:nvPr/>
        </p:nvSpPr>
        <p:spPr>
          <a:xfrm>
            <a:off x="0" y="6324600"/>
            <a:ext cx="2313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www.nanomegas.com</a:t>
            </a:r>
          </a:p>
        </p:txBody>
      </p:sp>
      <p:pic>
        <p:nvPicPr>
          <p:cNvPr id="4" name="Picture 3" descr="A graph of a graph showing a line&#10;&#10;Description automatically generated with medium confidence">
            <a:extLst>
              <a:ext uri="{FF2B5EF4-FFF2-40B4-BE49-F238E27FC236}">
                <a16:creationId xmlns:a16="http://schemas.microsoft.com/office/drawing/2014/main" id="{446D8FE5-4083-C747-065B-5C08EFAD91B7}"/>
              </a:ext>
            </a:extLst>
          </p:cNvPr>
          <p:cNvPicPr>
            <a:picLocks noChangeAspect="1"/>
          </p:cNvPicPr>
          <p:nvPr/>
        </p:nvPicPr>
        <p:blipFill>
          <a:blip r:embed="rId1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9137" y="3274252"/>
            <a:ext cx="1798099" cy="1244838"/>
          </a:xfrm>
          <a:prstGeom prst="rect">
            <a:avLst/>
          </a:prstGeom>
          <a:ln>
            <a:noFill/>
          </a:ln>
          <a:effectLst>
            <a:reflection blurRad="6350" stA="50000" endA="275" endPos="40000" dist="1016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CF2AE7E1-F148-3AA7-A1E0-5D7C23661376}"/>
              </a:ext>
            </a:extLst>
          </p:cNvPr>
          <p:cNvSpPr txBox="1"/>
          <p:nvPr/>
        </p:nvSpPr>
        <p:spPr>
          <a:xfrm>
            <a:off x="8043610" y="4911283"/>
            <a:ext cx="2802370" cy="461665"/>
          </a:xfrm>
          <a:prstGeom prst="rect">
            <a:avLst/>
          </a:prstGeom>
          <a:ln>
            <a:noFill/>
          </a:ln>
          <a:effectLst>
            <a:reflection blurRad="6350" stA="50000" endA="275" endPos="40000" dist="1016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n-US" sz="2400" b="1" dirty="0">
                <a:solidFill>
                  <a:schemeClr val="bg1">
                    <a:lumMod val="8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Electric Field Studies</a:t>
            </a:r>
            <a:endParaRPr lang="el-GR" sz="2400" b="1" dirty="0">
              <a:solidFill>
                <a:schemeClr val="bg1">
                  <a:lumMod val="8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13" name="Flowchart: Manual Operation 12">
            <a:extLst>
              <a:ext uri="{FF2B5EF4-FFF2-40B4-BE49-F238E27FC236}">
                <a16:creationId xmlns:a16="http://schemas.microsoft.com/office/drawing/2014/main" id="{08433736-233F-E1F5-9929-E0B46F15EDAC}"/>
              </a:ext>
            </a:extLst>
          </p:cNvPr>
          <p:cNvSpPr/>
          <p:nvPr/>
        </p:nvSpPr>
        <p:spPr>
          <a:xfrm>
            <a:off x="10363200" y="0"/>
            <a:ext cx="1828800" cy="307888"/>
          </a:xfrm>
          <a:prstGeom prst="flowChartManualOperation">
            <a:avLst/>
          </a:prstGeom>
          <a:solidFill>
            <a:schemeClr val="tx1">
              <a:lumMod val="65000"/>
              <a:lumOff val="3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100"/>
              </a:lnSpc>
            </a:pPr>
            <a:r>
              <a:rPr lang="en-US" sz="1200" b="1" dirty="0">
                <a:solidFill>
                  <a:srgbClr val="00FFCC"/>
                </a:solidFill>
              </a:rPr>
              <a:t>Introduction</a:t>
            </a:r>
            <a:endParaRPr lang="el-GR" sz="1200" b="1" dirty="0">
              <a:solidFill>
                <a:srgbClr val="00FFCC"/>
              </a:solidFill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907E508-BFC3-9B54-3A35-5F8BC71B7A7E}"/>
              </a:ext>
            </a:extLst>
          </p:cNvPr>
          <p:cNvGrpSpPr/>
          <p:nvPr/>
        </p:nvGrpSpPr>
        <p:grpSpPr>
          <a:xfrm>
            <a:off x="7925533" y="3417558"/>
            <a:ext cx="2080196" cy="1439406"/>
            <a:chOff x="7889662" y="3545776"/>
            <a:chExt cx="2080196" cy="1439406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A3F5A9E4-92AD-B999-3F75-EB94329A8C27}"/>
                </a:ext>
              </a:extLst>
            </p:cNvPr>
            <p:cNvGrpSpPr/>
            <p:nvPr/>
          </p:nvGrpSpPr>
          <p:grpSpPr>
            <a:xfrm>
              <a:off x="7889662" y="3545776"/>
              <a:ext cx="2080196" cy="1368000"/>
              <a:chOff x="7889662" y="3545776"/>
              <a:chExt cx="2080196" cy="1368000"/>
            </a:xfrm>
          </p:grpSpPr>
          <p:pic>
            <p:nvPicPr>
              <p:cNvPr id="18" name="Picture 17" descr="A close-up of a neon line&#10;&#10;Description automatically generated">
                <a:extLst>
                  <a:ext uri="{FF2B5EF4-FFF2-40B4-BE49-F238E27FC236}">
                    <a16:creationId xmlns:a16="http://schemas.microsoft.com/office/drawing/2014/main" id="{75DDAA3D-2458-2469-A399-88F74CA33AB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alphaModFix amt="2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30799" y="3545776"/>
                <a:ext cx="1368000" cy="1368000"/>
              </a:xfrm>
              <a:prstGeom prst="rect">
                <a:avLst/>
              </a:prstGeom>
              <a:ln>
                <a:noFill/>
              </a:ln>
              <a:effectLst>
                <a:reflection blurRad="6350" stA="50000" endA="275" endPos="40000" dist="101600" dir="5400000" sy="-100000" algn="bl" rotWithShape="0"/>
              </a:effectLst>
              <a:scene3d>
                <a:camera prst="perspectiveHeroicExtremeLeftFacing"/>
                <a:lightRig rig="threePt" dir="t"/>
              </a:scene3d>
              <a:sp3d>
                <a:bevelT/>
              </a:sp3d>
            </p:spPr>
          </p:pic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5D910B6-AA99-7F18-639C-F8D288CC8F48}"/>
                  </a:ext>
                </a:extLst>
              </p:cNvPr>
              <p:cNvSpPr txBox="1"/>
              <p:nvPr/>
            </p:nvSpPr>
            <p:spPr>
              <a:xfrm rot="21295698">
                <a:off x="7889662" y="3551195"/>
                <a:ext cx="2080196" cy="230832"/>
              </a:xfrm>
              <a:prstGeom prst="rect">
                <a:avLst/>
              </a:prstGeom>
              <a:ln>
                <a:noFill/>
              </a:ln>
              <a:effectLst>
                <a:reflection blurRad="6350" stA="50000" endA="275" endPos="40000" dist="101600" dir="5400000" sy="-100000" algn="bl" rotWithShape="0"/>
              </a:effectLst>
              <a:scene3d>
                <a:camera prst="perspectiveHeroicExtremeLeftFacing"/>
                <a:lightRig rig="threePt" dir="t"/>
              </a:scene3d>
              <a:sp3d>
                <a:bevelT/>
              </a:sp3d>
            </p:spPr>
            <p:txBody>
              <a:bodyPr wrap="square">
                <a:spAutoFit/>
              </a:bodyPr>
              <a:lstStyle/>
              <a:p>
                <a:r>
                  <a:rPr lang="en-GB" sz="900" kern="0" dirty="0">
                    <a:solidFill>
                      <a:schemeClr val="bg1"/>
                    </a:solidFill>
                    <a:effectLst/>
                    <a:latin typeface="ScalaPro-Regular"/>
                    <a:ea typeface="Calibri" panose="020F0502020204030204" pitchFamily="34" charset="0"/>
                    <a:cs typeface="ScalaPro-Regular"/>
                  </a:rPr>
                  <a:t>GaAs/</a:t>
                </a:r>
                <a:r>
                  <a:rPr lang="en-GB" sz="900" kern="0" dirty="0" err="1">
                    <a:solidFill>
                      <a:schemeClr val="bg1"/>
                    </a:solidFill>
                    <a:effectLst/>
                    <a:latin typeface="ScalaPro-Regular"/>
                    <a:ea typeface="Calibri" panose="020F0502020204030204" pitchFamily="34" charset="0"/>
                    <a:cs typeface="ScalaPro-Regular"/>
                  </a:rPr>
                  <a:t>AlAs</a:t>
                </a:r>
                <a:r>
                  <a:rPr lang="en-GB" sz="900" kern="0" dirty="0">
                    <a:solidFill>
                      <a:schemeClr val="bg1"/>
                    </a:solidFill>
                    <a:effectLst/>
                    <a:latin typeface="ScalaPro-Regular"/>
                    <a:ea typeface="Calibri" panose="020F0502020204030204" pitchFamily="34" charset="0"/>
                    <a:cs typeface="ScalaPro-Regular"/>
                  </a:rPr>
                  <a:t> (001) interface </a:t>
                </a:r>
                <a:endParaRPr lang="en-GB" sz="90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24" name="Picture 23" descr="A colorful circle with a black border&#10;&#10;Description automatically generated">
              <a:extLst>
                <a:ext uri="{FF2B5EF4-FFF2-40B4-BE49-F238E27FC236}">
                  <a16:creationId xmlns:a16="http://schemas.microsoft.com/office/drawing/2014/main" id="{C0D563D6-2759-7F32-01A2-A344050F58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26992" y="4589182"/>
              <a:ext cx="396000" cy="396000"/>
            </a:xfrm>
            <a:prstGeom prst="rect">
              <a:avLst/>
            </a:prstGeom>
            <a:ln>
              <a:noFill/>
            </a:ln>
            <a:effectLst>
              <a:reflection blurRad="6350" stA="50000" endA="275" endPos="40000" dist="101600" dir="5400000" sy="-100000" algn="bl" rotWithShape="0"/>
            </a:effectLst>
            <a:scene3d>
              <a:camera prst="perspectiveHeroicExtremeLeftFacing"/>
              <a:lightRig rig="threePt" dir="t"/>
            </a:scene3d>
            <a:sp3d>
              <a:bevelT/>
            </a:sp3d>
          </p:spPr>
        </p:pic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6B456D12-F645-9046-E5A9-C60FC2BAA5A9}"/>
              </a:ext>
            </a:extLst>
          </p:cNvPr>
          <p:cNvGrpSpPr/>
          <p:nvPr/>
        </p:nvGrpSpPr>
        <p:grpSpPr>
          <a:xfrm>
            <a:off x="2874504" y="3859125"/>
            <a:ext cx="2062058" cy="2122150"/>
            <a:chOff x="2581224" y="3861856"/>
            <a:chExt cx="2230622" cy="2081040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14CED0FF-3E18-ED50-F1C5-9948F07129D0}"/>
                </a:ext>
              </a:extLst>
            </p:cNvPr>
            <p:cNvGrpSpPr/>
            <p:nvPr/>
          </p:nvGrpSpPr>
          <p:grpSpPr>
            <a:xfrm>
              <a:off x="2581224" y="3861856"/>
              <a:ext cx="2230622" cy="2081040"/>
              <a:chOff x="-2103469" y="2984008"/>
              <a:chExt cx="2829827" cy="2770808"/>
            </a:xfrm>
          </p:grpSpPr>
          <p:pic>
            <p:nvPicPr>
              <p:cNvPr id="54" name="Picture 53" descr="A blue line on a yellow background&#10;&#10;AI-generated content may be incorrect.">
                <a:extLst>
                  <a:ext uri="{FF2B5EF4-FFF2-40B4-BE49-F238E27FC236}">
                    <a16:creationId xmlns:a16="http://schemas.microsoft.com/office/drawing/2014/main" id="{14087D89-9410-4AB2-F587-5BF9674CB9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brightnessContrast bright="2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8681"/>
              <a:stretch/>
            </p:blipFill>
            <p:spPr>
              <a:xfrm>
                <a:off x="-2103469" y="3701444"/>
                <a:ext cx="2829827" cy="1899256"/>
              </a:xfrm>
              <a:prstGeom prst="rect">
                <a:avLst/>
              </a:prstGeom>
              <a:noFill/>
              <a:effectLst>
                <a:reflection blurRad="6350" stA="52000" endA="300" endPos="35000" dir="5400000" sy="-100000" algn="bl" rotWithShape="0"/>
                <a:softEdge rad="63500"/>
              </a:effectLst>
              <a:scene3d>
                <a:camera prst="perspectiveContrastingRightFacing"/>
                <a:lightRig rig="threePt" dir="t"/>
              </a:scene3d>
              <a:sp3d>
                <a:bevelT w="165100" prst="coolSlant"/>
              </a:sp3d>
            </p:spPr>
          </p:pic>
          <p:pic>
            <p:nvPicPr>
              <p:cNvPr id="58" name="Picture 57">
                <a:extLst>
                  <a:ext uri="{FF2B5EF4-FFF2-40B4-BE49-F238E27FC236}">
                    <a16:creationId xmlns:a16="http://schemas.microsoft.com/office/drawing/2014/main" id="{C7C696EC-6B8B-D14A-58F2-D68CFBA9FF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>
                <a:extLst>
                  <a:ext uri="{BEBA8EAE-BF5A-486C-A8C5-ECC9F3942E4B}">
                    <a14:imgProps xmlns:a14="http://schemas.microsoft.com/office/drawing/2010/main">
                      <a14:imgLayer r:embed="rId19">
                        <a14:imgEffect>
                          <a14:backgroundRemoval t="9970" b="89930" l="6473" r="89958">
                            <a14:foregroundMark x1="8409" y1="58308" x2="8409" y2="58308"/>
                            <a14:foregroundMark x1="6473" y1="51863" x2="6473" y2="51863"/>
                            <a14:foregroundMark x1="6776" y1="52769" x2="6776" y2="52769"/>
                            <a14:backgroundMark x1="8409" y1="58308" x2="8409" y2="5830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1536"/>
              <a:stretch/>
            </p:blipFill>
            <p:spPr>
              <a:xfrm rot="21440668">
                <a:off x="-1872080" y="2984008"/>
                <a:ext cx="1176404" cy="2770808"/>
              </a:xfrm>
              <a:prstGeom prst="rect">
                <a:avLst/>
              </a:prstGeom>
              <a:effectLst>
                <a:glow rad="88900">
                  <a:schemeClr val="accent1">
                    <a:satMod val="175000"/>
                    <a:alpha val="40000"/>
                  </a:schemeClr>
                </a:glow>
              </a:effectLst>
            </p:spPr>
          </p:pic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A4E18662-D89F-5885-454F-458275A4D59F}"/>
                </a:ext>
              </a:extLst>
            </p:cNvPr>
            <p:cNvSpPr txBox="1"/>
            <p:nvPr/>
          </p:nvSpPr>
          <p:spPr>
            <a:xfrm>
              <a:off x="3824715" y="4448157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perspectiveContrastingRightFacing"/>
                <a:lightRig rig="threePt" dir="t"/>
              </a:scene3d>
            </a:bodyPr>
            <a:lstStyle>
              <a:defPPr>
                <a:defRPr lang="en-US"/>
              </a:defPPr>
              <a:lvl1pPr>
                <a:defRPr b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reflection blurRad="6350" stA="50000" endA="300" endPos="50000" dist="29997" dir="5400000" sy="-100000" algn="bl" rotWithShape="0"/>
                  </a:effectLst>
                </a:defRPr>
              </a:lvl1pPr>
            </a:lstStyle>
            <a:p>
              <a:r>
                <a:rPr lang="en-US" dirty="0">
                  <a:solidFill>
                    <a:schemeClr val="tx1"/>
                  </a:solidFill>
                  <a:effectLst>
                    <a:glow rad="190500">
                      <a:schemeClr val="accent1">
                        <a:satMod val="175000"/>
                        <a:alpha val="40000"/>
                      </a:schemeClr>
                    </a:glow>
                    <a:reflection blurRad="6350" stA="50000" endA="300" endPos="50000" dist="29997" dir="5400000" sy="-100000" algn="bl" rotWithShape="0"/>
                  </a:effectLst>
                </a:rPr>
                <a:t>Si</a:t>
              </a:r>
              <a:r>
                <a:rPr lang="en-US" baseline="-25000" dirty="0">
                  <a:solidFill>
                    <a:schemeClr val="tx1"/>
                  </a:solidFill>
                  <a:effectLst>
                    <a:glow rad="190500">
                      <a:schemeClr val="accent1">
                        <a:satMod val="175000"/>
                        <a:alpha val="40000"/>
                      </a:schemeClr>
                    </a:glow>
                    <a:reflection blurRad="6350" stA="50000" endA="300" endPos="50000" dist="29997" dir="5400000" sy="-100000" algn="bl" rotWithShape="0"/>
                  </a:effectLst>
                </a:rPr>
                <a:t>3</a:t>
              </a:r>
              <a:r>
                <a:rPr lang="en-US" dirty="0">
                  <a:solidFill>
                    <a:schemeClr val="tx1"/>
                  </a:solidFill>
                  <a:effectLst>
                    <a:glow rad="190500">
                      <a:schemeClr val="accent1">
                        <a:satMod val="175000"/>
                        <a:alpha val="40000"/>
                      </a:schemeClr>
                    </a:glow>
                    <a:reflection blurRad="6350" stA="50000" endA="300" endPos="50000" dist="29997" dir="5400000" sy="-100000" algn="bl" rotWithShape="0"/>
                  </a:effectLst>
                </a:rPr>
                <a:t>N</a:t>
              </a:r>
              <a:r>
                <a:rPr lang="en-US" baseline="-25000" dirty="0">
                  <a:solidFill>
                    <a:schemeClr val="tx1"/>
                  </a:solidFill>
                  <a:effectLst>
                    <a:glow rad="190500">
                      <a:schemeClr val="accent1">
                        <a:satMod val="175000"/>
                        <a:alpha val="40000"/>
                      </a:schemeClr>
                    </a:glow>
                    <a:reflection blurRad="6350" stA="50000" endA="300" endPos="50000" dist="29997" dir="5400000" sy="-100000" algn="bl" rotWithShape="0"/>
                  </a:effectLst>
                </a:rPr>
                <a:t>4</a:t>
              </a:r>
              <a:endParaRPr lang="en-GB" dirty="0">
                <a:solidFill>
                  <a:schemeClr val="tx1"/>
                </a:solidFill>
                <a:effectLst>
                  <a:glow rad="190500">
                    <a:schemeClr val="accent1">
                      <a:satMod val="175000"/>
                      <a:alpha val="40000"/>
                    </a:schemeClr>
                  </a:glow>
                  <a:reflection blurRad="6350" stA="50000" endA="300" endPos="50000" dist="29997" dir="5400000" sy="-100000" algn="bl" rotWithShape="0"/>
                </a:effectLst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4BDC026-738E-E663-FEFA-9F928DF9D1BB}"/>
                </a:ext>
              </a:extLst>
            </p:cNvPr>
            <p:cNvSpPr txBox="1"/>
            <p:nvPr/>
          </p:nvSpPr>
          <p:spPr>
            <a:xfrm>
              <a:off x="3952540" y="5312944"/>
              <a:ext cx="5838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perspectiveContrastingRightFacing"/>
                <a:lightRig rig="threePt" dir="t"/>
              </a:scene3d>
            </a:bodyPr>
            <a:lstStyle>
              <a:defPPr>
                <a:defRPr lang="en-US"/>
              </a:defPPr>
              <a:lvl1pPr>
                <a:defRPr b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reflection blurRad="6350" stA="50000" endA="300" endPos="50000" dist="29997" dir="5400000" sy="-100000" algn="bl" rotWithShape="0"/>
                  </a:effectLst>
                </a:defRPr>
              </a:lvl1pPr>
            </a:lstStyle>
            <a:p>
              <a:r>
                <a:rPr lang="en-US" dirty="0">
                  <a:solidFill>
                    <a:schemeClr val="tx1"/>
                  </a:solidFill>
                </a:rPr>
                <a:t>SiO</a:t>
              </a:r>
              <a:r>
                <a:rPr lang="en-US" baseline="-25000" dirty="0">
                  <a:solidFill>
                    <a:schemeClr val="tx1"/>
                  </a:solidFill>
                </a:rPr>
                <a:t>2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8C2BBEF9-D195-5480-3F2F-4552E357A61A}"/>
              </a:ext>
            </a:extLst>
          </p:cNvPr>
          <p:cNvSpPr txBox="1"/>
          <p:nvPr/>
        </p:nvSpPr>
        <p:spPr>
          <a:xfrm>
            <a:off x="2193915" y="5646398"/>
            <a:ext cx="4865563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e Pair Distribution Function mapping</a:t>
            </a:r>
            <a:endParaRPr lang="el-GR" sz="24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941525D-E395-A54B-11F8-17A1258E41B1}"/>
              </a:ext>
            </a:extLst>
          </p:cNvPr>
          <p:cNvSpPr txBox="1"/>
          <p:nvPr/>
        </p:nvSpPr>
        <p:spPr>
          <a:xfrm flipH="1">
            <a:off x="5720354" y="2697791"/>
            <a:ext cx="5791200" cy="267765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  <a:effectLst>
            <a:reflection blurRad="6350" stA="50000" endA="275" endPos="40000" dist="1016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marL="0" lvl="3" algn="ctr" defTabSz="713230">
              <a:defRPr sz="2200" b="1">
                <a:latin typeface="Arial Narrow"/>
                <a:ea typeface="Arial Narrow"/>
                <a:cs typeface="Arial Narrow"/>
                <a:sym typeface="Arial Narrow"/>
              </a:defRPr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 Narrow"/>
              </a:rPr>
              <a:t>Semi-Crystalline and Amorphous Materials analysis</a:t>
            </a:r>
            <a:endParaRPr lang="el-GR" sz="24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Arial Narrow"/>
            </a:endParaRPr>
          </a:p>
          <a:p>
            <a:pPr marL="0" lvl="3" algn="ctr" defTabSz="713230">
              <a:defRPr sz="2200" b="1">
                <a:latin typeface="Arial Narrow"/>
                <a:ea typeface="Arial Narrow"/>
                <a:cs typeface="Arial Narrow"/>
                <a:sym typeface="Arial Narrow"/>
              </a:defRPr>
            </a:pP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 Narrow"/>
              </a:rPr>
              <a:t>spot OR scanning</a:t>
            </a:r>
          </a:p>
          <a:p>
            <a:pPr marL="0" lvl="3" algn="ctr" defTabSz="713230">
              <a:defRPr sz="2200" b="1">
                <a:latin typeface="Arial Narrow"/>
                <a:ea typeface="Arial Narrow"/>
                <a:cs typeface="Arial Narrow"/>
                <a:sym typeface="Arial Narrow"/>
              </a:defRPr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Arial Narrow"/>
            </a:endParaRPr>
          </a:p>
          <a:p>
            <a:pPr marL="0" lvl="3" defTabSz="713230">
              <a:defRPr sz="2200" b="1">
                <a:latin typeface="Arial Narrow"/>
                <a:ea typeface="Arial Narrow"/>
                <a:cs typeface="Arial Narrow"/>
                <a:sym typeface="Arial Narrow"/>
              </a:defRPr>
            </a:pP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 Narrow"/>
              </a:rPr>
              <a:t>Semiconducto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 Narrow"/>
              </a:rPr>
              <a:t>rs</a:t>
            </a: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 Narrow"/>
              </a:rPr>
              <a:t>, Polymers, Batteries, Solar Cells, Sensors Catalysts, Glasses, Thin Films, </a:t>
            </a:r>
            <a:r>
              <a:rPr lang="en-US" sz="24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 Narrow"/>
              </a:rPr>
              <a:t>etc</a:t>
            </a: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 Narrow"/>
              </a:rPr>
              <a:t> </a:t>
            </a:r>
            <a:endParaRPr lang="en-GB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9681262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1347B5-BBA7-AEA7-9EAC-7C419A295F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5" descr="Microscope_4.jpg">
            <a:extLst>
              <a:ext uri="{FF2B5EF4-FFF2-40B4-BE49-F238E27FC236}">
                <a16:creationId xmlns:a16="http://schemas.microsoft.com/office/drawing/2014/main" id="{C8B0F6BC-7BC8-FF03-3356-A400D844352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 bright="30000" contrast="-30000"/>
          </a:blip>
          <a:srcRect/>
          <a:stretch>
            <a:fillRect/>
          </a:stretch>
        </p:blipFill>
        <p:spPr bwMode="auto">
          <a:xfrm>
            <a:off x="26967" y="0"/>
            <a:ext cx="5390187" cy="64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187973A-E0B0-FC0A-2982-73A5CC5840BA}"/>
              </a:ext>
            </a:extLst>
          </p:cNvPr>
          <p:cNvCxnSpPr>
            <a:cxnSpLocks/>
          </p:cNvCxnSpPr>
          <p:nvPr/>
        </p:nvCxnSpPr>
        <p:spPr>
          <a:xfrm>
            <a:off x="309156" y="6248400"/>
            <a:ext cx="11769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NanoMEGASjpegLOGO.jpg">
            <a:extLst>
              <a:ext uri="{FF2B5EF4-FFF2-40B4-BE49-F238E27FC236}">
                <a16:creationId xmlns:a16="http://schemas.microsoft.com/office/drawing/2014/main" id="{99532B24-C610-0084-722C-5D718B16342B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399896" y="6372322"/>
            <a:ext cx="2514600" cy="422700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0666F66-B3E8-FE04-B522-8EF794DF54E5}"/>
              </a:ext>
            </a:extLst>
          </p:cNvPr>
          <p:cNvCxnSpPr>
            <a:cxnSpLocks/>
          </p:cNvCxnSpPr>
          <p:nvPr/>
        </p:nvCxnSpPr>
        <p:spPr>
          <a:xfrm>
            <a:off x="0" y="6324600"/>
            <a:ext cx="120782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64953781-A813-D6A9-4E52-90B75C6A974F}"/>
              </a:ext>
            </a:extLst>
          </p:cNvPr>
          <p:cNvSpPr txBox="1"/>
          <p:nvPr/>
        </p:nvSpPr>
        <p:spPr>
          <a:xfrm>
            <a:off x="304800" y="304800"/>
            <a:ext cx="4470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Imaging RECIPROCAL Space</a:t>
            </a:r>
            <a:endParaRPr lang="el-GR" sz="2400" b="1" i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1A45085-644D-64A4-A038-387820EC5705}"/>
              </a:ext>
            </a:extLst>
          </p:cNvPr>
          <p:cNvGrpSpPr/>
          <p:nvPr/>
        </p:nvGrpSpPr>
        <p:grpSpPr>
          <a:xfrm flipH="1" flipV="1">
            <a:off x="-1" y="704909"/>
            <a:ext cx="12078269" cy="59873"/>
            <a:chOff x="152400" y="685800"/>
            <a:chExt cx="9144000" cy="76200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A67C617-CB68-9198-6295-BA3DB826629C}"/>
                </a:ext>
              </a:extLst>
            </p:cNvPr>
            <p:cNvCxnSpPr/>
            <p:nvPr/>
          </p:nvCxnSpPr>
          <p:spPr>
            <a:xfrm>
              <a:off x="152400" y="762000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8185907-BF19-25F5-9EED-FB8B85A65C5F}"/>
                </a:ext>
              </a:extLst>
            </p:cNvPr>
            <p:cNvCxnSpPr/>
            <p:nvPr/>
          </p:nvCxnSpPr>
          <p:spPr>
            <a:xfrm>
              <a:off x="461556" y="685800"/>
              <a:ext cx="88348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7F2C3F31-58E1-7C72-5A44-33C4D0AAE803}"/>
              </a:ext>
            </a:extLst>
          </p:cNvPr>
          <p:cNvSpPr txBox="1"/>
          <p:nvPr/>
        </p:nvSpPr>
        <p:spPr>
          <a:xfrm>
            <a:off x="0" y="6324600"/>
            <a:ext cx="2313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www.nanomegas.com</a:t>
            </a:r>
          </a:p>
        </p:txBody>
      </p:sp>
      <p:sp>
        <p:nvSpPr>
          <p:cNvPr id="2" name="Flowchart: Manual Operation 1">
            <a:extLst>
              <a:ext uri="{FF2B5EF4-FFF2-40B4-BE49-F238E27FC236}">
                <a16:creationId xmlns:a16="http://schemas.microsoft.com/office/drawing/2014/main" id="{310B7DC8-3B47-55C2-2CC2-2AF6B501E61C}"/>
              </a:ext>
            </a:extLst>
          </p:cNvPr>
          <p:cNvSpPr/>
          <p:nvPr/>
        </p:nvSpPr>
        <p:spPr>
          <a:xfrm>
            <a:off x="10363200" y="0"/>
            <a:ext cx="1828800" cy="307888"/>
          </a:xfrm>
          <a:prstGeom prst="flowChartManualOperation">
            <a:avLst/>
          </a:prstGeom>
          <a:solidFill>
            <a:schemeClr val="tx1">
              <a:lumMod val="65000"/>
              <a:lumOff val="3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100"/>
              </a:lnSpc>
            </a:pPr>
            <a:r>
              <a:rPr lang="en-US" sz="1200" b="1" dirty="0">
                <a:solidFill>
                  <a:srgbClr val="00FFCC"/>
                </a:solidFill>
              </a:rPr>
              <a:t>Introduction</a:t>
            </a:r>
            <a:endParaRPr lang="el-GR" sz="1200" b="1" dirty="0">
              <a:solidFill>
                <a:srgbClr val="00FFCC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3BADE3-7EFF-B04A-6103-1F36B771BD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1797" y="1083644"/>
            <a:ext cx="4876800" cy="48768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4988084-87F0-54B1-E254-7A9DB9698F98}"/>
              </a:ext>
            </a:extLst>
          </p:cNvPr>
          <p:cNvSpPr txBox="1"/>
          <p:nvPr/>
        </p:nvSpPr>
        <p:spPr>
          <a:xfrm>
            <a:off x="7692375" y="739338"/>
            <a:ext cx="2004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Electron Diffraction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F89A7F-57F6-5D3B-1E5F-102D98E47A6C}"/>
              </a:ext>
            </a:extLst>
          </p:cNvPr>
          <p:cNvSpPr txBox="1"/>
          <p:nvPr/>
        </p:nvSpPr>
        <p:spPr>
          <a:xfrm>
            <a:off x="9823203" y="1312244"/>
            <a:ext cx="711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Ta O5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5A94E53-3F27-2856-6B2E-4BD1F73166B2}"/>
              </a:ext>
            </a:extLst>
          </p:cNvPr>
          <p:cNvSpPr txBox="1"/>
          <p:nvPr/>
        </p:nvSpPr>
        <p:spPr>
          <a:xfrm>
            <a:off x="3827144" y="1753627"/>
            <a:ext cx="39413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Every spot corresponds t</a:t>
            </a:r>
            <a:r>
              <a:rPr lang="en-US" dirty="0">
                <a:solidFill>
                  <a:schemeClr val="bg1"/>
                </a:solidFill>
              </a:rPr>
              <a:t>o</a:t>
            </a: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crystal planes</a:t>
            </a:r>
          </a:p>
          <a:p>
            <a:r>
              <a:rPr lang="en-US" dirty="0"/>
              <a:t>&amp;</a:t>
            </a:r>
          </a:p>
          <a:p>
            <a:r>
              <a:rPr lang="en-US" dirty="0"/>
              <a:t>are indexed by Miller ind</a:t>
            </a:r>
            <a:r>
              <a:rPr lang="en-US" dirty="0">
                <a:solidFill>
                  <a:schemeClr val="bg1"/>
                </a:solidFill>
              </a:rPr>
              <a:t>ices: h k 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0238238"/>
      </p:ext>
    </p:extLst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8FC809-C256-ABFD-D2A9-91982BE852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5A74CF7-B52B-9A7A-60ED-34D9C3A09CEC}"/>
              </a:ext>
            </a:extLst>
          </p:cNvPr>
          <p:cNvCxnSpPr>
            <a:cxnSpLocks/>
          </p:cNvCxnSpPr>
          <p:nvPr/>
        </p:nvCxnSpPr>
        <p:spPr>
          <a:xfrm>
            <a:off x="309156" y="6248400"/>
            <a:ext cx="11769112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095B2EF-893D-5171-3D25-822A57EFB25D}"/>
              </a:ext>
            </a:extLst>
          </p:cNvPr>
          <p:cNvCxnSpPr>
            <a:cxnSpLocks/>
          </p:cNvCxnSpPr>
          <p:nvPr/>
        </p:nvCxnSpPr>
        <p:spPr>
          <a:xfrm>
            <a:off x="0" y="6324600"/>
            <a:ext cx="12078268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FB8734A-2ED4-99B5-227E-F7AD1DA1F5A4}"/>
              </a:ext>
            </a:extLst>
          </p:cNvPr>
          <p:cNvGrpSpPr/>
          <p:nvPr/>
        </p:nvGrpSpPr>
        <p:grpSpPr>
          <a:xfrm flipH="1" flipV="1">
            <a:off x="-1" y="704909"/>
            <a:ext cx="12078269" cy="59873"/>
            <a:chOff x="152400" y="685800"/>
            <a:chExt cx="9144000" cy="76200"/>
          </a:xfrm>
        </p:grpSpPr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5BBC4F2-393D-BEE1-1AC1-CB2763D27AE1}"/>
                </a:ext>
              </a:extLst>
            </p:cNvPr>
            <p:cNvCxnSpPr/>
            <p:nvPr/>
          </p:nvCxnSpPr>
          <p:spPr>
            <a:xfrm>
              <a:off x="152400" y="762000"/>
              <a:ext cx="9144000" cy="0"/>
            </a:xfrm>
            <a:prstGeom prst="line">
              <a:avLst/>
            </a:prstGeom>
            <a:ln>
              <a:solidFill>
                <a:srgbClr val="66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C298384E-F5EA-5E46-0953-F44ED8A9D1CC}"/>
                </a:ext>
              </a:extLst>
            </p:cNvPr>
            <p:cNvCxnSpPr/>
            <p:nvPr/>
          </p:nvCxnSpPr>
          <p:spPr>
            <a:xfrm>
              <a:off x="461556" y="685800"/>
              <a:ext cx="8834844" cy="0"/>
            </a:xfrm>
            <a:prstGeom prst="line">
              <a:avLst/>
            </a:prstGeom>
            <a:ln>
              <a:solidFill>
                <a:srgbClr val="66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A054ECB9-9298-E539-35D3-F71F5266CD19}"/>
              </a:ext>
            </a:extLst>
          </p:cNvPr>
          <p:cNvSpPr txBox="1"/>
          <p:nvPr/>
        </p:nvSpPr>
        <p:spPr>
          <a:xfrm>
            <a:off x="304797" y="288367"/>
            <a:ext cx="93290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b="1" i="1" dirty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Diffraction Patterns: Crystalline vs Nanocrystalline/Amorphous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B998E7-6290-B7B6-DC38-11F604EF91F8}"/>
              </a:ext>
            </a:extLst>
          </p:cNvPr>
          <p:cNvSpPr txBox="1"/>
          <p:nvPr/>
        </p:nvSpPr>
        <p:spPr>
          <a:xfrm>
            <a:off x="304797" y="997431"/>
            <a:ext cx="7568950" cy="30777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dirty="0"/>
          </a:p>
          <a:p>
            <a:pPr>
              <a:defRPr sz="2000" b="1">
                <a:solidFill>
                  <a:srgbClr val="0066CC"/>
                </a:solidFill>
              </a:defRPr>
            </a:pPr>
            <a:r>
              <a:rPr dirty="0"/>
              <a:t>🔵 Crystalline </a:t>
            </a:r>
            <a:r>
              <a:rPr lang="en-US" dirty="0"/>
              <a:t>Materials: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 sz="2000" b="1">
                <a:solidFill>
                  <a:srgbClr val="0066CC"/>
                </a:solidFill>
              </a:defRPr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Sharp Bragg peaks (intense, well-defined) 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 sz="2000" b="1">
                <a:solidFill>
                  <a:srgbClr val="0066CC"/>
                </a:solidFill>
              </a:defRPr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Easy to solve structure with conventional crystallography </a:t>
            </a:r>
            <a:br>
              <a:rPr lang="en-US" sz="1600" dirty="0"/>
            </a:br>
            <a:endParaRPr lang="en-US" sz="1600" dirty="0"/>
          </a:p>
          <a:p>
            <a:endParaRPr lang="en-US" dirty="0"/>
          </a:p>
          <a:p>
            <a:br>
              <a:rPr dirty="0"/>
            </a:br>
            <a:r>
              <a:rPr dirty="0"/>
              <a:t>🔴 Nanocrystalline &amp; Amorphous </a:t>
            </a:r>
            <a:r>
              <a:rPr lang="en-US" dirty="0"/>
              <a:t>Materials</a:t>
            </a:r>
            <a:r>
              <a:rPr dirty="0"/>
              <a:t>: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Broad, diffuse diffraction rings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Standard crystallography fails → need alternative methods</a:t>
            </a:r>
            <a:br>
              <a:rPr lang="en-US" sz="1600" dirty="0"/>
            </a:br>
            <a:r>
              <a:rPr lang="en-US" sz="1600" dirty="0"/>
              <a:t>Examples: Glasses, liquids, polymers, oxides…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DCA566-30E6-08BC-CFB6-0D8A8487929B}"/>
              </a:ext>
            </a:extLst>
          </p:cNvPr>
          <p:cNvSpPr txBox="1"/>
          <p:nvPr/>
        </p:nvSpPr>
        <p:spPr>
          <a:xfrm>
            <a:off x="256850" y="4407364"/>
            <a:ext cx="9584932" cy="166199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endParaRPr dirty="0"/>
          </a:p>
          <a:p>
            <a:pPr>
              <a:defRPr sz="2000" b="1">
                <a:solidFill>
                  <a:srgbClr val="003399"/>
                </a:solidFill>
              </a:defRPr>
            </a:pPr>
            <a:r>
              <a:rPr dirty="0"/>
              <a:t>🔷 </a:t>
            </a:r>
            <a:r>
              <a:rPr lang="en-US" dirty="0"/>
              <a:t>Alternative Method to analyze Nanocrystalline &amp; Amorphous Materials &gt; </a:t>
            </a:r>
            <a:r>
              <a:rPr dirty="0"/>
              <a:t>PDF :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 sz="1800"/>
            </a:pPr>
            <a:r>
              <a:rPr lang="en-US" sz="1600" dirty="0"/>
              <a:t>Applicable to both crystalline </a:t>
            </a:r>
            <a:r>
              <a:rPr lang="en-US" sz="1600" b="1" dirty="0"/>
              <a:t>and</a:t>
            </a:r>
            <a:r>
              <a:rPr lang="en-US" sz="1600" dirty="0"/>
              <a:t> amorphous materials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 sz="1800"/>
            </a:pPr>
            <a:r>
              <a:rPr lang="en-US" sz="1600" dirty="0"/>
              <a:t>Extracts </a:t>
            </a:r>
            <a:r>
              <a:rPr lang="en-US" sz="1600" b="1" dirty="0"/>
              <a:t>local atomic structure</a:t>
            </a:r>
            <a:r>
              <a:rPr lang="en-US" sz="1600" dirty="0"/>
              <a:t> and </a:t>
            </a:r>
            <a:r>
              <a:rPr lang="en-US" sz="1600" b="1" dirty="0"/>
              <a:t>short-range order</a:t>
            </a:r>
            <a:r>
              <a:rPr lang="en-US" sz="1600" dirty="0"/>
              <a:t> information from diffuse scattering 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 sz="1800"/>
            </a:pPr>
            <a:r>
              <a:rPr lang="en-US" sz="1600" dirty="0"/>
              <a:t>Complements traditional crystallography, especially when Bragg peaks are weak or absent</a:t>
            </a:r>
            <a:br>
              <a:rPr sz="1600" dirty="0"/>
            </a:br>
            <a:endParaRPr sz="1600" dirty="0"/>
          </a:p>
        </p:txBody>
      </p:sp>
      <p:sp>
        <p:nvSpPr>
          <p:cNvPr id="16" name="Flowchart: Manual Operation 15">
            <a:extLst>
              <a:ext uri="{FF2B5EF4-FFF2-40B4-BE49-F238E27FC236}">
                <a16:creationId xmlns:a16="http://schemas.microsoft.com/office/drawing/2014/main" id="{F0E76EBA-7269-C3D8-ECF3-3F6A6C36E5A8}"/>
              </a:ext>
            </a:extLst>
          </p:cNvPr>
          <p:cNvSpPr/>
          <p:nvPr/>
        </p:nvSpPr>
        <p:spPr>
          <a:xfrm>
            <a:off x="10368554" y="-3088"/>
            <a:ext cx="1828800" cy="307888"/>
          </a:xfrm>
          <a:prstGeom prst="flowChartManualOperation">
            <a:avLst/>
          </a:prstGeom>
          <a:solidFill>
            <a:schemeClr val="tx1">
              <a:lumMod val="65000"/>
              <a:lumOff val="3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100"/>
              </a:lnSpc>
            </a:pPr>
            <a:r>
              <a:rPr lang="en-US" sz="1200" b="1" dirty="0">
                <a:solidFill>
                  <a:srgbClr val="00FFCC"/>
                </a:solidFill>
              </a:rPr>
              <a:t>PDF</a:t>
            </a:r>
            <a:endParaRPr lang="el-GR" sz="1200" b="1" dirty="0">
              <a:solidFill>
                <a:srgbClr val="00FFCC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88330B5-3FBF-9CE0-65F0-DE4DC3F478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8932" y="960153"/>
            <a:ext cx="1363663" cy="1363663"/>
          </a:xfrm>
          <a:prstGeom prst="rect">
            <a:avLst/>
          </a:prstGeom>
        </p:spPr>
      </p:pic>
      <p:pic>
        <p:nvPicPr>
          <p:cNvPr id="6" name="Picture 5" descr="A close-up of a circle&#10;&#10;AI-generated content may be incorrect.">
            <a:extLst>
              <a:ext uri="{FF2B5EF4-FFF2-40B4-BE49-F238E27FC236}">
                <a16:creationId xmlns:a16="http://schemas.microsoft.com/office/drawing/2014/main" id="{4181527D-B7D7-1052-CCF8-06C1FAA5CD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3572" r="824" b="4121"/>
          <a:stretch>
            <a:fillRect/>
          </a:stretch>
        </p:blipFill>
        <p:spPr>
          <a:xfrm>
            <a:off x="6396546" y="2753425"/>
            <a:ext cx="1571625" cy="1462787"/>
          </a:xfrm>
          <a:prstGeom prst="rect">
            <a:avLst/>
          </a:prstGeom>
        </p:spPr>
      </p:pic>
      <p:pic>
        <p:nvPicPr>
          <p:cNvPr id="9" name="Picture 8" descr="A white circle with a light in the center&#10;&#10;AI-generated content may be incorrect.">
            <a:extLst>
              <a:ext uri="{FF2B5EF4-FFF2-40B4-BE49-F238E27FC236}">
                <a16:creationId xmlns:a16="http://schemas.microsoft.com/office/drawing/2014/main" id="{EE30C9BB-4C67-4412-00AE-CEB6E474E8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283" y="2753425"/>
            <a:ext cx="1522628" cy="1462787"/>
          </a:xfrm>
          <a:prstGeom prst="rect">
            <a:avLst/>
          </a:prstGeom>
        </p:spPr>
      </p:pic>
      <p:pic>
        <p:nvPicPr>
          <p:cNvPr id="8" name="Picture 7" descr="NanoMEGASjpegLOGO.jpg">
            <a:extLst>
              <a:ext uri="{FF2B5EF4-FFF2-40B4-BE49-F238E27FC236}">
                <a16:creationId xmlns:a16="http://schemas.microsoft.com/office/drawing/2014/main" id="{359F325D-1C93-22D0-CF9B-F9175E716926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399896" y="6372322"/>
            <a:ext cx="2514600" cy="4227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132E071-9BD5-FEFC-8721-648CD33C5AB1}"/>
              </a:ext>
            </a:extLst>
          </p:cNvPr>
          <p:cNvSpPr txBox="1"/>
          <p:nvPr/>
        </p:nvSpPr>
        <p:spPr>
          <a:xfrm>
            <a:off x="0" y="6324600"/>
            <a:ext cx="2313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www.nanomegas.com</a:t>
            </a:r>
          </a:p>
        </p:txBody>
      </p:sp>
    </p:spTree>
    <p:extLst>
      <p:ext uri="{BB962C8B-B14F-4D97-AF65-F5344CB8AC3E}">
        <p14:creationId xmlns:p14="http://schemas.microsoft.com/office/powerpoint/2010/main" val="45041460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2102509" y="5545414"/>
            <a:ext cx="7873248" cy="116538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9530" marR="9530" algn="just">
              <a:lnSpc>
                <a:spcPct val="105000"/>
              </a:lnSpc>
            </a:pPr>
            <a:r>
              <a:rPr sz="2000" b="1" dirty="0"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Courier New" pitchFamily="49" charset="0"/>
              </a:rPr>
              <a:t>A</a:t>
            </a:r>
            <a:r>
              <a:rPr sz="2000" b="1" spc="56" dirty="0"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Courier New" pitchFamily="49" charset="0"/>
              </a:rPr>
              <a:t> </a:t>
            </a:r>
            <a:r>
              <a:rPr lang="en-US" sz="2000" b="1" spc="56" dirty="0"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Courier New" pitchFamily="49" charset="0"/>
              </a:rPr>
              <a:t>total </a:t>
            </a:r>
            <a:r>
              <a:rPr sz="2000" b="1" spc="203" dirty="0"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Courier New" pitchFamily="49" charset="0"/>
              </a:rPr>
              <a:t>pa</a:t>
            </a:r>
            <a:r>
              <a:rPr sz="2000" b="1" spc="109" dirty="0"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Courier New" pitchFamily="49" charset="0"/>
              </a:rPr>
              <a:t>i</a:t>
            </a:r>
            <a:r>
              <a:rPr sz="2000" b="1" spc="128" dirty="0"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Courier New" pitchFamily="49" charset="0"/>
              </a:rPr>
              <a:t>r-</a:t>
            </a:r>
            <a:r>
              <a:rPr sz="2000" b="1" spc="165" dirty="0"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Courier New" pitchFamily="49" charset="0"/>
              </a:rPr>
              <a:t>distribution</a:t>
            </a:r>
            <a:r>
              <a:rPr lang="es-ES" sz="2000" b="1" spc="30" dirty="0"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Courier New" pitchFamily="49" charset="0"/>
              </a:rPr>
              <a:t> </a:t>
            </a:r>
            <a:r>
              <a:rPr sz="2000" b="1" spc="176" dirty="0"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Courier New" pitchFamily="49" charset="0"/>
              </a:rPr>
              <a:t>function</a:t>
            </a:r>
            <a:r>
              <a:rPr lang="es-ES" sz="2000" b="1" spc="176" dirty="0"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Courier New" pitchFamily="49" charset="0"/>
              </a:rPr>
              <a:t> (PDF) </a:t>
            </a:r>
            <a:r>
              <a:rPr sz="2000" b="1" spc="45" dirty="0"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Courier New" pitchFamily="49" charset="0"/>
              </a:rPr>
              <a:t> </a:t>
            </a:r>
            <a:r>
              <a:rPr lang="en-US" sz="2000" b="1" spc="143" dirty="0">
                <a:solidFill>
                  <a:srgbClr val="002060"/>
                </a:solidFill>
                <a:latin typeface="Arial Narrow" pitchFamily="34" charset="0"/>
                <a:ea typeface="Verdana" pitchFamily="34" charset="0"/>
                <a:cs typeface="Courier New" pitchFamily="49" charset="0"/>
              </a:rPr>
              <a:t>is obtained by repeating this process systematically by placing each atom in the origin.</a:t>
            </a:r>
            <a:endParaRPr sz="2000" b="1" dirty="0">
              <a:solidFill>
                <a:srgbClr val="002060"/>
              </a:solidFill>
              <a:latin typeface="Arial Narrow" pitchFamily="34" charset="0"/>
              <a:ea typeface="Verdana" pitchFamily="34" charset="0"/>
              <a:cs typeface="Courier New" pitchFamily="49" charset="0"/>
            </a:endParaRPr>
          </a:p>
        </p:txBody>
      </p:sp>
      <p:sp>
        <p:nvSpPr>
          <p:cNvPr id="9" name="TextBox 1"/>
          <p:cNvSpPr txBox="1"/>
          <p:nvPr/>
        </p:nvSpPr>
        <p:spPr>
          <a:xfrm>
            <a:off x="1033596" y="1076264"/>
            <a:ext cx="100110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7030A0"/>
                </a:solidFill>
              </a:rPr>
              <a:t>Pair Distribution Function G(r) is probability of finding an atom in a distance r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7FF8EA5-834A-4470-9A69-15504F353E5B}"/>
              </a:ext>
            </a:extLst>
          </p:cNvPr>
          <p:cNvCxnSpPr>
            <a:cxnSpLocks/>
          </p:cNvCxnSpPr>
          <p:nvPr/>
        </p:nvCxnSpPr>
        <p:spPr>
          <a:xfrm>
            <a:off x="309156" y="6248400"/>
            <a:ext cx="11769112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55E00BA-0E9E-4284-9C45-D384C19FF6E7}"/>
              </a:ext>
            </a:extLst>
          </p:cNvPr>
          <p:cNvCxnSpPr>
            <a:cxnSpLocks/>
          </p:cNvCxnSpPr>
          <p:nvPr/>
        </p:nvCxnSpPr>
        <p:spPr>
          <a:xfrm>
            <a:off x="0" y="6324600"/>
            <a:ext cx="12078268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 descr="NanoMEGASjpegLOGO.jpg">
            <a:extLst>
              <a:ext uri="{FF2B5EF4-FFF2-40B4-BE49-F238E27FC236}">
                <a16:creationId xmlns:a16="http://schemas.microsoft.com/office/drawing/2014/main" id="{DCE0764E-8B52-4769-9DFD-32855621F62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399896" y="6372322"/>
            <a:ext cx="2514600" cy="422700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80C7CAA6-6218-467A-8B31-B04F7941CD48}"/>
              </a:ext>
            </a:extLst>
          </p:cNvPr>
          <p:cNvGrpSpPr/>
          <p:nvPr/>
        </p:nvGrpSpPr>
        <p:grpSpPr>
          <a:xfrm flipH="1" flipV="1">
            <a:off x="-1" y="704909"/>
            <a:ext cx="12078269" cy="59873"/>
            <a:chOff x="152400" y="685800"/>
            <a:chExt cx="9144000" cy="76200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5CB8A647-45EA-4075-BFFB-4EAE4DB2A5D8}"/>
                </a:ext>
              </a:extLst>
            </p:cNvPr>
            <p:cNvCxnSpPr/>
            <p:nvPr/>
          </p:nvCxnSpPr>
          <p:spPr>
            <a:xfrm>
              <a:off x="152400" y="762000"/>
              <a:ext cx="9144000" cy="0"/>
            </a:xfrm>
            <a:prstGeom prst="line">
              <a:avLst/>
            </a:prstGeom>
            <a:ln>
              <a:solidFill>
                <a:srgbClr val="66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AF0D302-2D0F-4B07-A891-6E4D54F54800}"/>
                </a:ext>
              </a:extLst>
            </p:cNvPr>
            <p:cNvCxnSpPr/>
            <p:nvPr/>
          </p:nvCxnSpPr>
          <p:spPr>
            <a:xfrm>
              <a:off x="461556" y="685800"/>
              <a:ext cx="8834844" cy="0"/>
            </a:xfrm>
            <a:prstGeom prst="line">
              <a:avLst/>
            </a:prstGeom>
            <a:ln>
              <a:solidFill>
                <a:srgbClr val="66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554DC877-5D95-4322-9679-9D2B0AE08306}"/>
              </a:ext>
            </a:extLst>
          </p:cNvPr>
          <p:cNvSpPr txBox="1"/>
          <p:nvPr/>
        </p:nvSpPr>
        <p:spPr>
          <a:xfrm>
            <a:off x="0" y="6324600"/>
            <a:ext cx="2313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www.nanomegas.com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6F06A0D-7C34-47AE-9303-C0ECA344EF88}"/>
              </a:ext>
            </a:extLst>
          </p:cNvPr>
          <p:cNvSpPr txBox="1"/>
          <p:nvPr/>
        </p:nvSpPr>
        <p:spPr>
          <a:xfrm>
            <a:off x="304800" y="304800"/>
            <a:ext cx="110432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W" sz="2400" b="1" i="1" dirty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PDF: </a:t>
            </a:r>
            <a:r>
              <a:rPr lang="en-US" sz="2400" b="1" i="1" dirty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Pair Distribution Function– Characterization of Amorphous materials</a:t>
            </a:r>
            <a:endParaRPr lang="el-GR" sz="2400" b="1" dirty="0">
              <a:solidFill>
                <a:srgbClr val="66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7D45E585-CA4F-438E-8C7E-C2CB686EF97D}"/>
              </a:ext>
            </a:extLst>
          </p:cNvPr>
          <p:cNvGrpSpPr/>
          <p:nvPr/>
        </p:nvGrpSpPr>
        <p:grpSpPr>
          <a:xfrm>
            <a:off x="1975014" y="2093409"/>
            <a:ext cx="2880000" cy="2880000"/>
            <a:chOff x="811568" y="2717441"/>
            <a:chExt cx="2423109" cy="2425150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7B16374B-F4A4-438E-A34E-659F9CB6558A}"/>
                </a:ext>
              </a:extLst>
            </p:cNvPr>
            <p:cNvGrpSpPr/>
            <p:nvPr/>
          </p:nvGrpSpPr>
          <p:grpSpPr>
            <a:xfrm>
              <a:off x="818825" y="2717441"/>
              <a:ext cx="2415852" cy="144000"/>
              <a:chOff x="826085" y="2717441"/>
              <a:chExt cx="2415852" cy="144000"/>
            </a:xfrm>
          </p:grpSpPr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EED2A34B-808E-4B3F-B405-351EA205D870}"/>
                  </a:ext>
                </a:extLst>
              </p:cNvPr>
              <p:cNvSpPr/>
              <p:nvPr/>
            </p:nvSpPr>
            <p:spPr>
              <a:xfrm>
                <a:off x="826085" y="2717441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65188BDA-4417-4E74-BA3C-93FBFCF53F9C}"/>
                  </a:ext>
                </a:extLst>
              </p:cNvPr>
              <p:cNvSpPr/>
              <p:nvPr/>
            </p:nvSpPr>
            <p:spPr>
              <a:xfrm>
                <a:off x="1204727" y="2717441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CF333532-9A32-4BE4-8AC4-0137650BF7F4}"/>
                  </a:ext>
                </a:extLst>
              </p:cNvPr>
              <p:cNvSpPr/>
              <p:nvPr/>
            </p:nvSpPr>
            <p:spPr>
              <a:xfrm>
                <a:off x="1583369" y="2717441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062A0689-79C4-4E05-9B91-24F13677D0A7}"/>
                  </a:ext>
                </a:extLst>
              </p:cNvPr>
              <p:cNvSpPr/>
              <p:nvPr/>
            </p:nvSpPr>
            <p:spPr>
              <a:xfrm>
                <a:off x="1962011" y="2717441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9EE3688E-9E48-4CCD-BFF6-67D2586B7DFD}"/>
                  </a:ext>
                </a:extLst>
              </p:cNvPr>
              <p:cNvSpPr/>
              <p:nvPr/>
            </p:nvSpPr>
            <p:spPr>
              <a:xfrm>
                <a:off x="2340653" y="2717441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60FBC934-1BED-4A0E-AA72-1DDD6F924C09}"/>
                  </a:ext>
                </a:extLst>
              </p:cNvPr>
              <p:cNvSpPr/>
              <p:nvPr/>
            </p:nvSpPr>
            <p:spPr>
              <a:xfrm>
                <a:off x="2719295" y="2717441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1EFE811D-B50E-446B-8BAF-2752D150B297}"/>
                  </a:ext>
                </a:extLst>
              </p:cNvPr>
              <p:cNvSpPr/>
              <p:nvPr/>
            </p:nvSpPr>
            <p:spPr>
              <a:xfrm>
                <a:off x="3097937" y="2717441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E8393D55-3878-42BC-9C4F-CA5E55FABE7C}"/>
                </a:ext>
              </a:extLst>
            </p:cNvPr>
            <p:cNvGrpSpPr/>
            <p:nvPr/>
          </p:nvGrpSpPr>
          <p:grpSpPr>
            <a:xfrm>
              <a:off x="818825" y="3092392"/>
              <a:ext cx="2415852" cy="144000"/>
              <a:chOff x="833341" y="2985954"/>
              <a:chExt cx="2415852" cy="144000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EE2D4CB5-E15B-4A12-A2D8-5F75F27D53B0}"/>
                  </a:ext>
                </a:extLst>
              </p:cNvPr>
              <p:cNvSpPr/>
              <p:nvPr/>
            </p:nvSpPr>
            <p:spPr>
              <a:xfrm>
                <a:off x="833341" y="2985954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D105A9DE-8CE4-40C6-A30E-A9F67D72C53E}"/>
                  </a:ext>
                </a:extLst>
              </p:cNvPr>
              <p:cNvSpPr/>
              <p:nvPr/>
            </p:nvSpPr>
            <p:spPr>
              <a:xfrm>
                <a:off x="1211983" y="2985954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7E7C2192-4FA2-432F-B27E-055D073F89A2}"/>
                  </a:ext>
                </a:extLst>
              </p:cNvPr>
              <p:cNvSpPr/>
              <p:nvPr/>
            </p:nvSpPr>
            <p:spPr>
              <a:xfrm>
                <a:off x="1590625" y="2985954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AA382910-EE3E-4B98-A7DD-21F01EBDFEFF}"/>
                  </a:ext>
                </a:extLst>
              </p:cNvPr>
              <p:cNvSpPr/>
              <p:nvPr/>
            </p:nvSpPr>
            <p:spPr>
              <a:xfrm>
                <a:off x="1969267" y="2985954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9F3C4293-3681-4BFE-A3F0-AB423A405CC1}"/>
                  </a:ext>
                </a:extLst>
              </p:cNvPr>
              <p:cNvSpPr/>
              <p:nvPr/>
            </p:nvSpPr>
            <p:spPr>
              <a:xfrm>
                <a:off x="2347909" y="2985954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2E521A47-0B8C-48CA-B71D-A4FEB62FD220}"/>
                  </a:ext>
                </a:extLst>
              </p:cNvPr>
              <p:cNvSpPr/>
              <p:nvPr/>
            </p:nvSpPr>
            <p:spPr>
              <a:xfrm>
                <a:off x="2726551" y="2985954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2A7E9E83-7FA0-40BC-9573-A067E4EB3AAB}"/>
                  </a:ext>
                </a:extLst>
              </p:cNvPr>
              <p:cNvSpPr/>
              <p:nvPr/>
            </p:nvSpPr>
            <p:spPr>
              <a:xfrm>
                <a:off x="3105193" y="2985954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288AFE9B-E594-4AE3-8375-753524ABFDB6}"/>
                </a:ext>
              </a:extLst>
            </p:cNvPr>
            <p:cNvGrpSpPr/>
            <p:nvPr/>
          </p:nvGrpSpPr>
          <p:grpSpPr>
            <a:xfrm>
              <a:off x="818825" y="3467343"/>
              <a:ext cx="2415852" cy="144000"/>
              <a:chOff x="818825" y="3261726"/>
              <a:chExt cx="2415852" cy="144000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0BA7D909-1142-4F33-8E02-FD99986DFBB6}"/>
                  </a:ext>
                </a:extLst>
              </p:cNvPr>
              <p:cNvSpPr/>
              <p:nvPr/>
            </p:nvSpPr>
            <p:spPr>
              <a:xfrm>
                <a:off x="818825" y="3261726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479D5F9B-6A7E-4256-A839-994E74D92E81}"/>
                  </a:ext>
                </a:extLst>
              </p:cNvPr>
              <p:cNvSpPr/>
              <p:nvPr/>
            </p:nvSpPr>
            <p:spPr>
              <a:xfrm>
                <a:off x="1197467" y="3261726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4ED02468-DFE8-453D-88E8-984C1EABB871}"/>
                  </a:ext>
                </a:extLst>
              </p:cNvPr>
              <p:cNvSpPr/>
              <p:nvPr/>
            </p:nvSpPr>
            <p:spPr>
              <a:xfrm>
                <a:off x="1576109" y="3261726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15DCA700-7469-4AB6-AA11-76FB607D1E10}"/>
                  </a:ext>
                </a:extLst>
              </p:cNvPr>
              <p:cNvSpPr/>
              <p:nvPr/>
            </p:nvSpPr>
            <p:spPr>
              <a:xfrm>
                <a:off x="1954751" y="3261726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FB376D1F-8CB4-4267-82F9-E8214B643F67}"/>
                  </a:ext>
                </a:extLst>
              </p:cNvPr>
              <p:cNvSpPr/>
              <p:nvPr/>
            </p:nvSpPr>
            <p:spPr>
              <a:xfrm>
                <a:off x="2333393" y="3261726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4A2A6B16-FF34-4ADF-9714-CD293722A128}"/>
                  </a:ext>
                </a:extLst>
              </p:cNvPr>
              <p:cNvSpPr/>
              <p:nvPr/>
            </p:nvSpPr>
            <p:spPr>
              <a:xfrm>
                <a:off x="2712035" y="3261726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531F2F4E-2333-47CA-B206-4678505E0976}"/>
                  </a:ext>
                </a:extLst>
              </p:cNvPr>
              <p:cNvSpPr/>
              <p:nvPr/>
            </p:nvSpPr>
            <p:spPr>
              <a:xfrm>
                <a:off x="3090677" y="3261726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6AB2B51F-7A13-41EA-AE0D-8AA8A8DAC7D7}"/>
                </a:ext>
              </a:extLst>
            </p:cNvPr>
            <p:cNvGrpSpPr/>
            <p:nvPr/>
          </p:nvGrpSpPr>
          <p:grpSpPr>
            <a:xfrm>
              <a:off x="818825" y="3842293"/>
              <a:ext cx="2415852" cy="144000"/>
              <a:chOff x="818829" y="3537499"/>
              <a:chExt cx="2415852" cy="144000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EFEA5D45-2C48-4651-AB62-B0398C1525BA}"/>
                  </a:ext>
                </a:extLst>
              </p:cNvPr>
              <p:cNvSpPr/>
              <p:nvPr/>
            </p:nvSpPr>
            <p:spPr>
              <a:xfrm>
                <a:off x="818829" y="3537499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AE497616-62C5-4F97-A562-FCB76A4830F7}"/>
                  </a:ext>
                </a:extLst>
              </p:cNvPr>
              <p:cNvSpPr/>
              <p:nvPr/>
            </p:nvSpPr>
            <p:spPr>
              <a:xfrm>
                <a:off x="1197471" y="3537499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4806712A-0B1E-4B87-B653-CB1FF36DCDA4}"/>
                  </a:ext>
                </a:extLst>
              </p:cNvPr>
              <p:cNvSpPr/>
              <p:nvPr/>
            </p:nvSpPr>
            <p:spPr>
              <a:xfrm>
                <a:off x="1576113" y="3537499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991696BD-BF69-4649-9AF8-A74E0790CECA}"/>
                  </a:ext>
                </a:extLst>
              </p:cNvPr>
              <p:cNvSpPr/>
              <p:nvPr/>
            </p:nvSpPr>
            <p:spPr>
              <a:xfrm>
                <a:off x="1954755" y="3537499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DC516EB5-BD82-4877-B067-41A49CE5A8CF}"/>
                  </a:ext>
                </a:extLst>
              </p:cNvPr>
              <p:cNvSpPr/>
              <p:nvPr/>
            </p:nvSpPr>
            <p:spPr>
              <a:xfrm>
                <a:off x="2333397" y="3537499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BFBF3371-EF28-4F3B-A693-56611EF1CBA0}"/>
                  </a:ext>
                </a:extLst>
              </p:cNvPr>
              <p:cNvSpPr/>
              <p:nvPr/>
            </p:nvSpPr>
            <p:spPr>
              <a:xfrm>
                <a:off x="2712039" y="3537499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88E638BB-FF59-46BF-A987-5C67E0E0EBA0}"/>
                  </a:ext>
                </a:extLst>
              </p:cNvPr>
              <p:cNvSpPr/>
              <p:nvPr/>
            </p:nvSpPr>
            <p:spPr>
              <a:xfrm>
                <a:off x="3090681" y="3537499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242E1414-3BDA-4150-B296-0285FD6C8115}"/>
                </a:ext>
              </a:extLst>
            </p:cNvPr>
            <p:cNvGrpSpPr/>
            <p:nvPr/>
          </p:nvGrpSpPr>
          <p:grpSpPr>
            <a:xfrm>
              <a:off x="811568" y="4219661"/>
              <a:ext cx="2415852" cy="144000"/>
              <a:chOff x="826085" y="2717441"/>
              <a:chExt cx="2415852" cy="144000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3261F19B-0C82-4681-A14F-8EBE4AD649F9}"/>
                  </a:ext>
                </a:extLst>
              </p:cNvPr>
              <p:cNvSpPr/>
              <p:nvPr/>
            </p:nvSpPr>
            <p:spPr>
              <a:xfrm>
                <a:off x="826085" y="2717441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D1260272-CA5A-40D4-A29C-429E3E767DF5}"/>
                  </a:ext>
                </a:extLst>
              </p:cNvPr>
              <p:cNvSpPr/>
              <p:nvPr/>
            </p:nvSpPr>
            <p:spPr>
              <a:xfrm>
                <a:off x="1204727" y="2717441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ED8EBF6A-A2EC-4F74-83C3-3AC4E57A8208}"/>
                  </a:ext>
                </a:extLst>
              </p:cNvPr>
              <p:cNvSpPr/>
              <p:nvPr/>
            </p:nvSpPr>
            <p:spPr>
              <a:xfrm>
                <a:off x="1583369" y="2717441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1C6AC11B-CEF1-463C-B803-594BAE5E8D10}"/>
                  </a:ext>
                </a:extLst>
              </p:cNvPr>
              <p:cNvSpPr/>
              <p:nvPr/>
            </p:nvSpPr>
            <p:spPr>
              <a:xfrm>
                <a:off x="1962011" y="2717441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A98B17D3-59F8-4AF4-BFFD-66F231CC28BA}"/>
                  </a:ext>
                </a:extLst>
              </p:cNvPr>
              <p:cNvSpPr/>
              <p:nvPr/>
            </p:nvSpPr>
            <p:spPr>
              <a:xfrm>
                <a:off x="2340653" y="2717441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F2B8C3BC-E359-4935-8D0F-FCEEE00B8D50}"/>
                  </a:ext>
                </a:extLst>
              </p:cNvPr>
              <p:cNvSpPr/>
              <p:nvPr/>
            </p:nvSpPr>
            <p:spPr>
              <a:xfrm>
                <a:off x="2719295" y="2717441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3A6FB486-68A5-44C6-9642-0EF6B99B2587}"/>
                  </a:ext>
                </a:extLst>
              </p:cNvPr>
              <p:cNvSpPr/>
              <p:nvPr/>
            </p:nvSpPr>
            <p:spPr>
              <a:xfrm>
                <a:off x="3097937" y="2717441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42CBF724-C1E6-4F73-A15F-842F71998B79}"/>
                </a:ext>
              </a:extLst>
            </p:cNvPr>
            <p:cNvGrpSpPr/>
            <p:nvPr/>
          </p:nvGrpSpPr>
          <p:grpSpPr>
            <a:xfrm>
              <a:off x="811568" y="4609126"/>
              <a:ext cx="2415852" cy="144000"/>
              <a:chOff x="833341" y="2985954"/>
              <a:chExt cx="2415852" cy="144000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4B10B7C1-F9D6-4796-A1E2-C23D313DC01B}"/>
                  </a:ext>
                </a:extLst>
              </p:cNvPr>
              <p:cNvSpPr/>
              <p:nvPr/>
            </p:nvSpPr>
            <p:spPr>
              <a:xfrm>
                <a:off x="833341" y="2985954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3884A214-BAA8-47DD-A8CF-B64FB288E7FE}"/>
                  </a:ext>
                </a:extLst>
              </p:cNvPr>
              <p:cNvSpPr/>
              <p:nvPr/>
            </p:nvSpPr>
            <p:spPr>
              <a:xfrm>
                <a:off x="1211983" y="2985954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9B01D68C-2A76-4EA1-AD96-02A4E98DE9C1}"/>
                  </a:ext>
                </a:extLst>
              </p:cNvPr>
              <p:cNvSpPr/>
              <p:nvPr/>
            </p:nvSpPr>
            <p:spPr>
              <a:xfrm>
                <a:off x="1590625" y="2985954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1B2FC02E-8966-4AC6-8F1E-AAF26A105027}"/>
                  </a:ext>
                </a:extLst>
              </p:cNvPr>
              <p:cNvSpPr/>
              <p:nvPr/>
            </p:nvSpPr>
            <p:spPr>
              <a:xfrm>
                <a:off x="1969267" y="2985954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E5134D29-2249-4552-B1CF-F09D7F422255}"/>
                  </a:ext>
                </a:extLst>
              </p:cNvPr>
              <p:cNvSpPr/>
              <p:nvPr/>
            </p:nvSpPr>
            <p:spPr>
              <a:xfrm>
                <a:off x="2347909" y="2985954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7311202F-F038-4E12-8210-0DA02F439D8D}"/>
                  </a:ext>
                </a:extLst>
              </p:cNvPr>
              <p:cNvSpPr/>
              <p:nvPr/>
            </p:nvSpPr>
            <p:spPr>
              <a:xfrm>
                <a:off x="2726551" y="2985954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0D7F1933-8EE6-4BBB-882C-CBE774790713}"/>
                  </a:ext>
                </a:extLst>
              </p:cNvPr>
              <p:cNvSpPr/>
              <p:nvPr/>
            </p:nvSpPr>
            <p:spPr>
              <a:xfrm>
                <a:off x="3105193" y="2985954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A5C8D432-326A-4981-B06F-DC3DE3532627}"/>
                </a:ext>
              </a:extLst>
            </p:cNvPr>
            <p:cNvGrpSpPr/>
            <p:nvPr/>
          </p:nvGrpSpPr>
          <p:grpSpPr>
            <a:xfrm>
              <a:off x="811568" y="4998591"/>
              <a:ext cx="2415852" cy="144000"/>
              <a:chOff x="818825" y="3261726"/>
              <a:chExt cx="2415852" cy="144000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C313A0D8-73D3-4EF9-834B-75E1048693E9}"/>
                  </a:ext>
                </a:extLst>
              </p:cNvPr>
              <p:cNvSpPr/>
              <p:nvPr/>
            </p:nvSpPr>
            <p:spPr>
              <a:xfrm>
                <a:off x="818825" y="3261726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3A8BC1B2-3664-4C1F-940E-C93576920799}"/>
                  </a:ext>
                </a:extLst>
              </p:cNvPr>
              <p:cNvSpPr/>
              <p:nvPr/>
            </p:nvSpPr>
            <p:spPr>
              <a:xfrm>
                <a:off x="1197467" y="3261726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CC60DAB2-05D1-4F4D-82A1-4C010242EB68}"/>
                  </a:ext>
                </a:extLst>
              </p:cNvPr>
              <p:cNvSpPr/>
              <p:nvPr/>
            </p:nvSpPr>
            <p:spPr>
              <a:xfrm>
                <a:off x="1576109" y="3261726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ECC5EEC5-18B9-4DAA-BFA7-60BCA0D3A8AA}"/>
                  </a:ext>
                </a:extLst>
              </p:cNvPr>
              <p:cNvSpPr/>
              <p:nvPr/>
            </p:nvSpPr>
            <p:spPr>
              <a:xfrm>
                <a:off x="1954751" y="3261726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350EBFAC-A3F3-439D-AEBE-91A20BC2FF44}"/>
                  </a:ext>
                </a:extLst>
              </p:cNvPr>
              <p:cNvSpPr/>
              <p:nvPr/>
            </p:nvSpPr>
            <p:spPr>
              <a:xfrm>
                <a:off x="2333393" y="3261726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CA005CB4-D393-48C9-B6AB-92E8EA8947B2}"/>
                  </a:ext>
                </a:extLst>
              </p:cNvPr>
              <p:cNvSpPr/>
              <p:nvPr/>
            </p:nvSpPr>
            <p:spPr>
              <a:xfrm>
                <a:off x="2712035" y="3261726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D5738271-128E-4CF3-BD2E-29715467F1FA}"/>
                  </a:ext>
                </a:extLst>
              </p:cNvPr>
              <p:cNvSpPr/>
              <p:nvPr/>
            </p:nvSpPr>
            <p:spPr>
              <a:xfrm>
                <a:off x="3090677" y="3261726"/>
                <a:ext cx="144000" cy="144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30000">
                    <a:srgbClr val="00B050">
                      <a:shade val="67500"/>
                      <a:satMod val="115000"/>
                    </a:srgb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21" name="TextBox 120">
            <a:extLst>
              <a:ext uri="{FF2B5EF4-FFF2-40B4-BE49-F238E27FC236}">
                <a16:creationId xmlns:a16="http://schemas.microsoft.com/office/drawing/2014/main" id="{4DFAF029-D1EC-4700-87EB-7B337C08F213}"/>
              </a:ext>
            </a:extLst>
          </p:cNvPr>
          <p:cNvSpPr txBox="1"/>
          <p:nvPr/>
        </p:nvSpPr>
        <p:spPr>
          <a:xfrm>
            <a:off x="3234405" y="3288387"/>
            <a:ext cx="354584" cy="461665"/>
          </a:xfrm>
          <a:prstGeom prst="rect">
            <a:avLst/>
          </a:prstGeom>
          <a:noFill/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92B6D9CF-D1D8-43D1-A85B-A6FF425779AC}"/>
              </a:ext>
            </a:extLst>
          </p:cNvPr>
          <p:cNvSpPr/>
          <p:nvPr/>
        </p:nvSpPr>
        <p:spPr>
          <a:xfrm>
            <a:off x="2961697" y="3069219"/>
            <a:ext cx="900000" cy="900000"/>
          </a:xfrm>
          <a:prstGeom prst="ellipse">
            <a:avLst/>
          </a:prstGeom>
          <a:noFill/>
          <a:ln w="38100">
            <a:solidFill>
              <a:srgbClr val="7107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F0F87276-06BC-40A6-B1CC-40CF15E7F930}"/>
              </a:ext>
            </a:extLst>
          </p:cNvPr>
          <p:cNvSpPr/>
          <p:nvPr/>
        </p:nvSpPr>
        <p:spPr>
          <a:xfrm>
            <a:off x="2765758" y="2873278"/>
            <a:ext cx="1296000" cy="1296000"/>
          </a:xfrm>
          <a:prstGeom prst="ellipse">
            <a:avLst/>
          </a:prstGeom>
          <a:noFill/>
          <a:ln w="38100">
            <a:solidFill>
              <a:srgbClr val="0049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153A549C-5C44-4C47-A873-F4C4AA686C21}"/>
              </a:ext>
            </a:extLst>
          </p:cNvPr>
          <p:cNvSpPr/>
          <p:nvPr/>
        </p:nvSpPr>
        <p:spPr>
          <a:xfrm>
            <a:off x="2511761" y="2633791"/>
            <a:ext cx="1800000" cy="1800000"/>
          </a:xfrm>
          <a:prstGeom prst="ellipse">
            <a:avLst/>
          </a:prstGeom>
          <a:noFill/>
          <a:ln w="38100">
            <a:solidFill>
              <a:srgbClr val="0074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9DEBA4BD-C0E5-4A5D-832E-CB13F91065E2}"/>
              </a:ext>
            </a:extLst>
          </p:cNvPr>
          <p:cNvSpPr/>
          <p:nvPr/>
        </p:nvSpPr>
        <p:spPr>
          <a:xfrm>
            <a:off x="2402905" y="2524935"/>
            <a:ext cx="2016000" cy="2016000"/>
          </a:xfrm>
          <a:prstGeom prst="ellipse">
            <a:avLst/>
          </a:prstGeom>
          <a:noFill/>
          <a:ln w="38100">
            <a:solidFill>
              <a:srgbClr val="E2D2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16AF4E6F-3D6C-472A-A2B5-1D28A5CABD49}"/>
              </a:ext>
            </a:extLst>
          </p:cNvPr>
          <p:cNvSpPr/>
          <p:nvPr/>
        </p:nvSpPr>
        <p:spPr>
          <a:xfrm>
            <a:off x="2163421" y="2270936"/>
            <a:ext cx="2520000" cy="2520000"/>
          </a:xfrm>
          <a:prstGeom prst="ellipse">
            <a:avLst/>
          </a:prstGeom>
          <a:noFill/>
          <a:ln w="38100">
            <a:solidFill>
              <a:srgbClr val="E37D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CD3C1B62-FB0B-4742-A297-AD89AB0BCE93}"/>
              </a:ext>
            </a:extLst>
          </p:cNvPr>
          <p:cNvCxnSpPr>
            <a:stCxn id="98" idx="6"/>
            <a:endCxn id="99" idx="2"/>
          </p:cNvCxnSpPr>
          <p:nvPr/>
        </p:nvCxnSpPr>
        <p:spPr>
          <a:xfrm>
            <a:off x="4396352" y="4887905"/>
            <a:ext cx="278885" cy="0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>
            <a:extLst>
              <a:ext uri="{FF2B5EF4-FFF2-40B4-BE49-F238E27FC236}">
                <a16:creationId xmlns:a16="http://schemas.microsoft.com/office/drawing/2014/main" id="{A05449A1-2CA5-4126-AC1A-047F1DB19F61}"/>
              </a:ext>
            </a:extLst>
          </p:cNvPr>
          <p:cNvSpPr txBox="1"/>
          <p:nvPr/>
        </p:nvSpPr>
        <p:spPr>
          <a:xfrm>
            <a:off x="4304334" y="4950728"/>
            <a:ext cx="494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2 Å</a:t>
            </a:r>
          </a:p>
        </p:txBody>
      </p:sp>
      <p:pic>
        <p:nvPicPr>
          <p:cNvPr id="140" name="Picture 139">
            <a:extLst>
              <a:ext uri="{FF2B5EF4-FFF2-40B4-BE49-F238E27FC236}">
                <a16:creationId xmlns:a16="http://schemas.microsoft.com/office/drawing/2014/main" id="{23F1EF25-40DA-47A4-8F93-E4B5E13175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8226" y="1763349"/>
            <a:ext cx="4432176" cy="3737172"/>
          </a:xfrm>
          <a:prstGeom prst="rect">
            <a:avLst/>
          </a:prstGeom>
        </p:spPr>
      </p:pic>
      <p:grpSp>
        <p:nvGrpSpPr>
          <p:cNvPr id="162" name="Group 161">
            <a:extLst>
              <a:ext uri="{FF2B5EF4-FFF2-40B4-BE49-F238E27FC236}">
                <a16:creationId xmlns:a16="http://schemas.microsoft.com/office/drawing/2014/main" id="{6DA42997-1FEA-4582-9F3A-D8F4FC679393}"/>
              </a:ext>
            </a:extLst>
          </p:cNvPr>
          <p:cNvGrpSpPr/>
          <p:nvPr/>
        </p:nvGrpSpPr>
        <p:grpSpPr>
          <a:xfrm>
            <a:off x="6226618" y="2155326"/>
            <a:ext cx="4117776" cy="3116533"/>
            <a:chOff x="6241132" y="2153515"/>
            <a:chExt cx="4117776" cy="3116533"/>
          </a:xfrm>
        </p:grpSpPr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9B0DB9FA-5C12-4A3D-963B-C1678C7C78FD}"/>
                </a:ext>
              </a:extLst>
            </p:cNvPr>
            <p:cNvCxnSpPr/>
            <p:nvPr/>
          </p:nvCxnSpPr>
          <p:spPr>
            <a:xfrm>
              <a:off x="6600825" y="4862507"/>
              <a:ext cx="375808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61" name="Group 160">
              <a:extLst>
                <a:ext uri="{FF2B5EF4-FFF2-40B4-BE49-F238E27FC236}">
                  <a16:creationId xmlns:a16="http://schemas.microsoft.com/office/drawing/2014/main" id="{5C8FAE50-55FE-46D6-B51D-B7A0CC12B3DD}"/>
                </a:ext>
              </a:extLst>
            </p:cNvPr>
            <p:cNvGrpSpPr/>
            <p:nvPr/>
          </p:nvGrpSpPr>
          <p:grpSpPr>
            <a:xfrm>
              <a:off x="6241132" y="2153515"/>
              <a:ext cx="3719720" cy="3116533"/>
              <a:chOff x="6241132" y="2153515"/>
              <a:chExt cx="3719720" cy="3116533"/>
            </a:xfrm>
          </p:grpSpPr>
          <p:cxnSp>
            <p:nvCxnSpPr>
              <p:cNvPr id="142" name="Straight Connector 141">
                <a:extLst>
                  <a:ext uri="{FF2B5EF4-FFF2-40B4-BE49-F238E27FC236}">
                    <a16:creationId xmlns:a16="http://schemas.microsoft.com/office/drawing/2014/main" id="{FDD4DCB9-DD32-4934-A88A-1B3FE442E4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00825" y="2153515"/>
                <a:ext cx="0" cy="2708992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>
                <a:extLst>
                  <a:ext uri="{FF2B5EF4-FFF2-40B4-BE49-F238E27FC236}">
                    <a16:creationId xmlns:a16="http://schemas.microsoft.com/office/drawing/2014/main" id="{10D44993-CE31-442A-B182-2936E35631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86600" y="4822825"/>
                <a:ext cx="0" cy="8752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>
                <a:extLst>
                  <a:ext uri="{FF2B5EF4-FFF2-40B4-BE49-F238E27FC236}">
                    <a16:creationId xmlns:a16="http://schemas.microsoft.com/office/drawing/2014/main" id="{73631DB3-3B90-4EFA-AB86-38F4D3BFA0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39050" y="4822825"/>
                <a:ext cx="0" cy="8752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>
                <a:extLst>
                  <a:ext uri="{FF2B5EF4-FFF2-40B4-BE49-F238E27FC236}">
                    <a16:creationId xmlns:a16="http://schemas.microsoft.com/office/drawing/2014/main" id="{326A773C-5E36-4E2B-AE96-6164CB3181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88326" y="4822825"/>
                <a:ext cx="0" cy="8752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>
                <a:extLst>
                  <a:ext uri="{FF2B5EF4-FFF2-40B4-BE49-F238E27FC236}">
                    <a16:creationId xmlns:a16="http://schemas.microsoft.com/office/drawing/2014/main" id="{9FBD22D0-78F9-455D-BE91-BE050B99B4E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40776" y="4822825"/>
                <a:ext cx="0" cy="8752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>
                <a:extLst>
                  <a:ext uri="{FF2B5EF4-FFF2-40B4-BE49-F238E27FC236}">
                    <a16:creationId xmlns:a16="http://schemas.microsoft.com/office/drawing/2014/main" id="{E9DBD3F9-DCB1-4D07-9F73-3067587B2A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90843" y="4822825"/>
                <a:ext cx="0" cy="8752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>
                <a:extLst>
                  <a:ext uri="{FF2B5EF4-FFF2-40B4-BE49-F238E27FC236}">
                    <a16:creationId xmlns:a16="http://schemas.microsoft.com/office/drawing/2014/main" id="{29849DF3-DAF2-45F3-8E3D-AF4453AFDB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40912" y="4822825"/>
                <a:ext cx="0" cy="8752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377353F8-8C70-4202-8B14-DE198354B391}"/>
                  </a:ext>
                </a:extLst>
              </p:cNvPr>
              <p:cNvSpPr txBox="1"/>
              <p:nvPr/>
            </p:nvSpPr>
            <p:spPr>
              <a:xfrm>
                <a:off x="6975307" y="4846222"/>
                <a:ext cx="25680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/>
                  <a:t>1</a:t>
                </a:r>
              </a:p>
            </p:txBody>
          </p:sp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F302C178-B294-4D4E-926F-1D1581925A76}"/>
                  </a:ext>
                </a:extLst>
              </p:cNvPr>
              <p:cNvSpPr txBox="1"/>
              <p:nvPr/>
            </p:nvSpPr>
            <p:spPr>
              <a:xfrm>
                <a:off x="7518318" y="4846222"/>
                <a:ext cx="25680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/>
                  <a:t>2</a:t>
                </a:r>
              </a:p>
            </p:txBody>
          </p:sp>
          <p:sp>
            <p:nvSpPr>
              <p:cNvPr id="155" name="TextBox 154">
                <a:extLst>
                  <a:ext uri="{FF2B5EF4-FFF2-40B4-BE49-F238E27FC236}">
                    <a16:creationId xmlns:a16="http://schemas.microsoft.com/office/drawing/2014/main" id="{6C04627C-212E-45D6-8F11-017539267542}"/>
                  </a:ext>
                </a:extLst>
              </p:cNvPr>
              <p:cNvSpPr txBox="1"/>
              <p:nvPr/>
            </p:nvSpPr>
            <p:spPr>
              <a:xfrm>
                <a:off x="8071088" y="4846222"/>
                <a:ext cx="25680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/>
                  <a:t>3</a:t>
                </a:r>
              </a:p>
            </p:txBody>
          </p:sp>
          <p:sp>
            <p:nvSpPr>
              <p:cNvPr id="156" name="TextBox 155">
                <a:extLst>
                  <a:ext uri="{FF2B5EF4-FFF2-40B4-BE49-F238E27FC236}">
                    <a16:creationId xmlns:a16="http://schemas.microsoft.com/office/drawing/2014/main" id="{3E07DDE4-4E67-42A1-A7E3-91A36A3CA21E}"/>
                  </a:ext>
                </a:extLst>
              </p:cNvPr>
              <p:cNvSpPr txBox="1"/>
              <p:nvPr/>
            </p:nvSpPr>
            <p:spPr>
              <a:xfrm>
                <a:off x="8623538" y="4846222"/>
                <a:ext cx="25680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/>
                  <a:t>4</a:t>
                </a:r>
              </a:p>
            </p:txBody>
          </p:sp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B7BCFFFB-28FB-429C-9E90-479E53E0B64F}"/>
                  </a:ext>
                </a:extLst>
              </p:cNvPr>
              <p:cNvSpPr txBox="1"/>
              <p:nvPr/>
            </p:nvSpPr>
            <p:spPr>
              <a:xfrm>
                <a:off x="9173284" y="4846222"/>
                <a:ext cx="25680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/>
                  <a:t>5</a:t>
                </a:r>
              </a:p>
            </p:txBody>
          </p:sp>
          <p:sp>
            <p:nvSpPr>
              <p:cNvPr id="158" name="TextBox 157">
                <a:extLst>
                  <a:ext uri="{FF2B5EF4-FFF2-40B4-BE49-F238E27FC236}">
                    <a16:creationId xmlns:a16="http://schemas.microsoft.com/office/drawing/2014/main" id="{03B4EA6E-453B-4F13-AA03-4935C828E116}"/>
                  </a:ext>
                </a:extLst>
              </p:cNvPr>
              <p:cNvSpPr txBox="1"/>
              <p:nvPr/>
            </p:nvSpPr>
            <p:spPr>
              <a:xfrm>
                <a:off x="9704050" y="4846222"/>
                <a:ext cx="25680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/>
                  <a:t>6</a:t>
                </a:r>
              </a:p>
            </p:txBody>
          </p:sp>
          <p:sp>
            <p:nvSpPr>
              <p:cNvPr id="159" name="TextBox 158">
                <a:extLst>
                  <a:ext uri="{FF2B5EF4-FFF2-40B4-BE49-F238E27FC236}">
                    <a16:creationId xmlns:a16="http://schemas.microsoft.com/office/drawing/2014/main" id="{D24322B5-0FED-4CFF-8BB6-A161283DF7FA}"/>
                  </a:ext>
                </a:extLst>
              </p:cNvPr>
              <p:cNvSpPr txBox="1"/>
              <p:nvPr/>
            </p:nvSpPr>
            <p:spPr>
              <a:xfrm>
                <a:off x="8149454" y="4993049"/>
                <a:ext cx="46358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r (Å)</a:t>
                </a:r>
              </a:p>
            </p:txBody>
          </p:sp>
          <p:sp>
            <p:nvSpPr>
              <p:cNvPr id="160" name="TextBox 159">
                <a:extLst>
                  <a:ext uri="{FF2B5EF4-FFF2-40B4-BE49-F238E27FC236}">
                    <a16:creationId xmlns:a16="http://schemas.microsoft.com/office/drawing/2014/main" id="{19B32ED4-394E-4D2A-ACB6-BD37D8C45A58}"/>
                  </a:ext>
                </a:extLst>
              </p:cNvPr>
              <p:cNvSpPr txBox="1"/>
              <p:nvPr/>
            </p:nvSpPr>
            <p:spPr>
              <a:xfrm rot="16200000">
                <a:off x="6051657" y="3242726"/>
                <a:ext cx="65594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R (Å -1)</a:t>
                </a:r>
              </a:p>
            </p:txBody>
          </p:sp>
        </p:grpSp>
      </p:grpSp>
      <p:cxnSp>
        <p:nvCxnSpPr>
          <p:cNvPr id="165" name="Straight Arrow Connector 164">
            <a:extLst>
              <a:ext uri="{FF2B5EF4-FFF2-40B4-BE49-F238E27FC236}">
                <a16:creationId xmlns:a16="http://schemas.microsoft.com/office/drawing/2014/main" id="{7C66DF3D-B0DE-4EC4-A76B-3AE06D8D4812}"/>
              </a:ext>
            </a:extLst>
          </p:cNvPr>
          <p:cNvCxnSpPr>
            <a:cxnSpLocks/>
          </p:cNvCxnSpPr>
          <p:nvPr/>
        </p:nvCxnSpPr>
        <p:spPr>
          <a:xfrm>
            <a:off x="7616965" y="2956638"/>
            <a:ext cx="0" cy="440202"/>
          </a:xfrm>
          <a:prstGeom prst="straightConnector1">
            <a:avLst/>
          </a:prstGeom>
          <a:ln w="57150">
            <a:solidFill>
              <a:srgbClr val="71078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>
            <a:extLst>
              <a:ext uri="{FF2B5EF4-FFF2-40B4-BE49-F238E27FC236}">
                <a16:creationId xmlns:a16="http://schemas.microsoft.com/office/drawing/2014/main" id="{A7DD6B6C-B146-4498-BF14-F98A60728240}"/>
              </a:ext>
            </a:extLst>
          </p:cNvPr>
          <p:cNvCxnSpPr>
            <a:cxnSpLocks/>
          </p:cNvCxnSpPr>
          <p:nvPr/>
        </p:nvCxnSpPr>
        <p:spPr>
          <a:xfrm>
            <a:off x="8076342" y="2956638"/>
            <a:ext cx="0" cy="440202"/>
          </a:xfrm>
          <a:prstGeom prst="straightConnector1">
            <a:avLst/>
          </a:prstGeom>
          <a:ln w="57150">
            <a:solidFill>
              <a:srgbClr val="0049EE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Arrow Connector 166">
            <a:extLst>
              <a:ext uri="{FF2B5EF4-FFF2-40B4-BE49-F238E27FC236}">
                <a16:creationId xmlns:a16="http://schemas.microsoft.com/office/drawing/2014/main" id="{8628239F-8C91-495A-96F0-78B8985540BD}"/>
              </a:ext>
            </a:extLst>
          </p:cNvPr>
          <p:cNvCxnSpPr>
            <a:cxnSpLocks/>
          </p:cNvCxnSpPr>
          <p:nvPr/>
        </p:nvCxnSpPr>
        <p:spPr>
          <a:xfrm>
            <a:off x="8718873" y="2956638"/>
            <a:ext cx="0" cy="440202"/>
          </a:xfrm>
          <a:prstGeom prst="straightConnector1">
            <a:avLst/>
          </a:prstGeom>
          <a:ln w="57150">
            <a:solidFill>
              <a:srgbClr val="00742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ADC2B304-5C18-4E27-A568-573B69F8803F}"/>
              </a:ext>
            </a:extLst>
          </p:cNvPr>
          <p:cNvCxnSpPr>
            <a:cxnSpLocks/>
          </p:cNvCxnSpPr>
          <p:nvPr/>
        </p:nvCxnSpPr>
        <p:spPr>
          <a:xfrm>
            <a:off x="8971421" y="1761704"/>
            <a:ext cx="0" cy="440202"/>
          </a:xfrm>
          <a:prstGeom prst="straightConnector1">
            <a:avLst/>
          </a:prstGeom>
          <a:ln w="57150">
            <a:solidFill>
              <a:srgbClr val="E2D20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Arrow Connector 168">
            <a:extLst>
              <a:ext uri="{FF2B5EF4-FFF2-40B4-BE49-F238E27FC236}">
                <a16:creationId xmlns:a16="http://schemas.microsoft.com/office/drawing/2014/main" id="{BBC062FC-0ECE-43D2-8EBC-1B29754DFBBF}"/>
              </a:ext>
            </a:extLst>
          </p:cNvPr>
          <p:cNvCxnSpPr>
            <a:cxnSpLocks/>
          </p:cNvCxnSpPr>
          <p:nvPr/>
        </p:nvCxnSpPr>
        <p:spPr>
          <a:xfrm>
            <a:off x="9641981" y="2956638"/>
            <a:ext cx="0" cy="440202"/>
          </a:xfrm>
          <a:prstGeom prst="straightConnector1">
            <a:avLst/>
          </a:prstGeom>
          <a:ln w="57150">
            <a:solidFill>
              <a:srgbClr val="E37D0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Oval 169">
            <a:extLst>
              <a:ext uri="{FF2B5EF4-FFF2-40B4-BE49-F238E27FC236}">
                <a16:creationId xmlns:a16="http://schemas.microsoft.com/office/drawing/2014/main" id="{4E9C4964-0EDC-4655-8893-56530286041A}"/>
              </a:ext>
            </a:extLst>
          </p:cNvPr>
          <p:cNvSpPr/>
          <p:nvPr/>
        </p:nvSpPr>
        <p:spPr>
          <a:xfrm>
            <a:off x="2070886" y="2178402"/>
            <a:ext cx="2700000" cy="2700000"/>
          </a:xfrm>
          <a:prstGeom prst="ellipse">
            <a:avLst/>
          </a:prstGeom>
          <a:noFill/>
          <a:ln w="38100">
            <a:solidFill>
              <a:srgbClr val="D703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1" name="Straight Arrow Connector 170">
            <a:extLst>
              <a:ext uri="{FF2B5EF4-FFF2-40B4-BE49-F238E27FC236}">
                <a16:creationId xmlns:a16="http://schemas.microsoft.com/office/drawing/2014/main" id="{D4368144-CEA0-49C4-A218-45FCFFDB9F87}"/>
              </a:ext>
            </a:extLst>
          </p:cNvPr>
          <p:cNvCxnSpPr>
            <a:cxnSpLocks/>
          </p:cNvCxnSpPr>
          <p:nvPr/>
        </p:nvCxnSpPr>
        <p:spPr>
          <a:xfrm>
            <a:off x="9826398" y="2956638"/>
            <a:ext cx="0" cy="440202"/>
          </a:xfrm>
          <a:prstGeom prst="straightConnector1">
            <a:avLst/>
          </a:prstGeom>
          <a:ln w="57150">
            <a:solidFill>
              <a:srgbClr val="D7030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Oval 171">
            <a:extLst>
              <a:ext uri="{FF2B5EF4-FFF2-40B4-BE49-F238E27FC236}">
                <a16:creationId xmlns:a16="http://schemas.microsoft.com/office/drawing/2014/main" id="{A66F49DE-7B76-4D64-8076-F6DFA2A6DD2C}"/>
              </a:ext>
            </a:extLst>
          </p:cNvPr>
          <p:cNvSpPr/>
          <p:nvPr/>
        </p:nvSpPr>
        <p:spPr>
          <a:xfrm>
            <a:off x="1976548" y="2098576"/>
            <a:ext cx="2880000" cy="2880000"/>
          </a:xfrm>
          <a:prstGeom prst="ellipse">
            <a:avLst/>
          </a:prstGeom>
          <a:noFill/>
          <a:ln w="38100">
            <a:solidFill>
              <a:srgbClr val="FF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4" name="Straight Arrow Connector 173">
            <a:extLst>
              <a:ext uri="{FF2B5EF4-FFF2-40B4-BE49-F238E27FC236}">
                <a16:creationId xmlns:a16="http://schemas.microsoft.com/office/drawing/2014/main" id="{98CC993D-2D1E-4700-9A94-6C644EC7B020}"/>
              </a:ext>
            </a:extLst>
          </p:cNvPr>
          <p:cNvCxnSpPr>
            <a:cxnSpLocks/>
          </p:cNvCxnSpPr>
          <p:nvPr/>
        </p:nvCxnSpPr>
        <p:spPr>
          <a:xfrm>
            <a:off x="10001030" y="1761704"/>
            <a:ext cx="0" cy="440202"/>
          </a:xfrm>
          <a:prstGeom prst="straightConnector1">
            <a:avLst/>
          </a:prstGeom>
          <a:ln w="57150">
            <a:solidFill>
              <a:srgbClr val="FF99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177B864-DC38-845D-33DA-D6E3F8EADC06}"/>
              </a:ext>
            </a:extLst>
          </p:cNvPr>
          <p:cNvGrpSpPr/>
          <p:nvPr/>
        </p:nvGrpSpPr>
        <p:grpSpPr>
          <a:xfrm>
            <a:off x="5245404" y="-3088"/>
            <a:ext cx="6951950" cy="310976"/>
            <a:chOff x="5245404" y="-3088"/>
            <a:chExt cx="6951950" cy="310976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3A842EAD-E900-8139-EF10-93F4AE80A50D}"/>
                </a:ext>
              </a:extLst>
            </p:cNvPr>
            <p:cNvGrpSpPr/>
            <p:nvPr/>
          </p:nvGrpSpPr>
          <p:grpSpPr>
            <a:xfrm>
              <a:off x="5245404" y="0"/>
              <a:ext cx="5684520" cy="307888"/>
              <a:chOff x="6507480" y="0"/>
              <a:chExt cx="5684520" cy="307888"/>
            </a:xfrm>
          </p:grpSpPr>
          <p:sp>
            <p:nvSpPr>
              <p:cNvPr id="15" name="Flowchart: Manual Operation 14">
                <a:extLst>
                  <a:ext uri="{FF2B5EF4-FFF2-40B4-BE49-F238E27FC236}">
                    <a16:creationId xmlns:a16="http://schemas.microsoft.com/office/drawing/2014/main" id="{2C316F7D-3B94-9DAE-4EDC-D4EB9C3DA1B7}"/>
                  </a:ext>
                </a:extLst>
              </p:cNvPr>
              <p:cNvSpPr/>
              <p:nvPr/>
            </p:nvSpPr>
            <p:spPr>
              <a:xfrm>
                <a:off x="6507480" y="0"/>
                <a:ext cx="1828800" cy="307888"/>
              </a:xfrm>
              <a:prstGeom prst="flowChartManualOperation">
                <a:avLst/>
              </a:prstGeom>
              <a:solidFill>
                <a:schemeClr val="bg1">
                  <a:lumMod val="9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>
                    <a:solidFill>
                      <a:schemeClr val="bg1">
                        <a:lumMod val="85000"/>
                      </a:schemeClr>
                    </a:solidFill>
                  </a:rPr>
                  <a:t>Introduction</a:t>
                </a:r>
                <a:endParaRPr lang="el-GR" sz="1200" b="1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  <p:sp>
            <p:nvSpPr>
              <p:cNvPr id="16" name="Flowchart: Manual Operation 15">
                <a:extLst>
                  <a:ext uri="{FF2B5EF4-FFF2-40B4-BE49-F238E27FC236}">
                    <a16:creationId xmlns:a16="http://schemas.microsoft.com/office/drawing/2014/main" id="{BEA490E0-BD61-6F8D-3109-467C6B20C640}"/>
                  </a:ext>
                </a:extLst>
              </p:cNvPr>
              <p:cNvSpPr/>
              <p:nvPr/>
            </p:nvSpPr>
            <p:spPr>
              <a:xfrm>
                <a:off x="7792720" y="0"/>
                <a:ext cx="1828800" cy="307888"/>
              </a:xfrm>
              <a:prstGeom prst="flowChartManualOperation">
                <a:avLst/>
              </a:prstGeom>
              <a:solidFill>
                <a:schemeClr val="bg1">
                  <a:lumMod val="9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100"/>
                  </a:lnSpc>
                </a:pPr>
                <a:r>
                  <a:rPr lang="en-US" sz="1200" b="1" dirty="0">
                    <a:solidFill>
                      <a:schemeClr val="bg1">
                        <a:lumMod val="85000"/>
                      </a:schemeClr>
                    </a:solidFill>
                  </a:rPr>
                  <a:t>Orientation &amp; Phase Map</a:t>
                </a:r>
                <a:endParaRPr lang="el-GR" sz="1200" b="1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  <p:sp>
            <p:nvSpPr>
              <p:cNvPr id="17" name="Flowchart: Manual Operation 16">
                <a:extLst>
                  <a:ext uri="{FF2B5EF4-FFF2-40B4-BE49-F238E27FC236}">
                    <a16:creationId xmlns:a16="http://schemas.microsoft.com/office/drawing/2014/main" id="{0A2B1A28-38D1-193F-F9C6-18FB330FDCDF}"/>
                  </a:ext>
                </a:extLst>
              </p:cNvPr>
              <p:cNvSpPr/>
              <p:nvPr/>
            </p:nvSpPr>
            <p:spPr>
              <a:xfrm>
                <a:off x="9077960" y="0"/>
                <a:ext cx="1828800" cy="307888"/>
              </a:xfrm>
              <a:prstGeom prst="flowChartManualOperation">
                <a:avLst/>
              </a:prstGeom>
              <a:solidFill>
                <a:schemeClr val="bg1">
                  <a:lumMod val="9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100"/>
                  </a:lnSpc>
                </a:pPr>
                <a:r>
                  <a:rPr lang="en-US" sz="1200" b="1" dirty="0">
                    <a:solidFill>
                      <a:schemeClr val="bg1">
                        <a:lumMod val="85000"/>
                      </a:schemeClr>
                    </a:solidFill>
                  </a:rPr>
                  <a:t>Strain Mapping</a:t>
                </a:r>
                <a:endParaRPr lang="el-GR" sz="1200" b="1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  <p:sp>
            <p:nvSpPr>
              <p:cNvPr id="18" name="Flowchart: Manual Operation 17">
                <a:extLst>
                  <a:ext uri="{FF2B5EF4-FFF2-40B4-BE49-F238E27FC236}">
                    <a16:creationId xmlns:a16="http://schemas.microsoft.com/office/drawing/2014/main" id="{E9E28FF9-49DB-ED55-F7F4-5E5C139C5EAF}"/>
                  </a:ext>
                </a:extLst>
              </p:cNvPr>
              <p:cNvSpPr/>
              <p:nvPr/>
            </p:nvSpPr>
            <p:spPr>
              <a:xfrm>
                <a:off x="10363200" y="0"/>
                <a:ext cx="1828800" cy="307888"/>
              </a:xfrm>
              <a:prstGeom prst="flowChartManualOperation">
                <a:avLst/>
              </a:prstGeom>
              <a:solidFill>
                <a:schemeClr val="bg1">
                  <a:lumMod val="9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100"/>
                  </a:lnSpc>
                </a:pPr>
                <a:r>
                  <a:rPr lang="en-US" sz="1200" b="1" dirty="0">
                    <a:solidFill>
                      <a:schemeClr val="bg1">
                        <a:lumMod val="85000"/>
                      </a:schemeClr>
                    </a:solidFill>
                  </a:rPr>
                  <a:t>Electric Field</a:t>
                </a:r>
                <a:endParaRPr lang="el-GR" sz="1200" b="1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p:grpSp>
        <p:sp>
          <p:nvSpPr>
            <p:cNvPr id="14" name="Flowchart: Manual Operation 13">
              <a:extLst>
                <a:ext uri="{FF2B5EF4-FFF2-40B4-BE49-F238E27FC236}">
                  <a16:creationId xmlns:a16="http://schemas.microsoft.com/office/drawing/2014/main" id="{5579F9F3-A50F-6A3F-82F5-08B530EC1DDF}"/>
                </a:ext>
              </a:extLst>
            </p:cNvPr>
            <p:cNvSpPr/>
            <p:nvPr/>
          </p:nvSpPr>
          <p:spPr>
            <a:xfrm>
              <a:off x="10368554" y="-3088"/>
              <a:ext cx="1828800" cy="307888"/>
            </a:xfrm>
            <a:prstGeom prst="flowChartManualOperation">
              <a:avLst/>
            </a:prstGeom>
            <a:solidFill>
              <a:schemeClr val="tx1">
                <a:lumMod val="65000"/>
                <a:lumOff val="3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100"/>
                </a:lnSpc>
              </a:pPr>
              <a:r>
                <a:rPr lang="en-US" sz="1200" b="1" dirty="0">
                  <a:solidFill>
                    <a:srgbClr val="00FFCC"/>
                  </a:solidFill>
                </a:rPr>
                <a:t>e</a:t>
              </a:r>
              <a:r>
                <a:rPr lang="el-GR" sz="1200" b="1" dirty="0">
                  <a:solidFill>
                    <a:srgbClr val="00FFCC"/>
                  </a:solidFill>
                </a:rPr>
                <a:t>-</a:t>
              </a:r>
              <a:r>
                <a:rPr lang="en-US" sz="1200" b="1" dirty="0">
                  <a:solidFill>
                    <a:srgbClr val="00FFCC"/>
                  </a:solidFill>
                </a:rPr>
                <a:t>PDF</a:t>
              </a:r>
              <a:endParaRPr lang="el-GR" sz="1200" b="1" dirty="0">
                <a:solidFill>
                  <a:srgbClr val="00FFCC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21501159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1" grpId="0"/>
      <p:bldP spid="122" grpId="0" animBg="1"/>
      <p:bldP spid="123" grpId="0" animBg="1"/>
      <p:bldP spid="124" grpId="0" animBg="1"/>
      <p:bldP spid="125" grpId="0" animBg="1"/>
      <p:bldP spid="126" grpId="0" animBg="1"/>
      <p:bldP spid="129" grpId="0"/>
      <p:bldP spid="170" grpId="0" animBg="1"/>
      <p:bldP spid="17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7FF8EA5-834A-4470-9A69-15504F353E5B}"/>
              </a:ext>
            </a:extLst>
          </p:cNvPr>
          <p:cNvCxnSpPr>
            <a:cxnSpLocks/>
          </p:cNvCxnSpPr>
          <p:nvPr/>
        </p:nvCxnSpPr>
        <p:spPr>
          <a:xfrm>
            <a:off x="309156" y="6248400"/>
            <a:ext cx="11769112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55E00BA-0E9E-4284-9C45-D384C19FF6E7}"/>
              </a:ext>
            </a:extLst>
          </p:cNvPr>
          <p:cNvCxnSpPr>
            <a:cxnSpLocks/>
          </p:cNvCxnSpPr>
          <p:nvPr/>
        </p:nvCxnSpPr>
        <p:spPr>
          <a:xfrm>
            <a:off x="0" y="6324600"/>
            <a:ext cx="12078268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0C7CAA6-6218-467A-8B31-B04F7941CD48}"/>
              </a:ext>
            </a:extLst>
          </p:cNvPr>
          <p:cNvGrpSpPr/>
          <p:nvPr/>
        </p:nvGrpSpPr>
        <p:grpSpPr>
          <a:xfrm flipH="1" flipV="1">
            <a:off x="-1" y="704909"/>
            <a:ext cx="12078269" cy="59873"/>
            <a:chOff x="152400" y="685800"/>
            <a:chExt cx="9144000" cy="76200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5CB8A647-45EA-4075-BFFB-4EAE4DB2A5D8}"/>
                </a:ext>
              </a:extLst>
            </p:cNvPr>
            <p:cNvCxnSpPr/>
            <p:nvPr/>
          </p:nvCxnSpPr>
          <p:spPr>
            <a:xfrm>
              <a:off x="152400" y="762000"/>
              <a:ext cx="9144000" cy="0"/>
            </a:xfrm>
            <a:prstGeom prst="line">
              <a:avLst/>
            </a:prstGeom>
            <a:ln>
              <a:solidFill>
                <a:srgbClr val="66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AF0D302-2D0F-4B07-A891-6E4D54F54800}"/>
                </a:ext>
              </a:extLst>
            </p:cNvPr>
            <p:cNvCxnSpPr/>
            <p:nvPr/>
          </p:nvCxnSpPr>
          <p:spPr>
            <a:xfrm>
              <a:off x="461556" y="685800"/>
              <a:ext cx="8834844" cy="0"/>
            </a:xfrm>
            <a:prstGeom prst="line">
              <a:avLst/>
            </a:prstGeom>
            <a:ln>
              <a:solidFill>
                <a:srgbClr val="66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object 45">
            <a:extLst>
              <a:ext uri="{FF2B5EF4-FFF2-40B4-BE49-F238E27FC236}">
                <a16:creationId xmlns:a16="http://schemas.microsoft.com/office/drawing/2014/main" id="{DFC1D37B-4F12-F8E7-25CF-AE68A2BFF3E7}"/>
              </a:ext>
            </a:extLst>
          </p:cNvPr>
          <p:cNvSpPr/>
          <p:nvPr/>
        </p:nvSpPr>
        <p:spPr>
          <a:xfrm>
            <a:off x="9184744" y="1029296"/>
            <a:ext cx="2683410" cy="20978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46">
            <a:extLst>
              <a:ext uri="{FF2B5EF4-FFF2-40B4-BE49-F238E27FC236}">
                <a16:creationId xmlns:a16="http://schemas.microsoft.com/office/drawing/2014/main" id="{C37A9512-1640-34ED-0876-1E838627F604}"/>
              </a:ext>
            </a:extLst>
          </p:cNvPr>
          <p:cNvSpPr>
            <a:spLocks noChangeAspect="1"/>
          </p:cNvSpPr>
          <p:nvPr/>
        </p:nvSpPr>
        <p:spPr>
          <a:xfrm>
            <a:off x="6056089" y="968061"/>
            <a:ext cx="2683410" cy="22203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0">
            <a:extLst>
              <a:ext uri="{FF2B5EF4-FFF2-40B4-BE49-F238E27FC236}">
                <a16:creationId xmlns:a16="http://schemas.microsoft.com/office/drawing/2014/main" id="{C0B47BDC-F08E-DCE9-977B-824D8C8DC333}"/>
              </a:ext>
            </a:extLst>
          </p:cNvPr>
          <p:cNvSpPr>
            <a:spLocks noChangeAspect="1"/>
          </p:cNvSpPr>
          <p:nvPr/>
        </p:nvSpPr>
        <p:spPr>
          <a:xfrm>
            <a:off x="2756120" y="1073727"/>
            <a:ext cx="2906439" cy="198055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72B0C1B-D8FB-59E5-E192-5CC86084ADEF}"/>
              </a:ext>
            </a:extLst>
          </p:cNvPr>
          <p:cNvSpPr txBox="1"/>
          <p:nvPr/>
        </p:nvSpPr>
        <p:spPr>
          <a:xfrm>
            <a:off x="10799751" y="1389977"/>
            <a:ext cx="909862" cy="461663"/>
          </a:xfrm>
          <a:prstGeom prst="rect">
            <a:avLst/>
          </a:prstGeom>
          <a:solidFill>
            <a:srgbClr val="FFC000"/>
          </a:solidFill>
          <a:ln w="12700" cap="flat">
            <a:solidFill>
              <a:srgbClr val="FF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Times" panose="02020603050405020304" pitchFamily="18" charset="0"/>
              </a:rPr>
              <a:t>Interatomic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Times" panose="02020603050405020304" pitchFamily="18" charset="0"/>
              </a:rPr>
              <a:t>distances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imes" panose="02020603050405020304" pitchFamily="18" charset="0"/>
              <a:sym typeface="Century Gothic"/>
            </a:endParaRPr>
          </a:p>
        </p:txBody>
      </p:sp>
      <p:sp>
        <p:nvSpPr>
          <p:cNvPr id="34" name="object 21">
            <a:extLst>
              <a:ext uri="{FF2B5EF4-FFF2-40B4-BE49-F238E27FC236}">
                <a16:creationId xmlns:a16="http://schemas.microsoft.com/office/drawing/2014/main" id="{34875B6C-248D-43EF-47E3-47D080DC8E25}"/>
              </a:ext>
            </a:extLst>
          </p:cNvPr>
          <p:cNvSpPr/>
          <p:nvPr/>
        </p:nvSpPr>
        <p:spPr>
          <a:xfrm>
            <a:off x="105040" y="998218"/>
            <a:ext cx="2160000" cy="21600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Arrow: Right 48">
            <a:extLst>
              <a:ext uri="{FF2B5EF4-FFF2-40B4-BE49-F238E27FC236}">
                <a16:creationId xmlns:a16="http://schemas.microsoft.com/office/drawing/2014/main" id="{5AA8085D-E9E0-B1B8-9CB6-42736E158808}"/>
              </a:ext>
            </a:extLst>
          </p:cNvPr>
          <p:cNvSpPr/>
          <p:nvPr/>
        </p:nvSpPr>
        <p:spPr>
          <a:xfrm>
            <a:off x="2287163" y="1228721"/>
            <a:ext cx="487908" cy="2934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Arrow: Right 56">
            <a:extLst>
              <a:ext uri="{FF2B5EF4-FFF2-40B4-BE49-F238E27FC236}">
                <a16:creationId xmlns:a16="http://schemas.microsoft.com/office/drawing/2014/main" id="{9AB23921-FF31-1321-E8D0-2AE48A6C6865}"/>
              </a:ext>
            </a:extLst>
          </p:cNvPr>
          <p:cNvSpPr/>
          <p:nvPr/>
        </p:nvSpPr>
        <p:spPr>
          <a:xfrm>
            <a:off x="5653990" y="1228721"/>
            <a:ext cx="487908" cy="2934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Arrow: Right 64">
            <a:extLst>
              <a:ext uri="{FF2B5EF4-FFF2-40B4-BE49-F238E27FC236}">
                <a16:creationId xmlns:a16="http://schemas.microsoft.com/office/drawing/2014/main" id="{753E2079-6169-E6E3-9AC6-5E1B2B37EC54}"/>
              </a:ext>
            </a:extLst>
          </p:cNvPr>
          <p:cNvSpPr/>
          <p:nvPr/>
        </p:nvSpPr>
        <p:spPr>
          <a:xfrm>
            <a:off x="8850247" y="1228721"/>
            <a:ext cx="487908" cy="2934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580595-1004-8B0A-8776-8969BBF7C71A}"/>
              </a:ext>
            </a:extLst>
          </p:cNvPr>
          <p:cNvSpPr txBox="1"/>
          <p:nvPr/>
        </p:nvSpPr>
        <p:spPr>
          <a:xfrm>
            <a:off x="304800" y="304800"/>
            <a:ext cx="65310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Workflow: From Diffraction Patterns to PDF</a:t>
            </a:r>
            <a:endParaRPr lang="el-GR" sz="2400" b="1" dirty="0">
              <a:solidFill>
                <a:srgbClr val="66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Flowchart: Manual Operation 21">
            <a:extLst>
              <a:ext uri="{FF2B5EF4-FFF2-40B4-BE49-F238E27FC236}">
                <a16:creationId xmlns:a16="http://schemas.microsoft.com/office/drawing/2014/main" id="{AE075522-2808-3E91-B1B0-1A08D72FF40D}"/>
              </a:ext>
            </a:extLst>
          </p:cNvPr>
          <p:cNvSpPr/>
          <p:nvPr/>
        </p:nvSpPr>
        <p:spPr>
          <a:xfrm>
            <a:off x="10368554" y="-3088"/>
            <a:ext cx="1828800" cy="307888"/>
          </a:xfrm>
          <a:prstGeom prst="flowChartManualOperation">
            <a:avLst/>
          </a:prstGeom>
          <a:solidFill>
            <a:schemeClr val="tx1">
              <a:lumMod val="65000"/>
              <a:lumOff val="3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100"/>
              </a:lnSpc>
            </a:pPr>
            <a:r>
              <a:rPr lang="en-US" sz="1200" b="1" dirty="0">
                <a:solidFill>
                  <a:srgbClr val="00FFCC"/>
                </a:solidFill>
              </a:rPr>
              <a:t>PDF</a:t>
            </a:r>
            <a:endParaRPr lang="el-GR" sz="1200" b="1" dirty="0">
              <a:solidFill>
                <a:srgbClr val="00FFCC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C47E211-215E-100C-A502-1FEC4007EBE9}"/>
              </a:ext>
            </a:extLst>
          </p:cNvPr>
          <p:cNvSpPr txBox="1"/>
          <p:nvPr/>
        </p:nvSpPr>
        <p:spPr>
          <a:xfrm>
            <a:off x="90993" y="3287896"/>
            <a:ext cx="22226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1800" b="1">
                <a:solidFill>
                  <a:srgbClr val="003366"/>
                </a:solidFill>
              </a:defRPr>
            </a:pPr>
            <a:r>
              <a:rPr sz="1600" dirty="0"/>
              <a:t>2D Diffraction Pattern</a:t>
            </a:r>
          </a:p>
          <a:p>
            <a:pPr algn="ctr">
              <a:defRPr sz="1400">
                <a:solidFill>
                  <a:srgbClr val="505050"/>
                </a:solidFill>
              </a:defRPr>
            </a:pPr>
            <a:r>
              <a:rPr sz="1200" dirty="0"/>
              <a:t>Raw experimental data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A9DCA1-5FBF-BE40-E039-85B27DF471B1}"/>
              </a:ext>
            </a:extLst>
          </p:cNvPr>
          <p:cNvSpPr txBox="1"/>
          <p:nvPr/>
        </p:nvSpPr>
        <p:spPr>
          <a:xfrm>
            <a:off x="3047770" y="3287896"/>
            <a:ext cx="239723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1800" b="1">
                <a:solidFill>
                  <a:srgbClr val="003366"/>
                </a:solidFill>
              </a:defRPr>
            </a:pPr>
            <a:r>
              <a:rPr sz="1600" dirty="0"/>
              <a:t>1D Intensity Profile</a:t>
            </a:r>
          </a:p>
          <a:p>
            <a:pPr algn="ctr">
              <a:defRPr sz="1400">
                <a:solidFill>
                  <a:srgbClr val="505050"/>
                </a:solidFill>
              </a:defRPr>
            </a:pPr>
            <a:r>
              <a:rPr sz="1200" dirty="0"/>
              <a:t>Azimuthal integration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C50DDB-EBDC-6BC7-1C64-B873567F3221}"/>
              </a:ext>
            </a:extLst>
          </p:cNvPr>
          <p:cNvSpPr txBox="1"/>
          <p:nvPr/>
        </p:nvSpPr>
        <p:spPr>
          <a:xfrm>
            <a:off x="5925901" y="3287896"/>
            <a:ext cx="3227037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1800" b="1">
                <a:solidFill>
                  <a:srgbClr val="003366"/>
                </a:solidFill>
              </a:defRPr>
            </a:pPr>
            <a:r>
              <a:rPr lang="en-US" sz="1600" dirty="0"/>
              <a:t>Reduced Structure Function F(Q)</a:t>
            </a:r>
            <a:endParaRPr sz="1600" dirty="0"/>
          </a:p>
          <a:p>
            <a:pPr algn="ctr">
              <a:defRPr sz="1400">
                <a:solidFill>
                  <a:srgbClr val="505050"/>
                </a:solidFill>
              </a:defRPr>
            </a:pPr>
            <a:r>
              <a:rPr sz="1200" dirty="0"/>
              <a:t>Normalization &amp; transformation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7C1DA3-99F1-D9E9-C8C6-FF5540204E03}"/>
              </a:ext>
            </a:extLst>
          </p:cNvPr>
          <p:cNvSpPr txBox="1"/>
          <p:nvPr/>
        </p:nvSpPr>
        <p:spPr>
          <a:xfrm>
            <a:off x="8892922" y="3279709"/>
            <a:ext cx="33976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1800" b="1">
                <a:solidFill>
                  <a:srgbClr val="003366"/>
                </a:solidFill>
              </a:defRPr>
            </a:pPr>
            <a:r>
              <a:rPr sz="1600" dirty="0"/>
              <a:t>Pair Distribution Function G(r)</a:t>
            </a:r>
          </a:p>
          <a:p>
            <a:pPr algn="ctr">
              <a:defRPr sz="1400">
                <a:solidFill>
                  <a:srgbClr val="505050"/>
                </a:solidFill>
              </a:defRPr>
            </a:pPr>
            <a:r>
              <a:rPr sz="1200" dirty="0"/>
              <a:t>Atomic distances revealed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9FE94DA-27B0-DE61-969D-7807CE702EDD}"/>
                  </a:ext>
                </a:extLst>
              </p:cNvPr>
              <p:cNvSpPr txBox="1"/>
              <p:nvPr/>
            </p:nvSpPr>
            <p:spPr>
              <a:xfrm>
                <a:off x="271771" y="5869737"/>
                <a:ext cx="11769112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800" dirty="0"/>
                  <a:t>Q: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800" dirty="0"/>
                      <m:t>Scattering</m:t>
                    </m:r>
                    <m:r>
                      <m:rPr>
                        <m:nor/>
                      </m:rPr>
                      <a:rPr lang="en-US" sz="800" dirty="0"/>
                      <m:t> </m:t>
                    </m:r>
                    <m:r>
                      <m:rPr>
                        <m:nor/>
                      </m:rPr>
                      <a:rPr lang="en-US" sz="800" dirty="0"/>
                      <m:t>vector</m:t>
                    </m:r>
                    <m:r>
                      <m:rPr>
                        <m:nor/>
                      </m:rPr>
                      <a:rPr lang="en-US" sz="800" dirty="0"/>
                      <m:t> </m:t>
                    </m:r>
                    <m:r>
                      <m:rPr>
                        <m:nor/>
                      </m:rPr>
                      <a:rPr lang="en-US" sz="800" dirty="0"/>
                      <m:t>magnitude</m:t>
                    </m:r>
                    <m:r>
                      <m:rPr>
                        <m:nor/>
                      </m:rPr>
                      <a:rPr lang="en-US" sz="800" dirty="0"/>
                      <m:t> </m:t>
                    </m:r>
                    <m:r>
                      <m:rPr>
                        <m:nor/>
                      </m:rPr>
                      <a:rPr lang="en-US" sz="800" dirty="0"/>
                      <m:t>or</m:t>
                    </m:r>
                    <m:r>
                      <m:rPr>
                        <m:nor/>
                      </m:rPr>
                      <a:rPr lang="en-US" sz="800" dirty="0"/>
                      <m:t> </m:t>
                    </m:r>
                    <m:r>
                      <m:rPr>
                        <m:nor/>
                      </m:rPr>
                      <a:rPr lang="en-US" sz="800" dirty="0"/>
                      <m:t>momentum</m:t>
                    </m:r>
                    <m:r>
                      <m:rPr>
                        <m:nor/>
                      </m:rPr>
                      <a:rPr lang="en-US" sz="800" dirty="0"/>
                      <m:t> </m:t>
                    </m:r>
                    <m:r>
                      <m:rPr>
                        <m:nor/>
                      </m:rPr>
                      <a:rPr lang="en-US" sz="800" dirty="0"/>
                      <m:t>transfer</m:t>
                    </m:r>
                    <m:r>
                      <m:rPr>
                        <m:nor/>
                      </m:rPr>
                      <a:rPr lang="en-US" sz="800" b="0" i="0" dirty="0" smtClean="0"/>
                      <m:t>, </m:t>
                    </m:r>
                  </m:oMath>
                </a14:m>
                <a:r>
                  <a:rPr lang="en-US" sz="800" dirty="0"/>
                  <a:t>f(Q): Atomic scattering factor (form factor), ⟨ f²(Q) ⟩_composition: Mean square scattering factor ⟨ f²(Q) ⟩ = </a:t>
                </a:r>
                <a:r>
                  <a:rPr lang="el-GR" sz="800" dirty="0"/>
                  <a:t>Σ </a:t>
                </a:r>
                <a:r>
                  <a:rPr lang="en-US" sz="800" dirty="0"/>
                  <a:t>cᵢ fᵢ²(Q) ,⟨ f(Q) ⟩_composition: Average scattering factor over the sample composition ⟨ f(Q) ⟩ = </a:t>
                </a:r>
                <a:r>
                  <a:rPr lang="el-GR" sz="800" dirty="0"/>
                  <a:t>Σ </a:t>
                </a:r>
                <a:r>
                  <a:rPr lang="en-US" sz="800" dirty="0"/>
                  <a:t>cᵢ fᵢ(Q)</a:t>
                </a:r>
              </a:p>
              <a:p>
                <a:endParaRPr lang="en-US" sz="10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9FE94DA-27B0-DE61-969D-7807CE702E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771" y="5869737"/>
                <a:ext cx="11769112" cy="276999"/>
              </a:xfrm>
              <a:prstGeom prst="rect">
                <a:avLst/>
              </a:prstGeom>
              <a:blipFill>
                <a:blip r:embed="rId8"/>
                <a:stretch>
                  <a:fillRect l="-570" t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93D7054-1F9D-1332-6700-0996C523BA20}"/>
                  </a:ext>
                </a:extLst>
              </p:cNvPr>
              <p:cNvSpPr txBox="1"/>
              <p:nvPr/>
            </p:nvSpPr>
            <p:spPr>
              <a:xfrm>
                <a:off x="6240226" y="3832889"/>
                <a:ext cx="3020378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𝑅𝑒𝑑𝑢𝑐𝑒𝑑</m:t>
                      </m:r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𝑆𝑡𝑟𝑢𝑐𝑡𝑢𝑟𝑒</m:t>
                      </m:r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𝐹𝑢𝑛𝑐𝑎𝑡𝑖𝑜𝑛</m:t>
                      </m:r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000" i="1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sz="10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000" i="1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sz="1000" i="1">
                          <a:latin typeface="Cambria Math" panose="02040503050406030204" pitchFamily="18" charset="0"/>
                        </a:rPr>
                        <m:t>) = </m:t>
                      </m:r>
                      <m:r>
                        <a:rPr lang="en-US" sz="1000" i="1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sz="1000" i="1">
                          <a:latin typeface="Cambria Math" panose="02040503050406030204" pitchFamily="18" charset="0"/>
                        </a:rPr>
                        <m:t> [ </m:t>
                      </m:r>
                      <m:r>
                        <a:rPr lang="en-US" sz="1000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sz="10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000" i="1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sz="1000" i="1">
                          <a:latin typeface="Cambria Math" panose="02040503050406030204" pitchFamily="18" charset="0"/>
                        </a:rPr>
                        <m:t>) – 1 ]</m:t>
                      </m:r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93D7054-1F9D-1332-6700-0996C523BA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0226" y="3832889"/>
                <a:ext cx="3020378" cy="153888"/>
              </a:xfrm>
              <a:prstGeom prst="rect">
                <a:avLst/>
              </a:prstGeom>
              <a:blipFill>
                <a:blip r:embed="rId9"/>
                <a:stretch>
                  <a:fillRect l="-606" t="-28000" r="-2828" b="-5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04F7731-E4D7-30E4-15AC-D03DEC1793F4}"/>
                  </a:ext>
                </a:extLst>
              </p:cNvPr>
              <p:cNvSpPr txBox="1"/>
              <p:nvPr/>
            </p:nvSpPr>
            <p:spPr>
              <a:xfrm>
                <a:off x="4042755" y="3811116"/>
                <a:ext cx="277127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10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000" i="1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sz="10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04F7731-E4D7-30E4-15AC-D03DEC1793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2755" y="3811116"/>
                <a:ext cx="277127" cy="153888"/>
              </a:xfrm>
              <a:prstGeom prst="rect">
                <a:avLst/>
              </a:prstGeom>
              <a:blipFill>
                <a:blip r:embed="rId10"/>
                <a:stretch>
                  <a:fillRect l="-10870" t="-28000" r="-30435" b="-5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37AF993-D5BF-071F-9DC8-A6DE3C0D5542}"/>
                  </a:ext>
                </a:extLst>
              </p:cNvPr>
              <p:cNvSpPr txBox="1"/>
              <p:nvPr/>
            </p:nvSpPr>
            <p:spPr>
              <a:xfrm>
                <a:off x="4228247" y="3777116"/>
                <a:ext cx="987676" cy="2322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80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sz="8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800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800" i="1">
                              <a:latin typeface="Cambria Math" panose="02040503050406030204" pitchFamily="18" charset="0"/>
                            </a:rPr>
                            <m:t>𝜋</m:t>
                          </m:r>
                          <m:func>
                            <m:funcPr>
                              <m:ctrlPr>
                                <a:rPr lang="en-US" sz="8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800" i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sz="800" i="1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</m:num>
                        <m:den>
                          <m:r>
                            <a:rPr lang="en-US" sz="800" i="1">
                              <a:latin typeface="Cambria Math" panose="02040503050406030204" pitchFamily="18" charset="0"/>
                            </a:rPr>
                            <m:t>𝜆</m:t>
                          </m:r>
                        </m:den>
                      </m:f>
                    </m:oMath>
                  </m:oMathPara>
                </a14:m>
                <a:endParaRPr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37AF993-D5BF-071F-9DC8-A6DE3C0D55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8247" y="3777116"/>
                <a:ext cx="987676" cy="232243"/>
              </a:xfrm>
              <a:prstGeom prst="rect">
                <a:avLst/>
              </a:prstGeom>
              <a:blipFill>
                <a:blip r:embed="rId11"/>
                <a:stretch>
                  <a:fillRect t="-7895" b="-131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970FD19-35D8-9739-5354-E4B2F99AF03D}"/>
                  </a:ext>
                </a:extLst>
              </p:cNvPr>
              <p:cNvSpPr txBox="1"/>
              <p:nvPr/>
            </p:nvSpPr>
            <p:spPr>
              <a:xfrm>
                <a:off x="3797669" y="5341139"/>
                <a:ext cx="1761636" cy="3350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800" i="1" smtClean="0"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en-US" sz="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8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d>
                      <m:r>
                        <a:rPr lang="en-US" sz="800" i="1">
                          <a:latin typeface="Cambria Math" panose="02040503050406030204" pitchFamily="18" charset="0"/>
                        </a:rPr>
                        <m:t>=1+</m:t>
                      </m:r>
                      <m:f>
                        <m:fPr>
                          <m:ctrlPr>
                            <a:rPr lang="en-US" sz="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800" i="1">
                              <a:latin typeface="Cambria Math" panose="02040503050406030204" pitchFamily="18" charset="0"/>
                            </a:rPr>
                            <m:t>𝐼</m:t>
                          </m:r>
                          <m:d>
                            <m:dPr>
                              <m:ctrlPr>
                                <a:rPr lang="en-US" sz="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8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</m:d>
                          <m:r>
                            <a:rPr lang="en-US" sz="8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sz="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800" i="1"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</m:e>
                                    <m:sup>
                                      <m:r>
                                        <a:rPr lang="en-US" sz="8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d>
                                    <m:dPr>
                                      <m:ctrlPr>
                                        <a:rPr lang="en-US" sz="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800" i="1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US" sz="800" i="0">
                                  <a:latin typeface="Cambria Math" panose="02040503050406030204" pitchFamily="18" charset="0"/>
                                </a:rPr>
                                <m:t>composition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n-US" sz="8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sz="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8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  <m:d>
                                    <m:dPr>
                                      <m:ctrlPr>
                                        <a:rPr lang="en-US" sz="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800" i="1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US" sz="800" i="0">
                                  <a:latin typeface="Cambria Math" panose="02040503050406030204" pitchFamily="18" charset="0"/>
                                </a:rPr>
                                <m:t>composition</m:t>
                              </m:r>
                            </m:sub>
                            <m:sup>
                              <m:r>
                                <a:rPr lang="en-US" sz="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970FD19-35D8-9739-5354-E4B2F99AF0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7669" y="5341139"/>
                <a:ext cx="1761636" cy="335092"/>
              </a:xfrm>
              <a:prstGeom prst="rect">
                <a:avLst/>
              </a:prstGeom>
              <a:blipFill>
                <a:blip r:embed="rId12"/>
                <a:stretch>
                  <a:fillRect l="-1038" r="-1730" b="-163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Box 35">
            <a:extLst>
              <a:ext uri="{FF2B5EF4-FFF2-40B4-BE49-F238E27FC236}">
                <a16:creationId xmlns:a16="http://schemas.microsoft.com/office/drawing/2014/main" id="{2C56361D-710C-FA96-5E45-A0F28BFBDC3F}"/>
              </a:ext>
            </a:extLst>
          </p:cNvPr>
          <p:cNvSpPr txBox="1"/>
          <p:nvPr/>
        </p:nvSpPr>
        <p:spPr>
          <a:xfrm>
            <a:off x="1178543" y="4455783"/>
            <a:ext cx="9466374" cy="61555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dirty="0"/>
              <a:t>Revealing interatomic distances across crystalline, nanocrystalline, and amorphous materials</a:t>
            </a:r>
            <a:endParaRPr dirty="0"/>
          </a:p>
          <a:p>
            <a:pPr algn="ctr">
              <a:defRPr sz="3600" b="1">
                <a:solidFill>
                  <a:srgbClr val="000000"/>
                </a:solidFill>
              </a:defRPr>
            </a:pPr>
            <a:r>
              <a:rPr lang="en-US" sz="1600" dirty="0"/>
              <a:t>I</a:t>
            </a:r>
            <a:r>
              <a:rPr sz="1600" dirty="0"/>
              <a:t>(Q)  →  S(Q)  →  F(Q)  →  G(r)</a:t>
            </a:r>
          </a:p>
        </p:txBody>
      </p:sp>
      <p:sp>
        <p:nvSpPr>
          <p:cNvPr id="5" name="Flowchart: Manual Operation 4">
            <a:extLst>
              <a:ext uri="{FF2B5EF4-FFF2-40B4-BE49-F238E27FC236}">
                <a16:creationId xmlns:a16="http://schemas.microsoft.com/office/drawing/2014/main" id="{DA4C9F26-9FFF-0936-1BEB-F25D5ED21C93}"/>
              </a:ext>
            </a:extLst>
          </p:cNvPr>
          <p:cNvSpPr/>
          <p:nvPr/>
        </p:nvSpPr>
        <p:spPr>
          <a:xfrm>
            <a:off x="10368554" y="-3088"/>
            <a:ext cx="1828800" cy="307888"/>
          </a:xfrm>
          <a:prstGeom prst="flowChartManualOperation">
            <a:avLst/>
          </a:prstGeom>
          <a:solidFill>
            <a:schemeClr val="tx1">
              <a:lumMod val="65000"/>
              <a:lumOff val="3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100"/>
              </a:lnSpc>
            </a:pPr>
            <a:r>
              <a:rPr lang="en-US" sz="1200" b="1" dirty="0">
                <a:solidFill>
                  <a:srgbClr val="00FFCC"/>
                </a:solidFill>
              </a:rPr>
              <a:t>PDF</a:t>
            </a:r>
            <a:endParaRPr lang="el-GR" sz="1200" b="1" dirty="0">
              <a:solidFill>
                <a:srgbClr val="00FFCC"/>
              </a:solidFill>
            </a:endParaRPr>
          </a:p>
        </p:txBody>
      </p:sp>
      <p:pic>
        <p:nvPicPr>
          <p:cNvPr id="10" name="Picture 9" descr="NanoMEGASjpegLOGO.jpg">
            <a:extLst>
              <a:ext uri="{FF2B5EF4-FFF2-40B4-BE49-F238E27FC236}">
                <a16:creationId xmlns:a16="http://schemas.microsoft.com/office/drawing/2014/main" id="{71EA912F-9BE7-975B-0641-47FE06251C9F}"/>
              </a:ext>
            </a:extLst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399896" y="6372322"/>
            <a:ext cx="2514600" cy="4227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2498B9F-77FF-AC73-E0F0-C8746AA61C9F}"/>
              </a:ext>
            </a:extLst>
          </p:cNvPr>
          <p:cNvSpPr txBox="1"/>
          <p:nvPr/>
        </p:nvSpPr>
        <p:spPr>
          <a:xfrm>
            <a:off x="0" y="6324600"/>
            <a:ext cx="2313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www.nanomegas.com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1637485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8" grpId="0" animBg="1"/>
      <p:bldP spid="19" grpId="0" animBg="1"/>
      <p:bldP spid="27" grpId="0" animBg="1"/>
      <p:bldP spid="49" grpId="0" animBg="1"/>
      <p:bldP spid="57" grpId="0" animBg="1"/>
      <p:bldP spid="65" grpId="0" animBg="1"/>
      <p:bldP spid="3" grpId="0"/>
      <p:bldP spid="4" grpId="0"/>
      <p:bldP spid="9" grpId="0"/>
      <p:bldP spid="8" grpId="0"/>
      <p:bldP spid="13" grpId="0"/>
      <p:bldP spid="15" grpId="0"/>
      <p:bldP spid="21" grpId="0"/>
      <p:bldP spid="23" grpId="0"/>
      <p:bldP spid="3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483AA1D-B338-88EF-3EA3-A0F83650C3C1}"/>
              </a:ext>
            </a:extLst>
          </p:cNvPr>
          <p:cNvCxnSpPr>
            <a:cxnSpLocks/>
          </p:cNvCxnSpPr>
          <p:nvPr/>
        </p:nvCxnSpPr>
        <p:spPr>
          <a:xfrm>
            <a:off x="0" y="6324600"/>
            <a:ext cx="12078268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F06AC4A6-95D1-911D-96B5-4DEEA38DD1AC}"/>
              </a:ext>
            </a:extLst>
          </p:cNvPr>
          <p:cNvGrpSpPr/>
          <p:nvPr/>
        </p:nvGrpSpPr>
        <p:grpSpPr>
          <a:xfrm flipH="1" flipV="1">
            <a:off x="-1" y="704909"/>
            <a:ext cx="12078269" cy="59873"/>
            <a:chOff x="152400" y="685800"/>
            <a:chExt cx="9144000" cy="76200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7739EBF-5542-34B9-966E-9AF8D785756D}"/>
                </a:ext>
              </a:extLst>
            </p:cNvPr>
            <p:cNvCxnSpPr/>
            <p:nvPr/>
          </p:nvCxnSpPr>
          <p:spPr>
            <a:xfrm>
              <a:off x="152400" y="762000"/>
              <a:ext cx="9144000" cy="0"/>
            </a:xfrm>
            <a:prstGeom prst="line">
              <a:avLst/>
            </a:prstGeom>
            <a:ln>
              <a:solidFill>
                <a:srgbClr val="66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842729C-0ECD-54A9-F0B5-41EE92E45FBE}"/>
                </a:ext>
              </a:extLst>
            </p:cNvPr>
            <p:cNvCxnSpPr/>
            <p:nvPr/>
          </p:nvCxnSpPr>
          <p:spPr>
            <a:xfrm>
              <a:off x="461556" y="685800"/>
              <a:ext cx="8834844" cy="0"/>
            </a:xfrm>
            <a:prstGeom prst="line">
              <a:avLst/>
            </a:prstGeom>
            <a:ln>
              <a:solidFill>
                <a:srgbClr val="66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92D0C89-3035-CFCD-4AA4-580E861E8BF8}"/>
              </a:ext>
            </a:extLst>
          </p:cNvPr>
          <p:cNvCxnSpPr>
            <a:cxnSpLocks/>
          </p:cNvCxnSpPr>
          <p:nvPr/>
        </p:nvCxnSpPr>
        <p:spPr>
          <a:xfrm>
            <a:off x="309156" y="6248400"/>
            <a:ext cx="11769112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screenshot of a cell phone&#10;&#10;AI-generated content may be incorrect.">
            <a:extLst>
              <a:ext uri="{FF2B5EF4-FFF2-40B4-BE49-F238E27FC236}">
                <a16:creationId xmlns:a16="http://schemas.microsoft.com/office/drawing/2014/main" id="{9DFD1DED-27EA-B8AE-6E04-A3081AE9C5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3333" y="2264283"/>
            <a:ext cx="2217088" cy="2711491"/>
          </a:xfrm>
          <a:prstGeom prst="rect">
            <a:avLst/>
          </a:prstGeom>
        </p:spPr>
      </p:pic>
      <p:pic>
        <p:nvPicPr>
          <p:cNvPr id="10" name="Picture 9" descr="A graph of a graph&#10;&#10;AI-generated content may be incorrect.">
            <a:extLst>
              <a:ext uri="{FF2B5EF4-FFF2-40B4-BE49-F238E27FC236}">
                <a16:creationId xmlns:a16="http://schemas.microsoft.com/office/drawing/2014/main" id="{8978381C-E740-4FF7-B8DF-DD55860DF7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2934" y="2565392"/>
            <a:ext cx="2680735" cy="1958599"/>
          </a:xfrm>
          <a:prstGeom prst="rect">
            <a:avLst/>
          </a:prstGeom>
        </p:spPr>
      </p:pic>
      <p:pic>
        <p:nvPicPr>
          <p:cNvPr id="12" name="Picture 11" descr="A graph of a graph&#10;&#10;AI-generated content may be incorrect.">
            <a:extLst>
              <a:ext uri="{FF2B5EF4-FFF2-40B4-BE49-F238E27FC236}">
                <a16:creationId xmlns:a16="http://schemas.microsoft.com/office/drawing/2014/main" id="{48E60F8E-F1B2-BABC-7AFF-D022A7FDDA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392" y="2735723"/>
            <a:ext cx="2640327" cy="1929076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F69B887-CE79-C8BE-A646-F4BE1640BEBC}"/>
              </a:ext>
            </a:extLst>
          </p:cNvPr>
          <p:cNvCxnSpPr>
            <a:cxnSpLocks/>
          </p:cNvCxnSpPr>
          <p:nvPr/>
        </p:nvCxnSpPr>
        <p:spPr>
          <a:xfrm flipH="1" flipV="1">
            <a:off x="6934152" y="1945347"/>
            <a:ext cx="435224" cy="24273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2FDE249-2AED-002D-7458-A073095F1590}"/>
              </a:ext>
            </a:extLst>
          </p:cNvPr>
          <p:cNvCxnSpPr>
            <a:cxnSpLocks/>
          </p:cNvCxnSpPr>
          <p:nvPr/>
        </p:nvCxnSpPr>
        <p:spPr>
          <a:xfrm flipH="1">
            <a:off x="4263573" y="3978164"/>
            <a:ext cx="1387007" cy="24630"/>
          </a:xfrm>
          <a:prstGeom prst="straightConnector1">
            <a:avLst/>
          </a:prstGeom>
          <a:ln w="44450"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963D4154-8CF0-C56B-3833-7864F8ACC680}"/>
              </a:ext>
            </a:extLst>
          </p:cNvPr>
          <p:cNvSpPr txBox="1"/>
          <p:nvPr/>
        </p:nvSpPr>
        <p:spPr>
          <a:xfrm>
            <a:off x="8408484" y="4600190"/>
            <a:ext cx="306963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B050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Layer 2 : first-neighbor Si–N 1.68 Å, consistent with silicon nitride (</a:t>
            </a:r>
            <a:r>
              <a:rPr lang="en-US" sz="1400" b="1" dirty="0" err="1">
                <a:solidFill>
                  <a:srgbClr val="00B050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SiₓN</a:t>
            </a:r>
            <a:r>
              <a:rPr lang="el-GR" sz="1400" b="1" dirty="0">
                <a:solidFill>
                  <a:srgbClr val="00B050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ᵧ)</a:t>
            </a:r>
            <a:endParaRPr lang="en-US" sz="1400" b="1" dirty="0">
              <a:solidFill>
                <a:srgbClr val="00B050"/>
              </a:solidFill>
              <a:cs typeface="Times New Roman" panose="02020603050405020304" pitchFamily="18" charset="0"/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2C6CF9B-04B0-4A0F-4EF8-C2D78478503C}"/>
              </a:ext>
            </a:extLst>
          </p:cNvPr>
          <p:cNvCxnSpPr>
            <a:cxnSpLocks/>
            <a:stCxn id="7" idx="0"/>
            <a:endCxn id="36" idx="2"/>
          </p:cNvCxnSpPr>
          <p:nvPr/>
        </p:nvCxnSpPr>
        <p:spPr>
          <a:xfrm flipV="1">
            <a:off x="6321877" y="1949398"/>
            <a:ext cx="244589" cy="3148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3A9E2C8-FFC5-D823-7821-1BBE62AFE331}"/>
              </a:ext>
            </a:extLst>
          </p:cNvPr>
          <p:cNvCxnSpPr>
            <a:cxnSpLocks/>
          </p:cNvCxnSpPr>
          <p:nvPr/>
        </p:nvCxnSpPr>
        <p:spPr>
          <a:xfrm flipV="1">
            <a:off x="7159456" y="3328628"/>
            <a:ext cx="1443478" cy="41535"/>
          </a:xfrm>
          <a:prstGeom prst="straightConnector1">
            <a:avLst/>
          </a:prstGeom>
          <a:ln w="444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772C84B6-C480-B6FB-1B7F-92A6EDE627BC}"/>
              </a:ext>
            </a:extLst>
          </p:cNvPr>
          <p:cNvCxnSpPr>
            <a:cxnSpLocks/>
          </p:cNvCxnSpPr>
          <p:nvPr/>
        </p:nvCxnSpPr>
        <p:spPr>
          <a:xfrm flipV="1">
            <a:off x="5332746" y="1894952"/>
            <a:ext cx="317834" cy="3346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25DF7126-0F55-0B37-8028-9A6698E4D1B3}"/>
              </a:ext>
            </a:extLst>
          </p:cNvPr>
          <p:cNvSpPr txBox="1"/>
          <p:nvPr/>
        </p:nvSpPr>
        <p:spPr>
          <a:xfrm>
            <a:off x="5662981" y="1580066"/>
            <a:ext cx="1806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Crystalline Part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842C03F-7A84-0CF4-7DA6-5A4DA7ABCE52}"/>
              </a:ext>
            </a:extLst>
          </p:cNvPr>
          <p:cNvSpPr txBox="1"/>
          <p:nvPr/>
        </p:nvSpPr>
        <p:spPr>
          <a:xfrm>
            <a:off x="1577918" y="4774006"/>
            <a:ext cx="25212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7030A0"/>
                </a:solidFill>
                <a:cs typeface="Times New Roman" panose="02020603050405020304" pitchFamily="18" charset="0"/>
              </a:rPr>
              <a:t>Layer 1 : first peak at 1.60 Å — matches Si–O; no carbon; likely </a:t>
            </a:r>
            <a:r>
              <a:rPr lang="en-US" sz="1400" b="1" dirty="0" err="1">
                <a:solidFill>
                  <a:srgbClr val="7030A0"/>
                </a:solidFill>
                <a:cs typeface="Times New Roman" panose="02020603050405020304" pitchFamily="18" charset="0"/>
              </a:rPr>
              <a:t>SiO</a:t>
            </a:r>
            <a:r>
              <a:rPr lang="en-US" sz="1400" b="1" dirty="0">
                <a:solidFill>
                  <a:srgbClr val="7030A0"/>
                </a:solidFill>
                <a:cs typeface="Times New Roman" panose="02020603050405020304" pitchFamily="18" charset="0"/>
              </a:rPr>
              <a:t>𝑥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C1E5405-8289-FAAF-D887-50D705FDBA46}"/>
              </a:ext>
            </a:extLst>
          </p:cNvPr>
          <p:cNvSpPr txBox="1"/>
          <p:nvPr/>
        </p:nvSpPr>
        <p:spPr>
          <a:xfrm>
            <a:off x="5135444" y="5593913"/>
            <a:ext cx="2794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highlight>
                  <a:srgbClr val="FFFF00"/>
                </a:highlight>
                <a:latin typeface="Times" panose="02020603050405020304" pitchFamily="18" charset="0"/>
                <a:cs typeface="Times" panose="02020603050405020304" pitchFamily="18" charset="0"/>
              </a:rPr>
              <a:t>PHASE IDENTIFICATION</a:t>
            </a:r>
          </a:p>
        </p:txBody>
      </p:sp>
      <p:pic>
        <p:nvPicPr>
          <p:cNvPr id="47" name="Picture 46" descr="Generated image">
            <a:extLst>
              <a:ext uri="{FF2B5EF4-FFF2-40B4-BE49-F238E27FC236}">
                <a16:creationId xmlns:a16="http://schemas.microsoft.com/office/drawing/2014/main" id="{CB4E582D-2517-EC2F-26B8-45C5E2104B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5668" y="951562"/>
            <a:ext cx="1568410" cy="1568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25637807-4EC6-DD27-930F-A049E9657AD1}"/>
              </a:ext>
            </a:extLst>
          </p:cNvPr>
          <p:cNvCxnSpPr>
            <a:cxnSpLocks/>
            <a:endCxn id="36" idx="1"/>
          </p:cNvCxnSpPr>
          <p:nvPr/>
        </p:nvCxnSpPr>
        <p:spPr>
          <a:xfrm>
            <a:off x="2638458" y="1645492"/>
            <a:ext cx="3024523" cy="11924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37ABCD91-AC73-ECE8-D6DA-1A758FDBB045}"/>
              </a:ext>
            </a:extLst>
          </p:cNvPr>
          <p:cNvSpPr txBox="1"/>
          <p:nvPr/>
        </p:nvSpPr>
        <p:spPr>
          <a:xfrm>
            <a:off x="304800" y="304800"/>
            <a:ext cx="922573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W" sz="2000" b="1" i="1" dirty="0" err="1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ePDF</a:t>
            </a:r>
            <a:r>
              <a:rPr lang="en-ZW" sz="2000" b="1" i="1" dirty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 Mapping: Analysis of amorphous Semiconductor material |</a:t>
            </a:r>
            <a:r>
              <a:rPr lang="en-ZW" sz="2000" b="1" dirty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2- </a:t>
            </a:r>
            <a:r>
              <a:rPr lang="en-US" sz="16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QOI Map</a:t>
            </a:r>
          </a:p>
          <a:p>
            <a:endParaRPr lang="el-GR" sz="1400" dirty="0">
              <a:solidFill>
                <a:srgbClr val="66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B073926-AC5A-E989-AFE7-EB6222EDB284}"/>
              </a:ext>
            </a:extLst>
          </p:cNvPr>
          <p:cNvSpPr txBox="1"/>
          <p:nvPr/>
        </p:nvSpPr>
        <p:spPr>
          <a:xfrm>
            <a:off x="4408407" y="5143338"/>
            <a:ext cx="43161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>
                <a:solidFill>
                  <a:schemeClr val="accent2">
                    <a:lumMod val="50000"/>
                  </a:schemeClr>
                </a:solidFill>
              </a:rPr>
              <a:t>ePDF QOI map: Variation of the peak position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3398D20-C9FC-CB71-0C9C-D8B3B77A345F}"/>
              </a:ext>
            </a:extLst>
          </p:cNvPr>
          <p:cNvSpPr txBox="1"/>
          <p:nvPr/>
        </p:nvSpPr>
        <p:spPr>
          <a:xfrm>
            <a:off x="5264912" y="4037457"/>
            <a:ext cx="69111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7030A0"/>
                </a:solidFill>
                <a:cs typeface="Times New Roman" panose="02020603050405020304" pitchFamily="18" charset="0"/>
              </a:rPr>
              <a:t>Layer 1</a:t>
            </a:r>
            <a:endParaRPr lang="en-US" sz="1000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FB0BF29-0976-44A5-9752-B620C16006B3}"/>
              </a:ext>
            </a:extLst>
          </p:cNvPr>
          <p:cNvSpPr txBox="1"/>
          <p:nvPr/>
        </p:nvSpPr>
        <p:spPr>
          <a:xfrm>
            <a:off x="5290071" y="3217396"/>
            <a:ext cx="69111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Layer 2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" name="Flowchart: Manual Operation 1">
            <a:extLst>
              <a:ext uri="{FF2B5EF4-FFF2-40B4-BE49-F238E27FC236}">
                <a16:creationId xmlns:a16="http://schemas.microsoft.com/office/drawing/2014/main" id="{44FBA304-F830-F779-3C1D-4D5829749584}"/>
              </a:ext>
            </a:extLst>
          </p:cNvPr>
          <p:cNvSpPr/>
          <p:nvPr/>
        </p:nvSpPr>
        <p:spPr>
          <a:xfrm>
            <a:off x="10368554" y="-3088"/>
            <a:ext cx="1828800" cy="307888"/>
          </a:xfrm>
          <a:prstGeom prst="flowChartManualOperation">
            <a:avLst/>
          </a:prstGeom>
          <a:solidFill>
            <a:schemeClr val="tx1">
              <a:lumMod val="65000"/>
              <a:lumOff val="3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100"/>
              </a:lnSpc>
            </a:pPr>
            <a:r>
              <a:rPr lang="en-US" sz="1200" b="1" dirty="0">
                <a:solidFill>
                  <a:srgbClr val="00FFCC"/>
                </a:solidFill>
              </a:rPr>
              <a:t>PDF</a:t>
            </a:r>
            <a:endParaRPr lang="el-GR" sz="1200" b="1" dirty="0">
              <a:solidFill>
                <a:srgbClr val="00FFCC"/>
              </a:solidFill>
            </a:endParaRPr>
          </a:p>
        </p:txBody>
      </p:sp>
      <p:pic>
        <p:nvPicPr>
          <p:cNvPr id="6" name="Picture 5" descr="NanoMEGASjpegLOGO.jpg">
            <a:extLst>
              <a:ext uri="{FF2B5EF4-FFF2-40B4-BE49-F238E27FC236}">
                <a16:creationId xmlns:a16="http://schemas.microsoft.com/office/drawing/2014/main" id="{AF7F2122-1049-24A4-E845-656C194FCDF4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399896" y="6372322"/>
            <a:ext cx="2514600" cy="4227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67334CE-E7C3-A78F-CCB0-1B4F2915D362}"/>
              </a:ext>
            </a:extLst>
          </p:cNvPr>
          <p:cNvSpPr txBox="1"/>
          <p:nvPr/>
        </p:nvSpPr>
        <p:spPr>
          <a:xfrm>
            <a:off x="0" y="6324600"/>
            <a:ext cx="2313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www.nanomegas.com</a:t>
            </a:r>
          </a:p>
        </p:txBody>
      </p:sp>
    </p:spTree>
    <p:extLst>
      <p:ext uri="{BB962C8B-B14F-4D97-AF65-F5344CB8AC3E}">
        <p14:creationId xmlns:p14="http://schemas.microsoft.com/office/powerpoint/2010/main" val="3477535652"/>
      </p:ext>
    </p:extLst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270840-C7F7-0D0D-E710-C1FCABC8F3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>
            <a:extLst>
              <a:ext uri="{FF2B5EF4-FFF2-40B4-BE49-F238E27FC236}">
                <a16:creationId xmlns:a16="http://schemas.microsoft.com/office/drawing/2014/main" id="{87158FA9-DDB5-7E52-7A9B-1EF6BDE7B495}"/>
              </a:ext>
            </a:extLst>
          </p:cNvPr>
          <p:cNvSpPr txBox="1"/>
          <p:nvPr/>
        </p:nvSpPr>
        <p:spPr>
          <a:xfrm>
            <a:off x="2193915" y="5646398"/>
            <a:ext cx="4865563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n-US" sz="2400" b="1" dirty="0">
                <a:solidFill>
                  <a:schemeClr val="bg1">
                    <a:lumMod val="8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e Pair Distribution Function mapping</a:t>
            </a:r>
            <a:endParaRPr lang="el-GR" sz="2400" b="1" dirty="0">
              <a:solidFill>
                <a:schemeClr val="bg1">
                  <a:lumMod val="8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F1C018F-F8CA-504C-B4AC-BAECA1A2FB00}"/>
              </a:ext>
            </a:extLst>
          </p:cNvPr>
          <p:cNvCxnSpPr>
            <a:cxnSpLocks/>
          </p:cNvCxnSpPr>
          <p:nvPr/>
        </p:nvCxnSpPr>
        <p:spPr>
          <a:xfrm>
            <a:off x="309156" y="6248400"/>
            <a:ext cx="11769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53CFB19-FBB1-9B06-F070-DAC36C4C783E}"/>
              </a:ext>
            </a:extLst>
          </p:cNvPr>
          <p:cNvCxnSpPr>
            <a:cxnSpLocks/>
          </p:cNvCxnSpPr>
          <p:nvPr/>
        </p:nvCxnSpPr>
        <p:spPr>
          <a:xfrm>
            <a:off x="0" y="6324600"/>
            <a:ext cx="120782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6">
            <a:extLst>
              <a:ext uri="{FF2B5EF4-FFF2-40B4-BE49-F238E27FC236}">
                <a16:creationId xmlns:a16="http://schemas.microsoft.com/office/drawing/2014/main" id="{7C8D1036-0A81-2E5F-5E11-396EE5D073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alphaModFix amt="20000"/>
          </a:blip>
          <a:srcRect/>
          <a:stretch>
            <a:fillRect/>
          </a:stretch>
        </p:blipFill>
        <p:spPr bwMode="auto">
          <a:xfrm>
            <a:off x="7589602" y="911126"/>
            <a:ext cx="1260001" cy="1260001"/>
          </a:xfrm>
          <a:prstGeom prst="rect">
            <a:avLst/>
          </a:prstGeom>
          <a:ln>
            <a:noFill/>
          </a:ln>
          <a:effectLst>
            <a:reflection blurRad="6350" stA="50000" endA="275" endPos="40000" dist="1016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</p:spPr>
      </p:pic>
      <p:grpSp>
        <p:nvGrpSpPr>
          <p:cNvPr id="5" name="Group 9">
            <a:extLst>
              <a:ext uri="{FF2B5EF4-FFF2-40B4-BE49-F238E27FC236}">
                <a16:creationId xmlns:a16="http://schemas.microsoft.com/office/drawing/2014/main" id="{96EE2879-B6F5-BAB1-6A8C-254E964E2D20}"/>
              </a:ext>
            </a:extLst>
          </p:cNvPr>
          <p:cNvGrpSpPr>
            <a:grpSpLocks/>
          </p:cNvGrpSpPr>
          <p:nvPr/>
        </p:nvGrpSpPr>
        <p:grpSpPr bwMode="auto">
          <a:xfrm>
            <a:off x="1391188" y="2330529"/>
            <a:ext cx="1747341" cy="1307592"/>
            <a:chOff x="6084168" y="2780928"/>
            <a:chExt cx="3024336" cy="2232248"/>
          </a:xfrm>
          <a:effectLst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</p:grpSpPr>
        <p:pic>
          <p:nvPicPr>
            <p:cNvPr id="19" name="Picture 7">
              <a:extLst>
                <a:ext uri="{FF2B5EF4-FFF2-40B4-BE49-F238E27FC236}">
                  <a16:creationId xmlns:a16="http://schemas.microsoft.com/office/drawing/2014/main" id="{F2670C9F-F9C9-7AFC-0949-9968E5D3004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alphaModFix amt="35000"/>
            </a:blip>
            <a:srcRect l="7721" t="2515" r="4330" b="8224"/>
            <a:stretch>
              <a:fillRect/>
            </a:stretch>
          </p:blipFill>
          <p:spPr bwMode="auto">
            <a:xfrm>
              <a:off x="6084168" y="2780928"/>
              <a:ext cx="2965450" cy="2203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p3d/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A6883E3-3CB8-32D8-8FA7-709FBA8F5E9D}"/>
                </a:ext>
              </a:extLst>
            </p:cNvPr>
            <p:cNvSpPr/>
            <p:nvPr/>
          </p:nvSpPr>
          <p:spPr>
            <a:xfrm>
              <a:off x="7955922" y="2780928"/>
              <a:ext cx="1081141" cy="2159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l-GR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BD78F7C-C80A-E77C-7563-599771052473}"/>
                </a:ext>
              </a:extLst>
            </p:cNvPr>
            <p:cNvSpPr/>
            <p:nvPr/>
          </p:nvSpPr>
          <p:spPr>
            <a:xfrm>
              <a:off x="8460772" y="4797254"/>
              <a:ext cx="647732" cy="2159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l-GR"/>
            </a:p>
          </p:txBody>
        </p:sp>
      </p:grpSp>
      <p:sp>
        <p:nvSpPr>
          <p:cNvPr id="3" name="Oval 2">
            <a:extLst>
              <a:ext uri="{FF2B5EF4-FFF2-40B4-BE49-F238E27FC236}">
                <a16:creationId xmlns:a16="http://schemas.microsoft.com/office/drawing/2014/main" id="{A0F08DBD-D413-2326-FE0D-5B07F74380CC}"/>
              </a:ext>
            </a:extLst>
          </p:cNvPr>
          <p:cNvSpPr/>
          <p:nvPr/>
        </p:nvSpPr>
        <p:spPr>
          <a:xfrm>
            <a:off x="3647430" y="1788454"/>
            <a:ext cx="5544616" cy="3672408"/>
          </a:xfrm>
          <a:prstGeom prst="ellipse">
            <a:avLst/>
          </a:prstGeom>
          <a:gradFill flip="none" rotWithShape="1">
            <a:gsLst>
              <a:gs pos="84000">
                <a:schemeClr val="bg2">
                  <a:lumMod val="20000"/>
                  <a:lumOff val="80000"/>
                </a:schemeClr>
              </a:gs>
              <a:gs pos="87000">
                <a:srgbClr val="E6E6E6"/>
              </a:gs>
              <a:gs pos="32000">
                <a:srgbClr val="7D8496">
                  <a:alpha val="90000"/>
                </a:srgbClr>
              </a:gs>
              <a:gs pos="53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5" descr="logo-topspin.png">
            <a:extLst>
              <a:ext uri="{FF2B5EF4-FFF2-40B4-BE49-F238E27FC236}">
                <a16:creationId xmlns:a16="http://schemas.microsoft.com/office/drawing/2014/main" id="{F5A00C41-9241-6834-F9E8-0999D9DD4BA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lum/>
            <a:alphaModFix amt="20000"/>
          </a:blip>
          <a:srcRect r="69680"/>
          <a:stretch>
            <a:fillRect/>
          </a:stretch>
        </p:blipFill>
        <p:spPr>
          <a:xfrm>
            <a:off x="7746518" y="5571017"/>
            <a:ext cx="646547" cy="40481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5775F41-0B53-B4E1-646E-1D402CEE5A00}"/>
              </a:ext>
            </a:extLst>
          </p:cNvPr>
          <p:cNvSpPr txBox="1"/>
          <p:nvPr/>
        </p:nvSpPr>
        <p:spPr>
          <a:xfrm>
            <a:off x="7710677" y="5964363"/>
            <a:ext cx="94720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ln w="18000">
                  <a:noFill/>
                  <a:prstDash val="solid"/>
                  <a:miter lim="800000"/>
                </a:ln>
                <a:solidFill>
                  <a:schemeClr val="bg1">
                    <a:lumMod val="8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Gothic" pitchFamily="34" charset="0"/>
              </a:rPr>
              <a:t>topspin</a:t>
            </a:r>
            <a:endParaRPr lang="el-GR" sz="1600" b="1" dirty="0">
              <a:ln w="18000">
                <a:noFill/>
                <a:prstDash val="solid"/>
                <a:miter lim="800000"/>
              </a:ln>
              <a:solidFill>
                <a:schemeClr val="bg1">
                  <a:lumMod val="8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78D3A0FE-448B-331E-8A3F-B1AAF630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7365" y="1419123"/>
            <a:ext cx="1310724" cy="1310724"/>
          </a:xfrm>
          <a:prstGeom prst="rect">
            <a:avLst/>
          </a:prstGeom>
          <a:ln>
            <a:noFill/>
          </a:ln>
          <a:effectLst>
            <a:reflection blurRad="6350" stA="50000" endA="275" endPos="40000" dist="1016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http://appfive.com/wp-content/themes/topspin/assets/img/module-strain-data01.jpg">
            <a:extLst>
              <a:ext uri="{FF2B5EF4-FFF2-40B4-BE49-F238E27FC236}">
                <a16:creationId xmlns:a16="http://schemas.microsoft.com/office/drawing/2014/main" id="{F2B421F6-8427-CEB3-BAC3-38EEE9E2C2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alphaModFix amt="20000"/>
          </a:blip>
          <a:srcRect/>
          <a:stretch>
            <a:fillRect/>
          </a:stretch>
        </p:blipFill>
        <p:spPr bwMode="auto">
          <a:xfrm>
            <a:off x="5544407" y="4856964"/>
            <a:ext cx="2518284" cy="93600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  <a:softEdge rad="63500"/>
          </a:effectLst>
          <a:scene3d>
            <a:camera prst="perspectiveContrastingRightFacing"/>
            <a:lightRig rig="threePt" dir="t"/>
          </a:scene3d>
          <a:sp3d>
            <a:bevelT w="165100" prst="coolSlant"/>
          </a:sp3d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A9F5EE3-3988-5B92-402C-8464AA41A1AA}"/>
              </a:ext>
            </a:extLst>
          </p:cNvPr>
          <p:cNvSpPr txBox="1"/>
          <p:nvPr/>
        </p:nvSpPr>
        <p:spPr>
          <a:xfrm>
            <a:off x="6000934" y="5728830"/>
            <a:ext cx="2140009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n-US" sz="2400" b="1" dirty="0">
                <a:solidFill>
                  <a:schemeClr val="bg1">
                    <a:lumMod val="8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Strain Mapping</a:t>
            </a:r>
            <a:endParaRPr lang="el-GR" sz="2400" b="1" dirty="0">
              <a:solidFill>
                <a:schemeClr val="bg1">
                  <a:lumMod val="8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E1F0BE2-64BF-6F4C-9764-994728DA6E90}"/>
              </a:ext>
            </a:extLst>
          </p:cNvPr>
          <p:cNvSpPr txBox="1"/>
          <p:nvPr/>
        </p:nvSpPr>
        <p:spPr>
          <a:xfrm>
            <a:off x="7746518" y="2275966"/>
            <a:ext cx="3983013" cy="461665"/>
          </a:xfrm>
          <a:prstGeom prst="rect">
            <a:avLst/>
          </a:prstGeom>
          <a:ln>
            <a:noFill/>
          </a:ln>
          <a:effectLst>
            <a:reflection blurRad="6350" stA="50000" endA="275" endPos="40000" dist="1016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n-US" sz="2400" b="1" dirty="0">
                <a:solidFill>
                  <a:schemeClr val="bg1">
                    <a:lumMod val="8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Orientation &amp; Phase Mapping</a:t>
            </a:r>
            <a:endParaRPr lang="el-GR" sz="2400" b="1" dirty="0">
              <a:solidFill>
                <a:schemeClr val="bg1">
                  <a:lumMod val="8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pic>
        <p:nvPicPr>
          <p:cNvPr id="22" name="Picture 1">
            <a:extLst>
              <a:ext uri="{FF2B5EF4-FFF2-40B4-BE49-F238E27FC236}">
                <a16:creationId xmlns:a16="http://schemas.microsoft.com/office/drawing/2014/main" id="{85075EAC-10F2-AC42-0139-C86A20E98FC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alphaModFix amt="20000"/>
          </a:blip>
          <a:srcRect l="7440" t="5569" r="5760" b="8112"/>
          <a:stretch>
            <a:fillRect/>
          </a:stretch>
        </p:blipFill>
        <p:spPr bwMode="auto">
          <a:xfrm>
            <a:off x="2307556" y="2729027"/>
            <a:ext cx="1406546" cy="1245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  <a:softEdge rad="635000"/>
          </a:effectLst>
          <a:scene3d>
            <a:camera prst="perspectiveContrastingRightFacing"/>
            <a:lightRig rig="threePt" dir="t"/>
          </a:scene3d>
          <a:sp3d>
            <a:bevelT/>
          </a:sp3d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0C9B2AD-5A61-980E-BE1D-532BF5F6CDC5}"/>
              </a:ext>
            </a:extLst>
          </p:cNvPr>
          <p:cNvSpPr txBox="1"/>
          <p:nvPr/>
        </p:nvSpPr>
        <p:spPr>
          <a:xfrm>
            <a:off x="3325441" y="2408998"/>
            <a:ext cx="3559372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3D diffraction tomography</a:t>
            </a:r>
            <a:endParaRPr lang="el-GR" sz="24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pic>
        <p:nvPicPr>
          <p:cNvPr id="10" name="Picture 8">
            <a:extLst>
              <a:ext uri="{FF2B5EF4-FFF2-40B4-BE49-F238E27FC236}">
                <a16:creationId xmlns:a16="http://schemas.microsoft.com/office/drawing/2014/main" id="{DADB69DE-A4A8-8CB0-3C27-1C92B1507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3966" y="825147"/>
            <a:ext cx="1345981" cy="1345979"/>
          </a:xfrm>
          <a:prstGeom prst="rect">
            <a:avLst/>
          </a:prstGeom>
          <a:noFill/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>
            <a:extLst>
              <a:ext uri="{FF2B5EF4-FFF2-40B4-BE49-F238E27FC236}">
                <a16:creationId xmlns:a16="http://schemas.microsoft.com/office/drawing/2014/main" id="{F252F49F-6A01-5FCE-34E2-340E383A31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2" t="13691" r="11303" b="11007"/>
          <a:stretch>
            <a:fillRect/>
          </a:stretch>
        </p:blipFill>
        <p:spPr bwMode="auto">
          <a:xfrm>
            <a:off x="3704468" y="1223301"/>
            <a:ext cx="1609266" cy="1220823"/>
          </a:xfrm>
          <a:prstGeom prst="rect">
            <a:avLst/>
          </a:prstGeom>
          <a:noFill/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DF0A8C0-2A95-608E-611C-D02794228897}"/>
              </a:ext>
            </a:extLst>
          </p:cNvPr>
          <p:cNvSpPr txBox="1"/>
          <p:nvPr/>
        </p:nvSpPr>
        <p:spPr>
          <a:xfrm>
            <a:off x="1076008" y="4007452"/>
            <a:ext cx="3677738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n-US" sz="2400" b="1" dirty="0">
                <a:solidFill>
                  <a:schemeClr val="bg1">
                    <a:lumMod val="8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e Pair Distribution Function</a:t>
            </a:r>
            <a:endParaRPr lang="el-GR" sz="2400" b="1" dirty="0">
              <a:solidFill>
                <a:schemeClr val="bg1">
                  <a:lumMod val="8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pic>
        <p:nvPicPr>
          <p:cNvPr id="29" name="Picture 28" descr="A picture containing thing&#10;&#10;Description generated with high confidence">
            <a:extLst>
              <a:ext uri="{FF2B5EF4-FFF2-40B4-BE49-F238E27FC236}">
                <a16:creationId xmlns:a16="http://schemas.microsoft.com/office/drawing/2014/main" id="{3196F4C1-07C6-3F46-6BFB-3ED0E0623D2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174" y="2749892"/>
            <a:ext cx="2965503" cy="1818082"/>
          </a:xfrm>
          <a:prstGeom prst="rect">
            <a:avLst/>
          </a:prstGeom>
        </p:spPr>
      </p:pic>
      <p:pic>
        <p:nvPicPr>
          <p:cNvPr id="26" name="Picture 25" descr="NanoMEGASjpegLOGO.jpg">
            <a:extLst>
              <a:ext uri="{FF2B5EF4-FFF2-40B4-BE49-F238E27FC236}">
                <a16:creationId xmlns:a16="http://schemas.microsoft.com/office/drawing/2014/main" id="{690A492F-EC15-D8CA-0354-D4E2DF95482D}"/>
              </a:ext>
            </a:extLst>
          </p:cNvPr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9399896" y="6372322"/>
            <a:ext cx="2514600" cy="42270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5A0459A2-0522-5F3E-9E46-A662CAE6A264}"/>
              </a:ext>
            </a:extLst>
          </p:cNvPr>
          <p:cNvSpPr txBox="1"/>
          <p:nvPr/>
        </p:nvSpPr>
        <p:spPr>
          <a:xfrm>
            <a:off x="304800" y="304800"/>
            <a:ext cx="6246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Precession Electron Diffraction Solutions</a:t>
            </a:r>
            <a:endParaRPr lang="el-GR" sz="24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E36AFFC-16DB-0E42-973B-ACC7F0FC4474}"/>
              </a:ext>
            </a:extLst>
          </p:cNvPr>
          <p:cNvGrpSpPr/>
          <p:nvPr/>
        </p:nvGrpSpPr>
        <p:grpSpPr>
          <a:xfrm flipH="1" flipV="1">
            <a:off x="-1" y="704909"/>
            <a:ext cx="12078269" cy="59873"/>
            <a:chOff x="152400" y="685800"/>
            <a:chExt cx="9144000" cy="76200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C68C954-09B5-950F-5DD9-D7FA2BF26C0D}"/>
                </a:ext>
              </a:extLst>
            </p:cNvPr>
            <p:cNvCxnSpPr/>
            <p:nvPr/>
          </p:nvCxnSpPr>
          <p:spPr>
            <a:xfrm>
              <a:off x="152400" y="762000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453A1B47-98B2-4739-93E6-AE542F137428}"/>
                </a:ext>
              </a:extLst>
            </p:cNvPr>
            <p:cNvCxnSpPr/>
            <p:nvPr/>
          </p:nvCxnSpPr>
          <p:spPr>
            <a:xfrm>
              <a:off x="461556" y="685800"/>
              <a:ext cx="88348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65110ECA-0FFF-866F-F068-386122CD6D2C}"/>
              </a:ext>
            </a:extLst>
          </p:cNvPr>
          <p:cNvSpPr txBox="1"/>
          <p:nvPr/>
        </p:nvSpPr>
        <p:spPr>
          <a:xfrm>
            <a:off x="0" y="6324600"/>
            <a:ext cx="2313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www.nanomegas.com</a:t>
            </a:r>
          </a:p>
        </p:txBody>
      </p:sp>
      <p:pic>
        <p:nvPicPr>
          <p:cNvPr id="4" name="Picture 3" descr="A graph of a graph showing a line&#10;&#10;Description automatically generated with medium confidence">
            <a:extLst>
              <a:ext uri="{FF2B5EF4-FFF2-40B4-BE49-F238E27FC236}">
                <a16:creationId xmlns:a16="http://schemas.microsoft.com/office/drawing/2014/main" id="{955CE620-D7EE-2477-2450-35CD13906BE3}"/>
              </a:ext>
            </a:extLst>
          </p:cNvPr>
          <p:cNvPicPr>
            <a:picLocks noChangeAspect="1"/>
          </p:cNvPicPr>
          <p:nvPr/>
        </p:nvPicPr>
        <p:blipFill>
          <a:blip r:embed="rId1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9137" y="3274252"/>
            <a:ext cx="1798099" cy="1244838"/>
          </a:xfrm>
          <a:prstGeom prst="rect">
            <a:avLst/>
          </a:prstGeom>
          <a:ln>
            <a:noFill/>
          </a:ln>
          <a:effectLst>
            <a:reflection blurRad="6350" stA="50000" endA="275" endPos="40000" dist="1016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9C3F077B-3F35-0039-CADD-580F8D3D8AA5}"/>
              </a:ext>
            </a:extLst>
          </p:cNvPr>
          <p:cNvSpPr txBox="1"/>
          <p:nvPr/>
        </p:nvSpPr>
        <p:spPr>
          <a:xfrm>
            <a:off x="8043610" y="4911283"/>
            <a:ext cx="2802370" cy="461665"/>
          </a:xfrm>
          <a:prstGeom prst="rect">
            <a:avLst/>
          </a:prstGeom>
          <a:ln>
            <a:noFill/>
          </a:ln>
          <a:effectLst>
            <a:reflection blurRad="6350" stA="50000" endA="275" endPos="40000" dist="1016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n-US" sz="2400" b="1" dirty="0">
                <a:solidFill>
                  <a:schemeClr val="bg1">
                    <a:lumMod val="8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Electric Field Studies</a:t>
            </a:r>
            <a:endParaRPr lang="el-GR" sz="2400" b="1" dirty="0">
              <a:solidFill>
                <a:schemeClr val="bg1">
                  <a:lumMod val="8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13" name="Flowchart: Manual Operation 12">
            <a:extLst>
              <a:ext uri="{FF2B5EF4-FFF2-40B4-BE49-F238E27FC236}">
                <a16:creationId xmlns:a16="http://schemas.microsoft.com/office/drawing/2014/main" id="{FA0878DB-7684-441B-0CDD-4618931C9ACC}"/>
              </a:ext>
            </a:extLst>
          </p:cNvPr>
          <p:cNvSpPr/>
          <p:nvPr/>
        </p:nvSpPr>
        <p:spPr>
          <a:xfrm>
            <a:off x="10363200" y="0"/>
            <a:ext cx="1828800" cy="307888"/>
          </a:xfrm>
          <a:prstGeom prst="flowChartManualOperation">
            <a:avLst/>
          </a:prstGeom>
          <a:solidFill>
            <a:schemeClr val="tx1">
              <a:lumMod val="65000"/>
              <a:lumOff val="3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100"/>
              </a:lnSpc>
            </a:pPr>
            <a:r>
              <a:rPr lang="en-US" sz="1200" b="1" dirty="0">
                <a:solidFill>
                  <a:srgbClr val="00FFCC"/>
                </a:solidFill>
              </a:rPr>
              <a:t>Introduction</a:t>
            </a:r>
            <a:endParaRPr lang="el-GR" sz="1200" b="1" dirty="0">
              <a:solidFill>
                <a:srgbClr val="00FFCC"/>
              </a:solidFill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E512ACA-B39B-FFCF-840F-90CCEAE63BAF}"/>
              </a:ext>
            </a:extLst>
          </p:cNvPr>
          <p:cNvGrpSpPr/>
          <p:nvPr/>
        </p:nvGrpSpPr>
        <p:grpSpPr>
          <a:xfrm>
            <a:off x="7925533" y="3417558"/>
            <a:ext cx="2080196" cy="1439406"/>
            <a:chOff x="7889662" y="3545776"/>
            <a:chExt cx="2080196" cy="1439406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5CA6B2C4-7757-A47E-036C-99FC7150E902}"/>
                </a:ext>
              </a:extLst>
            </p:cNvPr>
            <p:cNvGrpSpPr/>
            <p:nvPr/>
          </p:nvGrpSpPr>
          <p:grpSpPr>
            <a:xfrm>
              <a:off x="7889662" y="3545776"/>
              <a:ext cx="2080196" cy="1368000"/>
              <a:chOff x="7889662" y="3545776"/>
              <a:chExt cx="2080196" cy="1368000"/>
            </a:xfrm>
          </p:grpSpPr>
          <p:pic>
            <p:nvPicPr>
              <p:cNvPr id="18" name="Picture 17" descr="A close-up of a neon line&#10;&#10;Description automatically generated">
                <a:extLst>
                  <a:ext uri="{FF2B5EF4-FFF2-40B4-BE49-F238E27FC236}">
                    <a16:creationId xmlns:a16="http://schemas.microsoft.com/office/drawing/2014/main" id="{69B1C898-BEAF-778F-DF11-CE7C63549F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alphaModFix amt="2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30799" y="3545776"/>
                <a:ext cx="1368000" cy="1368000"/>
              </a:xfrm>
              <a:prstGeom prst="rect">
                <a:avLst/>
              </a:prstGeom>
              <a:ln>
                <a:noFill/>
              </a:ln>
              <a:effectLst>
                <a:reflection blurRad="6350" stA="50000" endA="275" endPos="40000" dist="101600" dir="5400000" sy="-100000" algn="bl" rotWithShape="0"/>
              </a:effectLst>
              <a:scene3d>
                <a:camera prst="perspectiveHeroicExtremeLeftFacing"/>
                <a:lightRig rig="threePt" dir="t"/>
              </a:scene3d>
              <a:sp3d>
                <a:bevelT/>
              </a:sp3d>
            </p:spPr>
          </p:pic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55D4BEA-2967-D550-743F-78F9EF01FC86}"/>
                  </a:ext>
                </a:extLst>
              </p:cNvPr>
              <p:cNvSpPr txBox="1"/>
              <p:nvPr/>
            </p:nvSpPr>
            <p:spPr>
              <a:xfrm rot="21295698">
                <a:off x="7889662" y="3551195"/>
                <a:ext cx="2080196" cy="230832"/>
              </a:xfrm>
              <a:prstGeom prst="rect">
                <a:avLst/>
              </a:prstGeom>
              <a:ln>
                <a:noFill/>
              </a:ln>
              <a:effectLst>
                <a:reflection blurRad="6350" stA="50000" endA="275" endPos="40000" dist="101600" dir="5400000" sy="-100000" algn="bl" rotWithShape="0"/>
              </a:effectLst>
              <a:scene3d>
                <a:camera prst="perspectiveHeroicExtremeLeftFacing"/>
                <a:lightRig rig="threePt" dir="t"/>
              </a:scene3d>
              <a:sp3d>
                <a:bevelT/>
              </a:sp3d>
            </p:spPr>
            <p:txBody>
              <a:bodyPr wrap="square">
                <a:spAutoFit/>
              </a:bodyPr>
              <a:lstStyle/>
              <a:p>
                <a:r>
                  <a:rPr lang="en-GB" sz="900" kern="0" dirty="0">
                    <a:solidFill>
                      <a:schemeClr val="bg1"/>
                    </a:solidFill>
                    <a:effectLst/>
                    <a:latin typeface="ScalaPro-Regular"/>
                    <a:ea typeface="Calibri" panose="020F0502020204030204" pitchFamily="34" charset="0"/>
                    <a:cs typeface="ScalaPro-Regular"/>
                  </a:rPr>
                  <a:t>GaAs/</a:t>
                </a:r>
                <a:r>
                  <a:rPr lang="en-GB" sz="900" kern="0" dirty="0" err="1">
                    <a:solidFill>
                      <a:schemeClr val="bg1"/>
                    </a:solidFill>
                    <a:effectLst/>
                    <a:latin typeface="ScalaPro-Regular"/>
                    <a:ea typeface="Calibri" panose="020F0502020204030204" pitchFamily="34" charset="0"/>
                    <a:cs typeface="ScalaPro-Regular"/>
                  </a:rPr>
                  <a:t>AlAs</a:t>
                </a:r>
                <a:r>
                  <a:rPr lang="en-GB" sz="900" kern="0" dirty="0">
                    <a:solidFill>
                      <a:schemeClr val="bg1"/>
                    </a:solidFill>
                    <a:effectLst/>
                    <a:latin typeface="ScalaPro-Regular"/>
                    <a:ea typeface="Calibri" panose="020F0502020204030204" pitchFamily="34" charset="0"/>
                    <a:cs typeface="ScalaPro-Regular"/>
                  </a:rPr>
                  <a:t> (001) interface </a:t>
                </a:r>
                <a:endParaRPr lang="en-GB" sz="90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24" name="Picture 23" descr="A colorful circle with a black border&#10;&#10;Description automatically generated">
              <a:extLst>
                <a:ext uri="{FF2B5EF4-FFF2-40B4-BE49-F238E27FC236}">
                  <a16:creationId xmlns:a16="http://schemas.microsoft.com/office/drawing/2014/main" id="{5E1C4353-5451-06C7-94B1-593728825D21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26992" y="4589182"/>
              <a:ext cx="396000" cy="396000"/>
            </a:xfrm>
            <a:prstGeom prst="rect">
              <a:avLst/>
            </a:prstGeom>
            <a:ln>
              <a:noFill/>
            </a:ln>
            <a:effectLst>
              <a:reflection blurRad="6350" stA="50000" endA="275" endPos="40000" dist="101600" dir="5400000" sy="-100000" algn="bl" rotWithShape="0"/>
            </a:effectLst>
            <a:scene3d>
              <a:camera prst="perspectiveHeroicExtremeLeftFacing"/>
              <a:lightRig rig="threePt" dir="t"/>
            </a:scene3d>
            <a:sp3d>
              <a:bevelT/>
            </a:sp3d>
          </p:spPr>
        </p:pic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7B4C670-9A5B-7C3F-39EE-474692B0DD04}"/>
              </a:ext>
            </a:extLst>
          </p:cNvPr>
          <p:cNvGrpSpPr/>
          <p:nvPr/>
        </p:nvGrpSpPr>
        <p:grpSpPr>
          <a:xfrm>
            <a:off x="2874504" y="4160361"/>
            <a:ext cx="1915083" cy="1820913"/>
            <a:chOff x="2581224" y="3861856"/>
            <a:chExt cx="2230622" cy="2081040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CB9F5E3B-3FA8-A04B-7FBF-72C59CAC858C}"/>
                </a:ext>
              </a:extLst>
            </p:cNvPr>
            <p:cNvGrpSpPr/>
            <p:nvPr/>
          </p:nvGrpSpPr>
          <p:grpSpPr>
            <a:xfrm>
              <a:off x="2581224" y="3861856"/>
              <a:ext cx="2230622" cy="2081040"/>
              <a:chOff x="-2103469" y="2984008"/>
              <a:chExt cx="2829827" cy="2770808"/>
            </a:xfrm>
          </p:grpSpPr>
          <p:pic>
            <p:nvPicPr>
              <p:cNvPr id="54" name="Picture 53" descr="A blue line on a yellow background&#10;&#10;AI-generated content may be incorrect.">
                <a:extLst>
                  <a:ext uri="{FF2B5EF4-FFF2-40B4-BE49-F238E27FC236}">
                    <a16:creationId xmlns:a16="http://schemas.microsoft.com/office/drawing/2014/main" id="{E4627BBD-4254-96AA-6FA8-2139536D05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alphaModFix amt="20000"/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brightnessContrast bright="2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8681"/>
              <a:stretch/>
            </p:blipFill>
            <p:spPr>
              <a:xfrm>
                <a:off x="-2103469" y="3701444"/>
                <a:ext cx="2829827" cy="1899256"/>
              </a:xfrm>
              <a:prstGeom prst="rect">
                <a:avLst/>
              </a:prstGeom>
              <a:noFill/>
              <a:effectLst>
                <a:reflection blurRad="6350" stA="52000" endA="300" endPos="35000" dir="5400000" sy="-100000" algn="bl" rotWithShape="0"/>
                <a:softEdge rad="63500"/>
              </a:effectLst>
              <a:scene3d>
                <a:camera prst="perspectiveContrastingRightFacing"/>
                <a:lightRig rig="threePt" dir="t"/>
              </a:scene3d>
              <a:sp3d>
                <a:bevelT w="165100" prst="coolSlant"/>
              </a:sp3d>
            </p:spPr>
          </p:pic>
          <p:pic>
            <p:nvPicPr>
              <p:cNvPr id="58" name="Picture 57">
                <a:extLst>
                  <a:ext uri="{FF2B5EF4-FFF2-40B4-BE49-F238E27FC236}">
                    <a16:creationId xmlns:a16="http://schemas.microsoft.com/office/drawing/2014/main" id="{6C99E697-36A2-159A-8371-155A10C445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>
                <a:alphaModFix amt="20000"/>
                <a:extLst>
                  <a:ext uri="{BEBA8EAE-BF5A-486C-A8C5-ECC9F3942E4B}">
                    <a14:imgProps xmlns:a14="http://schemas.microsoft.com/office/drawing/2010/main">
                      <a14:imgLayer r:embed="rId19">
                        <a14:imgEffect>
                          <a14:backgroundRemoval t="9970" b="89930" l="6473" r="89958">
                            <a14:foregroundMark x1="8409" y1="58308" x2="8409" y2="58308"/>
                            <a14:foregroundMark x1="6473" y1="51863" x2="6473" y2="51863"/>
                            <a14:foregroundMark x1="6776" y1="52769" x2="6776" y2="52769"/>
                            <a14:backgroundMark x1="8409" y1="58308" x2="8409" y2="5830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1536"/>
              <a:stretch/>
            </p:blipFill>
            <p:spPr>
              <a:xfrm rot="21440668">
                <a:off x="-1872080" y="2984008"/>
                <a:ext cx="1176404" cy="2770808"/>
              </a:xfrm>
              <a:prstGeom prst="rect">
                <a:avLst/>
              </a:prstGeom>
              <a:effectLst>
                <a:glow rad="88900">
                  <a:schemeClr val="accent1">
                    <a:satMod val="175000"/>
                    <a:alpha val="0"/>
                  </a:schemeClr>
                </a:glow>
              </a:effectLst>
            </p:spPr>
          </p:pic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70710075-243D-FD62-4216-0F3465D7C7A8}"/>
                </a:ext>
              </a:extLst>
            </p:cNvPr>
            <p:cNvSpPr txBox="1"/>
            <p:nvPr/>
          </p:nvSpPr>
          <p:spPr>
            <a:xfrm>
              <a:off x="3824714" y="4448157"/>
              <a:ext cx="767761" cy="422093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perspectiveContrastingRightFacing"/>
                <a:lightRig rig="threePt" dir="t"/>
              </a:scene3d>
            </a:bodyPr>
            <a:lstStyle>
              <a:defPPr>
                <a:defRPr lang="en-US"/>
              </a:defPPr>
              <a:lvl1pPr>
                <a:defRPr b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reflection blurRad="6350" stA="50000" endA="300" endPos="50000" dist="29997" dir="5400000" sy="-100000" algn="bl" rotWithShape="0"/>
                  </a:effectLst>
                </a:defRPr>
              </a:lvl1pPr>
            </a:lstStyle>
            <a:p>
              <a:r>
                <a:rPr lang="en-US" dirty="0">
                  <a:solidFill>
                    <a:schemeClr val="bg1">
                      <a:lumMod val="85000"/>
                    </a:schemeClr>
                  </a:solidFill>
                  <a:effectLst>
                    <a:reflection blurRad="6350" stA="50000" endA="300" endPos="50000" dist="29997" dir="5400000" sy="-100000" algn="bl" rotWithShape="0"/>
                  </a:effectLst>
                </a:rPr>
                <a:t>Si</a:t>
              </a:r>
              <a:r>
                <a:rPr lang="en-US" baseline="-25000" dirty="0">
                  <a:solidFill>
                    <a:schemeClr val="bg1">
                      <a:lumMod val="85000"/>
                    </a:schemeClr>
                  </a:solidFill>
                  <a:effectLst>
                    <a:reflection blurRad="6350" stA="50000" endA="300" endPos="50000" dist="29997" dir="5400000" sy="-100000" algn="bl" rotWithShape="0"/>
                  </a:effectLst>
                </a:rPr>
                <a:t>3</a:t>
              </a:r>
              <a:r>
                <a:rPr lang="en-US" dirty="0">
                  <a:solidFill>
                    <a:schemeClr val="bg1">
                      <a:lumMod val="85000"/>
                    </a:schemeClr>
                  </a:solidFill>
                  <a:effectLst>
                    <a:reflection blurRad="6350" stA="50000" endA="300" endPos="50000" dist="29997" dir="5400000" sy="-100000" algn="bl" rotWithShape="0"/>
                  </a:effectLst>
                </a:rPr>
                <a:t>N</a:t>
              </a:r>
              <a:r>
                <a:rPr lang="en-US" baseline="-25000" dirty="0">
                  <a:solidFill>
                    <a:schemeClr val="bg1">
                      <a:lumMod val="85000"/>
                    </a:schemeClr>
                  </a:solidFill>
                  <a:effectLst>
                    <a:reflection blurRad="6350" stA="50000" endA="300" endPos="50000" dist="29997" dir="5400000" sy="-100000" algn="bl" rotWithShape="0"/>
                  </a:effectLst>
                </a:rPr>
                <a:t>4</a:t>
              </a:r>
              <a:endParaRPr lang="en-GB" dirty="0">
                <a:solidFill>
                  <a:schemeClr val="bg1">
                    <a:lumMod val="8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9C7476E-F2C3-6D0D-6C6D-F50736E16FE5}"/>
                </a:ext>
              </a:extLst>
            </p:cNvPr>
            <p:cNvSpPr txBox="1"/>
            <p:nvPr/>
          </p:nvSpPr>
          <p:spPr>
            <a:xfrm>
              <a:off x="3952540" y="5312944"/>
              <a:ext cx="680006" cy="422093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perspectiveContrastingRightFacing"/>
                <a:lightRig rig="threePt" dir="t"/>
              </a:scene3d>
            </a:bodyPr>
            <a:lstStyle>
              <a:defPPr>
                <a:defRPr lang="en-US"/>
              </a:defPPr>
              <a:lvl1pPr>
                <a:defRPr b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reflection blurRad="6350" stA="50000" endA="300" endPos="50000" dist="29997" dir="5400000" sy="-100000" algn="bl" rotWithShape="0"/>
                  </a:effectLst>
                </a:defRPr>
              </a:lvl1pPr>
            </a:lstStyle>
            <a:p>
              <a:r>
                <a:rPr lang="en-US" dirty="0">
                  <a:solidFill>
                    <a:schemeClr val="bg1">
                      <a:lumMod val="85000"/>
                    </a:schemeClr>
                  </a:solidFill>
                </a:rPr>
                <a:t>SiO</a:t>
              </a:r>
              <a:r>
                <a:rPr lang="en-US" baseline="-25000" dirty="0">
                  <a:solidFill>
                    <a:schemeClr val="bg1">
                      <a:lumMod val="85000"/>
                    </a:schemeClr>
                  </a:solidFill>
                </a:rPr>
                <a:t>2</a:t>
              </a:r>
              <a:endParaRPr lang="en-GB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B332FBBE-454D-7200-159D-A5D313580114}"/>
              </a:ext>
            </a:extLst>
          </p:cNvPr>
          <p:cNvSpPr txBox="1"/>
          <p:nvPr/>
        </p:nvSpPr>
        <p:spPr>
          <a:xfrm flipH="1">
            <a:off x="87030" y="3651512"/>
            <a:ext cx="7580250" cy="2308324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 Crystallography</a:t>
            </a:r>
          </a:p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Precession enhanced 3DED;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MicroED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Determination of crystal structures of minerals, zeolites, MOFs, pharmaceuticals, proteins,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etc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GB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5763222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>
            <a:extLst>
              <a:ext uri="{FF2B5EF4-FFF2-40B4-BE49-F238E27FC236}">
                <a16:creationId xmlns:a16="http://schemas.microsoft.com/office/drawing/2014/main" id="{FF7820C6-F3E1-4C05-9F45-47B39A71960E}"/>
              </a:ext>
            </a:extLst>
          </p:cNvPr>
          <p:cNvSpPr txBox="1"/>
          <p:nvPr/>
        </p:nvSpPr>
        <p:spPr>
          <a:xfrm>
            <a:off x="799215" y="288473"/>
            <a:ext cx="48574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ZW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to Use Electron Crystallography?</a:t>
            </a:r>
            <a:endParaRPr lang="el-GR" sz="2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DA51AE0E-F28F-EC9F-A670-641F068924F3}"/>
              </a:ext>
            </a:extLst>
          </p:cNvPr>
          <p:cNvCxnSpPr>
            <a:cxnSpLocks/>
          </p:cNvCxnSpPr>
          <p:nvPr/>
        </p:nvCxnSpPr>
        <p:spPr>
          <a:xfrm>
            <a:off x="309156" y="6248400"/>
            <a:ext cx="11769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NanoMEGASjpegLOGO.jpg">
            <a:extLst>
              <a:ext uri="{FF2B5EF4-FFF2-40B4-BE49-F238E27FC236}">
                <a16:creationId xmlns:a16="http://schemas.microsoft.com/office/drawing/2014/main" id="{C8C38921-F875-4ABC-2E80-294920632DB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399896" y="6372322"/>
            <a:ext cx="2514600" cy="4227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98C5523-BA82-B599-E70C-C75E38E3A8D7}"/>
              </a:ext>
            </a:extLst>
          </p:cNvPr>
          <p:cNvCxnSpPr>
            <a:cxnSpLocks/>
          </p:cNvCxnSpPr>
          <p:nvPr/>
        </p:nvCxnSpPr>
        <p:spPr>
          <a:xfrm>
            <a:off x="0" y="6324600"/>
            <a:ext cx="120782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94D9F09B-0A87-A742-5727-6E80DDF00888}"/>
              </a:ext>
            </a:extLst>
          </p:cNvPr>
          <p:cNvGrpSpPr/>
          <p:nvPr/>
        </p:nvGrpSpPr>
        <p:grpSpPr>
          <a:xfrm flipH="1" flipV="1">
            <a:off x="-1" y="704909"/>
            <a:ext cx="12078269" cy="59873"/>
            <a:chOff x="152400" y="685800"/>
            <a:chExt cx="9144000" cy="76200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E08D3DF-5395-E66C-B4CC-FAD7ED8FE971}"/>
                </a:ext>
              </a:extLst>
            </p:cNvPr>
            <p:cNvCxnSpPr/>
            <p:nvPr/>
          </p:nvCxnSpPr>
          <p:spPr>
            <a:xfrm>
              <a:off x="152400" y="762000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4E3C8686-47C4-6F62-2568-81C86FCD2AB4}"/>
                </a:ext>
              </a:extLst>
            </p:cNvPr>
            <p:cNvCxnSpPr/>
            <p:nvPr/>
          </p:nvCxnSpPr>
          <p:spPr>
            <a:xfrm>
              <a:off x="461556" y="685800"/>
              <a:ext cx="88348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F916D621-EA5C-B643-E474-61AFB72911CC}"/>
              </a:ext>
            </a:extLst>
          </p:cNvPr>
          <p:cNvSpPr txBox="1"/>
          <p:nvPr/>
        </p:nvSpPr>
        <p:spPr>
          <a:xfrm>
            <a:off x="0" y="6324600"/>
            <a:ext cx="2313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www.nanomegas.com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45F99584-B1F2-62E7-4536-D3F7FF713C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-10000" contrast="40000"/>
          </a:blip>
          <a:srcRect/>
          <a:stretch>
            <a:fillRect/>
          </a:stretch>
        </p:blipFill>
        <p:spPr bwMode="auto">
          <a:xfrm>
            <a:off x="1746093" y="1345041"/>
            <a:ext cx="29464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8215027-2056-7019-8367-C3B52BA70C33}"/>
              </a:ext>
            </a:extLst>
          </p:cNvPr>
          <p:cNvSpPr txBox="1"/>
          <p:nvPr/>
        </p:nvSpPr>
        <p:spPr>
          <a:xfrm>
            <a:off x="4914445" y="2137873"/>
            <a:ext cx="47868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Small  crystals </a:t>
            </a:r>
          </a:p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&lt;0.5 micron in size, progressively broader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X-Ray reflections peaks</a:t>
            </a:r>
            <a:endParaRPr lang="el-G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654B2E14-24FB-DC18-5030-98FD00EE9F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lum bright="-10000" contrast="40000"/>
          </a:blip>
          <a:srcRect/>
          <a:stretch>
            <a:fillRect/>
          </a:stretch>
        </p:blipFill>
        <p:spPr bwMode="auto">
          <a:xfrm>
            <a:off x="2034125" y="3590117"/>
            <a:ext cx="2387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E37B86D-2573-E54F-AE8C-ED2DF0A4DDBB}"/>
              </a:ext>
            </a:extLst>
          </p:cNvPr>
          <p:cNvSpPr txBox="1"/>
          <p:nvPr/>
        </p:nvSpPr>
        <p:spPr>
          <a:xfrm>
            <a:off x="4914445" y="4068273"/>
            <a:ext cx="39517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Overlapping Powder X-Ray peaks</a:t>
            </a:r>
          </a:p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poorly  crystallized  materials</a:t>
            </a:r>
            <a:endParaRPr lang="el-G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E82120B1-FA70-EA47-3152-BC88DBAC0BA5}"/>
              </a:ext>
            </a:extLst>
          </p:cNvPr>
          <p:cNvSpPr txBox="1">
            <a:spLocks/>
          </p:cNvSpPr>
          <p:nvPr/>
        </p:nvSpPr>
        <p:spPr>
          <a:xfrm>
            <a:off x="3984092" y="1298929"/>
            <a:ext cx="5856808" cy="622176"/>
          </a:xfrm>
          <a:prstGeom prst="rect">
            <a:avLst/>
          </a:prstGeom>
          <a:noFill/>
        </p:spPr>
        <p:txBody>
          <a:bodyPr vert="horz" lIns="1188720" tIns="45720" rIns="27432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X-Ray Crystallography Methods - Limits</a:t>
            </a:r>
            <a:endParaRPr kumimoji="0" lang="el-GR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A73BC85-C5B2-58A9-3636-F0E293C5AA74}"/>
              </a:ext>
            </a:extLst>
          </p:cNvPr>
          <p:cNvGrpSpPr/>
          <p:nvPr/>
        </p:nvGrpSpPr>
        <p:grpSpPr>
          <a:xfrm>
            <a:off x="3944507" y="-3088"/>
            <a:ext cx="8247493" cy="310976"/>
            <a:chOff x="3944507" y="-3088"/>
            <a:chExt cx="8247493" cy="310976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16EE233-1BB7-6F2C-A54D-C45EB1897DCC}"/>
                </a:ext>
              </a:extLst>
            </p:cNvPr>
            <p:cNvGrpSpPr/>
            <p:nvPr/>
          </p:nvGrpSpPr>
          <p:grpSpPr>
            <a:xfrm>
              <a:off x="3944507" y="-3088"/>
              <a:ext cx="6951950" cy="310976"/>
              <a:chOff x="5245404" y="-3088"/>
              <a:chExt cx="6951950" cy="310976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9C36CEB4-BB86-76A4-0985-DD9A327214C1}"/>
                  </a:ext>
                </a:extLst>
              </p:cNvPr>
              <p:cNvGrpSpPr/>
              <p:nvPr/>
            </p:nvGrpSpPr>
            <p:grpSpPr>
              <a:xfrm>
                <a:off x="5245404" y="0"/>
                <a:ext cx="5684520" cy="307888"/>
                <a:chOff x="6507480" y="0"/>
                <a:chExt cx="5684520" cy="307888"/>
              </a:xfrm>
            </p:grpSpPr>
            <p:sp>
              <p:nvSpPr>
                <p:cNvPr id="21" name="Flowchart: Manual Operation 20">
                  <a:extLst>
                    <a:ext uri="{FF2B5EF4-FFF2-40B4-BE49-F238E27FC236}">
                      <a16:creationId xmlns:a16="http://schemas.microsoft.com/office/drawing/2014/main" id="{01399E73-30F8-3487-1FA9-3315E0EAB0ED}"/>
                    </a:ext>
                  </a:extLst>
                </p:cNvPr>
                <p:cNvSpPr/>
                <p:nvPr/>
              </p:nvSpPr>
              <p:spPr>
                <a:xfrm>
                  <a:off x="6507480" y="0"/>
                  <a:ext cx="1828800" cy="307888"/>
                </a:xfrm>
                <a:prstGeom prst="flowChartManualOperation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b="1" dirty="0">
                      <a:solidFill>
                        <a:schemeClr val="bg1">
                          <a:lumMod val="85000"/>
                        </a:schemeClr>
                      </a:solidFill>
                    </a:rPr>
                    <a:t>Introduction</a:t>
                  </a:r>
                  <a:endParaRPr lang="el-GR" sz="1200" b="1" dirty="0">
                    <a:solidFill>
                      <a:schemeClr val="bg1">
                        <a:lumMod val="85000"/>
                      </a:schemeClr>
                    </a:solidFill>
                  </a:endParaRPr>
                </a:p>
              </p:txBody>
            </p:sp>
            <p:sp>
              <p:nvSpPr>
                <p:cNvPr id="22" name="Flowchart: Manual Operation 21">
                  <a:extLst>
                    <a:ext uri="{FF2B5EF4-FFF2-40B4-BE49-F238E27FC236}">
                      <a16:creationId xmlns:a16="http://schemas.microsoft.com/office/drawing/2014/main" id="{1379459D-692D-4667-FA11-7504DD169FA4}"/>
                    </a:ext>
                  </a:extLst>
                </p:cNvPr>
                <p:cNvSpPr/>
                <p:nvPr/>
              </p:nvSpPr>
              <p:spPr>
                <a:xfrm>
                  <a:off x="7792720" y="0"/>
                  <a:ext cx="1828800" cy="307888"/>
                </a:xfrm>
                <a:prstGeom prst="flowChartManualOperation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ts val="1100"/>
                    </a:lnSpc>
                  </a:pPr>
                  <a:r>
                    <a:rPr lang="en-US" sz="1200" b="1" dirty="0">
                      <a:solidFill>
                        <a:schemeClr val="bg1">
                          <a:lumMod val="85000"/>
                        </a:schemeClr>
                      </a:solidFill>
                    </a:rPr>
                    <a:t>Orientation &amp; Phase Map</a:t>
                  </a:r>
                  <a:endParaRPr lang="el-GR" sz="1200" b="1" dirty="0">
                    <a:solidFill>
                      <a:schemeClr val="bg1">
                        <a:lumMod val="85000"/>
                      </a:schemeClr>
                    </a:solidFill>
                  </a:endParaRPr>
                </a:p>
              </p:txBody>
            </p:sp>
            <p:sp>
              <p:nvSpPr>
                <p:cNvPr id="23" name="Flowchart: Manual Operation 22">
                  <a:extLst>
                    <a:ext uri="{FF2B5EF4-FFF2-40B4-BE49-F238E27FC236}">
                      <a16:creationId xmlns:a16="http://schemas.microsoft.com/office/drawing/2014/main" id="{47B46F1A-3A0C-A864-A9B7-FC2839A7EDE7}"/>
                    </a:ext>
                  </a:extLst>
                </p:cNvPr>
                <p:cNvSpPr/>
                <p:nvPr/>
              </p:nvSpPr>
              <p:spPr>
                <a:xfrm>
                  <a:off x="9077960" y="0"/>
                  <a:ext cx="1828800" cy="307888"/>
                </a:xfrm>
                <a:prstGeom prst="flowChartManualOperation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ts val="1100"/>
                    </a:lnSpc>
                  </a:pPr>
                  <a:r>
                    <a:rPr lang="en-US" sz="1200" b="1" dirty="0">
                      <a:solidFill>
                        <a:schemeClr val="bg1">
                          <a:lumMod val="85000"/>
                        </a:schemeClr>
                      </a:solidFill>
                    </a:rPr>
                    <a:t>Strain Mapping</a:t>
                  </a:r>
                  <a:endParaRPr lang="el-GR" sz="1200" b="1" dirty="0">
                    <a:solidFill>
                      <a:schemeClr val="bg1">
                        <a:lumMod val="85000"/>
                      </a:schemeClr>
                    </a:solidFill>
                  </a:endParaRPr>
                </a:p>
              </p:txBody>
            </p:sp>
            <p:sp>
              <p:nvSpPr>
                <p:cNvPr id="24" name="Flowchart: Manual Operation 23">
                  <a:extLst>
                    <a:ext uri="{FF2B5EF4-FFF2-40B4-BE49-F238E27FC236}">
                      <a16:creationId xmlns:a16="http://schemas.microsoft.com/office/drawing/2014/main" id="{4A8A1C51-883A-1982-3944-555CCD69E4A1}"/>
                    </a:ext>
                  </a:extLst>
                </p:cNvPr>
                <p:cNvSpPr/>
                <p:nvPr/>
              </p:nvSpPr>
              <p:spPr>
                <a:xfrm>
                  <a:off x="10363200" y="0"/>
                  <a:ext cx="1828800" cy="307888"/>
                </a:xfrm>
                <a:prstGeom prst="flowChartManualOperation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ts val="1100"/>
                    </a:lnSpc>
                  </a:pPr>
                  <a:r>
                    <a:rPr lang="en-US" sz="1200" b="1" dirty="0">
                      <a:solidFill>
                        <a:schemeClr val="bg1">
                          <a:lumMod val="85000"/>
                        </a:schemeClr>
                      </a:solidFill>
                    </a:rPr>
                    <a:t>Electric Field</a:t>
                  </a:r>
                  <a:endParaRPr lang="el-GR" sz="1200" b="1" dirty="0">
                    <a:solidFill>
                      <a:schemeClr val="bg1">
                        <a:lumMod val="85000"/>
                      </a:schemeClr>
                    </a:solidFill>
                  </a:endParaRPr>
                </a:p>
              </p:txBody>
            </p:sp>
          </p:grpSp>
          <p:sp>
            <p:nvSpPr>
              <p:cNvPr id="20" name="Flowchart: Manual Operation 19">
                <a:extLst>
                  <a:ext uri="{FF2B5EF4-FFF2-40B4-BE49-F238E27FC236}">
                    <a16:creationId xmlns:a16="http://schemas.microsoft.com/office/drawing/2014/main" id="{BEB6D0A3-C919-5533-B9A3-78D7029FAFFF}"/>
                  </a:ext>
                </a:extLst>
              </p:cNvPr>
              <p:cNvSpPr/>
              <p:nvPr/>
            </p:nvSpPr>
            <p:spPr>
              <a:xfrm>
                <a:off x="10368554" y="-3088"/>
                <a:ext cx="1828800" cy="307888"/>
              </a:xfrm>
              <a:prstGeom prst="flowChartManualOperation">
                <a:avLst/>
              </a:prstGeom>
              <a:solidFill>
                <a:schemeClr val="bg1">
                  <a:lumMod val="9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100"/>
                  </a:lnSpc>
                </a:pPr>
                <a:r>
                  <a:rPr lang="en-US" sz="1200" b="1" dirty="0">
                    <a:solidFill>
                      <a:schemeClr val="bg1">
                        <a:lumMod val="85000"/>
                      </a:schemeClr>
                    </a:solidFill>
                  </a:rPr>
                  <a:t>e</a:t>
                </a:r>
                <a:r>
                  <a:rPr lang="el-GR" sz="1200" b="1" dirty="0">
                    <a:solidFill>
                      <a:schemeClr val="bg1">
                        <a:lumMod val="85000"/>
                      </a:schemeClr>
                    </a:solidFill>
                  </a:rPr>
                  <a:t>-</a:t>
                </a:r>
                <a:r>
                  <a:rPr lang="en-US" sz="1200" b="1" dirty="0">
                    <a:solidFill>
                      <a:schemeClr val="bg1">
                        <a:lumMod val="85000"/>
                      </a:schemeClr>
                    </a:solidFill>
                  </a:rPr>
                  <a:t>PDF</a:t>
                </a:r>
                <a:endParaRPr lang="el-GR" sz="1200" b="1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p:grpSp>
        <p:sp>
          <p:nvSpPr>
            <p:cNvPr id="18" name="Flowchart: Manual Operation 17">
              <a:extLst>
                <a:ext uri="{FF2B5EF4-FFF2-40B4-BE49-F238E27FC236}">
                  <a16:creationId xmlns:a16="http://schemas.microsoft.com/office/drawing/2014/main" id="{7A6183F7-EE0D-A958-51B6-5DF65C259A0F}"/>
                </a:ext>
              </a:extLst>
            </p:cNvPr>
            <p:cNvSpPr/>
            <p:nvPr/>
          </p:nvSpPr>
          <p:spPr>
            <a:xfrm>
              <a:off x="10363200" y="0"/>
              <a:ext cx="1828800" cy="307888"/>
            </a:xfrm>
            <a:prstGeom prst="flowChartManualOperation">
              <a:avLst/>
            </a:prstGeom>
            <a:solidFill>
              <a:schemeClr val="tx1">
                <a:lumMod val="65000"/>
                <a:lumOff val="3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100"/>
                </a:lnSpc>
              </a:pPr>
              <a:r>
                <a:rPr lang="en-US" sz="1200" b="1" dirty="0">
                  <a:solidFill>
                    <a:srgbClr val="00FFCC"/>
                  </a:solidFill>
                </a:rPr>
                <a:t>PED tomography</a:t>
              </a:r>
              <a:endParaRPr lang="el-GR" sz="1200" b="1" dirty="0">
                <a:solidFill>
                  <a:srgbClr val="00FFCC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20375937"/>
      </p:ext>
    </p:extLst>
  </p:cSld>
  <p:clrMapOvr>
    <a:masterClrMapping/>
  </p:clrMapOvr>
  <p:transition spd="med"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NanoMEGASjpegLOGO.jpg">
            <a:extLst>
              <a:ext uri="{FF2B5EF4-FFF2-40B4-BE49-F238E27FC236}">
                <a16:creationId xmlns:a16="http://schemas.microsoft.com/office/drawing/2014/main" id="{F789B86D-D3A1-4978-B097-16AFF64DD65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53400" y="6361611"/>
            <a:ext cx="2514600" cy="422700"/>
          </a:xfrm>
          <a:prstGeom prst="rect">
            <a:avLst/>
          </a:prstGeom>
        </p:spPr>
      </p:pic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EFA94C9-3D89-4B98-833B-08B2037B99B2}"/>
              </a:ext>
            </a:extLst>
          </p:cNvPr>
          <p:cNvCxnSpPr/>
          <p:nvPr/>
        </p:nvCxnSpPr>
        <p:spPr>
          <a:xfrm>
            <a:off x="1524000" y="6324600"/>
            <a:ext cx="9144000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20DD6C82-E79F-7C36-235C-FA3FE9C9B11D}"/>
              </a:ext>
            </a:extLst>
          </p:cNvPr>
          <p:cNvCxnSpPr>
            <a:cxnSpLocks/>
          </p:cNvCxnSpPr>
          <p:nvPr/>
        </p:nvCxnSpPr>
        <p:spPr>
          <a:xfrm>
            <a:off x="309156" y="6248400"/>
            <a:ext cx="11769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D13A4B1-5FAF-DFE8-C9A0-FB05AABFCC5D}"/>
              </a:ext>
            </a:extLst>
          </p:cNvPr>
          <p:cNvCxnSpPr>
            <a:cxnSpLocks/>
          </p:cNvCxnSpPr>
          <p:nvPr/>
        </p:nvCxnSpPr>
        <p:spPr>
          <a:xfrm>
            <a:off x="0" y="6324600"/>
            <a:ext cx="120782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BF09FD01-D8A5-C01F-E3B3-94DC6D73A064}"/>
              </a:ext>
            </a:extLst>
          </p:cNvPr>
          <p:cNvGrpSpPr/>
          <p:nvPr/>
        </p:nvGrpSpPr>
        <p:grpSpPr>
          <a:xfrm flipH="1" flipV="1">
            <a:off x="-1" y="704909"/>
            <a:ext cx="12078269" cy="59873"/>
            <a:chOff x="152400" y="685800"/>
            <a:chExt cx="9144000" cy="76200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F0E81EC-60C7-1E4E-29A9-A5D024689D25}"/>
                </a:ext>
              </a:extLst>
            </p:cNvPr>
            <p:cNvCxnSpPr/>
            <p:nvPr/>
          </p:nvCxnSpPr>
          <p:spPr>
            <a:xfrm>
              <a:off x="152400" y="762000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0AA38E5-C960-5E44-6762-56A8C698389C}"/>
                </a:ext>
              </a:extLst>
            </p:cNvPr>
            <p:cNvCxnSpPr/>
            <p:nvPr/>
          </p:nvCxnSpPr>
          <p:spPr>
            <a:xfrm>
              <a:off x="461556" y="685800"/>
              <a:ext cx="88348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D4890848-2EB2-815D-8ADE-860D22FB44B5}"/>
              </a:ext>
            </a:extLst>
          </p:cNvPr>
          <p:cNvSpPr txBox="1"/>
          <p:nvPr/>
        </p:nvSpPr>
        <p:spPr>
          <a:xfrm>
            <a:off x="0" y="6324600"/>
            <a:ext cx="2313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www.nanomegas.com</a:t>
            </a:r>
          </a:p>
        </p:txBody>
      </p:sp>
      <p:pic>
        <p:nvPicPr>
          <p:cNvPr id="11" name="Picture 5" descr="Microscope_4.jpg">
            <a:extLst>
              <a:ext uri="{FF2B5EF4-FFF2-40B4-BE49-F238E27FC236}">
                <a16:creationId xmlns:a16="http://schemas.microsoft.com/office/drawing/2014/main" id="{E79918F5-47AC-ECCF-0FB6-AE18991FFA8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lum bright="30000" contrast="-30000"/>
          </a:blip>
          <a:srcRect r="17356"/>
          <a:stretch/>
        </p:blipFill>
        <p:spPr bwMode="auto">
          <a:xfrm>
            <a:off x="7061599" y="1068265"/>
            <a:ext cx="3301601" cy="4800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4">
            <a:extLst>
              <a:ext uri="{FF2B5EF4-FFF2-40B4-BE49-F238E27FC236}">
                <a16:creationId xmlns:a16="http://schemas.microsoft.com/office/drawing/2014/main" id="{E5FACAA8-E38D-57AA-EBBC-A1892FD9E8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9360" y="5241169"/>
            <a:ext cx="80648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b="1" dirty="0" err="1"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b="1" dirty="0" err="1">
                <a:latin typeface="Arial" panose="020B0604020202020204" pitchFamily="34" charset="0"/>
                <a:cs typeface="Arial" panose="020B0604020202020204" pitchFamily="34" charset="0"/>
              </a:rPr>
              <a:t>parameter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s-ES" b="1" dirty="0" err="1">
                <a:latin typeface="Arial" panose="020B0604020202020204" pitchFamily="34" charset="0"/>
                <a:cs typeface="Arial" panose="020B0604020202020204" pitchFamily="34" charset="0"/>
              </a:rPr>
              <a:t>symmetry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b="1" dirty="0" err="1">
                <a:latin typeface="Arial" panose="020B0604020202020204" pitchFamily="34" charset="0"/>
                <a:cs typeface="Arial" panose="020B0604020202020204" pitchFamily="34" charset="0"/>
              </a:rPr>
              <a:t>determination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b="1" dirty="0" err="1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8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 single </a:t>
            </a:r>
            <a:r>
              <a:rPr lang="es-ES" b="1" dirty="0" err="1">
                <a:latin typeface="Arial" panose="020B0604020202020204" pitchFamily="34" charset="0"/>
                <a:cs typeface="Arial" panose="020B0604020202020204" pitchFamily="34" charset="0"/>
              </a:rPr>
              <a:t>crystals</a:t>
            </a:r>
            <a:endParaRPr lang="es-E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30">
            <a:extLst>
              <a:ext uri="{FF2B5EF4-FFF2-40B4-BE49-F238E27FC236}">
                <a16:creationId xmlns:a16="http://schemas.microsoft.com/office/drawing/2014/main" id="{3D5CECF9-7B5B-E88B-E65B-9F7C63A674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1758752" y="2196341"/>
            <a:ext cx="1500684" cy="1200547"/>
          </a:xfrm>
          <a:prstGeom prst="rect">
            <a:avLst/>
          </a:prstGeom>
          <a:noFill/>
        </p:spPr>
      </p:pic>
      <p:grpSp>
        <p:nvGrpSpPr>
          <p:cNvPr id="14" name="Group 57">
            <a:extLst>
              <a:ext uri="{FF2B5EF4-FFF2-40B4-BE49-F238E27FC236}">
                <a16:creationId xmlns:a16="http://schemas.microsoft.com/office/drawing/2014/main" id="{5C1FF4AC-E391-7C10-5E4C-2781E1E211AA}"/>
              </a:ext>
            </a:extLst>
          </p:cNvPr>
          <p:cNvGrpSpPr>
            <a:grpSpLocks/>
          </p:cNvGrpSpPr>
          <p:nvPr/>
        </p:nvGrpSpPr>
        <p:grpSpPr bwMode="auto">
          <a:xfrm>
            <a:off x="2756174" y="2142723"/>
            <a:ext cx="2904336" cy="1614528"/>
            <a:chOff x="1429" y="2008"/>
            <a:chExt cx="2476" cy="1248"/>
          </a:xfrm>
        </p:grpSpPr>
        <p:pic>
          <p:nvPicPr>
            <p:cNvPr id="15" name="Picture 27">
              <a:extLst>
                <a:ext uri="{FF2B5EF4-FFF2-40B4-BE49-F238E27FC236}">
                  <a16:creationId xmlns:a16="http://schemas.microsoft.com/office/drawing/2014/main" id="{15D3083F-D6BA-70E9-78BB-9C07244CAA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45" y="2008"/>
              <a:ext cx="1660" cy="1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6" name="Group 41">
              <a:extLst>
                <a:ext uri="{FF2B5EF4-FFF2-40B4-BE49-F238E27FC236}">
                  <a16:creationId xmlns:a16="http://schemas.microsoft.com/office/drawing/2014/main" id="{534389A9-84AD-74EF-1F47-364AF31813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29" y="2013"/>
              <a:ext cx="814" cy="1236"/>
              <a:chOff x="1429" y="1847"/>
              <a:chExt cx="814" cy="1236"/>
            </a:xfrm>
          </p:grpSpPr>
          <p:sp>
            <p:nvSpPr>
              <p:cNvPr id="17" name="Oval 37">
                <a:extLst>
                  <a:ext uri="{FF2B5EF4-FFF2-40B4-BE49-F238E27FC236}">
                    <a16:creationId xmlns:a16="http://schemas.microsoft.com/office/drawing/2014/main" id="{C732AB49-A48A-2FA9-EF6B-E8354D6A4C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9" y="2296"/>
                <a:ext cx="181" cy="182"/>
              </a:xfrm>
              <a:prstGeom prst="ellipse">
                <a:avLst/>
              </a:prstGeom>
              <a:noFill/>
              <a:ln w="19050">
                <a:solidFill>
                  <a:srgbClr val="CC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7" name="Line 39">
                <a:extLst>
                  <a:ext uri="{FF2B5EF4-FFF2-40B4-BE49-F238E27FC236}">
                    <a16:creationId xmlns:a16="http://schemas.microsoft.com/office/drawing/2014/main" id="{6CE9CD0E-CA50-F217-E204-9F944E402B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87" y="1847"/>
                <a:ext cx="756" cy="454"/>
              </a:xfrm>
              <a:prstGeom prst="line">
                <a:avLst/>
              </a:prstGeom>
              <a:noFill/>
              <a:ln w="19050">
                <a:solidFill>
                  <a:srgbClr val="CC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l-GR"/>
              </a:p>
            </p:txBody>
          </p:sp>
          <p:sp>
            <p:nvSpPr>
              <p:cNvPr id="38" name="Line 40">
                <a:extLst>
                  <a:ext uri="{FF2B5EF4-FFF2-40B4-BE49-F238E27FC236}">
                    <a16:creationId xmlns:a16="http://schemas.microsoft.com/office/drawing/2014/main" id="{0B509711-B4F4-D3B7-7E7D-23D8E9C368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2" y="2465"/>
                <a:ext cx="770" cy="618"/>
              </a:xfrm>
              <a:prstGeom prst="line">
                <a:avLst/>
              </a:prstGeom>
              <a:noFill/>
              <a:ln w="19050">
                <a:solidFill>
                  <a:srgbClr val="CC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l-GR"/>
              </a:p>
            </p:txBody>
          </p:sp>
        </p:grpSp>
      </p:grpSp>
      <p:grpSp>
        <p:nvGrpSpPr>
          <p:cNvPr id="39" name="Group 60">
            <a:extLst>
              <a:ext uri="{FF2B5EF4-FFF2-40B4-BE49-F238E27FC236}">
                <a16:creationId xmlns:a16="http://schemas.microsoft.com/office/drawing/2014/main" id="{BE2683E3-84B4-ADCE-10C7-DDCE561603CC}"/>
              </a:ext>
            </a:extLst>
          </p:cNvPr>
          <p:cNvGrpSpPr>
            <a:grpSpLocks/>
          </p:cNvGrpSpPr>
          <p:nvPr/>
        </p:nvGrpSpPr>
        <p:grpSpPr bwMode="auto">
          <a:xfrm>
            <a:off x="5059636" y="1218181"/>
            <a:ext cx="3054480" cy="1821519"/>
            <a:chOff x="2880" y="1599"/>
            <a:chExt cx="2604" cy="1408"/>
          </a:xfrm>
        </p:grpSpPr>
        <p:pic>
          <p:nvPicPr>
            <p:cNvPr id="40" name="Picture 33" descr="Sin título1-De">
              <a:extLst>
                <a:ext uri="{FF2B5EF4-FFF2-40B4-BE49-F238E27FC236}">
                  <a16:creationId xmlns:a16="http://schemas.microsoft.com/office/drawing/2014/main" id="{D2242B8F-C875-ECC4-2574-D72AD72069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286" y="1646"/>
              <a:ext cx="1182" cy="1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FD750B9-C4E0-03B5-0937-8BF88DCBF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0" y="2916"/>
              <a:ext cx="91" cy="91"/>
            </a:xfrm>
            <a:prstGeom prst="ellipse">
              <a:avLst/>
            </a:prstGeom>
            <a:noFill/>
            <a:ln w="19050">
              <a:solidFill>
                <a:srgbClr val="FFFF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5" name="Line 45">
              <a:extLst>
                <a:ext uri="{FF2B5EF4-FFF2-40B4-BE49-F238E27FC236}">
                  <a16:creationId xmlns:a16="http://schemas.microsoft.com/office/drawing/2014/main" id="{42C0B710-A1A3-5829-6652-DE8ECF1A90C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72" y="2361"/>
              <a:ext cx="1336" cy="576"/>
            </a:xfrm>
            <a:prstGeom prst="line">
              <a:avLst/>
            </a:prstGeom>
            <a:noFill/>
            <a:ln w="19050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60" name="Oval 46">
              <a:extLst>
                <a:ext uri="{FF2B5EF4-FFF2-40B4-BE49-F238E27FC236}">
                  <a16:creationId xmlns:a16="http://schemas.microsoft.com/office/drawing/2014/main" id="{2C2BDF6D-81E1-13BD-1DD7-2FC879AC16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4" y="1599"/>
              <a:ext cx="1180" cy="1181"/>
            </a:xfrm>
            <a:prstGeom prst="ellipse">
              <a:avLst/>
            </a:prstGeom>
            <a:noFill/>
            <a:ln w="19050">
              <a:solidFill>
                <a:srgbClr val="CC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61" name="Group 58">
            <a:extLst>
              <a:ext uri="{FF2B5EF4-FFF2-40B4-BE49-F238E27FC236}">
                <a16:creationId xmlns:a16="http://schemas.microsoft.com/office/drawing/2014/main" id="{C9954D1B-67CD-374C-E44A-E3EA1E92B705}"/>
              </a:ext>
            </a:extLst>
          </p:cNvPr>
          <p:cNvGrpSpPr>
            <a:grpSpLocks/>
          </p:cNvGrpSpPr>
          <p:nvPr/>
        </p:nvGrpSpPr>
        <p:grpSpPr bwMode="auto">
          <a:xfrm>
            <a:off x="5346974" y="3089696"/>
            <a:ext cx="2794075" cy="1604179"/>
            <a:chOff x="3198" y="2961"/>
            <a:chExt cx="2382" cy="1240"/>
          </a:xfrm>
        </p:grpSpPr>
        <p:pic>
          <p:nvPicPr>
            <p:cNvPr id="62" name="Picture 32" descr="Sin título2-De">
              <a:extLst>
                <a:ext uri="{FF2B5EF4-FFF2-40B4-BE49-F238E27FC236}">
                  <a16:creationId xmlns:a16="http://schemas.microsoft.com/office/drawing/2014/main" id="{96FE9F3B-FB0D-5614-53AA-613E95E278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422" y="3052"/>
              <a:ext cx="1134" cy="1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" name="Oval 42">
              <a:extLst>
                <a:ext uri="{FF2B5EF4-FFF2-40B4-BE49-F238E27FC236}">
                  <a16:creationId xmlns:a16="http://schemas.microsoft.com/office/drawing/2014/main" id="{63A2CD84-9A24-F810-7291-D6F11F5B3B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8" y="2961"/>
              <a:ext cx="91" cy="91"/>
            </a:xfrm>
            <a:prstGeom prst="ellipse">
              <a:avLst/>
            </a:prstGeom>
            <a:noFill/>
            <a:ln w="19050">
              <a:solidFill>
                <a:srgbClr val="FFFF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4" name="Line 44">
              <a:extLst>
                <a:ext uri="{FF2B5EF4-FFF2-40B4-BE49-F238E27FC236}">
                  <a16:creationId xmlns:a16="http://schemas.microsoft.com/office/drawing/2014/main" id="{A34B5F28-A29C-EDC4-6D80-528113E922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95" y="3034"/>
              <a:ext cx="1127" cy="426"/>
            </a:xfrm>
            <a:prstGeom prst="line">
              <a:avLst/>
            </a:prstGeom>
            <a:noFill/>
            <a:ln w="19050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65" name="Oval 51">
              <a:extLst>
                <a:ext uri="{FF2B5EF4-FFF2-40B4-BE49-F238E27FC236}">
                  <a16:creationId xmlns:a16="http://schemas.microsoft.com/office/drawing/2014/main" id="{39C3A417-119D-01F5-6FCC-8871A8D3F3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0" y="3020"/>
              <a:ext cx="1180" cy="1181"/>
            </a:xfrm>
            <a:prstGeom prst="ellipse">
              <a:avLst/>
            </a:prstGeom>
            <a:noFill/>
            <a:ln w="19050">
              <a:solidFill>
                <a:srgbClr val="CC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66" name="Group 59">
            <a:extLst>
              <a:ext uri="{FF2B5EF4-FFF2-40B4-BE49-F238E27FC236}">
                <a16:creationId xmlns:a16="http://schemas.microsoft.com/office/drawing/2014/main" id="{73DBA270-7688-3A85-E332-7A0F64DD2867}"/>
              </a:ext>
            </a:extLst>
          </p:cNvPr>
          <p:cNvGrpSpPr>
            <a:grpSpLocks/>
          </p:cNvGrpSpPr>
          <p:nvPr/>
        </p:nvGrpSpPr>
        <p:grpSpPr bwMode="auto">
          <a:xfrm>
            <a:off x="5512074" y="3599658"/>
            <a:ext cx="1528412" cy="578281"/>
            <a:chOff x="3090" y="3142"/>
            <a:chExt cx="1303" cy="447"/>
          </a:xfrm>
        </p:grpSpPr>
        <p:sp>
          <p:nvSpPr>
            <p:cNvPr id="67" name="Oval 55">
              <a:extLst>
                <a:ext uri="{FF2B5EF4-FFF2-40B4-BE49-F238E27FC236}">
                  <a16:creationId xmlns:a16="http://schemas.microsoft.com/office/drawing/2014/main" id="{0B602185-7518-4979-407A-FB32AF9FB7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0" y="3142"/>
              <a:ext cx="91" cy="91"/>
            </a:xfrm>
            <a:prstGeom prst="ellipse">
              <a:avLst/>
            </a:prstGeom>
            <a:noFill/>
            <a:ln w="19050">
              <a:solidFill>
                <a:srgbClr val="FFFF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8" name="Line 56">
              <a:extLst>
                <a:ext uri="{FF2B5EF4-FFF2-40B4-BE49-F238E27FC236}">
                  <a16:creationId xmlns:a16="http://schemas.microsoft.com/office/drawing/2014/main" id="{A0509A08-D088-C0A6-901C-BC32BAA134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91" y="3213"/>
              <a:ext cx="1202" cy="376"/>
            </a:xfrm>
            <a:prstGeom prst="line">
              <a:avLst/>
            </a:prstGeom>
            <a:noFill/>
            <a:ln w="19050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</p:grpSp>
      <p:pic>
        <p:nvPicPr>
          <p:cNvPr id="69" name="Picture 2" descr="http://www.tsi.com.au/images/CT3500.jpg">
            <a:extLst>
              <a:ext uri="{FF2B5EF4-FFF2-40B4-BE49-F238E27FC236}">
                <a16:creationId xmlns:a16="http://schemas.microsoft.com/office/drawing/2014/main" id="{141E01F0-EA4D-4721-E145-7024637FF1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1255094">
            <a:off x="1535199" y="3726739"/>
            <a:ext cx="1566848" cy="1187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" name="Picture 111" descr="C:\Users\stavros\Desktop\AK.jpg">
            <a:extLst>
              <a:ext uri="{FF2B5EF4-FFF2-40B4-BE49-F238E27FC236}">
                <a16:creationId xmlns:a16="http://schemas.microsoft.com/office/drawing/2014/main" id="{18F32061-F923-C50C-F3C8-F6C413CEE4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03874" y="3316524"/>
            <a:ext cx="1298867" cy="1232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" name="Text Box 9">
            <a:extLst>
              <a:ext uri="{FF2B5EF4-FFF2-40B4-BE49-F238E27FC236}">
                <a16:creationId xmlns:a16="http://schemas.microsoft.com/office/drawing/2014/main" id="{F1BBD99D-B4F5-11AC-560B-CDC99E33B7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0920" y="1079177"/>
            <a:ext cx="55801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b="1" dirty="0" err="1">
                <a:latin typeface="Arial" panose="020B0604020202020204" pitchFamily="34" charset="0"/>
                <a:cs typeface="Arial" panose="020B0604020202020204" pitchFamily="34" charset="0"/>
              </a:rPr>
              <a:t>Powder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b="1" dirty="0" err="1">
                <a:latin typeface="Arial" panose="020B0604020202020204" pitchFamily="34" charset="0"/>
                <a:cs typeface="Arial" panose="020B0604020202020204" pitchFamily="34" charset="0"/>
              </a:rPr>
              <a:t>pattens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: sum of individual </a:t>
            </a:r>
            <a:r>
              <a:rPr lang="es-ES" b="1" dirty="0" err="1">
                <a:latin typeface="Arial" panose="020B0604020202020204" pitchFamily="34" charset="0"/>
                <a:cs typeface="Arial" panose="020B0604020202020204" pitchFamily="34" charset="0"/>
              </a:rPr>
              <a:t>nanocrystals</a:t>
            </a:r>
            <a:endParaRPr lang="es-E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004C6E7-82AD-4817-EA99-8AEDB1909BF8}"/>
              </a:ext>
            </a:extLst>
          </p:cNvPr>
          <p:cNvSpPr txBox="1"/>
          <p:nvPr/>
        </p:nvSpPr>
        <p:spPr>
          <a:xfrm>
            <a:off x="799215" y="288473"/>
            <a:ext cx="48574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ZW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to Use Electron Crystallography?</a:t>
            </a:r>
            <a:endParaRPr lang="el-GR" sz="2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36B0199-B77C-45F7-7562-2C37709E7DFC}"/>
              </a:ext>
            </a:extLst>
          </p:cNvPr>
          <p:cNvGrpSpPr/>
          <p:nvPr/>
        </p:nvGrpSpPr>
        <p:grpSpPr>
          <a:xfrm>
            <a:off x="3944507" y="-3088"/>
            <a:ext cx="8247493" cy="310976"/>
            <a:chOff x="3944507" y="-3088"/>
            <a:chExt cx="8247493" cy="310976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B8E2334-7D4E-5423-05C2-B059523832E5}"/>
                </a:ext>
              </a:extLst>
            </p:cNvPr>
            <p:cNvGrpSpPr/>
            <p:nvPr/>
          </p:nvGrpSpPr>
          <p:grpSpPr>
            <a:xfrm>
              <a:off x="3944507" y="-3088"/>
              <a:ext cx="6951950" cy="310976"/>
              <a:chOff x="5245404" y="-3088"/>
              <a:chExt cx="6951950" cy="310976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3EC6B674-2FA5-02FA-F1FB-592A2213DE6D}"/>
                  </a:ext>
                </a:extLst>
              </p:cNvPr>
              <p:cNvGrpSpPr/>
              <p:nvPr/>
            </p:nvGrpSpPr>
            <p:grpSpPr>
              <a:xfrm>
                <a:off x="5245404" y="0"/>
                <a:ext cx="5684520" cy="307888"/>
                <a:chOff x="6507480" y="0"/>
                <a:chExt cx="5684520" cy="307888"/>
              </a:xfrm>
            </p:grpSpPr>
            <p:sp>
              <p:nvSpPr>
                <p:cNvPr id="22" name="Flowchart: Manual Operation 21">
                  <a:extLst>
                    <a:ext uri="{FF2B5EF4-FFF2-40B4-BE49-F238E27FC236}">
                      <a16:creationId xmlns:a16="http://schemas.microsoft.com/office/drawing/2014/main" id="{5D8FCAD5-8BCD-E339-1EF7-C8CF3E7C1F9F}"/>
                    </a:ext>
                  </a:extLst>
                </p:cNvPr>
                <p:cNvSpPr/>
                <p:nvPr/>
              </p:nvSpPr>
              <p:spPr>
                <a:xfrm>
                  <a:off x="6507480" y="0"/>
                  <a:ext cx="1828800" cy="307888"/>
                </a:xfrm>
                <a:prstGeom prst="flowChartManualOperation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b="1" dirty="0">
                      <a:solidFill>
                        <a:schemeClr val="bg1">
                          <a:lumMod val="85000"/>
                        </a:schemeClr>
                      </a:solidFill>
                    </a:rPr>
                    <a:t>Introduction</a:t>
                  </a:r>
                  <a:endParaRPr lang="el-GR" sz="1200" b="1" dirty="0">
                    <a:solidFill>
                      <a:schemeClr val="bg1">
                        <a:lumMod val="85000"/>
                      </a:schemeClr>
                    </a:solidFill>
                  </a:endParaRPr>
                </a:p>
              </p:txBody>
            </p:sp>
            <p:sp>
              <p:nvSpPr>
                <p:cNvPr id="24" name="Flowchart: Manual Operation 23">
                  <a:extLst>
                    <a:ext uri="{FF2B5EF4-FFF2-40B4-BE49-F238E27FC236}">
                      <a16:creationId xmlns:a16="http://schemas.microsoft.com/office/drawing/2014/main" id="{EB028EE8-A004-3603-3E0B-B1193728B115}"/>
                    </a:ext>
                  </a:extLst>
                </p:cNvPr>
                <p:cNvSpPr/>
                <p:nvPr/>
              </p:nvSpPr>
              <p:spPr>
                <a:xfrm>
                  <a:off x="7792720" y="0"/>
                  <a:ext cx="1828800" cy="307888"/>
                </a:xfrm>
                <a:prstGeom prst="flowChartManualOperation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ts val="1100"/>
                    </a:lnSpc>
                  </a:pPr>
                  <a:r>
                    <a:rPr lang="en-US" sz="1200" b="1" dirty="0">
                      <a:solidFill>
                        <a:schemeClr val="bg1">
                          <a:lumMod val="85000"/>
                        </a:schemeClr>
                      </a:solidFill>
                    </a:rPr>
                    <a:t>Orientation &amp; Phase Map</a:t>
                  </a:r>
                  <a:endParaRPr lang="el-GR" sz="1200" b="1" dirty="0">
                    <a:solidFill>
                      <a:schemeClr val="bg1">
                        <a:lumMod val="85000"/>
                      </a:schemeClr>
                    </a:solidFill>
                  </a:endParaRPr>
                </a:p>
              </p:txBody>
            </p:sp>
            <p:sp>
              <p:nvSpPr>
                <p:cNvPr id="25" name="Flowchart: Manual Operation 24">
                  <a:extLst>
                    <a:ext uri="{FF2B5EF4-FFF2-40B4-BE49-F238E27FC236}">
                      <a16:creationId xmlns:a16="http://schemas.microsoft.com/office/drawing/2014/main" id="{DFFC8862-7E9E-B46D-98B7-DC0C06013BEF}"/>
                    </a:ext>
                  </a:extLst>
                </p:cNvPr>
                <p:cNvSpPr/>
                <p:nvPr/>
              </p:nvSpPr>
              <p:spPr>
                <a:xfrm>
                  <a:off x="9077960" y="0"/>
                  <a:ext cx="1828800" cy="307888"/>
                </a:xfrm>
                <a:prstGeom prst="flowChartManualOperation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ts val="1100"/>
                    </a:lnSpc>
                  </a:pPr>
                  <a:r>
                    <a:rPr lang="en-US" sz="1200" b="1" dirty="0">
                      <a:solidFill>
                        <a:schemeClr val="bg1">
                          <a:lumMod val="85000"/>
                        </a:schemeClr>
                      </a:solidFill>
                    </a:rPr>
                    <a:t>Strain Mapping</a:t>
                  </a:r>
                  <a:endParaRPr lang="el-GR" sz="1200" b="1" dirty="0">
                    <a:solidFill>
                      <a:schemeClr val="bg1">
                        <a:lumMod val="85000"/>
                      </a:schemeClr>
                    </a:solidFill>
                  </a:endParaRPr>
                </a:p>
              </p:txBody>
            </p:sp>
            <p:sp>
              <p:nvSpPr>
                <p:cNvPr id="28" name="Flowchart: Manual Operation 27">
                  <a:extLst>
                    <a:ext uri="{FF2B5EF4-FFF2-40B4-BE49-F238E27FC236}">
                      <a16:creationId xmlns:a16="http://schemas.microsoft.com/office/drawing/2014/main" id="{B6449DE0-A798-B882-C334-BA8687991318}"/>
                    </a:ext>
                  </a:extLst>
                </p:cNvPr>
                <p:cNvSpPr/>
                <p:nvPr/>
              </p:nvSpPr>
              <p:spPr>
                <a:xfrm>
                  <a:off x="10363200" y="0"/>
                  <a:ext cx="1828800" cy="307888"/>
                </a:xfrm>
                <a:prstGeom prst="flowChartManualOperation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ts val="1100"/>
                    </a:lnSpc>
                  </a:pPr>
                  <a:r>
                    <a:rPr lang="en-US" sz="1200" b="1" dirty="0">
                      <a:solidFill>
                        <a:schemeClr val="bg1">
                          <a:lumMod val="85000"/>
                        </a:schemeClr>
                      </a:solidFill>
                    </a:rPr>
                    <a:t>Electric Field</a:t>
                  </a:r>
                  <a:endParaRPr lang="el-GR" sz="1200" b="1" dirty="0">
                    <a:solidFill>
                      <a:schemeClr val="bg1">
                        <a:lumMod val="85000"/>
                      </a:schemeClr>
                    </a:solidFill>
                  </a:endParaRPr>
                </a:p>
              </p:txBody>
            </p:sp>
          </p:grpSp>
          <p:sp>
            <p:nvSpPr>
              <p:cNvPr id="21" name="Flowchart: Manual Operation 20">
                <a:extLst>
                  <a:ext uri="{FF2B5EF4-FFF2-40B4-BE49-F238E27FC236}">
                    <a16:creationId xmlns:a16="http://schemas.microsoft.com/office/drawing/2014/main" id="{4272263A-8389-34AC-61D1-80588D66009A}"/>
                  </a:ext>
                </a:extLst>
              </p:cNvPr>
              <p:cNvSpPr/>
              <p:nvPr/>
            </p:nvSpPr>
            <p:spPr>
              <a:xfrm>
                <a:off x="10368554" y="-3088"/>
                <a:ext cx="1828800" cy="307888"/>
              </a:xfrm>
              <a:prstGeom prst="flowChartManualOperation">
                <a:avLst/>
              </a:prstGeom>
              <a:solidFill>
                <a:schemeClr val="bg1">
                  <a:lumMod val="9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100"/>
                  </a:lnSpc>
                </a:pPr>
                <a:r>
                  <a:rPr lang="en-US" sz="1200" b="1" dirty="0">
                    <a:solidFill>
                      <a:schemeClr val="bg1">
                        <a:lumMod val="85000"/>
                      </a:schemeClr>
                    </a:solidFill>
                  </a:rPr>
                  <a:t>e</a:t>
                </a:r>
                <a:r>
                  <a:rPr lang="el-GR" sz="1200" b="1" dirty="0">
                    <a:solidFill>
                      <a:schemeClr val="bg1">
                        <a:lumMod val="85000"/>
                      </a:schemeClr>
                    </a:solidFill>
                  </a:rPr>
                  <a:t>-</a:t>
                </a:r>
                <a:r>
                  <a:rPr lang="en-US" sz="1200" b="1" dirty="0">
                    <a:solidFill>
                      <a:schemeClr val="bg1">
                        <a:lumMod val="85000"/>
                      </a:schemeClr>
                    </a:solidFill>
                  </a:rPr>
                  <a:t>PDF</a:t>
                </a:r>
                <a:endParaRPr lang="el-GR" sz="1200" b="1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p:grpSp>
        <p:sp>
          <p:nvSpPr>
            <p:cNvPr id="19" name="Flowchart: Manual Operation 18">
              <a:extLst>
                <a:ext uri="{FF2B5EF4-FFF2-40B4-BE49-F238E27FC236}">
                  <a16:creationId xmlns:a16="http://schemas.microsoft.com/office/drawing/2014/main" id="{B42C987F-2A1E-84BC-14B8-358777567FFB}"/>
                </a:ext>
              </a:extLst>
            </p:cNvPr>
            <p:cNvSpPr/>
            <p:nvPr/>
          </p:nvSpPr>
          <p:spPr>
            <a:xfrm>
              <a:off x="10363200" y="0"/>
              <a:ext cx="1828800" cy="307888"/>
            </a:xfrm>
            <a:prstGeom prst="flowChartManualOperation">
              <a:avLst/>
            </a:prstGeom>
            <a:solidFill>
              <a:schemeClr val="tx1">
                <a:lumMod val="65000"/>
                <a:lumOff val="3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100"/>
                </a:lnSpc>
              </a:pPr>
              <a:r>
                <a:rPr lang="en-US" sz="1200" b="1" dirty="0">
                  <a:solidFill>
                    <a:srgbClr val="00FFCC"/>
                  </a:solidFill>
                </a:rPr>
                <a:t>PED tomography</a:t>
              </a:r>
              <a:endParaRPr lang="el-GR" sz="1200" b="1" dirty="0">
                <a:solidFill>
                  <a:srgbClr val="00FFCC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9047864"/>
      </p:ext>
    </p:extLst>
  </p:cSld>
  <p:clrMapOvr>
    <a:masterClrMapping/>
  </p:clrMapOvr>
  <p:transition spd="med"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6643FE1-E8AC-4045-9CD5-3EDE1B537513}"/>
              </a:ext>
            </a:extLst>
          </p:cNvPr>
          <p:cNvCxnSpPr/>
          <p:nvPr/>
        </p:nvCxnSpPr>
        <p:spPr>
          <a:xfrm>
            <a:off x="3064161" y="3122688"/>
            <a:ext cx="495808" cy="71031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AEBB798-3E0D-46B1-8F15-03AAB1213758}"/>
              </a:ext>
            </a:extLst>
          </p:cNvPr>
          <p:cNvCxnSpPr/>
          <p:nvPr/>
        </p:nvCxnSpPr>
        <p:spPr>
          <a:xfrm flipH="1">
            <a:off x="3704901" y="3122688"/>
            <a:ext cx="2370817" cy="81690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2CB2A0E9-7985-4DBE-A45B-8B44D1DDC7B7}"/>
              </a:ext>
            </a:extLst>
          </p:cNvPr>
          <p:cNvCxnSpPr/>
          <p:nvPr/>
        </p:nvCxnSpPr>
        <p:spPr>
          <a:xfrm>
            <a:off x="3476545" y="1508131"/>
            <a:ext cx="171740" cy="237309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F4AF3970-E0F1-4362-A041-0340D9A50F0A}"/>
              </a:ext>
            </a:extLst>
          </p:cNvPr>
          <p:cNvCxnSpPr/>
          <p:nvPr/>
        </p:nvCxnSpPr>
        <p:spPr>
          <a:xfrm flipH="1">
            <a:off x="3711063" y="1519996"/>
            <a:ext cx="1932008" cy="236278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2" descr="LVEM 5 | Delong Instruments">
            <a:extLst>
              <a:ext uri="{FF2B5EF4-FFF2-40B4-BE49-F238E27FC236}">
                <a16:creationId xmlns:a16="http://schemas.microsoft.com/office/drawing/2014/main" id="{2211B7A4-73B2-48CF-9214-FD42115883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55" b="89593" l="9949" r="91071">
                        <a14:foregroundMark x1="87500" y1="37557" x2="87500" y2="37557"/>
                        <a14:foregroundMark x1="91071" y1="41176" x2="91071" y2="4117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38387" y="2685590"/>
            <a:ext cx="2966706" cy="1672556"/>
          </a:xfrm>
          <a:prstGeom prst="rect">
            <a:avLst/>
          </a:prstGeom>
          <a:noFill/>
          <a:effectLst>
            <a:glow rad="635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36458F2-267A-4A08-A836-83CD0DA83964}"/>
              </a:ext>
            </a:extLst>
          </p:cNvPr>
          <p:cNvSpPr/>
          <p:nvPr/>
        </p:nvSpPr>
        <p:spPr>
          <a:xfrm>
            <a:off x="3309893" y="1247853"/>
            <a:ext cx="2509157" cy="189292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81000"/>
                </a:schemeClr>
              </a:gs>
              <a:gs pos="14000">
                <a:schemeClr val="accent3">
                  <a:lumMod val="45000"/>
                  <a:lumOff val="55000"/>
                </a:schemeClr>
              </a:gs>
              <a:gs pos="22000">
                <a:schemeClr val="accent3">
                  <a:lumMod val="35000"/>
                  <a:lumOff val="65000"/>
                  <a:alpha val="90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  <a:scene3d>
            <a:camera prst="perspectiveRelaxedModerately" fov="7200000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8E498C29-07FC-4E39-99BE-12F293B3936F}"/>
              </a:ext>
            </a:extLst>
          </p:cNvPr>
          <p:cNvSpPr/>
          <p:nvPr/>
        </p:nvSpPr>
        <p:spPr>
          <a:xfrm rot="6234540">
            <a:off x="4305654" y="1529219"/>
            <a:ext cx="722758" cy="793445"/>
          </a:xfrm>
          <a:custGeom>
            <a:avLst/>
            <a:gdLst>
              <a:gd name="connsiteX0" fmla="*/ 886 w 801396"/>
              <a:gd name="connsiteY0" fmla="*/ 622300 h 838200"/>
              <a:gd name="connsiteX1" fmla="*/ 64386 w 801396"/>
              <a:gd name="connsiteY1" fmla="*/ 584200 h 838200"/>
              <a:gd name="connsiteX2" fmla="*/ 127886 w 801396"/>
              <a:gd name="connsiteY2" fmla="*/ 444500 h 838200"/>
              <a:gd name="connsiteX3" fmla="*/ 191386 w 801396"/>
              <a:gd name="connsiteY3" fmla="*/ 304800 h 838200"/>
              <a:gd name="connsiteX4" fmla="*/ 191386 w 801396"/>
              <a:gd name="connsiteY4" fmla="*/ 139700 h 838200"/>
              <a:gd name="connsiteX5" fmla="*/ 242186 w 801396"/>
              <a:gd name="connsiteY5" fmla="*/ 88900 h 838200"/>
              <a:gd name="connsiteX6" fmla="*/ 280286 w 801396"/>
              <a:gd name="connsiteY6" fmla="*/ 63500 h 838200"/>
              <a:gd name="connsiteX7" fmla="*/ 331086 w 801396"/>
              <a:gd name="connsiteY7" fmla="*/ 38100 h 838200"/>
              <a:gd name="connsiteX8" fmla="*/ 458086 w 801396"/>
              <a:gd name="connsiteY8" fmla="*/ 0 h 838200"/>
              <a:gd name="connsiteX9" fmla="*/ 496186 w 801396"/>
              <a:gd name="connsiteY9" fmla="*/ 12700 h 838200"/>
              <a:gd name="connsiteX10" fmla="*/ 534286 w 801396"/>
              <a:gd name="connsiteY10" fmla="*/ 127000 h 838200"/>
              <a:gd name="connsiteX11" fmla="*/ 623186 w 801396"/>
              <a:gd name="connsiteY11" fmla="*/ 177800 h 838200"/>
              <a:gd name="connsiteX12" fmla="*/ 661286 w 801396"/>
              <a:gd name="connsiteY12" fmla="*/ 228600 h 838200"/>
              <a:gd name="connsiteX13" fmla="*/ 712086 w 801396"/>
              <a:gd name="connsiteY13" fmla="*/ 304800 h 838200"/>
              <a:gd name="connsiteX14" fmla="*/ 788286 w 801396"/>
              <a:gd name="connsiteY14" fmla="*/ 368300 h 838200"/>
              <a:gd name="connsiteX15" fmla="*/ 800986 w 801396"/>
              <a:gd name="connsiteY15" fmla="*/ 431800 h 838200"/>
              <a:gd name="connsiteX16" fmla="*/ 724786 w 801396"/>
              <a:gd name="connsiteY16" fmla="*/ 520700 h 838200"/>
              <a:gd name="connsiteX17" fmla="*/ 635886 w 801396"/>
              <a:gd name="connsiteY17" fmla="*/ 571500 h 838200"/>
              <a:gd name="connsiteX18" fmla="*/ 572386 w 801396"/>
              <a:gd name="connsiteY18" fmla="*/ 609600 h 838200"/>
              <a:gd name="connsiteX19" fmla="*/ 508886 w 801396"/>
              <a:gd name="connsiteY19" fmla="*/ 635000 h 838200"/>
              <a:gd name="connsiteX20" fmla="*/ 470786 w 801396"/>
              <a:gd name="connsiteY20" fmla="*/ 660400 h 838200"/>
              <a:gd name="connsiteX21" fmla="*/ 419986 w 801396"/>
              <a:gd name="connsiteY21" fmla="*/ 685800 h 838200"/>
              <a:gd name="connsiteX22" fmla="*/ 343786 w 801396"/>
              <a:gd name="connsiteY22" fmla="*/ 774700 h 838200"/>
              <a:gd name="connsiteX23" fmla="*/ 280286 w 801396"/>
              <a:gd name="connsiteY23" fmla="*/ 838200 h 838200"/>
              <a:gd name="connsiteX24" fmla="*/ 216786 w 801396"/>
              <a:gd name="connsiteY24" fmla="*/ 812800 h 838200"/>
              <a:gd name="connsiteX25" fmla="*/ 204086 w 801396"/>
              <a:gd name="connsiteY25" fmla="*/ 762000 h 838200"/>
              <a:gd name="connsiteX26" fmla="*/ 153286 w 801396"/>
              <a:gd name="connsiteY26" fmla="*/ 711200 h 838200"/>
              <a:gd name="connsiteX27" fmla="*/ 115186 w 801396"/>
              <a:gd name="connsiteY27" fmla="*/ 685800 h 838200"/>
              <a:gd name="connsiteX28" fmla="*/ 886 w 801396"/>
              <a:gd name="connsiteY28" fmla="*/ 622300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01396" h="838200">
                <a:moveTo>
                  <a:pt x="886" y="622300"/>
                </a:moveTo>
                <a:cubicBezTo>
                  <a:pt x="-7581" y="605367"/>
                  <a:pt x="46932" y="601654"/>
                  <a:pt x="64386" y="584200"/>
                </a:cubicBezTo>
                <a:cubicBezTo>
                  <a:pt x="105631" y="542955"/>
                  <a:pt x="106210" y="495076"/>
                  <a:pt x="127886" y="444500"/>
                </a:cubicBezTo>
                <a:cubicBezTo>
                  <a:pt x="173444" y="338199"/>
                  <a:pt x="151568" y="384436"/>
                  <a:pt x="191386" y="304800"/>
                </a:cubicBezTo>
                <a:cubicBezTo>
                  <a:pt x="175847" y="242644"/>
                  <a:pt x="162574" y="214611"/>
                  <a:pt x="191386" y="139700"/>
                </a:cubicBezTo>
                <a:cubicBezTo>
                  <a:pt x="199983" y="117349"/>
                  <a:pt x="224004" y="104485"/>
                  <a:pt x="242186" y="88900"/>
                </a:cubicBezTo>
                <a:cubicBezTo>
                  <a:pt x="253775" y="78967"/>
                  <a:pt x="267034" y="71073"/>
                  <a:pt x="280286" y="63500"/>
                </a:cubicBezTo>
                <a:cubicBezTo>
                  <a:pt x="296724" y="54107"/>
                  <a:pt x="313508" y="45131"/>
                  <a:pt x="331086" y="38100"/>
                </a:cubicBezTo>
                <a:cubicBezTo>
                  <a:pt x="382619" y="17487"/>
                  <a:pt x="408188" y="12475"/>
                  <a:pt x="458086" y="0"/>
                </a:cubicBezTo>
                <a:cubicBezTo>
                  <a:pt x="470786" y="4233"/>
                  <a:pt x="487616" y="2416"/>
                  <a:pt x="496186" y="12700"/>
                </a:cubicBezTo>
                <a:cubicBezTo>
                  <a:pt x="550110" y="77409"/>
                  <a:pt x="499181" y="65566"/>
                  <a:pt x="534286" y="127000"/>
                </a:cubicBezTo>
                <a:cubicBezTo>
                  <a:pt x="559507" y="171137"/>
                  <a:pt x="579472" y="166872"/>
                  <a:pt x="623186" y="177800"/>
                </a:cubicBezTo>
                <a:cubicBezTo>
                  <a:pt x="635886" y="194733"/>
                  <a:pt x="649148" y="211260"/>
                  <a:pt x="661286" y="228600"/>
                </a:cubicBezTo>
                <a:cubicBezTo>
                  <a:pt x="678792" y="253609"/>
                  <a:pt x="691551" y="282212"/>
                  <a:pt x="712086" y="304800"/>
                </a:cubicBezTo>
                <a:cubicBezTo>
                  <a:pt x="734327" y="329265"/>
                  <a:pt x="762886" y="347133"/>
                  <a:pt x="788286" y="368300"/>
                </a:cubicBezTo>
                <a:cubicBezTo>
                  <a:pt x="792519" y="389467"/>
                  <a:pt x="803663" y="410381"/>
                  <a:pt x="800986" y="431800"/>
                </a:cubicBezTo>
                <a:cubicBezTo>
                  <a:pt x="798281" y="453436"/>
                  <a:pt x="729930" y="516199"/>
                  <a:pt x="724786" y="520700"/>
                </a:cubicBezTo>
                <a:cubicBezTo>
                  <a:pt x="642895" y="592355"/>
                  <a:pt x="706957" y="535964"/>
                  <a:pt x="635886" y="571500"/>
                </a:cubicBezTo>
                <a:cubicBezTo>
                  <a:pt x="613808" y="582539"/>
                  <a:pt x="594464" y="598561"/>
                  <a:pt x="572386" y="609600"/>
                </a:cubicBezTo>
                <a:cubicBezTo>
                  <a:pt x="551996" y="619795"/>
                  <a:pt x="529276" y="624805"/>
                  <a:pt x="508886" y="635000"/>
                </a:cubicBezTo>
                <a:cubicBezTo>
                  <a:pt x="495234" y="641826"/>
                  <a:pt x="484038" y="652827"/>
                  <a:pt x="470786" y="660400"/>
                </a:cubicBezTo>
                <a:cubicBezTo>
                  <a:pt x="454348" y="669793"/>
                  <a:pt x="436919" y="677333"/>
                  <a:pt x="419986" y="685800"/>
                </a:cubicBezTo>
                <a:cubicBezTo>
                  <a:pt x="370374" y="785024"/>
                  <a:pt x="426218" y="692268"/>
                  <a:pt x="343786" y="774700"/>
                </a:cubicBezTo>
                <a:cubicBezTo>
                  <a:pt x="259119" y="859367"/>
                  <a:pt x="381886" y="770467"/>
                  <a:pt x="280286" y="838200"/>
                </a:cubicBezTo>
                <a:cubicBezTo>
                  <a:pt x="259119" y="829733"/>
                  <a:pt x="232906" y="828920"/>
                  <a:pt x="216786" y="812800"/>
                </a:cubicBezTo>
                <a:cubicBezTo>
                  <a:pt x="204444" y="800458"/>
                  <a:pt x="213337" y="776801"/>
                  <a:pt x="204086" y="762000"/>
                </a:cubicBezTo>
                <a:cubicBezTo>
                  <a:pt x="191394" y="741693"/>
                  <a:pt x="171468" y="726785"/>
                  <a:pt x="153286" y="711200"/>
                </a:cubicBezTo>
                <a:cubicBezTo>
                  <a:pt x="141697" y="701267"/>
                  <a:pt x="127234" y="695171"/>
                  <a:pt x="115186" y="685800"/>
                </a:cubicBezTo>
                <a:cubicBezTo>
                  <a:pt x="89087" y="665501"/>
                  <a:pt x="9353" y="639233"/>
                  <a:pt x="886" y="622300"/>
                </a:cubicBezTo>
                <a:close/>
              </a:path>
            </a:pathLst>
          </a:custGeom>
          <a:pattFill prst="pct50">
            <a:fgClr>
              <a:schemeClr val="bg1">
                <a:lumMod val="50000"/>
              </a:schemeClr>
            </a:fgClr>
            <a:bgClr>
              <a:schemeClr val="bg1">
                <a:lumMod val="85000"/>
              </a:schemeClr>
            </a:bgClr>
          </a:pattFill>
          <a:ln>
            <a:noFill/>
          </a:ln>
          <a:effectLst>
            <a:glow rad="25400">
              <a:schemeClr val="tx1">
                <a:alpha val="40000"/>
              </a:schemeClr>
            </a:glow>
          </a:effectLst>
          <a:scene3d>
            <a:camera prst="perspectiveAbove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 descr="A picture containing outdoor object, black&#10;&#10;Description automatically generated">
            <a:extLst>
              <a:ext uri="{FF2B5EF4-FFF2-40B4-BE49-F238E27FC236}">
                <a16:creationId xmlns:a16="http://schemas.microsoft.com/office/drawing/2014/main" id="{EEE6E8DE-6B89-4CCE-A4AB-F26CD0DC41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4231" y="959626"/>
            <a:ext cx="2496378" cy="2469374"/>
          </a:xfrm>
          <a:prstGeom prst="rect">
            <a:avLst/>
          </a:prstGeom>
          <a:scene3d>
            <a:camera prst="perspectiveRelaxed" fov="5520000"/>
            <a:lightRig rig="threePt" dir="t"/>
          </a:scene3d>
          <a:sp3d>
            <a:bevelT w="0" h="0"/>
            <a:bevelB w="0" h="0"/>
          </a:sp3d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0EBEDB2-023D-4F8B-943B-48CFD1764C72}"/>
              </a:ext>
            </a:extLst>
          </p:cNvPr>
          <p:cNvSpPr/>
          <p:nvPr/>
        </p:nvSpPr>
        <p:spPr>
          <a:xfrm>
            <a:off x="1038387" y="1667345"/>
            <a:ext cx="26137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333333"/>
                </a:solidFill>
              </a:rPr>
              <a:t>Select crystal &amp; area for </a:t>
            </a:r>
          </a:p>
          <a:p>
            <a:r>
              <a:rPr lang="en-US" dirty="0">
                <a:solidFill>
                  <a:srgbClr val="333333"/>
                </a:solidFill>
              </a:rPr>
              <a:t>data acquisition</a:t>
            </a:r>
            <a:endParaRPr lang="el-GR" dirty="0">
              <a:solidFill>
                <a:srgbClr val="333333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C96A86F-B0C6-48C2-9329-0EA76F2BB01E}"/>
              </a:ext>
            </a:extLst>
          </p:cNvPr>
          <p:cNvSpPr txBox="1"/>
          <p:nvPr/>
        </p:nvSpPr>
        <p:spPr>
          <a:xfrm>
            <a:off x="3919100" y="994266"/>
            <a:ext cx="1444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Crystal Image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26F0E9D-D90A-446A-8708-62AC668801F9}"/>
              </a:ext>
            </a:extLst>
          </p:cNvPr>
          <p:cNvSpPr txBox="1"/>
          <p:nvPr/>
        </p:nvSpPr>
        <p:spPr>
          <a:xfrm>
            <a:off x="6498120" y="1002459"/>
            <a:ext cx="3057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Precession Electron Diffraction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917E782-7D7D-413C-B809-0B49E50FD85B}"/>
              </a:ext>
            </a:extLst>
          </p:cNvPr>
          <p:cNvSpPr/>
          <p:nvPr/>
        </p:nvSpPr>
        <p:spPr>
          <a:xfrm>
            <a:off x="6189789" y="3303189"/>
            <a:ext cx="36951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333333"/>
                </a:solidFill>
              </a:rPr>
              <a:t>Record PED pattern by TEM detector</a:t>
            </a:r>
            <a:endParaRPr lang="el-GR" dirty="0">
              <a:solidFill>
                <a:srgbClr val="333333"/>
              </a:solidFill>
            </a:endParaRPr>
          </a:p>
        </p:txBody>
      </p:sp>
      <p:sp>
        <p:nvSpPr>
          <p:cNvPr id="18" name="Circular Arrow 13">
            <a:extLst>
              <a:ext uri="{FF2B5EF4-FFF2-40B4-BE49-F238E27FC236}">
                <a16:creationId xmlns:a16="http://schemas.microsoft.com/office/drawing/2014/main" id="{4A5B73E9-685A-4BE2-BA46-C1636D8ACA65}"/>
              </a:ext>
            </a:extLst>
          </p:cNvPr>
          <p:cNvSpPr/>
          <p:nvPr/>
        </p:nvSpPr>
        <p:spPr>
          <a:xfrm rot="17243181">
            <a:off x="1819351" y="3156595"/>
            <a:ext cx="720080" cy="749758"/>
          </a:xfrm>
          <a:prstGeom prst="circular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rgbClr val="333333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74B5B00-2CAB-4100-94DE-3728E2532DDD}"/>
              </a:ext>
            </a:extLst>
          </p:cNvPr>
          <p:cNvCxnSpPr>
            <a:cxnSpLocks/>
          </p:cNvCxnSpPr>
          <p:nvPr/>
        </p:nvCxnSpPr>
        <p:spPr>
          <a:xfrm flipH="1">
            <a:off x="2254799" y="4001413"/>
            <a:ext cx="1373628" cy="928456"/>
          </a:xfrm>
          <a:prstGeom prst="line">
            <a:avLst/>
          </a:prstGeom>
          <a:ln w="57150">
            <a:solidFill>
              <a:srgbClr val="00FF00">
                <a:alpha val="36863"/>
              </a:srgbClr>
            </a:solidFill>
          </a:ln>
          <a:effectLst>
            <a:glow rad="63500">
              <a:srgbClr val="00FF00">
                <a:alpha val="74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A9BCA3F-505D-422A-823F-83613CD1798C}"/>
              </a:ext>
            </a:extLst>
          </p:cNvPr>
          <p:cNvCxnSpPr>
            <a:cxnSpLocks/>
          </p:cNvCxnSpPr>
          <p:nvPr/>
        </p:nvCxnSpPr>
        <p:spPr>
          <a:xfrm flipH="1">
            <a:off x="2707967" y="3987126"/>
            <a:ext cx="920461" cy="1157851"/>
          </a:xfrm>
          <a:prstGeom prst="line">
            <a:avLst/>
          </a:prstGeom>
          <a:ln w="57150">
            <a:solidFill>
              <a:srgbClr val="00FF00">
                <a:alpha val="36863"/>
              </a:srgbClr>
            </a:solidFill>
          </a:ln>
          <a:effectLst>
            <a:glow rad="63500">
              <a:srgbClr val="00FF00">
                <a:alpha val="74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6EAA8F5-A832-451C-A238-04218592781D}"/>
              </a:ext>
            </a:extLst>
          </p:cNvPr>
          <p:cNvCxnSpPr>
            <a:cxnSpLocks/>
          </p:cNvCxnSpPr>
          <p:nvPr/>
        </p:nvCxnSpPr>
        <p:spPr>
          <a:xfrm flipH="1">
            <a:off x="3218440" y="3987126"/>
            <a:ext cx="409988" cy="1242141"/>
          </a:xfrm>
          <a:prstGeom prst="line">
            <a:avLst/>
          </a:prstGeom>
          <a:ln w="57150">
            <a:solidFill>
              <a:srgbClr val="00FF00">
                <a:alpha val="36863"/>
              </a:srgbClr>
            </a:solidFill>
          </a:ln>
          <a:effectLst>
            <a:glow rad="63500">
              <a:srgbClr val="00FF00">
                <a:alpha val="74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ADFE0AA-B4AD-4A00-A0A6-6E5CD6F0F5F2}"/>
              </a:ext>
            </a:extLst>
          </p:cNvPr>
          <p:cNvCxnSpPr>
            <a:cxnSpLocks/>
          </p:cNvCxnSpPr>
          <p:nvPr/>
        </p:nvCxnSpPr>
        <p:spPr>
          <a:xfrm flipH="1">
            <a:off x="3628427" y="3987126"/>
            <a:ext cx="1" cy="1242141"/>
          </a:xfrm>
          <a:prstGeom prst="line">
            <a:avLst/>
          </a:prstGeom>
          <a:ln w="57150">
            <a:solidFill>
              <a:srgbClr val="00FF00">
                <a:alpha val="36863"/>
              </a:srgbClr>
            </a:solidFill>
          </a:ln>
          <a:effectLst>
            <a:glow rad="63500">
              <a:srgbClr val="00FF00">
                <a:alpha val="74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7475AF42-4145-4030-9933-8DB278833449}"/>
              </a:ext>
            </a:extLst>
          </p:cNvPr>
          <p:cNvCxnSpPr>
            <a:cxnSpLocks/>
          </p:cNvCxnSpPr>
          <p:nvPr/>
        </p:nvCxnSpPr>
        <p:spPr>
          <a:xfrm flipH="1">
            <a:off x="1866569" y="4005125"/>
            <a:ext cx="1761860" cy="720093"/>
          </a:xfrm>
          <a:prstGeom prst="line">
            <a:avLst/>
          </a:prstGeom>
          <a:ln w="57150">
            <a:solidFill>
              <a:srgbClr val="00FF00">
                <a:alpha val="36863"/>
              </a:srgbClr>
            </a:solidFill>
          </a:ln>
          <a:effectLst>
            <a:glow rad="63500">
              <a:srgbClr val="00FF00">
                <a:alpha val="74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10C12B-65F2-4589-A82F-5A129D4630AF}"/>
              </a:ext>
            </a:extLst>
          </p:cNvPr>
          <p:cNvCxnSpPr>
            <a:cxnSpLocks/>
          </p:cNvCxnSpPr>
          <p:nvPr/>
        </p:nvCxnSpPr>
        <p:spPr>
          <a:xfrm>
            <a:off x="3628062" y="3999801"/>
            <a:ext cx="1432846" cy="938958"/>
          </a:xfrm>
          <a:prstGeom prst="line">
            <a:avLst/>
          </a:prstGeom>
          <a:ln w="57150">
            <a:solidFill>
              <a:srgbClr val="00FF00">
                <a:alpha val="36863"/>
              </a:srgbClr>
            </a:solidFill>
          </a:ln>
          <a:effectLst>
            <a:glow rad="63500">
              <a:srgbClr val="00FF00">
                <a:alpha val="74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035D6A45-EC06-463E-8102-ED8452BF2B84}"/>
              </a:ext>
            </a:extLst>
          </p:cNvPr>
          <p:cNvCxnSpPr>
            <a:cxnSpLocks/>
          </p:cNvCxnSpPr>
          <p:nvPr/>
        </p:nvCxnSpPr>
        <p:spPr>
          <a:xfrm>
            <a:off x="3628062" y="3985514"/>
            <a:ext cx="988652" cy="1159463"/>
          </a:xfrm>
          <a:prstGeom prst="line">
            <a:avLst/>
          </a:prstGeom>
          <a:ln w="57150">
            <a:solidFill>
              <a:srgbClr val="00FF00">
                <a:alpha val="36863"/>
              </a:srgbClr>
            </a:solidFill>
          </a:ln>
          <a:effectLst>
            <a:glow rad="63500">
              <a:srgbClr val="00FF00">
                <a:alpha val="74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D3FB7611-9ECD-44D2-B61D-13148A7B3B9D}"/>
              </a:ext>
            </a:extLst>
          </p:cNvPr>
          <p:cNvCxnSpPr>
            <a:cxnSpLocks/>
          </p:cNvCxnSpPr>
          <p:nvPr/>
        </p:nvCxnSpPr>
        <p:spPr>
          <a:xfrm>
            <a:off x="3628061" y="3985514"/>
            <a:ext cx="453534" cy="1243753"/>
          </a:xfrm>
          <a:prstGeom prst="line">
            <a:avLst/>
          </a:prstGeom>
          <a:ln w="57150">
            <a:solidFill>
              <a:srgbClr val="00FF00">
                <a:alpha val="36863"/>
              </a:srgbClr>
            </a:solidFill>
          </a:ln>
          <a:effectLst>
            <a:glow rad="63500">
              <a:srgbClr val="00FF00">
                <a:alpha val="74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0A1F7AC2-20B2-4551-AA08-89BBB1D6E135}"/>
              </a:ext>
            </a:extLst>
          </p:cNvPr>
          <p:cNvCxnSpPr>
            <a:cxnSpLocks/>
          </p:cNvCxnSpPr>
          <p:nvPr/>
        </p:nvCxnSpPr>
        <p:spPr>
          <a:xfrm>
            <a:off x="3628062" y="4003513"/>
            <a:ext cx="1831930" cy="719312"/>
          </a:xfrm>
          <a:prstGeom prst="line">
            <a:avLst/>
          </a:prstGeom>
          <a:ln w="57150">
            <a:solidFill>
              <a:srgbClr val="00FF00">
                <a:alpha val="36863"/>
              </a:srgbClr>
            </a:solidFill>
          </a:ln>
          <a:effectLst>
            <a:glow rad="63500">
              <a:srgbClr val="00FF00">
                <a:alpha val="74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Picture 57" descr="A picture containing outdoor object, black&#10;&#10;Description automatically generated">
            <a:extLst>
              <a:ext uri="{FF2B5EF4-FFF2-40B4-BE49-F238E27FC236}">
                <a16:creationId xmlns:a16="http://schemas.microsoft.com/office/drawing/2014/main" id="{F957B265-90F7-4480-965E-35CC5DC99B0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950" y="4608196"/>
            <a:ext cx="466157" cy="724090"/>
          </a:xfrm>
          <a:prstGeom prst="rect">
            <a:avLst/>
          </a:prstGeom>
          <a:effectLst>
            <a:reflection blurRad="6350" stA="50000" endA="300" endPos="38500" dist="50800" dir="5400000" sy="-100000" algn="bl" rotWithShape="0"/>
          </a:effectLst>
          <a:scene3d>
            <a:camera prst="isometricLeftDown">
              <a:rot lat="2100000" lon="3600000" rev="0"/>
            </a:camera>
            <a:lightRig rig="threePt" dir="t"/>
          </a:scene3d>
          <a:sp3d>
            <a:bevelT/>
            <a:bevelB w="0" h="0"/>
          </a:sp3d>
        </p:spPr>
      </p:pic>
      <p:pic>
        <p:nvPicPr>
          <p:cNvPr id="62" name="Picture 61" descr="A group of stars in space&#10;&#10;Description automatically generated with low confidence">
            <a:extLst>
              <a:ext uri="{FF2B5EF4-FFF2-40B4-BE49-F238E27FC236}">
                <a16:creationId xmlns:a16="http://schemas.microsoft.com/office/drawing/2014/main" id="{92ED183A-225B-477B-B1E0-377E25818328}"/>
              </a:ext>
            </a:extLst>
          </p:cNvPr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0393" y="959626"/>
            <a:ext cx="2490216" cy="2473833"/>
          </a:xfrm>
          <a:prstGeom prst="rect">
            <a:avLst/>
          </a:prstGeom>
          <a:scene3d>
            <a:camera prst="perspectiveRelaxed" fov="5520000"/>
            <a:lightRig rig="threePt" dir="t">
              <a:rot lat="0" lon="0" rev="600000"/>
            </a:lightRig>
          </a:scene3d>
          <a:sp3d extrusionH="6350">
            <a:bevelT w="0" h="0"/>
            <a:bevelB w="0" h="0"/>
          </a:sp3d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22864A77-455D-4254-9DF8-0B2B6F585F84}"/>
              </a:ext>
            </a:extLst>
          </p:cNvPr>
          <p:cNvSpPr txBox="1"/>
          <p:nvPr/>
        </p:nvSpPr>
        <p:spPr>
          <a:xfrm>
            <a:off x="6498120" y="1002459"/>
            <a:ext cx="3057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Precession Electron Diffraction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5EE86CBD-286B-4A08-8266-D47282F04783}"/>
              </a:ext>
            </a:extLst>
          </p:cNvPr>
          <p:cNvSpPr/>
          <p:nvPr/>
        </p:nvSpPr>
        <p:spPr>
          <a:xfrm>
            <a:off x="6189789" y="3303189"/>
            <a:ext cx="36951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333333"/>
                </a:solidFill>
              </a:rPr>
              <a:t>Record PED pattern by TEM detector</a:t>
            </a:r>
            <a:endParaRPr lang="el-GR" dirty="0">
              <a:solidFill>
                <a:srgbClr val="333333"/>
              </a:solidFill>
            </a:endParaRPr>
          </a:p>
        </p:txBody>
      </p:sp>
      <p:pic>
        <p:nvPicPr>
          <p:cNvPr id="65" name="Picture 64" descr="A group of stars in space&#10;&#10;Description automatically generated with low confidence">
            <a:extLst>
              <a:ext uri="{FF2B5EF4-FFF2-40B4-BE49-F238E27FC236}">
                <a16:creationId xmlns:a16="http://schemas.microsoft.com/office/drawing/2014/main" id="{6C99C821-F719-4BBF-8157-FAB3F9A65498}"/>
              </a:ext>
            </a:extLst>
          </p:cNvPr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364" y="4860667"/>
            <a:ext cx="458724" cy="720852"/>
          </a:xfrm>
          <a:prstGeom prst="rect">
            <a:avLst/>
          </a:prstGeom>
          <a:effectLst>
            <a:reflection blurRad="6350" stA="50000" endA="300" endPos="38500" dist="50800" dir="5400000" sy="-100000" algn="bl" rotWithShape="0"/>
          </a:effectLst>
          <a:scene3d>
            <a:camera prst="perspectiveHeroicExtremeLeftFacing" fov="0">
              <a:rot lat="2100000" lon="2700000" rev="0"/>
            </a:camera>
            <a:lightRig rig="threePt" dir="t">
              <a:rot lat="0" lon="0" rev="600000"/>
            </a:lightRig>
          </a:scene3d>
          <a:sp3d extrusionH="6350">
            <a:bevelT/>
            <a:bevelB w="0" h="0"/>
          </a:sp3d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EFA12BA6-B738-4A2B-9203-D82F26F87278}"/>
              </a:ext>
            </a:extLst>
          </p:cNvPr>
          <p:cNvSpPr txBox="1"/>
          <p:nvPr/>
        </p:nvSpPr>
        <p:spPr>
          <a:xfrm>
            <a:off x="2333372" y="3132366"/>
            <a:ext cx="1371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Tilt 1 degree</a:t>
            </a:r>
          </a:p>
        </p:txBody>
      </p:sp>
      <p:pic>
        <p:nvPicPr>
          <p:cNvPr id="68" name="Picture 67" descr="A picture containing outdoor object, night&#10;&#10;Description automatically generated">
            <a:extLst>
              <a:ext uri="{FF2B5EF4-FFF2-40B4-BE49-F238E27FC236}">
                <a16:creationId xmlns:a16="http://schemas.microsoft.com/office/drawing/2014/main" id="{05AA2663-9343-44AF-B79F-88CD84841F0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6859" y="947141"/>
            <a:ext cx="2490216" cy="2490216"/>
          </a:xfrm>
          <a:prstGeom prst="rect">
            <a:avLst/>
          </a:prstGeom>
          <a:scene3d>
            <a:camera prst="perspectiveRelaxedModerately" fov="5520000">
              <a:rot lat="18576000" lon="0" rev="0"/>
            </a:camera>
            <a:lightRig rig="threePt" dir="t"/>
          </a:scene3d>
        </p:spPr>
      </p:pic>
      <p:sp>
        <p:nvSpPr>
          <p:cNvPr id="69" name="TextBox 68">
            <a:extLst>
              <a:ext uri="{FF2B5EF4-FFF2-40B4-BE49-F238E27FC236}">
                <a16:creationId xmlns:a16="http://schemas.microsoft.com/office/drawing/2014/main" id="{8A8127BF-16A5-4E49-A32D-E75E2EFC79A4}"/>
              </a:ext>
            </a:extLst>
          </p:cNvPr>
          <p:cNvSpPr txBox="1"/>
          <p:nvPr/>
        </p:nvSpPr>
        <p:spPr>
          <a:xfrm>
            <a:off x="6498120" y="1002459"/>
            <a:ext cx="3057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Precession Electron Diffraction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7E1F056A-9FBC-4BB2-86CD-FFA39C5A039B}"/>
              </a:ext>
            </a:extLst>
          </p:cNvPr>
          <p:cNvSpPr/>
          <p:nvPr/>
        </p:nvSpPr>
        <p:spPr>
          <a:xfrm>
            <a:off x="6189789" y="3303189"/>
            <a:ext cx="39051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333333"/>
                </a:solidFill>
              </a:rPr>
              <a:t>Record PED pattern by TEM detector</a:t>
            </a:r>
            <a:endParaRPr lang="el-GR" dirty="0">
              <a:solidFill>
                <a:srgbClr val="333333"/>
              </a:solidFill>
            </a:endParaRPr>
          </a:p>
        </p:txBody>
      </p:sp>
      <p:pic>
        <p:nvPicPr>
          <p:cNvPr id="73" name="Picture 72" descr="A picture containing outdoor object, night&#10;&#10;Description automatically generated">
            <a:extLst>
              <a:ext uri="{FF2B5EF4-FFF2-40B4-BE49-F238E27FC236}">
                <a16:creationId xmlns:a16="http://schemas.microsoft.com/office/drawing/2014/main" id="{A4A1C777-93E9-4496-B7A5-4D9803C5674A}"/>
              </a:ext>
            </a:extLst>
          </p:cNvPr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110" y="5048503"/>
            <a:ext cx="458724" cy="720852"/>
          </a:xfrm>
          <a:prstGeom prst="rect">
            <a:avLst/>
          </a:prstGeom>
          <a:effectLst>
            <a:reflection blurRad="6350" stA="50000" endA="300" endPos="38500" dist="50800" dir="5400000" sy="-100000" algn="bl" rotWithShape="0"/>
          </a:effectLst>
          <a:scene3d>
            <a:camera prst="perspectiveContrastingLeftFacing" fov="0">
              <a:rot lat="2040000" lon="1800000" rev="0"/>
            </a:camera>
            <a:lightRig rig="threePt" dir="t"/>
          </a:scene3d>
          <a:sp3d>
            <a:bevelT/>
          </a:sp3d>
        </p:spPr>
      </p:pic>
      <p:sp>
        <p:nvSpPr>
          <p:cNvPr id="74" name="Circular Arrow 13">
            <a:extLst>
              <a:ext uri="{FF2B5EF4-FFF2-40B4-BE49-F238E27FC236}">
                <a16:creationId xmlns:a16="http://schemas.microsoft.com/office/drawing/2014/main" id="{644FD282-3873-4788-B65B-27495D3A6BE0}"/>
              </a:ext>
            </a:extLst>
          </p:cNvPr>
          <p:cNvSpPr/>
          <p:nvPr/>
        </p:nvSpPr>
        <p:spPr>
          <a:xfrm rot="17243181">
            <a:off x="1819351" y="3156595"/>
            <a:ext cx="720080" cy="749758"/>
          </a:xfrm>
          <a:prstGeom prst="circular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rgbClr val="333333"/>
              </a:solidFill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F7FC618-055B-41F4-A814-079BDB51C6C4}"/>
              </a:ext>
            </a:extLst>
          </p:cNvPr>
          <p:cNvSpPr txBox="1"/>
          <p:nvPr/>
        </p:nvSpPr>
        <p:spPr>
          <a:xfrm>
            <a:off x="2333372" y="3132366"/>
            <a:ext cx="1371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Tilt 1 degree</a:t>
            </a:r>
          </a:p>
        </p:txBody>
      </p:sp>
      <p:pic>
        <p:nvPicPr>
          <p:cNvPr id="77" name="Picture 76" descr="A picture containing outdoor object, night&#10;&#10;Description automatically generated">
            <a:extLst>
              <a:ext uri="{FF2B5EF4-FFF2-40B4-BE49-F238E27FC236}">
                <a16:creationId xmlns:a16="http://schemas.microsoft.com/office/drawing/2014/main" id="{426B86BA-7B29-42FA-92AF-DD3EDDEFE36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7647" y="947141"/>
            <a:ext cx="2490216" cy="2490216"/>
          </a:xfrm>
          <a:prstGeom prst="rect">
            <a:avLst/>
          </a:prstGeom>
          <a:scene3d>
            <a:camera prst="perspectiveRelaxedModerately" fov="5520000">
              <a:rot lat="18576000" lon="0" rev="0"/>
            </a:camera>
            <a:lightRig rig="threePt" dir="t"/>
          </a:scene3d>
        </p:spPr>
      </p:pic>
      <p:sp>
        <p:nvSpPr>
          <p:cNvPr id="78" name="Circular Arrow 13">
            <a:extLst>
              <a:ext uri="{FF2B5EF4-FFF2-40B4-BE49-F238E27FC236}">
                <a16:creationId xmlns:a16="http://schemas.microsoft.com/office/drawing/2014/main" id="{19D28336-706F-4436-BBD3-565D6D032889}"/>
              </a:ext>
            </a:extLst>
          </p:cNvPr>
          <p:cNvSpPr/>
          <p:nvPr/>
        </p:nvSpPr>
        <p:spPr>
          <a:xfrm rot="17243181">
            <a:off x="1824792" y="3162034"/>
            <a:ext cx="720080" cy="749758"/>
          </a:xfrm>
          <a:prstGeom prst="circular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rgbClr val="333333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546CED6B-6E89-4ADF-8749-CE84AD797023}"/>
              </a:ext>
            </a:extLst>
          </p:cNvPr>
          <p:cNvSpPr txBox="1"/>
          <p:nvPr/>
        </p:nvSpPr>
        <p:spPr>
          <a:xfrm>
            <a:off x="2338813" y="3137805"/>
            <a:ext cx="1371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Tilt 1 degree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2752411-D8CE-48A9-AA56-F98C100D5192}"/>
              </a:ext>
            </a:extLst>
          </p:cNvPr>
          <p:cNvSpPr txBox="1"/>
          <p:nvPr/>
        </p:nvSpPr>
        <p:spPr>
          <a:xfrm>
            <a:off x="6498120" y="1002459"/>
            <a:ext cx="3057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Precession Electron Diffraction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88DEAA2E-36E4-4305-8CB5-4A04BCA26A00}"/>
              </a:ext>
            </a:extLst>
          </p:cNvPr>
          <p:cNvSpPr/>
          <p:nvPr/>
        </p:nvSpPr>
        <p:spPr>
          <a:xfrm>
            <a:off x="6189789" y="3303189"/>
            <a:ext cx="39051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333333"/>
                </a:solidFill>
              </a:rPr>
              <a:t>Record PED pattern by TEM detector</a:t>
            </a:r>
            <a:endParaRPr lang="el-GR" dirty="0">
              <a:solidFill>
                <a:srgbClr val="333333"/>
              </a:solidFill>
            </a:endParaRPr>
          </a:p>
        </p:txBody>
      </p:sp>
      <p:pic>
        <p:nvPicPr>
          <p:cNvPr id="82" name="Picture 81" descr="A picture containing outdoor object, night&#10;&#10;Description automatically generated">
            <a:extLst>
              <a:ext uri="{FF2B5EF4-FFF2-40B4-BE49-F238E27FC236}">
                <a16:creationId xmlns:a16="http://schemas.microsoft.com/office/drawing/2014/main" id="{A9084CAD-B4C2-4919-A34D-1E0900F237C3}"/>
              </a:ext>
            </a:extLst>
          </p:cNvPr>
          <p:cNvPicPr>
            <a:picLocks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583" y="5189085"/>
            <a:ext cx="458724" cy="720852"/>
          </a:xfrm>
          <a:prstGeom prst="rect">
            <a:avLst/>
          </a:prstGeom>
          <a:effectLst>
            <a:reflection blurRad="6350" stA="50000" endA="300" endPos="38500" dist="50800" dir="5400000" sy="-100000" algn="bl" rotWithShape="0"/>
          </a:effectLst>
          <a:scene3d>
            <a:camera prst="isometricOffAxis2Left">
              <a:rot lat="2040000" lon="900000" rev="0"/>
            </a:camera>
            <a:lightRig rig="threePt" dir="t"/>
          </a:scene3d>
          <a:sp3d>
            <a:bevelT/>
          </a:sp3d>
        </p:spPr>
      </p:pic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3617A1A7-4A3B-44AA-86B6-83B86B330694}"/>
              </a:ext>
            </a:extLst>
          </p:cNvPr>
          <p:cNvSpPr/>
          <p:nvPr/>
        </p:nvSpPr>
        <p:spPr>
          <a:xfrm>
            <a:off x="3064161" y="3206978"/>
            <a:ext cx="3037312" cy="550177"/>
          </a:xfrm>
          <a:prstGeom prst="roundRect">
            <a:avLst/>
          </a:prstGeom>
          <a:solidFill>
            <a:srgbClr val="E7E6E6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Track Crystal under the Beam</a:t>
            </a:r>
          </a:p>
        </p:txBody>
      </p:sp>
      <p:sp>
        <p:nvSpPr>
          <p:cNvPr id="84" name="Circular Arrow 13">
            <a:extLst>
              <a:ext uri="{FF2B5EF4-FFF2-40B4-BE49-F238E27FC236}">
                <a16:creationId xmlns:a16="http://schemas.microsoft.com/office/drawing/2014/main" id="{2065C01E-7269-440D-828A-35F0315B2C52}"/>
              </a:ext>
            </a:extLst>
          </p:cNvPr>
          <p:cNvSpPr/>
          <p:nvPr/>
        </p:nvSpPr>
        <p:spPr>
          <a:xfrm rot="17243181">
            <a:off x="1824792" y="3162034"/>
            <a:ext cx="720080" cy="749758"/>
          </a:xfrm>
          <a:prstGeom prst="circular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rgbClr val="333333"/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D9D0EA4C-6C90-4F6C-892F-B43E56759FDB}"/>
              </a:ext>
            </a:extLst>
          </p:cNvPr>
          <p:cNvSpPr txBox="1"/>
          <p:nvPr/>
        </p:nvSpPr>
        <p:spPr>
          <a:xfrm>
            <a:off x="2340847" y="3138063"/>
            <a:ext cx="1952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Tilt every 1 degree</a:t>
            </a:r>
          </a:p>
        </p:txBody>
      </p:sp>
      <p:pic>
        <p:nvPicPr>
          <p:cNvPr id="9" name="Picture 8" descr="A picture containing light, outdoor object, night sky&#10;&#10;Description automatically generated">
            <a:extLst>
              <a:ext uri="{FF2B5EF4-FFF2-40B4-BE49-F238E27FC236}">
                <a16:creationId xmlns:a16="http://schemas.microsoft.com/office/drawing/2014/main" id="{D331DA1B-5105-4092-B214-DA99CD041AB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9605" y="953800"/>
            <a:ext cx="2490216" cy="2490216"/>
          </a:xfrm>
          <a:prstGeom prst="rect">
            <a:avLst/>
          </a:prstGeom>
          <a:scene3d>
            <a:camera prst="perspectiveRelaxedModerately" fov="5520000">
              <a:rot lat="18576000" lon="0" rev="0"/>
            </a:camera>
            <a:lightRig rig="threePt" dir="t"/>
          </a:scene3d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94E73E7B-135F-4189-A0FB-A8461E73E395}"/>
              </a:ext>
            </a:extLst>
          </p:cNvPr>
          <p:cNvSpPr txBox="1"/>
          <p:nvPr/>
        </p:nvSpPr>
        <p:spPr>
          <a:xfrm>
            <a:off x="6498120" y="1002459"/>
            <a:ext cx="3057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Precession Electron Diffraction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D9518A69-929A-499D-9749-53FD1CC3C4B5}"/>
              </a:ext>
            </a:extLst>
          </p:cNvPr>
          <p:cNvSpPr/>
          <p:nvPr/>
        </p:nvSpPr>
        <p:spPr>
          <a:xfrm>
            <a:off x="6662853" y="3303192"/>
            <a:ext cx="42133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333333"/>
                </a:solidFill>
              </a:rPr>
              <a:t>Acquire PED pattern every 1</a:t>
            </a:r>
            <a:r>
              <a:rPr lang="en-US" baseline="30000" dirty="0">
                <a:solidFill>
                  <a:srgbClr val="333333"/>
                </a:solidFill>
              </a:rPr>
              <a:t>o</a:t>
            </a:r>
            <a:endParaRPr lang="el-GR" dirty="0">
              <a:solidFill>
                <a:srgbClr val="333333"/>
              </a:solidFill>
            </a:endParaRPr>
          </a:p>
        </p:txBody>
      </p:sp>
      <p:pic>
        <p:nvPicPr>
          <p:cNvPr id="55" name="Picture 54" descr="A group of stars in space&#10;&#10;Description automatically generated with low confidence">
            <a:extLst>
              <a:ext uri="{FF2B5EF4-FFF2-40B4-BE49-F238E27FC236}">
                <a16:creationId xmlns:a16="http://schemas.microsoft.com/office/drawing/2014/main" id="{E79F2CFF-8E3B-40F7-88C3-0B8571F7186B}"/>
              </a:ext>
            </a:extLst>
          </p:cNvPr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8354" y="5189085"/>
            <a:ext cx="458724" cy="720852"/>
          </a:xfrm>
          <a:prstGeom prst="rect">
            <a:avLst/>
          </a:prstGeom>
          <a:effectLst>
            <a:reflection blurRad="6350" stA="50000" endA="300" endPos="38500" dist="50800" dir="5400000" sy="-100000" algn="bl" rotWithShape="0"/>
          </a:effectLst>
          <a:scene3d>
            <a:camera prst="perspectiveContrastingRightFacing" fov="0">
              <a:rot lat="2040000" lon="20700000" rev="0"/>
            </a:camera>
            <a:lightRig rig="threePt" dir="t"/>
          </a:scene3d>
          <a:sp3d>
            <a:bevelT/>
          </a:sp3d>
        </p:spPr>
      </p:pic>
      <p:pic>
        <p:nvPicPr>
          <p:cNvPr id="56" name="Picture 55" descr="A picture containing light, outdoor object, night sky&#10;&#10;Description automatically generated">
            <a:extLst>
              <a:ext uri="{FF2B5EF4-FFF2-40B4-BE49-F238E27FC236}">
                <a16:creationId xmlns:a16="http://schemas.microsoft.com/office/drawing/2014/main" id="{3DB61297-B78A-4CE0-B9E6-1951A37EA982}"/>
              </a:ext>
            </a:extLst>
          </p:cNvPr>
          <p:cNvPicPr>
            <a:picLocks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5286" y="5234805"/>
            <a:ext cx="458724" cy="720852"/>
          </a:xfrm>
          <a:prstGeom prst="rect">
            <a:avLst/>
          </a:prstGeom>
          <a:effectLst>
            <a:reflection blurRad="6350" stA="50000" endA="300" endPos="38500" dist="50800" dir="5400000" sy="-100000" algn="bl" rotWithShape="0"/>
          </a:effectLst>
          <a:scene3d>
            <a:camera prst="perspectiveContrastingLeftFacing" fov="0">
              <a:rot lat="2040000" lon="0" rev="0"/>
            </a:camera>
            <a:lightRig rig="threePt" dir="t"/>
          </a:scene3d>
          <a:sp3d>
            <a:bevelT/>
          </a:sp3d>
        </p:spPr>
      </p:pic>
      <p:pic>
        <p:nvPicPr>
          <p:cNvPr id="57" name="Picture 56" descr="A picture containing light, outdoor object, night, comet&#10;&#10;Description automatically generated">
            <a:extLst>
              <a:ext uri="{FF2B5EF4-FFF2-40B4-BE49-F238E27FC236}">
                <a16:creationId xmlns:a16="http://schemas.microsoft.com/office/drawing/2014/main" id="{3E9E594B-E923-4572-B0F4-2DF377D3F4AB}"/>
              </a:ext>
            </a:extLst>
          </p:cNvPr>
          <p:cNvPicPr>
            <a:picLocks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5383" y="5048503"/>
            <a:ext cx="458724" cy="720852"/>
          </a:xfrm>
          <a:prstGeom prst="rect">
            <a:avLst/>
          </a:prstGeom>
          <a:effectLst>
            <a:reflection blurRad="6350" stA="50000" endA="300" endPos="38500" dist="50800" dir="5400000" sy="-100000" algn="bl" rotWithShape="0"/>
          </a:effectLst>
          <a:scene3d>
            <a:camera prst="perspectiveContrastingRightFacing" fov="0">
              <a:rot lat="2040000" lon="19800000" rev="0"/>
            </a:camera>
            <a:lightRig rig="threePt" dir="t"/>
          </a:scene3d>
          <a:sp3d>
            <a:bevelT/>
          </a:sp3d>
        </p:spPr>
      </p:pic>
      <p:pic>
        <p:nvPicPr>
          <p:cNvPr id="59" name="Picture 58" descr="White dots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7A748BB9-D36E-4185-A363-11208C150649}"/>
              </a:ext>
            </a:extLst>
          </p:cNvPr>
          <p:cNvPicPr>
            <a:picLocks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564" y="4608196"/>
            <a:ext cx="458724" cy="720852"/>
          </a:xfrm>
          <a:prstGeom prst="rect">
            <a:avLst/>
          </a:prstGeom>
          <a:effectLst>
            <a:reflection blurRad="6350" stA="50000" endA="300" endPos="38500" dist="50800" dir="5400000" sy="-100000" algn="bl" rotWithShape="0"/>
          </a:effectLst>
          <a:scene3d>
            <a:camera prst="perspectiveContrastingRightFacing" fov="0">
              <a:rot lat="2040000" lon="18000000" rev="0"/>
            </a:camera>
            <a:lightRig rig="threePt" dir="t"/>
          </a:scene3d>
          <a:sp3d>
            <a:bevelT/>
          </a:sp3d>
        </p:spPr>
      </p:pic>
      <p:pic>
        <p:nvPicPr>
          <p:cNvPr id="60" name="Picture 59" descr="A group of stars in space&#10;&#10;Description automatically generated with low confidence">
            <a:extLst>
              <a:ext uri="{FF2B5EF4-FFF2-40B4-BE49-F238E27FC236}">
                <a16:creationId xmlns:a16="http://schemas.microsoft.com/office/drawing/2014/main" id="{349989D2-3FC0-4F54-A464-F43889351197}"/>
              </a:ext>
            </a:extLst>
          </p:cNvPr>
          <p:cNvPicPr>
            <a:picLocks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0010" y="4860667"/>
            <a:ext cx="458724" cy="720852"/>
          </a:xfrm>
          <a:prstGeom prst="rect">
            <a:avLst/>
          </a:prstGeom>
          <a:effectLst>
            <a:reflection blurRad="6350" stA="50000" endA="300" endPos="38500" dist="50800" dir="5400000" sy="-100000" algn="bl" rotWithShape="0"/>
          </a:effectLst>
          <a:scene3d>
            <a:camera prst="perspectiveContrastingRightFacing" fov="0">
              <a:rot lat="2040000" lon="18900000" rev="0"/>
            </a:camera>
            <a:lightRig rig="threePt" dir="t"/>
          </a:scene3d>
          <a:sp3d>
            <a:bevelT/>
          </a:sp3d>
        </p:spPr>
      </p:pic>
      <p:pic>
        <p:nvPicPr>
          <p:cNvPr id="4" name="Picture 3" descr="A group of stars in space&#10;&#10;Description automatically generated with low confidence">
            <a:extLst>
              <a:ext uri="{FF2B5EF4-FFF2-40B4-BE49-F238E27FC236}">
                <a16:creationId xmlns:a16="http://schemas.microsoft.com/office/drawing/2014/main" id="{27E2D07A-0A98-4A41-A2AA-1ECA05CDD99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155" y="961308"/>
            <a:ext cx="2490216" cy="2490216"/>
          </a:xfrm>
          <a:prstGeom prst="rect">
            <a:avLst/>
          </a:prstGeom>
          <a:scene3d>
            <a:camera prst="perspectiveRelaxedModerately" fov="5520000">
              <a:rot lat="18576000" lon="0" rev="0"/>
            </a:camera>
            <a:lightRig rig="threePt" dir="t"/>
          </a:scene3d>
        </p:spPr>
      </p:pic>
      <p:pic>
        <p:nvPicPr>
          <p:cNvPr id="11" name="Picture 10" descr="A picture containing light, outdoor object, night, comet&#10;&#10;Description automatically generated">
            <a:extLst>
              <a:ext uri="{FF2B5EF4-FFF2-40B4-BE49-F238E27FC236}">
                <a16:creationId xmlns:a16="http://schemas.microsoft.com/office/drawing/2014/main" id="{DCC96BE8-18AC-4B5D-8E83-1DF688DC7F4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9980" y="967192"/>
            <a:ext cx="2490216" cy="2490216"/>
          </a:xfrm>
          <a:prstGeom prst="rect">
            <a:avLst/>
          </a:prstGeom>
          <a:scene3d>
            <a:camera prst="perspectiveRelaxedModerately" fov="5520000">
              <a:rot lat="18576000" lon="0" rev="0"/>
            </a:camera>
            <a:lightRig rig="threePt" dir="t"/>
          </a:scene3d>
        </p:spPr>
      </p:pic>
      <p:pic>
        <p:nvPicPr>
          <p:cNvPr id="23" name="Picture 22" descr="A group of stars in space&#10;&#10;Description automatically generated with low confidence">
            <a:extLst>
              <a:ext uri="{FF2B5EF4-FFF2-40B4-BE49-F238E27FC236}">
                <a16:creationId xmlns:a16="http://schemas.microsoft.com/office/drawing/2014/main" id="{72817D91-2169-449F-BACC-3C54AEC7C4B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6859" y="967213"/>
            <a:ext cx="2490216" cy="2490216"/>
          </a:xfrm>
          <a:prstGeom prst="rect">
            <a:avLst/>
          </a:prstGeom>
          <a:scene3d>
            <a:camera prst="perspectiveRelaxedModerately" fov="5520000">
              <a:rot lat="18576000" lon="0" rev="0"/>
            </a:camera>
            <a:lightRig rig="threePt" dir="t"/>
          </a:scene3d>
        </p:spPr>
      </p:pic>
      <p:pic>
        <p:nvPicPr>
          <p:cNvPr id="21" name="Picture 20" descr="White dots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87C606B4-1125-40F6-83F0-20F051EF7FF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0018" y="967171"/>
            <a:ext cx="2490216" cy="2490216"/>
          </a:xfrm>
          <a:prstGeom prst="rect">
            <a:avLst/>
          </a:prstGeom>
          <a:scene3d>
            <a:camera prst="perspectiveRelaxedModerately" fov="5520000">
              <a:rot lat="18576000" lon="0" rev="0"/>
            </a:camera>
            <a:lightRig rig="threePt" dir="t"/>
          </a:scene3d>
        </p:spPr>
      </p:pic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DF26D259-07A1-440F-A90B-3CD4E25E0AAF}"/>
              </a:ext>
            </a:extLst>
          </p:cNvPr>
          <p:cNvSpPr/>
          <p:nvPr/>
        </p:nvSpPr>
        <p:spPr>
          <a:xfrm rot="6234540">
            <a:off x="4312495" y="1526826"/>
            <a:ext cx="722758" cy="793445"/>
          </a:xfrm>
          <a:custGeom>
            <a:avLst/>
            <a:gdLst>
              <a:gd name="connsiteX0" fmla="*/ 886 w 801396"/>
              <a:gd name="connsiteY0" fmla="*/ 622300 h 838200"/>
              <a:gd name="connsiteX1" fmla="*/ 64386 w 801396"/>
              <a:gd name="connsiteY1" fmla="*/ 584200 h 838200"/>
              <a:gd name="connsiteX2" fmla="*/ 127886 w 801396"/>
              <a:gd name="connsiteY2" fmla="*/ 444500 h 838200"/>
              <a:gd name="connsiteX3" fmla="*/ 191386 w 801396"/>
              <a:gd name="connsiteY3" fmla="*/ 304800 h 838200"/>
              <a:gd name="connsiteX4" fmla="*/ 191386 w 801396"/>
              <a:gd name="connsiteY4" fmla="*/ 139700 h 838200"/>
              <a:gd name="connsiteX5" fmla="*/ 242186 w 801396"/>
              <a:gd name="connsiteY5" fmla="*/ 88900 h 838200"/>
              <a:gd name="connsiteX6" fmla="*/ 280286 w 801396"/>
              <a:gd name="connsiteY6" fmla="*/ 63500 h 838200"/>
              <a:gd name="connsiteX7" fmla="*/ 331086 w 801396"/>
              <a:gd name="connsiteY7" fmla="*/ 38100 h 838200"/>
              <a:gd name="connsiteX8" fmla="*/ 458086 w 801396"/>
              <a:gd name="connsiteY8" fmla="*/ 0 h 838200"/>
              <a:gd name="connsiteX9" fmla="*/ 496186 w 801396"/>
              <a:gd name="connsiteY9" fmla="*/ 12700 h 838200"/>
              <a:gd name="connsiteX10" fmla="*/ 534286 w 801396"/>
              <a:gd name="connsiteY10" fmla="*/ 127000 h 838200"/>
              <a:gd name="connsiteX11" fmla="*/ 623186 w 801396"/>
              <a:gd name="connsiteY11" fmla="*/ 177800 h 838200"/>
              <a:gd name="connsiteX12" fmla="*/ 661286 w 801396"/>
              <a:gd name="connsiteY12" fmla="*/ 228600 h 838200"/>
              <a:gd name="connsiteX13" fmla="*/ 712086 w 801396"/>
              <a:gd name="connsiteY13" fmla="*/ 304800 h 838200"/>
              <a:gd name="connsiteX14" fmla="*/ 788286 w 801396"/>
              <a:gd name="connsiteY14" fmla="*/ 368300 h 838200"/>
              <a:gd name="connsiteX15" fmla="*/ 800986 w 801396"/>
              <a:gd name="connsiteY15" fmla="*/ 431800 h 838200"/>
              <a:gd name="connsiteX16" fmla="*/ 724786 w 801396"/>
              <a:gd name="connsiteY16" fmla="*/ 520700 h 838200"/>
              <a:gd name="connsiteX17" fmla="*/ 635886 w 801396"/>
              <a:gd name="connsiteY17" fmla="*/ 571500 h 838200"/>
              <a:gd name="connsiteX18" fmla="*/ 572386 w 801396"/>
              <a:gd name="connsiteY18" fmla="*/ 609600 h 838200"/>
              <a:gd name="connsiteX19" fmla="*/ 508886 w 801396"/>
              <a:gd name="connsiteY19" fmla="*/ 635000 h 838200"/>
              <a:gd name="connsiteX20" fmla="*/ 470786 w 801396"/>
              <a:gd name="connsiteY20" fmla="*/ 660400 h 838200"/>
              <a:gd name="connsiteX21" fmla="*/ 419986 w 801396"/>
              <a:gd name="connsiteY21" fmla="*/ 685800 h 838200"/>
              <a:gd name="connsiteX22" fmla="*/ 343786 w 801396"/>
              <a:gd name="connsiteY22" fmla="*/ 774700 h 838200"/>
              <a:gd name="connsiteX23" fmla="*/ 280286 w 801396"/>
              <a:gd name="connsiteY23" fmla="*/ 838200 h 838200"/>
              <a:gd name="connsiteX24" fmla="*/ 216786 w 801396"/>
              <a:gd name="connsiteY24" fmla="*/ 812800 h 838200"/>
              <a:gd name="connsiteX25" fmla="*/ 204086 w 801396"/>
              <a:gd name="connsiteY25" fmla="*/ 762000 h 838200"/>
              <a:gd name="connsiteX26" fmla="*/ 153286 w 801396"/>
              <a:gd name="connsiteY26" fmla="*/ 711200 h 838200"/>
              <a:gd name="connsiteX27" fmla="*/ 115186 w 801396"/>
              <a:gd name="connsiteY27" fmla="*/ 685800 h 838200"/>
              <a:gd name="connsiteX28" fmla="*/ 886 w 801396"/>
              <a:gd name="connsiteY28" fmla="*/ 622300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01396" h="838200">
                <a:moveTo>
                  <a:pt x="886" y="622300"/>
                </a:moveTo>
                <a:cubicBezTo>
                  <a:pt x="-7581" y="605367"/>
                  <a:pt x="46932" y="601654"/>
                  <a:pt x="64386" y="584200"/>
                </a:cubicBezTo>
                <a:cubicBezTo>
                  <a:pt x="105631" y="542955"/>
                  <a:pt x="106210" y="495076"/>
                  <a:pt x="127886" y="444500"/>
                </a:cubicBezTo>
                <a:cubicBezTo>
                  <a:pt x="173444" y="338199"/>
                  <a:pt x="151568" y="384436"/>
                  <a:pt x="191386" y="304800"/>
                </a:cubicBezTo>
                <a:cubicBezTo>
                  <a:pt x="175847" y="242644"/>
                  <a:pt x="162574" y="214611"/>
                  <a:pt x="191386" y="139700"/>
                </a:cubicBezTo>
                <a:cubicBezTo>
                  <a:pt x="199983" y="117349"/>
                  <a:pt x="224004" y="104485"/>
                  <a:pt x="242186" y="88900"/>
                </a:cubicBezTo>
                <a:cubicBezTo>
                  <a:pt x="253775" y="78967"/>
                  <a:pt x="267034" y="71073"/>
                  <a:pt x="280286" y="63500"/>
                </a:cubicBezTo>
                <a:cubicBezTo>
                  <a:pt x="296724" y="54107"/>
                  <a:pt x="313508" y="45131"/>
                  <a:pt x="331086" y="38100"/>
                </a:cubicBezTo>
                <a:cubicBezTo>
                  <a:pt x="382619" y="17487"/>
                  <a:pt x="408188" y="12475"/>
                  <a:pt x="458086" y="0"/>
                </a:cubicBezTo>
                <a:cubicBezTo>
                  <a:pt x="470786" y="4233"/>
                  <a:pt x="487616" y="2416"/>
                  <a:pt x="496186" y="12700"/>
                </a:cubicBezTo>
                <a:cubicBezTo>
                  <a:pt x="550110" y="77409"/>
                  <a:pt x="499181" y="65566"/>
                  <a:pt x="534286" y="127000"/>
                </a:cubicBezTo>
                <a:cubicBezTo>
                  <a:pt x="559507" y="171137"/>
                  <a:pt x="579472" y="166872"/>
                  <a:pt x="623186" y="177800"/>
                </a:cubicBezTo>
                <a:cubicBezTo>
                  <a:pt x="635886" y="194733"/>
                  <a:pt x="649148" y="211260"/>
                  <a:pt x="661286" y="228600"/>
                </a:cubicBezTo>
                <a:cubicBezTo>
                  <a:pt x="678792" y="253609"/>
                  <a:pt x="691551" y="282212"/>
                  <a:pt x="712086" y="304800"/>
                </a:cubicBezTo>
                <a:cubicBezTo>
                  <a:pt x="734327" y="329265"/>
                  <a:pt x="762886" y="347133"/>
                  <a:pt x="788286" y="368300"/>
                </a:cubicBezTo>
                <a:cubicBezTo>
                  <a:pt x="792519" y="389467"/>
                  <a:pt x="803663" y="410381"/>
                  <a:pt x="800986" y="431800"/>
                </a:cubicBezTo>
                <a:cubicBezTo>
                  <a:pt x="798281" y="453436"/>
                  <a:pt x="729930" y="516199"/>
                  <a:pt x="724786" y="520700"/>
                </a:cubicBezTo>
                <a:cubicBezTo>
                  <a:pt x="642895" y="592355"/>
                  <a:pt x="706957" y="535964"/>
                  <a:pt x="635886" y="571500"/>
                </a:cubicBezTo>
                <a:cubicBezTo>
                  <a:pt x="613808" y="582539"/>
                  <a:pt x="594464" y="598561"/>
                  <a:pt x="572386" y="609600"/>
                </a:cubicBezTo>
                <a:cubicBezTo>
                  <a:pt x="551996" y="619795"/>
                  <a:pt x="529276" y="624805"/>
                  <a:pt x="508886" y="635000"/>
                </a:cubicBezTo>
                <a:cubicBezTo>
                  <a:pt x="495234" y="641826"/>
                  <a:pt x="484038" y="652827"/>
                  <a:pt x="470786" y="660400"/>
                </a:cubicBezTo>
                <a:cubicBezTo>
                  <a:pt x="454348" y="669793"/>
                  <a:pt x="436919" y="677333"/>
                  <a:pt x="419986" y="685800"/>
                </a:cubicBezTo>
                <a:cubicBezTo>
                  <a:pt x="370374" y="785024"/>
                  <a:pt x="426218" y="692268"/>
                  <a:pt x="343786" y="774700"/>
                </a:cubicBezTo>
                <a:cubicBezTo>
                  <a:pt x="259119" y="859367"/>
                  <a:pt x="381886" y="770467"/>
                  <a:pt x="280286" y="838200"/>
                </a:cubicBezTo>
                <a:cubicBezTo>
                  <a:pt x="259119" y="829733"/>
                  <a:pt x="232906" y="828920"/>
                  <a:pt x="216786" y="812800"/>
                </a:cubicBezTo>
                <a:cubicBezTo>
                  <a:pt x="204444" y="800458"/>
                  <a:pt x="213337" y="776801"/>
                  <a:pt x="204086" y="762000"/>
                </a:cubicBezTo>
                <a:cubicBezTo>
                  <a:pt x="191394" y="741693"/>
                  <a:pt x="171468" y="726785"/>
                  <a:pt x="153286" y="711200"/>
                </a:cubicBezTo>
                <a:cubicBezTo>
                  <a:pt x="141697" y="701267"/>
                  <a:pt x="127234" y="695171"/>
                  <a:pt x="115186" y="685800"/>
                </a:cubicBezTo>
                <a:cubicBezTo>
                  <a:pt x="89087" y="665501"/>
                  <a:pt x="9353" y="639233"/>
                  <a:pt x="886" y="622300"/>
                </a:cubicBezTo>
                <a:close/>
              </a:path>
            </a:pathLst>
          </a:custGeom>
          <a:pattFill prst="pct50">
            <a:fgClr>
              <a:schemeClr val="bg1">
                <a:lumMod val="50000"/>
              </a:schemeClr>
            </a:fgClr>
            <a:bgClr>
              <a:schemeClr val="bg1">
                <a:lumMod val="85000"/>
              </a:schemeClr>
            </a:bgClr>
          </a:pattFill>
          <a:ln>
            <a:noFill/>
          </a:ln>
          <a:effectLst>
            <a:glow rad="25400">
              <a:schemeClr val="tx1">
                <a:alpha val="40000"/>
              </a:schemeClr>
            </a:glow>
          </a:effectLst>
          <a:scene3d>
            <a:camera prst="perspectiveAbove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8B327C23-2584-4DDD-B0B2-E18AFFD4E43D}"/>
              </a:ext>
            </a:extLst>
          </p:cNvPr>
          <p:cNvSpPr/>
          <p:nvPr/>
        </p:nvSpPr>
        <p:spPr>
          <a:xfrm>
            <a:off x="3038406" y="2580956"/>
            <a:ext cx="3037312" cy="550177"/>
          </a:xfrm>
          <a:prstGeom prst="roundRect">
            <a:avLst/>
          </a:prstGeom>
          <a:solidFill>
            <a:srgbClr val="E7E6E6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Track Crystal under the Beam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289A7B9-99AD-4597-9370-F85BCB07228E}"/>
              </a:ext>
            </a:extLst>
          </p:cNvPr>
          <p:cNvSpPr/>
          <p:nvPr/>
        </p:nvSpPr>
        <p:spPr>
          <a:xfrm>
            <a:off x="4294412" y="2001303"/>
            <a:ext cx="540118" cy="386020"/>
          </a:xfrm>
          <a:prstGeom prst="ellipse">
            <a:avLst/>
          </a:prstGeom>
          <a:solidFill>
            <a:srgbClr val="00FF00">
              <a:alpha val="72941"/>
            </a:srgbClr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ross 11">
            <a:extLst>
              <a:ext uri="{FF2B5EF4-FFF2-40B4-BE49-F238E27FC236}">
                <a16:creationId xmlns:a16="http://schemas.microsoft.com/office/drawing/2014/main" id="{A7189915-AB95-4F79-8FF4-37E37066EB84}"/>
              </a:ext>
            </a:extLst>
          </p:cNvPr>
          <p:cNvSpPr/>
          <p:nvPr/>
        </p:nvSpPr>
        <p:spPr>
          <a:xfrm>
            <a:off x="4557062" y="2155307"/>
            <a:ext cx="90000" cy="90000"/>
          </a:xfrm>
          <a:prstGeom prst="plus">
            <a:avLst>
              <a:gd name="adj" fmla="val 47302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Cross 71">
            <a:extLst>
              <a:ext uri="{FF2B5EF4-FFF2-40B4-BE49-F238E27FC236}">
                <a16:creationId xmlns:a16="http://schemas.microsoft.com/office/drawing/2014/main" id="{EBB4C94C-C545-47A6-B063-5D4FF581CBB0}"/>
              </a:ext>
            </a:extLst>
          </p:cNvPr>
          <p:cNvSpPr/>
          <p:nvPr/>
        </p:nvSpPr>
        <p:spPr>
          <a:xfrm>
            <a:off x="4566668" y="2119644"/>
            <a:ext cx="90000" cy="90000"/>
          </a:xfrm>
          <a:prstGeom prst="plus">
            <a:avLst>
              <a:gd name="adj" fmla="val 47302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B5618E53-8A2B-472B-B8F2-0EF4071C2402}"/>
              </a:ext>
            </a:extLst>
          </p:cNvPr>
          <p:cNvCxnSpPr>
            <a:cxnSpLocks/>
          </p:cNvCxnSpPr>
          <p:nvPr/>
        </p:nvCxnSpPr>
        <p:spPr>
          <a:xfrm>
            <a:off x="309156" y="6248400"/>
            <a:ext cx="11769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7" name="Picture 86" descr="NanoMEGASjpegLOGO.jpg">
            <a:extLst>
              <a:ext uri="{FF2B5EF4-FFF2-40B4-BE49-F238E27FC236}">
                <a16:creationId xmlns:a16="http://schemas.microsoft.com/office/drawing/2014/main" id="{42523B20-3230-4BFE-A433-F2B4765F77F8}"/>
              </a:ext>
            </a:extLst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399896" y="6372322"/>
            <a:ext cx="2514600" cy="422700"/>
          </a:xfrm>
          <a:prstGeom prst="rect">
            <a:avLst/>
          </a:prstGeom>
        </p:spPr>
      </p:pic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07B9E5D0-19E3-4011-8A63-DE758109977E}"/>
              </a:ext>
            </a:extLst>
          </p:cNvPr>
          <p:cNvCxnSpPr>
            <a:cxnSpLocks/>
          </p:cNvCxnSpPr>
          <p:nvPr/>
        </p:nvCxnSpPr>
        <p:spPr>
          <a:xfrm>
            <a:off x="0" y="6324600"/>
            <a:ext cx="120782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2375AF4E-52F3-4101-B699-4C502ECDDE94}"/>
              </a:ext>
            </a:extLst>
          </p:cNvPr>
          <p:cNvSpPr txBox="1"/>
          <p:nvPr/>
        </p:nvSpPr>
        <p:spPr>
          <a:xfrm>
            <a:off x="304800" y="304800"/>
            <a:ext cx="117621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b="1" i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Precession Electron Diffraction Tomography (</a:t>
            </a:r>
            <a:r>
              <a:rPr lang="en-US" sz="2400" b="1" i="1" dirty="0" err="1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PEDt</a:t>
            </a:r>
            <a:r>
              <a:rPr lang="en-US" sz="2400" b="1" i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) – Solve crystal structures</a:t>
            </a:r>
            <a:endParaRPr lang="el-GR" sz="2400" b="1" i="1" dirty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1DD4A4D6-7C77-4BD5-A4D6-A072CA5F1F81}"/>
              </a:ext>
            </a:extLst>
          </p:cNvPr>
          <p:cNvGrpSpPr/>
          <p:nvPr/>
        </p:nvGrpSpPr>
        <p:grpSpPr>
          <a:xfrm flipH="1" flipV="1">
            <a:off x="-1" y="704909"/>
            <a:ext cx="12078269" cy="59873"/>
            <a:chOff x="152400" y="685800"/>
            <a:chExt cx="9144000" cy="76200"/>
          </a:xfrm>
        </p:grpSpPr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8DC87C43-7BFB-4582-8B93-43E2410DF7F4}"/>
                </a:ext>
              </a:extLst>
            </p:cNvPr>
            <p:cNvCxnSpPr/>
            <p:nvPr/>
          </p:nvCxnSpPr>
          <p:spPr>
            <a:xfrm>
              <a:off x="152400" y="762000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65C6F2D5-AB81-4733-8584-4E04E272125F}"/>
                </a:ext>
              </a:extLst>
            </p:cNvPr>
            <p:cNvCxnSpPr/>
            <p:nvPr/>
          </p:nvCxnSpPr>
          <p:spPr>
            <a:xfrm>
              <a:off x="461556" y="685800"/>
              <a:ext cx="88348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DC35762F-4918-4BF7-A76D-31EA09B8D025}"/>
              </a:ext>
            </a:extLst>
          </p:cNvPr>
          <p:cNvSpPr txBox="1"/>
          <p:nvPr/>
        </p:nvSpPr>
        <p:spPr>
          <a:xfrm>
            <a:off x="0" y="6324600"/>
            <a:ext cx="2313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www.nanomegas.com</a:t>
            </a:r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38" name="3D Model 37" descr="Face Centered Cubic Unit Cell">
                <a:extLst>
                  <a:ext uri="{FF2B5EF4-FFF2-40B4-BE49-F238E27FC236}">
                    <a16:creationId xmlns:a16="http://schemas.microsoft.com/office/drawing/2014/main" id="{336A71E6-14F6-49FE-8978-83BB67FA5DE1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435286" y="3651670"/>
              <a:ext cx="458723" cy="506652"/>
            </p:xfrm>
            <a:graphic>
              <a:graphicData uri="http://schemas.microsoft.com/office/drawing/2017/model3d">
                <am3d:model3d r:embed="rId14">
                  <am3d:spPr>
                    <a:xfrm>
                      <a:off x="0" y="0"/>
                      <a:ext cx="458723" cy="506652"/>
                    </a:xfrm>
                    <a:prstGeom prst="rect">
                      <a:avLst/>
                    </a:prstGeom>
                    <a:effectLst>
                      <a:reflection blurRad="6350" stA="50000" endA="300" endPos="55000" dir="5400000" sy="-100000" algn="bl" rotWithShape="0"/>
                    </a:effectLst>
                  </am3d:spPr>
                  <am3d:camera>
                    <am3d:pos x="0" y="0" z="81336233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0313" d="1000000"/>
                    <am3d:preTrans dx="-78" dy="0" dz="6688"/>
                    <am3d:scale>
                      <am3d:sx n="1000000" d="1000000"/>
                      <am3d:sy n="1000000" d="1000000"/>
                      <am3d:sz n="1000000" d="1000000"/>
                    </am3d:scale>
                    <am3d:rot ax="2052646" ay="1632860" az="1036291"/>
                    <am3d:postTrans dx="0" dy="0" dz="0"/>
                  </am3d:trans>
                  <am3d:raster rName="Office3DRenderer" rVer="16.0.8326">
                    <am3d:blip r:embed="rId15"/>
                  </am3d:raster>
                  <am3d:objViewport viewportSz="517421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38" name="3D Model 37" descr="Face Centered Cubic Unit Cell">
                <a:extLst>
                  <a:ext uri="{FF2B5EF4-FFF2-40B4-BE49-F238E27FC236}">
                    <a16:creationId xmlns:a16="http://schemas.microsoft.com/office/drawing/2014/main" id="{336A71E6-14F6-49FE-8978-83BB67FA5DE1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3435286" y="3651670"/>
                <a:ext cx="458723" cy="506652"/>
              </a:xfrm>
              <a:prstGeom prst="rect">
                <a:avLst/>
              </a:prstGeom>
              <a:effectLst>
                <a:reflection blurRad="6350" stA="50000" endA="300" endPos="55000" dir="5400000" sy="-100000" algn="bl" rotWithShape="0"/>
              </a:effectLst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95" name="3D Model 94" descr="Face Centered Cubic Unit Cell">
                <a:extLst>
                  <a:ext uri="{FF2B5EF4-FFF2-40B4-BE49-F238E27FC236}">
                    <a16:creationId xmlns:a16="http://schemas.microsoft.com/office/drawing/2014/main" id="{B83EB00F-043D-401F-A13E-D9D8FD5F7688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488503" y="3702620"/>
              <a:ext cx="398175" cy="437740"/>
            </p:xfrm>
            <a:graphic>
              <a:graphicData uri="http://schemas.microsoft.com/office/drawing/2017/model3d">
                <am3d:model3d r:embed="rId14">
                  <am3d:spPr>
                    <a:xfrm>
                      <a:off x="0" y="0"/>
                      <a:ext cx="398175" cy="437740"/>
                    </a:xfrm>
                    <a:prstGeom prst="rect">
                      <a:avLst/>
                    </a:prstGeom>
                    <a:effectLst>
                      <a:reflection blurRad="6350" stA="50000" endA="300" endPos="55000" dir="5400000" sy="-100000" algn="bl" rotWithShape="0"/>
                    </a:effectLst>
                  </am3d:spPr>
                  <am3d:camera>
                    <am3d:pos x="0" y="0" z="81336233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0313" d="1000000"/>
                    <am3d:preTrans dx="-78" dy="0" dz="6688"/>
                    <am3d:scale>
                      <am3d:sx n="1000000" d="1000000"/>
                      <am3d:sy n="1000000" d="1000000"/>
                      <am3d:sz n="1000000" d="1000000"/>
                    </am3d:scale>
                    <am3d:rot ax="436674" ay="2693852" az="309054"/>
                    <am3d:postTrans dx="0" dy="0" dz="0"/>
                  </am3d:trans>
                  <am3d:raster rName="Office3DRenderer" rVer="16.0.8326">
                    <am3d:blip r:embed="rId16"/>
                  </am3d:raster>
                  <am3d:objViewport viewportSz="51742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95" name="3D Model 94" descr="Face Centered Cubic Unit Cell">
                <a:extLst>
                  <a:ext uri="{FF2B5EF4-FFF2-40B4-BE49-F238E27FC236}">
                    <a16:creationId xmlns:a16="http://schemas.microsoft.com/office/drawing/2014/main" id="{B83EB00F-043D-401F-A13E-D9D8FD5F7688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3488503" y="3702620"/>
                <a:ext cx="398175" cy="437740"/>
              </a:xfrm>
              <a:prstGeom prst="rect">
                <a:avLst/>
              </a:prstGeom>
              <a:effectLst>
                <a:reflection blurRad="6350" stA="50000" endA="300" endPos="55000" dir="5400000" sy="-100000" algn="bl" rotWithShape="0"/>
              </a:effectLst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96" name="3D Model 95" descr="Face Centered Cubic Unit Cell">
                <a:extLst>
                  <a:ext uri="{FF2B5EF4-FFF2-40B4-BE49-F238E27FC236}">
                    <a16:creationId xmlns:a16="http://schemas.microsoft.com/office/drawing/2014/main" id="{0B353C8D-21D7-4B39-BB16-EF996E47E96E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457481" y="3689453"/>
              <a:ext cx="459700" cy="500281"/>
            </p:xfrm>
            <a:graphic>
              <a:graphicData uri="http://schemas.microsoft.com/office/drawing/2017/model3d">
                <am3d:model3d r:embed="rId14">
                  <am3d:spPr>
                    <a:xfrm>
                      <a:off x="0" y="0"/>
                      <a:ext cx="459700" cy="500281"/>
                    </a:xfrm>
                    <a:prstGeom prst="rect">
                      <a:avLst/>
                    </a:prstGeom>
                    <a:effectLst>
                      <a:reflection blurRad="6350" stA="50000" endA="300" endPos="55000" dir="5400000" sy="-100000" algn="bl" rotWithShape="0"/>
                    </a:effectLst>
                  </am3d:spPr>
                  <am3d:camera>
                    <am3d:pos x="0" y="0" z="81336233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0313" d="1000000"/>
                    <am3d:preTrans dx="-78" dy="0" dz="6688"/>
                    <am3d:scale>
                      <am3d:sx n="1000000" d="1000000"/>
                      <am3d:sy n="1000000" d="1000000"/>
                      <am3d:sz n="1000000" d="1000000"/>
                    </am3d:scale>
                    <am3d:rot ax="-3012053" ay="2995590" az="-2553995"/>
                    <am3d:postTrans dx="0" dy="0" dz="0"/>
                  </am3d:trans>
                  <am3d:raster rName="Office3DRenderer" rVer="16.0.8326">
                    <am3d:blip r:embed="rId17"/>
                  </am3d:raster>
                  <am3d:objViewport viewportSz="51742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96" name="3D Model 95" descr="Face Centered Cubic Unit Cell">
                <a:extLst>
                  <a:ext uri="{FF2B5EF4-FFF2-40B4-BE49-F238E27FC236}">
                    <a16:creationId xmlns:a16="http://schemas.microsoft.com/office/drawing/2014/main" id="{0B353C8D-21D7-4B39-BB16-EF996E47E96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3457481" y="3689453"/>
                <a:ext cx="459700" cy="500281"/>
              </a:xfrm>
              <a:prstGeom prst="rect">
                <a:avLst/>
              </a:prstGeom>
              <a:effectLst>
                <a:reflection blurRad="6350" stA="50000" endA="300" endPos="55000" dir="5400000" sy="-100000" algn="bl" rotWithShape="0"/>
              </a:effectLst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97" name="3D Model 96" descr="Face Centered Cubic Unit Cell">
                <a:extLst>
                  <a:ext uri="{FF2B5EF4-FFF2-40B4-BE49-F238E27FC236}">
                    <a16:creationId xmlns:a16="http://schemas.microsoft.com/office/drawing/2014/main" id="{7C1AE910-A8C1-40BD-B0E8-5F3D1A50F76B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457480" y="3694189"/>
              <a:ext cx="450696" cy="449481"/>
            </p:xfrm>
            <a:graphic>
              <a:graphicData uri="http://schemas.microsoft.com/office/drawing/2017/model3d">
                <am3d:model3d r:embed="rId14">
                  <am3d:spPr>
                    <a:xfrm>
                      <a:off x="0" y="0"/>
                      <a:ext cx="450696" cy="449481"/>
                    </a:xfrm>
                    <a:prstGeom prst="rect">
                      <a:avLst/>
                    </a:prstGeom>
                    <a:effectLst>
                      <a:reflection blurRad="6350" stA="50000" endA="300" endPos="55000" dir="5400000" sy="-100000" algn="bl" rotWithShape="0"/>
                    </a:effectLst>
                  </am3d:spPr>
                  <am3d:camera>
                    <am3d:pos x="0" y="0" z="81336233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0313" d="1000000"/>
                    <am3d:preTrans dx="-78" dy="0" dz="6688"/>
                    <am3d:scale>
                      <am3d:sx n="1000000" d="1000000"/>
                      <am3d:sy n="1000000" d="1000000"/>
                      <am3d:sz n="1000000" d="1000000"/>
                    </am3d:scale>
                    <am3d:rot ax="-5015994" ay="1693147" az="-4599275"/>
                    <am3d:postTrans dx="0" dy="0" dz="0"/>
                  </am3d:trans>
                  <am3d:raster rName="Office3DRenderer" rVer="16.0.8326">
                    <am3d:blip r:embed="rId18"/>
                  </am3d:raster>
                  <am3d:objViewport viewportSz="51742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97" name="3D Model 96" descr="Face Centered Cubic Unit Cell">
                <a:extLst>
                  <a:ext uri="{FF2B5EF4-FFF2-40B4-BE49-F238E27FC236}">
                    <a16:creationId xmlns:a16="http://schemas.microsoft.com/office/drawing/2014/main" id="{7C1AE910-A8C1-40BD-B0E8-5F3D1A50F76B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457480" y="3694189"/>
                <a:ext cx="450696" cy="449481"/>
              </a:xfrm>
              <a:prstGeom prst="rect">
                <a:avLst/>
              </a:prstGeom>
              <a:effectLst>
                <a:reflection blurRad="6350" stA="50000" endA="300" endPos="55000" dir="5400000" sy="-100000" algn="bl" rotWithShape="0"/>
              </a:effectLst>
            </p:spPr>
          </p:pic>
        </mc:Fallback>
      </mc:AlternateContent>
      <p:sp>
        <p:nvSpPr>
          <p:cNvPr id="42" name="TextBox 41">
            <a:extLst>
              <a:ext uri="{FF2B5EF4-FFF2-40B4-BE49-F238E27FC236}">
                <a16:creationId xmlns:a16="http://schemas.microsoft.com/office/drawing/2014/main" id="{A5213E88-1236-4ADB-BD8F-64CA95C88CA0}"/>
              </a:ext>
            </a:extLst>
          </p:cNvPr>
          <p:cNvSpPr txBox="1"/>
          <p:nvPr/>
        </p:nvSpPr>
        <p:spPr>
          <a:xfrm>
            <a:off x="1647316" y="5926689"/>
            <a:ext cx="42244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Collect series of PED patterns every 1</a:t>
            </a:r>
            <a:r>
              <a:rPr lang="en-US" sz="2000" b="1" baseline="30000" dirty="0"/>
              <a:t>o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FB338989-2E1A-4FB7-AF18-7168FC5637E1}"/>
              </a:ext>
            </a:extLst>
          </p:cNvPr>
          <p:cNvSpPr txBox="1"/>
          <p:nvPr/>
        </p:nvSpPr>
        <p:spPr>
          <a:xfrm>
            <a:off x="5871742" y="4684475"/>
            <a:ext cx="62083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Tilt range for cell parameters determination: -30</a:t>
            </a:r>
            <a:r>
              <a:rPr lang="en-US" sz="2000" b="1" baseline="30000" dirty="0"/>
              <a:t>o</a:t>
            </a:r>
            <a:r>
              <a:rPr lang="en-US" sz="2000" b="1" dirty="0"/>
              <a:t> to +30</a:t>
            </a:r>
            <a:r>
              <a:rPr lang="en-US" sz="2000" b="1" baseline="30000" dirty="0"/>
              <a:t>o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8E663470-CFE5-46E2-956D-CC5993492D8D}"/>
              </a:ext>
            </a:extLst>
          </p:cNvPr>
          <p:cNvSpPr txBox="1"/>
          <p:nvPr/>
        </p:nvSpPr>
        <p:spPr>
          <a:xfrm>
            <a:off x="5883073" y="5229537"/>
            <a:ext cx="54932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Tilt range for structure determination: -60</a:t>
            </a:r>
            <a:r>
              <a:rPr lang="en-US" sz="2000" b="1" baseline="30000" dirty="0"/>
              <a:t>o</a:t>
            </a:r>
            <a:r>
              <a:rPr lang="en-US" sz="2000" b="1" dirty="0"/>
              <a:t> to +60</a:t>
            </a:r>
            <a:r>
              <a:rPr lang="en-US" sz="2000" b="1" baseline="30000" dirty="0"/>
              <a:t>o</a:t>
            </a:r>
            <a:endParaRPr lang="en-US" sz="2000" b="1" dirty="0"/>
          </a:p>
          <a:p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Completeness of reciprocal space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9D9A122-FCFF-CC8F-28E4-002BB9F113EE}"/>
              </a:ext>
            </a:extLst>
          </p:cNvPr>
          <p:cNvGrpSpPr/>
          <p:nvPr/>
        </p:nvGrpSpPr>
        <p:grpSpPr>
          <a:xfrm>
            <a:off x="3944507" y="-3088"/>
            <a:ext cx="8247493" cy="310976"/>
            <a:chOff x="3944507" y="-3088"/>
            <a:chExt cx="8247493" cy="310976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77DC6317-8512-580E-7048-DBCE1541996D}"/>
                </a:ext>
              </a:extLst>
            </p:cNvPr>
            <p:cNvGrpSpPr/>
            <p:nvPr/>
          </p:nvGrpSpPr>
          <p:grpSpPr>
            <a:xfrm>
              <a:off x="3944507" y="-3088"/>
              <a:ext cx="6951950" cy="310976"/>
              <a:chOff x="5245404" y="-3088"/>
              <a:chExt cx="6951950" cy="310976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C50EFDB1-9007-2250-3D33-245A69626794}"/>
                  </a:ext>
                </a:extLst>
              </p:cNvPr>
              <p:cNvGrpSpPr/>
              <p:nvPr/>
            </p:nvGrpSpPr>
            <p:grpSpPr>
              <a:xfrm>
                <a:off x="5245404" y="0"/>
                <a:ext cx="5684520" cy="307888"/>
                <a:chOff x="6507480" y="0"/>
                <a:chExt cx="5684520" cy="307888"/>
              </a:xfrm>
            </p:grpSpPr>
            <p:sp>
              <p:nvSpPr>
                <p:cNvPr id="26" name="Flowchart: Manual Operation 25">
                  <a:extLst>
                    <a:ext uri="{FF2B5EF4-FFF2-40B4-BE49-F238E27FC236}">
                      <a16:creationId xmlns:a16="http://schemas.microsoft.com/office/drawing/2014/main" id="{4143914F-7473-A5FA-5269-2ED1B98DD41C}"/>
                    </a:ext>
                  </a:extLst>
                </p:cNvPr>
                <p:cNvSpPr/>
                <p:nvPr/>
              </p:nvSpPr>
              <p:spPr>
                <a:xfrm>
                  <a:off x="6507480" y="0"/>
                  <a:ext cx="1828800" cy="307888"/>
                </a:xfrm>
                <a:prstGeom prst="flowChartManualOperation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b="1" dirty="0">
                      <a:solidFill>
                        <a:schemeClr val="bg1">
                          <a:lumMod val="85000"/>
                        </a:schemeClr>
                      </a:solidFill>
                    </a:rPr>
                    <a:t>Introduction</a:t>
                  </a:r>
                  <a:endParaRPr lang="el-GR" sz="1200" b="1" dirty="0">
                    <a:solidFill>
                      <a:schemeClr val="bg1">
                        <a:lumMod val="85000"/>
                      </a:schemeClr>
                    </a:solidFill>
                  </a:endParaRPr>
                </a:p>
              </p:txBody>
            </p:sp>
            <p:sp>
              <p:nvSpPr>
                <p:cNvPr id="27" name="Flowchart: Manual Operation 26">
                  <a:extLst>
                    <a:ext uri="{FF2B5EF4-FFF2-40B4-BE49-F238E27FC236}">
                      <a16:creationId xmlns:a16="http://schemas.microsoft.com/office/drawing/2014/main" id="{6CFFB6DC-D4F1-6ECD-83B8-882A4F812735}"/>
                    </a:ext>
                  </a:extLst>
                </p:cNvPr>
                <p:cNvSpPr/>
                <p:nvPr/>
              </p:nvSpPr>
              <p:spPr>
                <a:xfrm>
                  <a:off x="7792720" y="0"/>
                  <a:ext cx="1828800" cy="307888"/>
                </a:xfrm>
                <a:prstGeom prst="flowChartManualOperation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ts val="1100"/>
                    </a:lnSpc>
                  </a:pPr>
                  <a:r>
                    <a:rPr lang="en-US" sz="1200" b="1" dirty="0">
                      <a:solidFill>
                        <a:schemeClr val="bg1">
                          <a:lumMod val="85000"/>
                        </a:schemeClr>
                      </a:solidFill>
                    </a:rPr>
                    <a:t>Orientation &amp; Phase Map</a:t>
                  </a:r>
                  <a:endParaRPr lang="el-GR" sz="1200" b="1" dirty="0">
                    <a:solidFill>
                      <a:schemeClr val="bg1">
                        <a:lumMod val="85000"/>
                      </a:schemeClr>
                    </a:solidFill>
                  </a:endParaRPr>
                </a:p>
              </p:txBody>
            </p:sp>
            <p:sp>
              <p:nvSpPr>
                <p:cNvPr id="28" name="Flowchart: Manual Operation 27">
                  <a:extLst>
                    <a:ext uri="{FF2B5EF4-FFF2-40B4-BE49-F238E27FC236}">
                      <a16:creationId xmlns:a16="http://schemas.microsoft.com/office/drawing/2014/main" id="{25B86590-4A43-E4A7-7378-3DA4A0067BAE}"/>
                    </a:ext>
                  </a:extLst>
                </p:cNvPr>
                <p:cNvSpPr/>
                <p:nvPr/>
              </p:nvSpPr>
              <p:spPr>
                <a:xfrm>
                  <a:off x="9077960" y="0"/>
                  <a:ext cx="1828800" cy="307888"/>
                </a:xfrm>
                <a:prstGeom prst="flowChartManualOperation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ts val="1100"/>
                    </a:lnSpc>
                  </a:pPr>
                  <a:r>
                    <a:rPr lang="en-US" sz="1200" b="1" dirty="0">
                      <a:solidFill>
                        <a:schemeClr val="bg1">
                          <a:lumMod val="85000"/>
                        </a:schemeClr>
                      </a:solidFill>
                    </a:rPr>
                    <a:t>Strain Mapping</a:t>
                  </a:r>
                  <a:endParaRPr lang="el-GR" sz="1200" b="1" dirty="0">
                    <a:solidFill>
                      <a:schemeClr val="bg1">
                        <a:lumMod val="85000"/>
                      </a:schemeClr>
                    </a:solidFill>
                  </a:endParaRPr>
                </a:p>
              </p:txBody>
            </p:sp>
            <p:sp>
              <p:nvSpPr>
                <p:cNvPr id="29" name="Flowchart: Manual Operation 28">
                  <a:extLst>
                    <a:ext uri="{FF2B5EF4-FFF2-40B4-BE49-F238E27FC236}">
                      <a16:creationId xmlns:a16="http://schemas.microsoft.com/office/drawing/2014/main" id="{3B015696-F136-C5D8-2B09-695C6A4CF23A}"/>
                    </a:ext>
                  </a:extLst>
                </p:cNvPr>
                <p:cNvSpPr/>
                <p:nvPr/>
              </p:nvSpPr>
              <p:spPr>
                <a:xfrm>
                  <a:off x="10363200" y="0"/>
                  <a:ext cx="1828800" cy="307888"/>
                </a:xfrm>
                <a:prstGeom prst="flowChartManualOperation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ts val="1100"/>
                    </a:lnSpc>
                  </a:pPr>
                  <a:r>
                    <a:rPr lang="en-US" sz="1200" b="1" dirty="0">
                      <a:solidFill>
                        <a:schemeClr val="bg1">
                          <a:lumMod val="85000"/>
                        </a:schemeClr>
                      </a:solidFill>
                    </a:rPr>
                    <a:t>Electric Field</a:t>
                  </a:r>
                  <a:endParaRPr lang="el-GR" sz="1200" b="1" dirty="0">
                    <a:solidFill>
                      <a:schemeClr val="bg1">
                        <a:lumMod val="85000"/>
                      </a:schemeClr>
                    </a:solidFill>
                  </a:endParaRPr>
                </a:p>
              </p:txBody>
            </p:sp>
          </p:grpSp>
          <p:sp>
            <p:nvSpPr>
              <p:cNvPr id="25" name="Flowchart: Manual Operation 24">
                <a:extLst>
                  <a:ext uri="{FF2B5EF4-FFF2-40B4-BE49-F238E27FC236}">
                    <a16:creationId xmlns:a16="http://schemas.microsoft.com/office/drawing/2014/main" id="{C715BAE0-41D6-F4AB-C95F-D44BF1988AAC}"/>
                  </a:ext>
                </a:extLst>
              </p:cNvPr>
              <p:cNvSpPr/>
              <p:nvPr/>
            </p:nvSpPr>
            <p:spPr>
              <a:xfrm>
                <a:off x="10368554" y="-3088"/>
                <a:ext cx="1828800" cy="307888"/>
              </a:xfrm>
              <a:prstGeom prst="flowChartManualOperation">
                <a:avLst/>
              </a:prstGeom>
              <a:solidFill>
                <a:schemeClr val="bg1">
                  <a:lumMod val="9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100"/>
                  </a:lnSpc>
                </a:pPr>
                <a:r>
                  <a:rPr lang="en-US" sz="1200" b="1" dirty="0">
                    <a:solidFill>
                      <a:schemeClr val="bg1">
                        <a:lumMod val="85000"/>
                      </a:schemeClr>
                    </a:solidFill>
                  </a:rPr>
                  <a:t>e</a:t>
                </a:r>
                <a:r>
                  <a:rPr lang="el-GR" sz="1200" b="1" dirty="0">
                    <a:solidFill>
                      <a:schemeClr val="bg1">
                        <a:lumMod val="85000"/>
                      </a:schemeClr>
                    </a:solidFill>
                  </a:rPr>
                  <a:t>-</a:t>
                </a:r>
                <a:r>
                  <a:rPr lang="en-US" sz="1200" b="1" dirty="0">
                    <a:solidFill>
                      <a:schemeClr val="bg1">
                        <a:lumMod val="85000"/>
                      </a:schemeClr>
                    </a:solidFill>
                  </a:rPr>
                  <a:t>PDF</a:t>
                </a:r>
                <a:endParaRPr lang="el-GR" sz="1200" b="1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p:grpSp>
        <p:sp>
          <p:nvSpPr>
            <p:cNvPr id="22" name="Flowchart: Manual Operation 21">
              <a:extLst>
                <a:ext uri="{FF2B5EF4-FFF2-40B4-BE49-F238E27FC236}">
                  <a16:creationId xmlns:a16="http://schemas.microsoft.com/office/drawing/2014/main" id="{5198BE46-111E-5197-4397-6A376C22FEC3}"/>
                </a:ext>
              </a:extLst>
            </p:cNvPr>
            <p:cNvSpPr/>
            <p:nvPr/>
          </p:nvSpPr>
          <p:spPr>
            <a:xfrm>
              <a:off x="10363200" y="0"/>
              <a:ext cx="1828800" cy="307888"/>
            </a:xfrm>
            <a:prstGeom prst="flowChartManualOperation">
              <a:avLst/>
            </a:prstGeom>
            <a:solidFill>
              <a:schemeClr val="tx1">
                <a:lumMod val="65000"/>
                <a:lumOff val="3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100"/>
                </a:lnSpc>
              </a:pPr>
              <a:r>
                <a:rPr lang="en-US" sz="1200" b="1" dirty="0">
                  <a:solidFill>
                    <a:srgbClr val="00FFCC"/>
                  </a:solidFill>
                </a:rPr>
                <a:t>PED tomography</a:t>
              </a:r>
              <a:endParaRPr lang="el-GR" sz="1200" b="1" dirty="0">
                <a:solidFill>
                  <a:srgbClr val="00FFCC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715268697"/>
      </p:ext>
    </p:extLst>
  </p:cSld>
  <p:clrMapOvr>
    <a:masterClrMapping/>
  </p:clrMapOvr>
  <p:transition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7" presetClass="emph" presetSubtype="0" repeatCount="indefinite" fill="remove" grpId="1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Clr clrSpc="rgb" dir="cw">
                                          <p:cBhvr override="childStyle">
                                            <p:cTn id="15" dur="250" autoRev="1" fill="remove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16" dur="250" autoRev="1" fill="remove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set>
                                          <p:cBhvr>
                                            <p:cTn id="17" dur="250" autoRev="1" fill="remove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8" dur="250" autoRev="1" fill="remove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10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2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5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" presetID="10" presetClass="exit" presetSubtype="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8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3" dur="2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2" presetClass="path" presetSubtype="0" accel="10000" fill="hold" grpId="0" nodeType="withEffect" p14:presetBounceEnd="17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5E-6 2.96296E-6 L -0.00625 -0.00301 " pathEditMode="relative" rAng="0" ptsTypes="AA" p14:bounceEnd="17000">
                                          <p:cBhvr>
                                            <p:cTn id="54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13" y="-16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5" presetID="42" presetClass="path" presetSubtype="0" accel="10000" fill="hold" grpId="0" nodeType="withEffect" p14:presetBounceEnd="17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5E-6 2.96296E-6 L -0.00625 -0.00301 " pathEditMode="relative" rAng="0" ptsTypes="AA" p14:bounceEnd="17000">
                                          <p:cBhvr>
                                            <p:cTn id="56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13" y="-16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22" presetClass="exit" presetSubtype="1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6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2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3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5" fill="hold">
                          <p:stCondLst>
                            <p:cond delay="indefinite"/>
                          </p:stCondLst>
                          <p:childTnLst>
                            <p:par>
                              <p:cTn id="6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7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6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7" presetClass="emph" presetSubtype="0" repeatCount="indefinite" fill="remove" grpId="2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Clr clrSpc="rgb" dir="cw">
                                          <p:cBhvr override="childStyle">
                                            <p:cTn id="77" dur="250" autoRev="1" fill="remove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78" dur="250" autoRev="1" fill="remove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set>
                                          <p:cBhvr>
                                            <p:cTn id="79" dur="250" autoRev="1" fill="remove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80" dur="250" autoRev="1" fill="remove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1" fill="hold">
                          <p:stCondLst>
                            <p:cond delay="indefinite"/>
                          </p:stCondLst>
                          <p:childTnLst>
                            <p:par>
                              <p:cTn id="8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3" presetID="10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4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6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7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9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0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8" fill="hold">
                          <p:stCondLst>
                            <p:cond delay="indefinite"/>
                          </p:stCondLst>
                          <p:childTnLst>
                            <p:par>
                              <p:cTn id="9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0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2" dur="2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0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2" presetID="42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625 -0.00301 L -0.01432 -0.00093 " pathEditMode="relative" rAng="0" ptsTypes="AA">
                                          <p:cBhvr>
                                            <p:cTn id="113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04" y="9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4" presetID="42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625 -0.00301 L -0.01432 -0.00093 " pathEditMode="relative" rAng="0" ptsTypes="AA">
                                          <p:cBhvr>
                                            <p:cTn id="115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04" y="93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6" fill="hold">
                          <p:stCondLst>
                            <p:cond delay="indefinite"/>
                          </p:stCondLst>
                          <p:childTnLst>
                            <p:par>
                              <p:cTn id="1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8" presetID="22" presetClass="exit" presetSubtype="1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119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1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2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4" fill="hold">
                          <p:stCondLst>
                            <p:cond delay="indefinite"/>
                          </p:stCondLst>
                          <p:childTnLst>
                            <p:par>
                              <p:cTn id="1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6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6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31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7" presetClass="emph" presetSubtype="0" repeatCount="indefinite" fill="remove" grpId="2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Clr clrSpc="rgb" dir="cw">
                                          <p:cBhvr override="childStyle">
                                            <p:cTn id="136" dur="250" autoRev="1" fill="remove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137" dur="250" autoRev="1" fill="remove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set>
                                          <p:cBhvr>
                                            <p:cTn id="138" dur="250" autoRev="1" fill="remove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39" dur="250" autoRev="1" fill="remove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0" fill="hold">
                          <p:stCondLst>
                            <p:cond delay="indefinite"/>
                          </p:stCondLst>
                          <p:childTnLst>
                            <p:par>
                              <p:cTn id="1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2" presetID="10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3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5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6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8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9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1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7" fill="hold">
                          <p:stCondLst>
                            <p:cond delay="indefinite"/>
                          </p:stCondLst>
                          <p:childTnLst>
                            <p:par>
                              <p:cTn id="1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9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1" dur="2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63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56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1432 -0.00093 L -0.03554 -0.01945 " pathEditMode="relative" rAng="0" ptsTypes="AA">
                                          <p:cBhvr>
                                            <p:cTn id="172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68" y="-92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3" presetID="56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1432 -0.00093 L -0.03554 -0.01945 " pathEditMode="relative" rAng="0" ptsTypes="AA">
                                          <p:cBhvr>
                                            <p:cTn id="174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68" y="-92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5" fill="hold">
                          <p:stCondLst>
                            <p:cond delay="indefinite"/>
                          </p:stCondLst>
                          <p:childTnLst>
                            <p:par>
                              <p:cTn id="17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7" presetID="22" presetClass="exit" presetSubtype="1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178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80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81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3" fill="hold">
                          <p:stCondLst>
                            <p:cond delay="indefinite"/>
                          </p:stCondLst>
                          <p:childTnLst>
                            <p:par>
                              <p:cTn id="18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5" presetID="10" presetClass="entr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27" presetClass="emph" presetSubtype="0" repeatCount="indefinite" fill="remove" grpId="0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Clr clrSpc="rgb" dir="cw">
                                          <p:cBhvr override="childStyle">
                                            <p:cTn id="189" dur="250" autoRev="1" fill="remove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190" dur="250" autoRev="1" fill="remove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set>
                                          <p:cBhvr>
                                            <p:cTn id="191" dur="250" autoRev="1" fill="remove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92" dur="250" autoRev="1" fill="remove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94" presetID="42" presetClass="path" presetSubtype="0" accel="50000" fill="hold" grpId="3" nodeType="afterEffect" p14:presetBounceEnd="21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3554 -0.01945 L 2.08333E-7 -7.40741E-7 " pathEditMode="relative" rAng="0" ptsTypes="AA" p14:bounceEnd="21000">
                                          <p:cBhvr>
                                            <p:cTn id="195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93" y="8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6" presetID="42" presetClass="path" presetSubtype="0" accel="50000" fill="hold" grpId="3" nodeType="withEffect" p14:presetBounceEnd="21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3554 -0.01944 L 1.45833E-6 -1.85185E-6 " pathEditMode="relative" rAng="0" ptsTypes="AA" p14:bounceEnd="21000">
                                          <p:cBhvr>
                                            <p:cTn id="197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914" y="648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8" fill="hold">
                          <p:stCondLst>
                            <p:cond delay="indefinite"/>
                          </p:stCondLst>
                          <p:childTnLst>
                            <p:par>
                              <p:cTn id="19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0" presetID="10" presetClass="exit" presetSubtype="0" fill="hold" grpId="2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01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3" fill="hold">
                          <p:stCondLst>
                            <p:cond delay="indefinite"/>
                          </p:stCondLst>
                          <p:childTnLst>
                            <p:par>
                              <p:cTn id="20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5" presetID="6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207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0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1" presetID="10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3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4" presetID="27" presetClass="emph" presetSubtype="0" repeatCount="indefinite" fill="remove" grpId="2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Clr clrSpc="rgb" dir="cw">
                                          <p:cBhvr override="childStyle">
                                            <p:cTn id="215" dur="250" autoRev="1" fill="remove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216" dur="250" autoRev="1" fill="remove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set>
                                          <p:cBhvr>
                                            <p:cTn id="217" dur="250" autoRev="1" fill="remove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218" dur="250" autoRev="1" fill="remove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9" fill="hold">
                          <p:stCondLst>
                            <p:cond delay="indefinite"/>
                          </p:stCondLst>
                          <p:childTnLst>
                            <p:par>
                              <p:cTn id="2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1" presetID="10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22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23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4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25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7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28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2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3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6" fill="hold">
                          <p:stCondLst>
                            <p:cond delay="indefinite"/>
                          </p:stCondLst>
                          <p:childTnLst>
                            <p:par>
                              <p:cTn id="2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8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0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3" dur="2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4" presetID="16" presetClass="emph" presetSubtype="0" repeatCount="indefinite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846"/>
                                      </p:iterate>
                                      <p:childTnLst>
                                        <p:set>
                                          <p:cBhvr override="childStyle">
                                            <p:cTn id="245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p:clrVal>
                                              <a:schemeClr val="accent2"/>
                                            </p:clrVal>
                                          </p:to>
                                        </p:set>
                                        <p:set>
                                          <p:cBhvr>
                                            <p:cTn id="246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p:clrVal>
                                              <a:schemeClr val="accent2"/>
                                            </p:clrVal>
                                          </p:to>
                                        </p:set>
                                        <p:set>
                                          <p:cBhvr>
                                            <p:cTn id="247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8" presetID="37" presetClass="emph" presetSubtype="512" repeatCount="indefinite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-5400000">
                                          <p:cBhvr>
                                            <p:cTn id="249" dur="5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3d.view.rotation.x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0" presetID="6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252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5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6" presetID="16" presetClass="emph" presetSubtype="0" repeatCount="indefinite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"/>
                                      </p:iterate>
                                      <p:childTnLst>
                                        <p:set>
                                          <p:cBhvr override="childStyle">
                                            <p:cTn id="25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p:clrVal>
                                              <a:schemeClr val="accent2"/>
                                            </p:clrVal>
                                          </p:to>
                                        </p:set>
                                        <p:set>
                                          <p:cBhvr>
                                            <p:cTn id="25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p:clrVal>
                                              <a:schemeClr val="accent2"/>
                                            </p:clrVal>
                                          </p:to>
                                        </p:set>
                                        <p:set>
                                          <p:cBhvr>
                                            <p:cTn id="25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3" presetID="1" presetClass="exit" presetSubtype="0" fill="hold" grpId="4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5" presetID="1" presetClass="exit" presetSubtype="0" fill="hold" grpId="4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7" presetID="1" presetClass="entr" presetSubtype="0" fill="hold" grpId="4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9" presetID="1" presetClass="entr" presetSubtype="0" fill="hold" grpId="4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1" presetID="42" presetClass="path" presetSubtype="0" accel="10000" fill="hold" grpId="0" nodeType="withEffect" p14:presetBounceEnd="17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33333E-6 4.44444E-6 L -0.00625 -0.00301 " pathEditMode="relative" rAng="0" ptsTypes="AA" p14:bounceEnd="17000">
                                          <p:cBhvr>
                                            <p:cTn id="272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13" y="-16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3" presetID="42" presetClass="path" presetSubtype="0" accel="10000" fill="hold" grpId="0" nodeType="withEffect" p14:presetBounceEnd="17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79167E-6 7.40741E-7 L -0.00625 -0.00301 " pathEditMode="relative" rAng="0" ptsTypes="AA" p14:bounceEnd="17000">
                                          <p:cBhvr>
                                            <p:cTn id="27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13" y="-16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5" presetID="10" presetClass="exit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76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7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279" presetID="10" presetClass="entr" presetSubtype="0" fill="hold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1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2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8" presetID="42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625 -0.00301 L -0.01432 -0.00093 " pathEditMode="relative" rAng="0" ptsTypes="AA">
                                          <p:cBhvr>
                                            <p:cTn id="289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04" y="9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0" presetID="42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625 -0.00301 L -0.01433 -0.00093 " pathEditMode="relative" rAng="0" ptsTypes="AA">
                                          <p:cBhvr>
                                            <p:cTn id="291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04" y="93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293" presetID="10" presetClass="exit" presetSubtype="0" fill="hold" nodeType="afterEffect">
                                      <p:stCondLst>
                                        <p:cond delay="2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94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95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6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297" presetID="10" presetClass="entr" presetSubtype="0" fill="hold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9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0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6" presetID="56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1432 -0.00093 L -0.03554 -0.01945 " pathEditMode="relative" rAng="0" ptsTypes="AA">
                                          <p:cBhvr>
                                            <p:cTn id="307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68" y="-92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8" presetID="56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1433 -0.00093 L -0.03555 -0.01945 " pathEditMode="relative" rAng="0" ptsTypes="AA">
                                          <p:cBhvr>
                                            <p:cTn id="309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68" y="-92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0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311" presetID="42" presetClass="path" presetSubtype="0" accel="50000" fill="hold" grpId="3" nodeType="afterEffect" p14:presetBounceEnd="21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3554 -0.01945 L -3.33333E-6 4.44444E-6 " pathEditMode="relative" rAng="0" ptsTypes="AA" p14:bounceEnd="21000">
                                          <p:cBhvr>
                                            <p:cTn id="312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771" y="97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3" presetID="42" presetClass="path" presetSubtype="0" accel="50000" fill="hold" grpId="3" nodeType="withEffect" p14:presetBounceEnd="21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3555 -0.01945 L 4.79167E-6 7.40741E-7 " pathEditMode="relative" rAng="0" ptsTypes="AA" p14:bounceEnd="21000">
                                          <p:cBhvr>
                                            <p:cTn id="31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771" y="97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5" presetID="10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7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8" presetID="27" presetClass="emph" presetSubtype="0" repeatCount="indefinite" fill="remove" grpId="0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Clr clrSpc="rgb" dir="cw">
                                          <p:cBhvr override="childStyle">
                                            <p:cTn id="319" dur="250" autoRev="1" fill="remove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320" dur="250" autoRev="1" fill="remove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set>
                                          <p:cBhvr>
                                            <p:cTn id="321" dur="250" autoRev="1" fill="remove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322" dur="250" autoRev="1" fill="remove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23" presetID="10" presetClass="exit" presetSubtype="0" fill="hold" grpId="2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24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2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6" fill="hold">
                                <p:stCondLst>
                                  <p:cond delay="12500"/>
                                </p:stCondLst>
                                <p:childTnLst>
                                  <p:par>
                                    <p:cTn id="327" presetID="10" presetClass="exit" presetSubtype="0" fill="hold" nodeType="afterEffect">
                                      <p:stCondLst>
                                        <p:cond delay="2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2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29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0" fill="hold">
                                <p:stCondLst>
                                  <p:cond delay="15500"/>
                                </p:stCondLst>
                                <p:childTnLst>
                                  <p:par>
                                    <p:cTn id="331" presetID="10" presetClass="entr" presetSubtype="0" fill="hold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3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4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3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0" presetID="42" presetClass="path" presetSubtype="0" accel="50000" fill="hold" grpId="5" nodeType="withEffect" p14:presetBounceEnd="22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33333E-6 4.44444E-6 L 0.0073 -0.00602 " pathEditMode="relative" rAng="0" ptsTypes="AA" p14:bounceEnd="22000">
                                          <p:cBhvr>
                                            <p:cTn id="341" dur="2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65" y="-30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42" presetID="42" presetClass="path" presetSubtype="0" accel="50000" fill="hold" grpId="5" nodeType="withEffect" p14:presetBounceEnd="22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79167E-6 7.40741E-7 L 0.00742 -0.00787 " pathEditMode="relative" rAng="0" ptsTypes="AA" p14:bounceEnd="22000">
                                          <p:cBhvr>
                                            <p:cTn id="343" dur="2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65" y="-394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4" fill="hold">
                                <p:stCondLst>
                                  <p:cond delay="17500"/>
                                </p:stCondLst>
                                <p:childTnLst>
                                  <p:par>
                                    <p:cTn id="345" presetID="10" presetClass="exit" presetSubtype="0" fill="hold" nodeType="afterEffect">
                                      <p:stCondLst>
                                        <p:cond delay="2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46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4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8" fill="hold">
                                <p:stCondLst>
                                  <p:cond delay="20500"/>
                                </p:stCondLst>
                                <p:childTnLst>
                                  <p:par>
                                    <p:cTn id="349" presetID="10" presetClass="entr" presetSubtype="0" fill="hold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2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5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8" presetID="42" presetClass="path" presetSubtype="0" accel="50000" decel="50000" fill="hold" grpId="6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742 -0.00787 L 4.79167E-6 0.01782 " pathEditMode="relative" rAng="0" ptsTypes="AA">
                                          <p:cBhvr>
                                            <p:cTn id="359" dur="2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78" y="127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60" presetID="42" presetClass="path" presetSubtype="0" accel="50000" decel="50000" fill="hold" grpId="6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73 -0.00602 L -0.00221 0.01365 " pathEditMode="relative" rAng="0" ptsTypes="AA">
                                          <p:cBhvr>
                                            <p:cTn id="361" dur="2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82" y="97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2" fill="hold">
                                <p:stCondLst>
                                  <p:cond delay="22500"/>
                                </p:stCondLst>
                                <p:childTnLst>
                                  <p:par>
                                    <p:cTn id="363" presetID="10" presetClass="exit" presetSubtype="0" fill="hold" nodeType="afterEffect">
                                      <p:stCondLst>
                                        <p:cond delay="2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64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65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6" fill="hold">
                                <p:stCondLst>
                                  <p:cond delay="25500"/>
                                </p:stCondLst>
                                <p:childTnLst>
                                  <p:par>
                                    <p:cTn id="367" presetID="10" presetClass="entr" presetSubtype="0" fill="hold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0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7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3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74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7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76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77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7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79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8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8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82" presetID="10" presetClass="exit" presetSubtype="0" fill="hold" grpId="2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8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8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5" fill="hold">
                          <p:stCondLst>
                            <p:cond delay="indefinite"/>
                          </p:stCondLst>
                          <p:childTnLst>
                            <p:par>
                              <p:cTn id="38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7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9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0" fill="hold">
                          <p:stCondLst>
                            <p:cond delay="indefinite"/>
                          </p:stCondLst>
                          <p:childTnLst>
                            <p:par>
                              <p:cTn id="39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2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4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6" grpId="1" animBg="1"/>
          <p:bldP spid="6" grpId="2" animBg="1"/>
          <p:bldP spid="6" grpId="3" animBg="1"/>
          <p:bldP spid="6" grpId="4" animBg="1"/>
          <p:bldP spid="15" grpId="0"/>
          <p:bldP spid="15" grpId="1"/>
          <p:bldP spid="16" grpId="0"/>
          <p:bldP spid="16" grpId="1"/>
          <p:bldP spid="16" grpId="2"/>
          <p:bldP spid="18" grpId="0" animBg="1"/>
          <p:bldP spid="18" grpId="1" animBg="1"/>
          <p:bldP spid="63" grpId="0"/>
          <p:bldP spid="63" grpId="1"/>
          <p:bldP spid="64" grpId="0"/>
          <p:bldP spid="64" grpId="1"/>
          <p:bldP spid="64" grpId="2"/>
          <p:bldP spid="66" grpId="0"/>
          <p:bldP spid="66" grpId="1"/>
          <p:bldP spid="69" grpId="0"/>
          <p:bldP spid="69" grpId="1"/>
          <p:bldP spid="70" grpId="0"/>
          <p:bldP spid="70" grpId="1"/>
          <p:bldP spid="70" grpId="2"/>
          <p:bldP spid="74" grpId="0" animBg="1"/>
          <p:bldP spid="74" grpId="1" animBg="1"/>
          <p:bldP spid="75" grpId="0"/>
          <p:bldP spid="75" grpId="1"/>
          <p:bldP spid="78" grpId="0" animBg="1"/>
          <p:bldP spid="78" grpId="1" animBg="1"/>
          <p:bldP spid="79" grpId="0"/>
          <p:bldP spid="79" grpId="1"/>
          <p:bldP spid="80" grpId="0"/>
          <p:bldP spid="80" grpId="1"/>
          <p:bldP spid="81" grpId="0"/>
          <p:bldP spid="81" grpId="1"/>
          <p:bldP spid="81" grpId="2"/>
          <p:bldP spid="83" grpId="0" animBg="1"/>
          <p:bldP spid="83" grpId="1" animBg="1"/>
          <p:bldP spid="83" grpId="2" animBg="1"/>
          <p:bldP spid="84" grpId="0" animBg="1"/>
          <p:bldP spid="84" grpId="1" animBg="1"/>
          <p:bldP spid="85" grpId="0"/>
          <p:bldP spid="85" grpId="1"/>
          <p:bldP spid="53" grpId="0"/>
          <p:bldP spid="53" grpId="1"/>
          <p:bldP spid="54" grpId="0"/>
          <p:bldP spid="54" grpId="1"/>
          <p:bldP spid="54" grpId="2"/>
          <p:bldP spid="71" grpId="0" animBg="1"/>
          <p:bldP spid="71" grpId="1" animBg="1"/>
          <p:bldP spid="71" grpId="2" animBg="1"/>
          <p:bldP spid="71" grpId="3" animBg="1"/>
          <p:bldP spid="71" grpId="4" animBg="1"/>
          <p:bldP spid="71" grpId="5" animBg="1"/>
          <p:bldP spid="71" grpId="6" animBg="1"/>
          <p:bldP spid="76" grpId="0" animBg="1"/>
          <p:bldP spid="76" grpId="1" animBg="1"/>
          <p:bldP spid="76" grpId="2" animBg="1"/>
          <p:bldP spid="12" grpId="0" animBg="1"/>
          <p:bldP spid="12" grpId="1" animBg="1"/>
          <p:bldP spid="12" grpId="2" animBg="1"/>
          <p:bldP spid="12" grpId="3" animBg="1"/>
          <p:bldP spid="12" grpId="4" animBg="1"/>
          <p:bldP spid="72" grpId="0" animBg="1"/>
          <p:bldP spid="72" grpId="1" animBg="1"/>
          <p:bldP spid="72" grpId="2" animBg="1"/>
          <p:bldP spid="72" grpId="3" animBg="1"/>
          <p:bldP spid="72" grpId="4" animBg="1"/>
          <p:bldP spid="72" grpId="5" animBg="1"/>
          <p:bldP spid="72" grpId="6" animBg="1"/>
          <p:bldP spid="42" grpId="0"/>
          <p:bldP spid="100" grpId="0"/>
          <p:bldP spid="9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7" presetClass="emph" presetSubtype="0" repeatCount="indefinite" fill="remove" grpId="1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Clr clrSpc="rgb" dir="cw">
                                          <p:cBhvr override="childStyle">
                                            <p:cTn id="15" dur="250" autoRev="1" fill="remove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16" dur="250" autoRev="1" fill="remove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set>
                                          <p:cBhvr>
                                            <p:cTn id="17" dur="250" autoRev="1" fill="remove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8" dur="250" autoRev="1" fill="remove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10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2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5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" presetID="10" presetClass="exit" presetSubtype="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8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3" dur="2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2" presetClass="path" presetSubtype="0" accel="1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5E-6 2.96296E-6 L -0.00625 -0.00301 " pathEditMode="relative" rAng="0" ptsTypes="AA">
                                          <p:cBhvr>
                                            <p:cTn id="54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13" y="-16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5" presetID="42" presetClass="path" presetSubtype="0" accel="1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5E-6 2.96296E-6 L -0.00625 -0.00301 " pathEditMode="relative" rAng="0" ptsTypes="AA">
                                          <p:cBhvr>
                                            <p:cTn id="56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13" y="-16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22" presetClass="exit" presetSubtype="1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6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2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3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5" fill="hold">
                          <p:stCondLst>
                            <p:cond delay="indefinite"/>
                          </p:stCondLst>
                          <p:childTnLst>
                            <p:par>
                              <p:cTn id="6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7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6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7" presetClass="emph" presetSubtype="0" repeatCount="indefinite" fill="remove" grpId="2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Clr clrSpc="rgb" dir="cw">
                                          <p:cBhvr override="childStyle">
                                            <p:cTn id="77" dur="250" autoRev="1" fill="remove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78" dur="250" autoRev="1" fill="remove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set>
                                          <p:cBhvr>
                                            <p:cTn id="79" dur="250" autoRev="1" fill="remove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80" dur="250" autoRev="1" fill="remove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1" fill="hold">
                          <p:stCondLst>
                            <p:cond delay="indefinite"/>
                          </p:stCondLst>
                          <p:childTnLst>
                            <p:par>
                              <p:cTn id="8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3" presetID="10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4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6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7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9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0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8" fill="hold">
                          <p:stCondLst>
                            <p:cond delay="indefinite"/>
                          </p:stCondLst>
                          <p:childTnLst>
                            <p:par>
                              <p:cTn id="9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0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2" dur="2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0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2" presetID="42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625 -0.00301 L -0.01432 -0.00093 " pathEditMode="relative" rAng="0" ptsTypes="AA">
                                          <p:cBhvr>
                                            <p:cTn id="113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04" y="9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4" presetID="42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625 -0.00301 L -0.01432 -0.00093 " pathEditMode="relative" rAng="0" ptsTypes="AA">
                                          <p:cBhvr>
                                            <p:cTn id="115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04" y="93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6" fill="hold">
                          <p:stCondLst>
                            <p:cond delay="indefinite"/>
                          </p:stCondLst>
                          <p:childTnLst>
                            <p:par>
                              <p:cTn id="1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8" presetID="22" presetClass="exit" presetSubtype="1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119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1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2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4" fill="hold">
                          <p:stCondLst>
                            <p:cond delay="indefinite"/>
                          </p:stCondLst>
                          <p:childTnLst>
                            <p:par>
                              <p:cTn id="1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6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6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31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7" presetClass="emph" presetSubtype="0" repeatCount="indefinite" fill="remove" grpId="2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Clr clrSpc="rgb" dir="cw">
                                          <p:cBhvr override="childStyle">
                                            <p:cTn id="136" dur="250" autoRev="1" fill="remove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137" dur="250" autoRev="1" fill="remove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set>
                                          <p:cBhvr>
                                            <p:cTn id="138" dur="250" autoRev="1" fill="remove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39" dur="250" autoRev="1" fill="remove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0" fill="hold">
                          <p:stCondLst>
                            <p:cond delay="indefinite"/>
                          </p:stCondLst>
                          <p:childTnLst>
                            <p:par>
                              <p:cTn id="1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2" presetID="10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3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5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6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8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9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1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7" fill="hold">
                          <p:stCondLst>
                            <p:cond delay="indefinite"/>
                          </p:stCondLst>
                          <p:childTnLst>
                            <p:par>
                              <p:cTn id="1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9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1" dur="2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63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56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1432 -0.00093 L -0.03554 -0.01945 " pathEditMode="relative" rAng="0" ptsTypes="AA">
                                          <p:cBhvr>
                                            <p:cTn id="172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68" y="-92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3" presetID="56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1432 -0.00093 L -0.03554 -0.01945 " pathEditMode="relative" rAng="0" ptsTypes="AA">
                                          <p:cBhvr>
                                            <p:cTn id="174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68" y="-92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5" fill="hold">
                          <p:stCondLst>
                            <p:cond delay="indefinite"/>
                          </p:stCondLst>
                          <p:childTnLst>
                            <p:par>
                              <p:cTn id="17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7" presetID="22" presetClass="exit" presetSubtype="1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178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80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81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3" fill="hold">
                          <p:stCondLst>
                            <p:cond delay="indefinite"/>
                          </p:stCondLst>
                          <p:childTnLst>
                            <p:par>
                              <p:cTn id="18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5" presetID="10" presetClass="entr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27" presetClass="emph" presetSubtype="0" repeatCount="indefinite" fill="remove" grpId="0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Clr clrSpc="rgb" dir="cw">
                                          <p:cBhvr override="childStyle">
                                            <p:cTn id="189" dur="250" autoRev="1" fill="remove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190" dur="250" autoRev="1" fill="remove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set>
                                          <p:cBhvr>
                                            <p:cTn id="191" dur="250" autoRev="1" fill="remove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92" dur="250" autoRev="1" fill="remove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94" presetID="42" presetClass="path" presetSubtype="0" accel="50000" fill="hold" grpId="3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3554 -0.01945 L 2.08333E-7 -7.40741E-7 " pathEditMode="relative" rAng="0" ptsTypes="AA">
                                          <p:cBhvr>
                                            <p:cTn id="195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93" y="8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6" presetID="42" presetClass="path" presetSubtype="0" accel="50000" fill="hold" grpId="3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3554 -0.01944 L 1.45833E-6 -1.85185E-6 " pathEditMode="relative" rAng="0" ptsTypes="AA">
                                          <p:cBhvr>
                                            <p:cTn id="197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914" y="648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8" fill="hold">
                          <p:stCondLst>
                            <p:cond delay="indefinite"/>
                          </p:stCondLst>
                          <p:childTnLst>
                            <p:par>
                              <p:cTn id="19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0" presetID="10" presetClass="exit" presetSubtype="0" fill="hold" grpId="2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01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3" fill="hold">
                          <p:stCondLst>
                            <p:cond delay="indefinite"/>
                          </p:stCondLst>
                          <p:childTnLst>
                            <p:par>
                              <p:cTn id="20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5" presetID="6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207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0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1" presetID="10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3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4" presetID="27" presetClass="emph" presetSubtype="0" repeatCount="indefinite" fill="remove" grpId="2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Clr clrSpc="rgb" dir="cw">
                                          <p:cBhvr override="childStyle">
                                            <p:cTn id="215" dur="250" autoRev="1" fill="remove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216" dur="250" autoRev="1" fill="remove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set>
                                          <p:cBhvr>
                                            <p:cTn id="217" dur="250" autoRev="1" fill="remove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218" dur="250" autoRev="1" fill="remove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9" fill="hold">
                          <p:stCondLst>
                            <p:cond delay="indefinite"/>
                          </p:stCondLst>
                          <p:childTnLst>
                            <p:par>
                              <p:cTn id="2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1" presetID="10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22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23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4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25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7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28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2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3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6" fill="hold">
                          <p:stCondLst>
                            <p:cond delay="indefinite"/>
                          </p:stCondLst>
                          <p:childTnLst>
                            <p:par>
                              <p:cTn id="2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8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0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3" dur="2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4" presetID="16" presetClass="emph" presetSubtype="0" repeatCount="indefinite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846"/>
                                      </p:iterate>
                                      <p:childTnLst>
                                        <p:set>
                                          <p:cBhvr override="childStyle">
                                            <p:cTn id="245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p:clrVal>
                                              <a:schemeClr val="accent2"/>
                                            </p:clrVal>
                                          </p:to>
                                        </p:set>
                                        <p:set>
                                          <p:cBhvr>
                                            <p:cTn id="246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p:clrVal>
                                              <a:schemeClr val="accent2"/>
                                            </p:clrVal>
                                          </p:to>
                                        </p:set>
                                        <p:set>
                                          <p:cBhvr>
                                            <p:cTn id="247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8" presetID="37" presetClass="emph" presetSubtype="512" repeatCount="indefinite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-5400000">
                                          <p:cBhvr>
                                            <p:cTn id="249" dur="5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3d.view.rotation.x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0" presetID="6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252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5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6" presetID="16" presetClass="emph" presetSubtype="0" repeatCount="indefinite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"/>
                                      </p:iterate>
                                      <p:childTnLst>
                                        <p:set>
                                          <p:cBhvr override="childStyle">
                                            <p:cTn id="25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p:clrVal>
                                              <a:schemeClr val="accent2"/>
                                            </p:clrVal>
                                          </p:to>
                                        </p:set>
                                        <p:set>
                                          <p:cBhvr>
                                            <p:cTn id="25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p:clrVal>
                                              <a:schemeClr val="accent2"/>
                                            </p:clrVal>
                                          </p:to>
                                        </p:set>
                                        <p:set>
                                          <p:cBhvr>
                                            <p:cTn id="25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3" presetID="1" presetClass="exit" presetSubtype="0" fill="hold" grpId="4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5" presetID="1" presetClass="exit" presetSubtype="0" fill="hold" grpId="4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7" presetID="1" presetClass="entr" presetSubtype="0" fill="hold" grpId="4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9" presetID="1" presetClass="entr" presetSubtype="0" fill="hold" grpId="4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1" presetID="42" presetClass="path" presetSubtype="0" accel="1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33333E-6 4.44444E-6 L -0.00625 -0.00301 " pathEditMode="relative" rAng="0" ptsTypes="AA">
                                          <p:cBhvr>
                                            <p:cTn id="272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13" y="-16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3" presetID="42" presetClass="path" presetSubtype="0" accel="1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79167E-6 7.40741E-7 L -0.00625 -0.00301 " pathEditMode="relative" rAng="0" ptsTypes="AA">
                                          <p:cBhvr>
                                            <p:cTn id="27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13" y="-16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5" presetID="10" presetClass="exit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76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7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279" presetID="10" presetClass="entr" presetSubtype="0" fill="hold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1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2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8" presetID="42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625 -0.00301 L -0.01432 -0.00093 " pathEditMode="relative" rAng="0" ptsTypes="AA">
                                          <p:cBhvr>
                                            <p:cTn id="289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04" y="9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0" presetID="42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625 -0.00301 L -0.01433 -0.00093 " pathEditMode="relative" rAng="0" ptsTypes="AA">
                                          <p:cBhvr>
                                            <p:cTn id="291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04" y="93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293" presetID="10" presetClass="exit" presetSubtype="0" fill="hold" nodeType="afterEffect">
                                      <p:stCondLst>
                                        <p:cond delay="2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94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95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6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297" presetID="10" presetClass="entr" presetSubtype="0" fill="hold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9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0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6" presetID="56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1432 -0.00093 L -0.03554 -0.01945 " pathEditMode="relative" rAng="0" ptsTypes="AA">
                                          <p:cBhvr>
                                            <p:cTn id="307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68" y="-92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8" presetID="56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1433 -0.00093 L -0.03555 -0.01945 " pathEditMode="relative" rAng="0" ptsTypes="AA">
                                          <p:cBhvr>
                                            <p:cTn id="309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68" y="-92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0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311" presetID="42" presetClass="path" presetSubtype="0" accel="50000" fill="hold" grpId="3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3554 -0.01945 L -3.33333E-6 4.44444E-6 " pathEditMode="relative" rAng="0" ptsTypes="AA">
                                          <p:cBhvr>
                                            <p:cTn id="312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771" y="97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3" presetID="42" presetClass="path" presetSubtype="0" accel="50000" fill="hold" grpId="3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3555 -0.01945 L 4.79167E-6 7.40741E-7 " pathEditMode="relative" rAng="0" ptsTypes="AA">
                                          <p:cBhvr>
                                            <p:cTn id="31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771" y="97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5" presetID="10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7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8" presetID="27" presetClass="emph" presetSubtype="0" repeatCount="indefinite" fill="remove" grpId="0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Clr clrSpc="rgb" dir="cw">
                                          <p:cBhvr override="childStyle">
                                            <p:cTn id="319" dur="250" autoRev="1" fill="remove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320" dur="250" autoRev="1" fill="remove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set>
                                          <p:cBhvr>
                                            <p:cTn id="321" dur="250" autoRev="1" fill="remove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322" dur="250" autoRev="1" fill="remove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23" presetID="10" presetClass="exit" presetSubtype="0" fill="hold" grpId="2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24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2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6" fill="hold">
                                <p:stCondLst>
                                  <p:cond delay="12500"/>
                                </p:stCondLst>
                                <p:childTnLst>
                                  <p:par>
                                    <p:cTn id="327" presetID="10" presetClass="exit" presetSubtype="0" fill="hold" nodeType="afterEffect">
                                      <p:stCondLst>
                                        <p:cond delay="2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2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29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0" fill="hold">
                                <p:stCondLst>
                                  <p:cond delay="15500"/>
                                </p:stCondLst>
                                <p:childTnLst>
                                  <p:par>
                                    <p:cTn id="331" presetID="10" presetClass="entr" presetSubtype="0" fill="hold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3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4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3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0" presetID="42" presetClass="path" presetSubtype="0" accel="50000" fill="hold" grpId="5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33333E-6 4.44444E-6 L 0.0073 -0.00602 " pathEditMode="relative" rAng="0" ptsTypes="AA">
                                          <p:cBhvr>
                                            <p:cTn id="341" dur="2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65" y="-30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42" presetID="42" presetClass="path" presetSubtype="0" accel="50000" fill="hold" grpId="5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79167E-6 7.40741E-7 L 0.00742 -0.00787 " pathEditMode="relative" rAng="0" ptsTypes="AA">
                                          <p:cBhvr>
                                            <p:cTn id="343" dur="2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65" y="-394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4" fill="hold">
                                <p:stCondLst>
                                  <p:cond delay="17500"/>
                                </p:stCondLst>
                                <p:childTnLst>
                                  <p:par>
                                    <p:cTn id="345" presetID="10" presetClass="exit" presetSubtype="0" fill="hold" nodeType="afterEffect">
                                      <p:stCondLst>
                                        <p:cond delay="2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46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4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8" fill="hold">
                                <p:stCondLst>
                                  <p:cond delay="20500"/>
                                </p:stCondLst>
                                <p:childTnLst>
                                  <p:par>
                                    <p:cTn id="349" presetID="10" presetClass="entr" presetSubtype="0" fill="hold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2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5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8" presetID="42" presetClass="path" presetSubtype="0" accel="50000" decel="50000" fill="hold" grpId="6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742 -0.00787 L 4.79167E-6 0.01782 " pathEditMode="relative" rAng="0" ptsTypes="AA">
                                          <p:cBhvr>
                                            <p:cTn id="359" dur="2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78" y="127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60" presetID="42" presetClass="path" presetSubtype="0" accel="50000" decel="50000" fill="hold" grpId="6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73 -0.00602 L -0.00221 0.01365 " pathEditMode="relative" rAng="0" ptsTypes="AA">
                                          <p:cBhvr>
                                            <p:cTn id="361" dur="2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82" y="97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2" fill="hold">
                                <p:stCondLst>
                                  <p:cond delay="22500"/>
                                </p:stCondLst>
                                <p:childTnLst>
                                  <p:par>
                                    <p:cTn id="363" presetID="10" presetClass="exit" presetSubtype="0" fill="hold" nodeType="afterEffect">
                                      <p:stCondLst>
                                        <p:cond delay="2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64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65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6" fill="hold">
                                <p:stCondLst>
                                  <p:cond delay="25500"/>
                                </p:stCondLst>
                                <p:childTnLst>
                                  <p:par>
                                    <p:cTn id="367" presetID="10" presetClass="entr" presetSubtype="0" fill="hold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0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7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3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74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7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76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77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7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79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8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8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82" presetID="10" presetClass="exit" presetSubtype="0" fill="hold" grpId="2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8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8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5" fill="hold">
                          <p:stCondLst>
                            <p:cond delay="indefinite"/>
                          </p:stCondLst>
                          <p:childTnLst>
                            <p:par>
                              <p:cTn id="38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7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9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0" fill="hold">
                          <p:stCondLst>
                            <p:cond delay="indefinite"/>
                          </p:stCondLst>
                          <p:childTnLst>
                            <p:par>
                              <p:cTn id="39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2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4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6" grpId="1" animBg="1"/>
          <p:bldP spid="6" grpId="2" animBg="1"/>
          <p:bldP spid="6" grpId="3" animBg="1"/>
          <p:bldP spid="6" grpId="4" animBg="1"/>
          <p:bldP spid="15" grpId="0"/>
          <p:bldP spid="15" grpId="1"/>
          <p:bldP spid="16" grpId="0"/>
          <p:bldP spid="16" grpId="1"/>
          <p:bldP spid="16" grpId="2"/>
          <p:bldP spid="18" grpId="0" animBg="1"/>
          <p:bldP spid="18" grpId="1" animBg="1"/>
          <p:bldP spid="63" grpId="0"/>
          <p:bldP spid="63" grpId="1"/>
          <p:bldP spid="64" grpId="0"/>
          <p:bldP spid="64" grpId="1"/>
          <p:bldP spid="64" grpId="2"/>
          <p:bldP spid="66" grpId="0"/>
          <p:bldP spid="66" grpId="1"/>
          <p:bldP spid="69" grpId="0"/>
          <p:bldP spid="69" grpId="1"/>
          <p:bldP spid="70" grpId="0"/>
          <p:bldP spid="70" grpId="1"/>
          <p:bldP spid="70" grpId="2"/>
          <p:bldP spid="74" grpId="0" animBg="1"/>
          <p:bldP spid="74" grpId="1" animBg="1"/>
          <p:bldP spid="75" grpId="0"/>
          <p:bldP spid="75" grpId="1"/>
          <p:bldP spid="78" grpId="0" animBg="1"/>
          <p:bldP spid="78" grpId="1" animBg="1"/>
          <p:bldP spid="79" grpId="0"/>
          <p:bldP spid="79" grpId="1"/>
          <p:bldP spid="80" grpId="0"/>
          <p:bldP spid="80" grpId="1"/>
          <p:bldP spid="81" grpId="0"/>
          <p:bldP spid="81" grpId="1"/>
          <p:bldP spid="81" grpId="2"/>
          <p:bldP spid="83" grpId="0" animBg="1"/>
          <p:bldP spid="83" grpId="1" animBg="1"/>
          <p:bldP spid="83" grpId="2" animBg="1"/>
          <p:bldP spid="84" grpId="0" animBg="1"/>
          <p:bldP spid="84" grpId="1" animBg="1"/>
          <p:bldP spid="85" grpId="0"/>
          <p:bldP spid="85" grpId="1"/>
          <p:bldP spid="53" grpId="0"/>
          <p:bldP spid="53" grpId="1"/>
          <p:bldP spid="54" grpId="0"/>
          <p:bldP spid="54" grpId="1"/>
          <p:bldP spid="54" grpId="2"/>
          <p:bldP spid="71" grpId="0" animBg="1"/>
          <p:bldP spid="71" grpId="1" animBg="1"/>
          <p:bldP spid="71" grpId="2" animBg="1"/>
          <p:bldP spid="71" grpId="3" animBg="1"/>
          <p:bldP spid="71" grpId="4" animBg="1"/>
          <p:bldP spid="71" grpId="5" animBg="1"/>
          <p:bldP spid="71" grpId="6" animBg="1"/>
          <p:bldP spid="76" grpId="0" animBg="1"/>
          <p:bldP spid="76" grpId="1" animBg="1"/>
          <p:bldP spid="76" grpId="2" animBg="1"/>
          <p:bldP spid="12" grpId="0" animBg="1"/>
          <p:bldP spid="12" grpId="1" animBg="1"/>
          <p:bldP spid="12" grpId="2" animBg="1"/>
          <p:bldP spid="12" grpId="3" animBg="1"/>
          <p:bldP spid="12" grpId="4" animBg="1"/>
          <p:bldP spid="72" grpId="0" animBg="1"/>
          <p:bldP spid="72" grpId="1" animBg="1"/>
          <p:bldP spid="72" grpId="2" animBg="1"/>
          <p:bldP spid="72" grpId="3" animBg="1"/>
          <p:bldP spid="72" grpId="4" animBg="1"/>
          <p:bldP spid="72" grpId="5" animBg="1"/>
          <p:bldP spid="72" grpId="6" animBg="1"/>
          <p:bldP spid="42" grpId="0"/>
          <p:bldP spid="100" grpId="0"/>
          <p:bldP spid="99" grpId="0"/>
        </p:bldLst>
      </p:timing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StructureMovie">
            <a:hlinkClick r:id="" action="ppaction://media"/>
            <a:extLst>
              <a:ext uri="{FF2B5EF4-FFF2-40B4-BE49-F238E27FC236}">
                <a16:creationId xmlns:a16="http://schemas.microsoft.com/office/drawing/2014/main" id="{811B27C0-6EAF-46A3-AC2B-22F2A6A49CAE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 rotWithShape="1">
          <a:blip r:embed="rId13"/>
          <a:srcRect l="31479" t="19535" r="32082" b="11152"/>
          <a:stretch/>
        </p:blipFill>
        <p:spPr>
          <a:xfrm>
            <a:off x="566565" y="3375626"/>
            <a:ext cx="2778400" cy="2972836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3C05EE60-8C17-4F01-A669-7DDD5620D6D8}"/>
              </a:ext>
            </a:extLst>
          </p:cNvPr>
          <p:cNvGrpSpPr/>
          <p:nvPr/>
        </p:nvGrpSpPr>
        <p:grpSpPr>
          <a:xfrm>
            <a:off x="154547" y="1339670"/>
            <a:ext cx="3586303" cy="1797336"/>
            <a:chOff x="1116326" y="1458857"/>
            <a:chExt cx="4236338" cy="1970143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AFE82A8A-B081-4B26-90A2-7467C44C2E8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34175" y="1474756"/>
              <a:ext cx="1373628" cy="928456"/>
            </a:xfrm>
            <a:prstGeom prst="line">
              <a:avLst/>
            </a:prstGeom>
            <a:ln w="57150">
              <a:solidFill>
                <a:srgbClr val="00FF00">
                  <a:alpha val="36863"/>
                </a:srgbClr>
              </a:solidFill>
            </a:ln>
            <a:effectLst>
              <a:glow rad="63500">
                <a:srgbClr val="00FF00">
                  <a:alpha val="74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F4B9C0D6-8D2B-4643-87ED-32E24DD6086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87343" y="1460469"/>
              <a:ext cx="920461" cy="1157851"/>
            </a:xfrm>
            <a:prstGeom prst="line">
              <a:avLst/>
            </a:prstGeom>
            <a:ln w="57150">
              <a:solidFill>
                <a:srgbClr val="00FF00">
                  <a:alpha val="36863"/>
                </a:srgbClr>
              </a:solidFill>
            </a:ln>
            <a:effectLst>
              <a:glow rad="63500">
                <a:srgbClr val="00FF00">
                  <a:alpha val="74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C08008A4-2D47-49D3-857E-2068BFF857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97816" y="1460469"/>
              <a:ext cx="409988" cy="1242141"/>
            </a:xfrm>
            <a:prstGeom prst="line">
              <a:avLst/>
            </a:prstGeom>
            <a:ln w="57150">
              <a:solidFill>
                <a:srgbClr val="00FF00">
                  <a:alpha val="36863"/>
                </a:srgbClr>
              </a:solidFill>
            </a:ln>
            <a:effectLst>
              <a:glow rad="63500">
                <a:srgbClr val="00FF00">
                  <a:alpha val="74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EC5532BC-2D2B-4F5B-841A-DA4AEEF9A3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07803" y="1460469"/>
              <a:ext cx="1" cy="1242141"/>
            </a:xfrm>
            <a:prstGeom prst="line">
              <a:avLst/>
            </a:prstGeom>
            <a:ln w="57150">
              <a:solidFill>
                <a:srgbClr val="00FF00">
                  <a:alpha val="36863"/>
                </a:srgbClr>
              </a:solidFill>
            </a:ln>
            <a:effectLst>
              <a:glow rad="63500">
                <a:srgbClr val="00FF00">
                  <a:alpha val="74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3CE6868-4125-4EDA-B94A-47133DB5027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445945" y="1478468"/>
              <a:ext cx="1761860" cy="720093"/>
            </a:xfrm>
            <a:prstGeom prst="line">
              <a:avLst/>
            </a:prstGeom>
            <a:ln w="57150">
              <a:solidFill>
                <a:srgbClr val="00FF00">
                  <a:alpha val="36863"/>
                </a:srgbClr>
              </a:solidFill>
            </a:ln>
            <a:effectLst>
              <a:glow rad="63500">
                <a:srgbClr val="00FF00">
                  <a:alpha val="74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963CFA1-E450-46A2-9513-8AED272DD32B}"/>
                </a:ext>
              </a:extLst>
            </p:cNvPr>
            <p:cNvCxnSpPr>
              <a:cxnSpLocks/>
            </p:cNvCxnSpPr>
            <p:nvPr/>
          </p:nvCxnSpPr>
          <p:spPr>
            <a:xfrm>
              <a:off x="3207438" y="1473144"/>
              <a:ext cx="1432846" cy="938958"/>
            </a:xfrm>
            <a:prstGeom prst="line">
              <a:avLst/>
            </a:prstGeom>
            <a:ln w="57150">
              <a:solidFill>
                <a:srgbClr val="00FF00">
                  <a:alpha val="36863"/>
                </a:srgbClr>
              </a:solidFill>
            </a:ln>
            <a:effectLst>
              <a:glow rad="63500">
                <a:srgbClr val="00FF00">
                  <a:alpha val="74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EEE61305-FD73-45C7-A2B2-03F448F0E009}"/>
                </a:ext>
              </a:extLst>
            </p:cNvPr>
            <p:cNvCxnSpPr>
              <a:cxnSpLocks/>
            </p:cNvCxnSpPr>
            <p:nvPr/>
          </p:nvCxnSpPr>
          <p:spPr>
            <a:xfrm>
              <a:off x="3207438" y="1458857"/>
              <a:ext cx="988652" cy="1159463"/>
            </a:xfrm>
            <a:prstGeom prst="line">
              <a:avLst/>
            </a:prstGeom>
            <a:ln w="57150">
              <a:solidFill>
                <a:srgbClr val="00FF00">
                  <a:alpha val="36863"/>
                </a:srgbClr>
              </a:solidFill>
            </a:ln>
            <a:effectLst>
              <a:glow rad="63500">
                <a:srgbClr val="00FF00">
                  <a:alpha val="74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3642B31-A44C-48BE-805A-06002D10A33F}"/>
                </a:ext>
              </a:extLst>
            </p:cNvPr>
            <p:cNvCxnSpPr>
              <a:cxnSpLocks/>
            </p:cNvCxnSpPr>
            <p:nvPr/>
          </p:nvCxnSpPr>
          <p:spPr>
            <a:xfrm>
              <a:off x="3207437" y="1458857"/>
              <a:ext cx="453534" cy="1243753"/>
            </a:xfrm>
            <a:prstGeom prst="line">
              <a:avLst/>
            </a:prstGeom>
            <a:ln w="57150">
              <a:solidFill>
                <a:srgbClr val="00FF00">
                  <a:alpha val="36863"/>
                </a:srgbClr>
              </a:solidFill>
            </a:ln>
            <a:effectLst>
              <a:glow rad="63500">
                <a:srgbClr val="00FF00">
                  <a:alpha val="74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0C88900-1B59-4AC3-8F15-4EFFF6205017}"/>
                </a:ext>
              </a:extLst>
            </p:cNvPr>
            <p:cNvCxnSpPr>
              <a:cxnSpLocks/>
            </p:cNvCxnSpPr>
            <p:nvPr/>
          </p:nvCxnSpPr>
          <p:spPr>
            <a:xfrm>
              <a:off x="3207438" y="1476856"/>
              <a:ext cx="1831930" cy="719312"/>
            </a:xfrm>
            <a:prstGeom prst="line">
              <a:avLst/>
            </a:prstGeom>
            <a:ln w="57150">
              <a:solidFill>
                <a:srgbClr val="00FF00">
                  <a:alpha val="36863"/>
                </a:srgbClr>
              </a:solidFill>
            </a:ln>
            <a:effectLst>
              <a:glow rad="63500">
                <a:srgbClr val="00FF00">
                  <a:alpha val="74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11" descr="A picture containing outdoor object, black&#10;&#10;Description automatically generated">
              <a:extLst>
                <a:ext uri="{FF2B5EF4-FFF2-40B4-BE49-F238E27FC236}">
                  <a16:creationId xmlns:a16="http://schemas.microsoft.com/office/drawing/2014/main" id="{6DFD86F8-EAC1-4BEB-95B0-DBE5A6599B45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6326" y="2081539"/>
              <a:ext cx="466157" cy="724090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  <a:scene3d>
              <a:camera prst="isometricLeftDown">
                <a:rot lat="2100000" lon="3600000" rev="0"/>
              </a:camera>
              <a:lightRig rig="threePt" dir="t"/>
            </a:scene3d>
            <a:sp3d>
              <a:bevelT/>
              <a:bevelB w="0" h="0"/>
            </a:sp3d>
          </p:spPr>
        </p:pic>
        <p:pic>
          <p:nvPicPr>
            <p:cNvPr id="13" name="Picture 12" descr="A group of stars in space&#10;&#10;Description automatically generated with low confidence">
              <a:extLst>
                <a:ext uri="{FF2B5EF4-FFF2-40B4-BE49-F238E27FC236}">
                  <a16:creationId xmlns:a16="http://schemas.microsoft.com/office/drawing/2014/main" id="{B0A38CA8-841C-4A13-B267-D9FFF378FBA4}"/>
                </a:ext>
              </a:extLst>
            </p:cNvPr>
            <p:cNvPicPr>
              <a:picLocks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02740" y="2334010"/>
              <a:ext cx="458724" cy="72085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  <a:scene3d>
              <a:camera prst="perspectiveHeroicExtremeLeftFacing" fov="0">
                <a:rot lat="2100000" lon="2700000" rev="0"/>
              </a:camera>
              <a:lightRig rig="threePt" dir="t">
                <a:rot lat="0" lon="0" rev="600000"/>
              </a:lightRig>
            </a:scene3d>
            <a:sp3d extrusionH="6350">
              <a:bevelT/>
              <a:bevelB w="0" h="0"/>
            </a:sp3d>
          </p:spPr>
        </p:pic>
        <p:pic>
          <p:nvPicPr>
            <p:cNvPr id="14" name="Picture 13" descr="A picture containing outdoor object, night&#10;&#10;Description automatically generated">
              <a:extLst>
                <a:ext uri="{FF2B5EF4-FFF2-40B4-BE49-F238E27FC236}">
                  <a16:creationId xmlns:a16="http://schemas.microsoft.com/office/drawing/2014/main" id="{D785AEBF-7F64-415C-95F0-89E774D53CA5}"/>
                </a:ext>
              </a:extLst>
            </p:cNvPr>
            <p:cNvPicPr>
              <a:picLocks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49486" y="2521846"/>
              <a:ext cx="458724" cy="72085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  <a:scene3d>
              <a:camera prst="perspectiveContrastingLeftFacing" fov="0">
                <a:rot lat="2040000" lon="1800000" rev="0"/>
              </a:camera>
              <a:lightRig rig="threePt" dir="t"/>
            </a:scene3d>
            <a:sp3d>
              <a:bevelT/>
            </a:sp3d>
          </p:spPr>
        </p:pic>
        <p:pic>
          <p:nvPicPr>
            <p:cNvPr id="15" name="Picture 14" descr="A picture containing outdoor object, night&#10;&#10;Description automatically generated">
              <a:extLst>
                <a:ext uri="{FF2B5EF4-FFF2-40B4-BE49-F238E27FC236}">
                  <a16:creationId xmlns:a16="http://schemas.microsoft.com/office/drawing/2014/main" id="{E26F8AB4-3FB2-4733-A3F3-CD6D5628488E}"/>
                </a:ext>
              </a:extLst>
            </p:cNvPr>
            <p:cNvPicPr>
              <a:picLocks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59959" y="2662428"/>
              <a:ext cx="458724" cy="72085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  <a:scene3d>
              <a:camera prst="isometricOffAxis2Left">
                <a:rot lat="2040000" lon="900000" rev="0"/>
              </a:camera>
              <a:lightRig rig="threePt" dir="t"/>
            </a:scene3d>
            <a:sp3d>
              <a:bevelT/>
            </a:sp3d>
          </p:spPr>
        </p:pic>
        <p:pic>
          <p:nvPicPr>
            <p:cNvPr id="16" name="Picture 15" descr="A group of stars in space&#10;&#10;Description automatically generated with low confidence">
              <a:extLst>
                <a:ext uri="{FF2B5EF4-FFF2-40B4-BE49-F238E27FC236}">
                  <a16:creationId xmlns:a16="http://schemas.microsoft.com/office/drawing/2014/main" id="{0CFA9C94-4071-4FCE-BCAB-3963BA82F8F1}"/>
                </a:ext>
              </a:extLst>
            </p:cNvPr>
            <p:cNvPicPr>
              <a:picLocks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57730" y="2662428"/>
              <a:ext cx="458724" cy="72085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  <a:scene3d>
              <a:camera prst="perspectiveContrastingRightFacing" fov="0">
                <a:rot lat="2040000" lon="20700000" rev="0"/>
              </a:camera>
              <a:lightRig rig="threePt" dir="t"/>
            </a:scene3d>
            <a:sp3d>
              <a:bevelT/>
            </a:sp3d>
          </p:spPr>
        </p:pic>
        <p:pic>
          <p:nvPicPr>
            <p:cNvPr id="17" name="Picture 16" descr="A picture containing light, outdoor object, night sky&#10;&#10;Description automatically generated">
              <a:extLst>
                <a:ext uri="{FF2B5EF4-FFF2-40B4-BE49-F238E27FC236}">
                  <a16:creationId xmlns:a16="http://schemas.microsoft.com/office/drawing/2014/main" id="{7E8D8516-D8F7-49E4-9CA8-844CB08CE043}"/>
                </a:ext>
              </a:extLst>
            </p:cNvPr>
            <p:cNvPicPr>
              <a:picLocks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14662" y="2708148"/>
              <a:ext cx="458724" cy="72085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  <a:scene3d>
              <a:camera prst="perspectiveContrastingLeftFacing" fov="0">
                <a:rot lat="2040000" lon="0" rev="0"/>
              </a:camera>
              <a:lightRig rig="threePt" dir="t"/>
            </a:scene3d>
            <a:sp3d>
              <a:bevelT/>
            </a:sp3d>
          </p:spPr>
        </p:pic>
        <p:pic>
          <p:nvPicPr>
            <p:cNvPr id="18" name="Picture 17" descr="A picture containing light, outdoor object, night, comet&#10;&#10;Description automatically generated">
              <a:extLst>
                <a:ext uri="{FF2B5EF4-FFF2-40B4-BE49-F238E27FC236}">
                  <a16:creationId xmlns:a16="http://schemas.microsoft.com/office/drawing/2014/main" id="{06A306FE-28C4-4109-9977-DA0F5D6B81F9}"/>
                </a:ext>
              </a:extLst>
            </p:cNvPr>
            <p:cNvPicPr>
              <a:picLocks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54759" y="2521846"/>
              <a:ext cx="458724" cy="72085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  <a:scene3d>
              <a:camera prst="perspectiveContrastingRightFacing" fov="0">
                <a:rot lat="2040000" lon="19800000" rev="0"/>
              </a:camera>
              <a:lightRig rig="threePt" dir="t"/>
            </a:scene3d>
            <a:sp3d>
              <a:bevelT/>
            </a:sp3d>
          </p:spPr>
        </p:pic>
        <p:pic>
          <p:nvPicPr>
            <p:cNvPr id="19" name="Picture 18" descr="White dots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B081BA1C-F405-40D8-AC9C-B5E12A3E9485}"/>
                </a:ext>
              </a:extLst>
            </p:cNvPr>
            <p:cNvPicPr>
              <a:picLocks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3940" y="2081539"/>
              <a:ext cx="458724" cy="72085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  <a:scene3d>
              <a:camera prst="perspectiveContrastingRightFacing" fov="0">
                <a:rot lat="2040000" lon="18000000" rev="0"/>
              </a:camera>
              <a:lightRig rig="threePt" dir="t"/>
            </a:scene3d>
            <a:sp3d>
              <a:bevelT/>
            </a:sp3d>
          </p:spPr>
        </p:pic>
        <p:pic>
          <p:nvPicPr>
            <p:cNvPr id="20" name="Picture 19" descr="A group of stars in space&#10;&#10;Description automatically generated with low confidence">
              <a:extLst>
                <a:ext uri="{FF2B5EF4-FFF2-40B4-BE49-F238E27FC236}">
                  <a16:creationId xmlns:a16="http://schemas.microsoft.com/office/drawing/2014/main" id="{6A7C6A80-665B-4A16-99A6-A9F83C7FCA41}"/>
                </a:ext>
              </a:extLst>
            </p:cNvPr>
            <p:cNvPicPr>
              <a:picLocks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09386" y="2334010"/>
              <a:ext cx="458724" cy="72085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  <a:scene3d>
              <a:camera prst="perspectiveContrastingRightFacing" fov="0">
                <a:rot lat="2040000" lon="18900000" rev="0"/>
              </a:camera>
              <a:lightRig rig="threePt" dir="t"/>
            </a:scene3d>
            <a:sp3d>
              <a:bevelT/>
            </a:sp3d>
          </p:spPr>
        </p:pic>
      </p:grpSp>
      <p:pic>
        <p:nvPicPr>
          <p:cNvPr id="25" name="ResiprocalSpace_ChimMovie_small">
            <a:hlinkClick r:id="" action="ppaction://media"/>
            <a:extLst>
              <a:ext uri="{FF2B5EF4-FFF2-40B4-BE49-F238E27FC236}">
                <a16:creationId xmlns:a16="http://schemas.microsoft.com/office/drawing/2014/main" id="{7E252F40-EE5C-4E8D-AA3A-D44EEC5B9D7F}"/>
              </a:ext>
            </a:extLst>
          </p:cNvPr>
          <p:cNvPicPr>
            <a:picLocks noChangeAspect="1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 rotWithShape="1">
          <a:blip r:embed="rId22"/>
          <a:srcRect l="17937" r="17937"/>
          <a:stretch/>
        </p:blipFill>
        <p:spPr>
          <a:xfrm>
            <a:off x="4345573" y="836768"/>
            <a:ext cx="3421325" cy="2749680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539FD8E-1390-4A95-9515-BE4F5612F391}"/>
              </a:ext>
            </a:extLst>
          </p:cNvPr>
          <p:cNvCxnSpPr>
            <a:cxnSpLocks/>
          </p:cNvCxnSpPr>
          <p:nvPr/>
        </p:nvCxnSpPr>
        <p:spPr>
          <a:xfrm>
            <a:off x="309156" y="6248400"/>
            <a:ext cx="11769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 descr="NanoMEGASjpegLOGO.jpg">
            <a:extLst>
              <a:ext uri="{FF2B5EF4-FFF2-40B4-BE49-F238E27FC236}">
                <a16:creationId xmlns:a16="http://schemas.microsoft.com/office/drawing/2014/main" id="{0E66D77B-B065-4639-B307-994247E74A49}"/>
              </a:ext>
            </a:extLst>
          </p:cNvPr>
          <p:cNvPicPr>
            <a:picLocks noChangeAspect="1"/>
          </p:cNvPicPr>
          <p:nvPr/>
        </p:nvPicPr>
        <p:blipFill>
          <a:blip r:embed="rId23" cstate="print"/>
          <a:stretch>
            <a:fillRect/>
          </a:stretch>
        </p:blipFill>
        <p:spPr>
          <a:xfrm>
            <a:off x="9399896" y="6372322"/>
            <a:ext cx="2514600" cy="422700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B9AD354-04D9-4EDF-9836-9D401BA74D2A}"/>
              </a:ext>
            </a:extLst>
          </p:cNvPr>
          <p:cNvCxnSpPr>
            <a:cxnSpLocks/>
          </p:cNvCxnSpPr>
          <p:nvPr/>
        </p:nvCxnSpPr>
        <p:spPr>
          <a:xfrm>
            <a:off x="0" y="6324600"/>
            <a:ext cx="120782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F47D0299-F49B-45A5-89B8-E5D395F70404}"/>
              </a:ext>
            </a:extLst>
          </p:cNvPr>
          <p:cNvSpPr txBox="1"/>
          <p:nvPr/>
        </p:nvSpPr>
        <p:spPr>
          <a:xfrm>
            <a:off x="304800" y="304800"/>
            <a:ext cx="117621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b="1" i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Precession Electron Diffraction Tomography (</a:t>
            </a:r>
            <a:r>
              <a:rPr lang="en-US" sz="2400" b="1" i="1" dirty="0" err="1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PEDt</a:t>
            </a:r>
            <a:r>
              <a:rPr lang="en-US" sz="2400" b="1" i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) – Solve crystal structures</a:t>
            </a:r>
            <a:endParaRPr lang="el-GR" sz="2400" b="1" i="1" dirty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BF9ADB6-906E-4FB6-A8FC-8A5A2EE7F1F6}"/>
              </a:ext>
            </a:extLst>
          </p:cNvPr>
          <p:cNvGrpSpPr/>
          <p:nvPr/>
        </p:nvGrpSpPr>
        <p:grpSpPr>
          <a:xfrm flipH="1" flipV="1">
            <a:off x="-1" y="704909"/>
            <a:ext cx="12078269" cy="59873"/>
            <a:chOff x="152400" y="685800"/>
            <a:chExt cx="9144000" cy="76200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CAD8F2BE-50A7-4D4B-8F85-79389720B6EE}"/>
                </a:ext>
              </a:extLst>
            </p:cNvPr>
            <p:cNvCxnSpPr/>
            <p:nvPr/>
          </p:nvCxnSpPr>
          <p:spPr>
            <a:xfrm>
              <a:off x="152400" y="762000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52D460C-5A52-4FA8-8034-B7BB0DF37AE1}"/>
                </a:ext>
              </a:extLst>
            </p:cNvPr>
            <p:cNvCxnSpPr/>
            <p:nvPr/>
          </p:nvCxnSpPr>
          <p:spPr>
            <a:xfrm>
              <a:off x="461556" y="685800"/>
              <a:ext cx="88348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AA764030-E93E-45CF-83E3-A734D7FB4779}"/>
              </a:ext>
            </a:extLst>
          </p:cNvPr>
          <p:cNvSpPr txBox="1"/>
          <p:nvPr/>
        </p:nvSpPr>
        <p:spPr>
          <a:xfrm>
            <a:off x="0" y="6324600"/>
            <a:ext cx="2313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www.nanomegas.com</a:t>
            </a:r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21" name="3D Model 20" descr="Face Centered Cubic Unit Cell">
                <a:extLst>
                  <a:ext uri="{FF2B5EF4-FFF2-40B4-BE49-F238E27FC236}">
                    <a16:creationId xmlns:a16="http://schemas.microsoft.com/office/drawing/2014/main" id="{37D5457E-EAA1-441D-B36E-E5692F0EF882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762611" y="933463"/>
              <a:ext cx="458724" cy="506651"/>
            </p:xfrm>
            <a:graphic>
              <a:graphicData uri="http://schemas.microsoft.com/office/drawing/2017/model3d">
                <am3d:model3d r:embed="rId24">
                  <am3d:spPr>
                    <a:xfrm>
                      <a:off x="0" y="0"/>
                      <a:ext cx="458724" cy="506651"/>
                    </a:xfrm>
                    <a:prstGeom prst="rect">
                      <a:avLst/>
                    </a:prstGeom>
                    <a:effectLst>
                      <a:reflection blurRad="6350" stA="50000" endA="300" endPos="55000" dir="5400000" sy="-100000" algn="bl" rotWithShape="0"/>
                    </a:effectLst>
                  </am3d:spPr>
                  <am3d:camera>
                    <am3d:pos x="0" y="0" z="81336233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0313" d="1000000"/>
                    <am3d:preTrans dx="-78" dy="0" dz="6688"/>
                    <am3d:scale>
                      <am3d:sx n="1000000" d="1000000"/>
                      <am3d:sy n="1000000" d="1000000"/>
                      <am3d:sz n="1000000" d="1000000"/>
                    </am3d:scale>
                    <am3d:rot ax="2052646" ay="1632860" az="1036291"/>
                    <am3d:postTrans dx="0" dy="0" dz="0"/>
                  </am3d:trans>
                  <am3d:raster rName="Office3DRenderer" rVer="16.0.8326">
                    <am3d:blip r:embed="rId25"/>
                  </am3d:raster>
                  <am3d:objViewport viewportSz="517421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1" name="3D Model 20" descr="Face Centered Cubic Unit Cell">
                <a:extLst>
                  <a:ext uri="{FF2B5EF4-FFF2-40B4-BE49-F238E27FC236}">
                    <a16:creationId xmlns:a16="http://schemas.microsoft.com/office/drawing/2014/main" id="{37D5457E-EAA1-441D-B36E-E5692F0EF88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762611" y="933463"/>
                <a:ext cx="458724" cy="506651"/>
              </a:xfrm>
              <a:prstGeom prst="rect">
                <a:avLst/>
              </a:prstGeom>
              <a:effectLst>
                <a:reflection blurRad="6350" stA="50000" endA="300" endPos="55000" dir="5400000" sy="-100000" algn="bl" rotWithShape="0"/>
              </a:effectLst>
            </p:spPr>
          </p:pic>
        </mc:Fallback>
      </mc:AlternateContent>
      <p:sp>
        <p:nvSpPr>
          <p:cNvPr id="35" name="TextBox 34">
            <a:extLst>
              <a:ext uri="{FF2B5EF4-FFF2-40B4-BE49-F238E27FC236}">
                <a16:creationId xmlns:a16="http://schemas.microsoft.com/office/drawing/2014/main" id="{F479A197-B982-4150-BB13-D518449539BF}"/>
              </a:ext>
            </a:extLst>
          </p:cNvPr>
          <p:cNvSpPr txBox="1"/>
          <p:nvPr/>
        </p:nvSpPr>
        <p:spPr>
          <a:xfrm>
            <a:off x="762646" y="3341000"/>
            <a:ext cx="24883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PED patterns every 1</a:t>
            </a:r>
            <a:r>
              <a:rPr lang="en-US" sz="2000" b="1" baseline="30000" dirty="0"/>
              <a:t>o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123E083-200D-4A2C-B1BB-E1470D735B56}"/>
              </a:ext>
            </a:extLst>
          </p:cNvPr>
          <p:cNvSpPr txBox="1"/>
          <p:nvPr/>
        </p:nvSpPr>
        <p:spPr>
          <a:xfrm>
            <a:off x="4963759" y="2700585"/>
            <a:ext cx="3606757" cy="400110"/>
          </a:xfrm>
          <a:prstGeom prst="rect">
            <a:avLst/>
          </a:prstGeom>
          <a:noFill/>
          <a:effectLst>
            <a:glow rad="12700">
              <a:schemeClr val="accent1"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glow rad="203200">
                    <a:schemeClr val="bg1">
                      <a:alpha val="93000"/>
                    </a:schemeClr>
                  </a:glow>
                </a:effectLst>
              </a:rPr>
              <a:t>Reciprocal Space Reconstruction</a:t>
            </a:r>
            <a:endParaRPr lang="en-US" sz="2000" b="1" baseline="30000" dirty="0">
              <a:effectLst>
                <a:glow rad="203200">
                  <a:schemeClr val="bg1">
                    <a:alpha val="93000"/>
                  </a:schemeClr>
                </a:glow>
              </a:effectLst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793AB87-2C36-4608-9CF3-55584964A848}"/>
              </a:ext>
            </a:extLst>
          </p:cNvPr>
          <p:cNvSpPr txBox="1"/>
          <p:nvPr/>
        </p:nvSpPr>
        <p:spPr>
          <a:xfrm>
            <a:off x="5019933" y="5922808"/>
            <a:ext cx="27808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Solving Crystal Structure</a:t>
            </a:r>
            <a:endParaRPr lang="en-US" sz="2000" b="1" baseline="300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71E3B77-5EB0-41E9-85E1-E367A806D843}"/>
              </a:ext>
            </a:extLst>
          </p:cNvPr>
          <p:cNvSpPr txBox="1"/>
          <p:nvPr/>
        </p:nvSpPr>
        <p:spPr>
          <a:xfrm>
            <a:off x="805855" y="5864617"/>
            <a:ext cx="2546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Final Structural Model</a:t>
            </a:r>
            <a:endParaRPr lang="en-US" sz="2000" b="1" baseline="30000" dirty="0"/>
          </a:p>
        </p:txBody>
      </p:sp>
      <p:pic>
        <p:nvPicPr>
          <p:cNvPr id="22" name="LaticeParameters">
            <a:hlinkClick r:id="" action="ppaction://media"/>
            <a:extLst>
              <a:ext uri="{FF2B5EF4-FFF2-40B4-BE49-F238E27FC236}">
                <a16:creationId xmlns:a16="http://schemas.microsoft.com/office/drawing/2014/main" id="{E3E86A13-82D0-49F9-95DD-84714881C966}"/>
              </a:ext>
            </a:extLst>
          </p:cNvPr>
          <p:cNvPicPr>
            <a:picLocks noChangeAspect="1"/>
          </p:cNvPicPr>
          <p:nvPr>
            <a:videoFile r:link="rId7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 rotWithShape="1">
          <a:blip r:embed="rId26"/>
          <a:srcRect l="11596" t="4444" r="36758" b="7082"/>
          <a:stretch/>
        </p:blipFill>
        <p:spPr>
          <a:xfrm>
            <a:off x="9224332" y="1093459"/>
            <a:ext cx="2241606" cy="2160000"/>
          </a:xfrm>
          <a:prstGeom prst="rect">
            <a:avLst/>
          </a:prstGeom>
          <a:scene3d>
            <a:camera prst="perspectiveHeroicExtremeLeftFacing"/>
            <a:lightRig rig="threePt" dir="t"/>
          </a:scene3d>
          <a:sp3d>
            <a:bevelT/>
          </a:sp3d>
        </p:spPr>
      </p:pic>
      <p:pic>
        <p:nvPicPr>
          <p:cNvPr id="23" name="IntensitiesaMesure">
            <a:hlinkClick r:id="" action="ppaction://media"/>
            <a:extLst>
              <a:ext uri="{FF2B5EF4-FFF2-40B4-BE49-F238E27FC236}">
                <a16:creationId xmlns:a16="http://schemas.microsoft.com/office/drawing/2014/main" id="{E77B02FB-0716-4894-B39E-E86BA256CFE4}"/>
              </a:ext>
            </a:extLst>
          </p:cNvPr>
          <p:cNvPicPr>
            <a:picLocks noChangeAspect="1"/>
          </p:cNvPicPr>
          <p:nvPr>
            <a:videoFile r:link="rId9"/>
            <p:extLst>
              <p:ext uri="{DAA4B4D4-6D71-4841-9C94-3DE7FCFB9230}">
                <p14:media xmlns:p14="http://schemas.microsoft.com/office/powerpoint/2010/main" r:embed="rId8"/>
              </p:ext>
            </p:extLst>
          </p:nvPr>
        </p:nvPicPr>
        <p:blipFill rotWithShape="1">
          <a:blip r:embed="rId27"/>
          <a:srcRect l="39061" t="8889" r="23658" b="27458"/>
          <a:stretch/>
        </p:blipFill>
        <p:spPr>
          <a:xfrm>
            <a:off x="9216914" y="3795269"/>
            <a:ext cx="2249024" cy="2160000"/>
          </a:xfrm>
          <a:prstGeom prst="rect">
            <a:avLst/>
          </a:prstGeom>
          <a:scene3d>
            <a:camera prst="perspectiveHeroicExtremeLeftFacing"/>
            <a:lightRig rig="threePt" dir="t"/>
          </a:scene3d>
          <a:sp3d>
            <a:bevelT/>
          </a:sp3d>
        </p:spPr>
      </p:pic>
      <p:pic>
        <p:nvPicPr>
          <p:cNvPr id="24" name="SIR_correct">
            <a:hlinkClick r:id="" action="ppaction://media"/>
            <a:extLst>
              <a:ext uri="{FF2B5EF4-FFF2-40B4-BE49-F238E27FC236}">
                <a16:creationId xmlns:a16="http://schemas.microsoft.com/office/drawing/2014/main" id="{43BBF4C0-7CF0-4A91-9871-41840F424BD1}"/>
              </a:ext>
            </a:extLst>
          </p:cNvPr>
          <p:cNvPicPr>
            <a:picLocks noChangeAspect="1"/>
          </p:cNvPicPr>
          <p:nvPr>
            <a:videoFile r:link="rId11"/>
            <p:extLst>
              <p:ext uri="{DAA4B4D4-6D71-4841-9C94-3DE7FCFB9230}">
                <p14:media xmlns:p14="http://schemas.microsoft.com/office/powerpoint/2010/main" r:embed="rId10"/>
              </p:ext>
            </p:extLst>
          </p:nvPr>
        </p:nvPicPr>
        <p:blipFill rotWithShape="1">
          <a:blip r:embed="rId28">
            <a:lum bright="-20000" contrast="40000"/>
          </a:blip>
          <a:srcRect l="14141" t="15899" r="27101" b="9114"/>
          <a:stretch/>
        </p:blipFill>
        <p:spPr>
          <a:xfrm>
            <a:off x="4963759" y="3929759"/>
            <a:ext cx="2711614" cy="194658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771BF8AE-E496-46A6-8A0C-2F0A52100A52}"/>
              </a:ext>
            </a:extLst>
          </p:cNvPr>
          <p:cNvPicPr>
            <a:picLocks noChangeAspect="1"/>
          </p:cNvPicPr>
          <p:nvPr/>
        </p:nvPicPr>
        <p:blipFill rotWithShape="1">
          <a:blip r:embed="rId29"/>
          <a:srcRect l="21126" t="25763" r="35877" b="20373"/>
          <a:stretch/>
        </p:blipFill>
        <p:spPr>
          <a:xfrm>
            <a:off x="7087443" y="5450265"/>
            <a:ext cx="571251" cy="404132"/>
          </a:xfrm>
          <a:prstGeom prst="rect">
            <a:avLst/>
          </a:prstGeom>
        </p:spPr>
      </p:pic>
      <p:sp>
        <p:nvSpPr>
          <p:cNvPr id="2" name="Arrow: Right 1">
            <a:extLst>
              <a:ext uri="{FF2B5EF4-FFF2-40B4-BE49-F238E27FC236}">
                <a16:creationId xmlns:a16="http://schemas.microsoft.com/office/drawing/2014/main" id="{8F9A2503-593B-401D-9072-04B1D75AB98C}"/>
              </a:ext>
            </a:extLst>
          </p:cNvPr>
          <p:cNvSpPr/>
          <p:nvPr/>
        </p:nvSpPr>
        <p:spPr>
          <a:xfrm>
            <a:off x="4107305" y="1925342"/>
            <a:ext cx="487908" cy="2934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08584624-55AC-4D44-A739-199878C25D82}"/>
              </a:ext>
            </a:extLst>
          </p:cNvPr>
          <p:cNvSpPr/>
          <p:nvPr/>
        </p:nvSpPr>
        <p:spPr>
          <a:xfrm>
            <a:off x="8271597" y="1925342"/>
            <a:ext cx="487908" cy="2934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Arrow: Right 44">
            <a:extLst>
              <a:ext uri="{FF2B5EF4-FFF2-40B4-BE49-F238E27FC236}">
                <a16:creationId xmlns:a16="http://schemas.microsoft.com/office/drawing/2014/main" id="{1D467C61-0748-4D70-87DD-45032E7CDCF3}"/>
              </a:ext>
            </a:extLst>
          </p:cNvPr>
          <p:cNvSpPr/>
          <p:nvPr/>
        </p:nvSpPr>
        <p:spPr>
          <a:xfrm rot="5400000">
            <a:off x="10957403" y="3676072"/>
            <a:ext cx="424019" cy="2163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Arrow: Right 45">
            <a:extLst>
              <a:ext uri="{FF2B5EF4-FFF2-40B4-BE49-F238E27FC236}">
                <a16:creationId xmlns:a16="http://schemas.microsoft.com/office/drawing/2014/main" id="{BB5F260F-BA05-4284-8EB6-6F987B20E2AB}"/>
              </a:ext>
            </a:extLst>
          </p:cNvPr>
          <p:cNvSpPr/>
          <p:nvPr/>
        </p:nvSpPr>
        <p:spPr>
          <a:xfrm rot="10800000">
            <a:off x="8271597" y="4671060"/>
            <a:ext cx="487908" cy="2934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Arrow: Right 46">
            <a:extLst>
              <a:ext uri="{FF2B5EF4-FFF2-40B4-BE49-F238E27FC236}">
                <a16:creationId xmlns:a16="http://schemas.microsoft.com/office/drawing/2014/main" id="{8F68866E-2752-4951-9A08-F1EE3CE92E4E}"/>
              </a:ext>
            </a:extLst>
          </p:cNvPr>
          <p:cNvSpPr/>
          <p:nvPr/>
        </p:nvSpPr>
        <p:spPr>
          <a:xfrm rot="10800000">
            <a:off x="4107305" y="4671060"/>
            <a:ext cx="487908" cy="2934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B2ABED5-0AFE-4E3F-A96A-8C3986867D9E}"/>
              </a:ext>
            </a:extLst>
          </p:cNvPr>
          <p:cNvSpPr txBox="1"/>
          <p:nvPr/>
        </p:nvSpPr>
        <p:spPr>
          <a:xfrm>
            <a:off x="8741448" y="3190553"/>
            <a:ext cx="34419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glow rad="190500">
                    <a:schemeClr val="bg1">
                      <a:alpha val="93000"/>
                    </a:schemeClr>
                  </a:glow>
                </a:effectLst>
              </a:rPr>
              <a:t>Cell parameters determination</a:t>
            </a:r>
            <a:endParaRPr lang="en-US" sz="2000" b="1" baseline="30000" dirty="0">
              <a:effectLst>
                <a:glow rad="190500">
                  <a:schemeClr val="bg1">
                    <a:alpha val="93000"/>
                  </a:schemeClr>
                </a:glow>
              </a:effectLst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B4D8FDE-5B8C-418D-8671-C47CDAA2D802}"/>
              </a:ext>
            </a:extLst>
          </p:cNvPr>
          <p:cNvSpPr txBox="1"/>
          <p:nvPr/>
        </p:nvSpPr>
        <p:spPr>
          <a:xfrm>
            <a:off x="9284986" y="5876769"/>
            <a:ext cx="28801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>
                <a:effectLst>
                  <a:glow rad="190500">
                    <a:schemeClr val="bg1">
                      <a:alpha val="93000"/>
                    </a:schemeClr>
                  </a:glow>
                </a:effectLst>
              </a:rPr>
              <a:t>ED  </a:t>
            </a:r>
            <a:r>
              <a:rPr lang="es-ES" sz="2000" b="1" dirty="0" err="1">
                <a:effectLst>
                  <a:glow rad="190500">
                    <a:schemeClr val="bg1">
                      <a:alpha val="93000"/>
                    </a:schemeClr>
                  </a:glow>
                </a:effectLst>
              </a:rPr>
              <a:t>intensities</a:t>
            </a:r>
            <a:r>
              <a:rPr lang="es-ES" sz="2000" b="1" dirty="0">
                <a:effectLst>
                  <a:glow rad="190500">
                    <a:schemeClr val="bg1">
                      <a:alpha val="93000"/>
                    </a:schemeClr>
                  </a:glow>
                </a:effectLst>
              </a:rPr>
              <a:t> </a:t>
            </a:r>
            <a:r>
              <a:rPr lang="es-ES" sz="2000" b="1" dirty="0" err="1">
                <a:effectLst>
                  <a:glow rad="190500">
                    <a:schemeClr val="bg1">
                      <a:alpha val="93000"/>
                    </a:schemeClr>
                  </a:glow>
                </a:effectLst>
              </a:rPr>
              <a:t>extraction</a:t>
            </a:r>
            <a:r>
              <a:rPr lang="en-US" sz="2000" b="1" dirty="0">
                <a:effectLst>
                  <a:glow rad="190500">
                    <a:schemeClr val="bg1">
                      <a:alpha val="93000"/>
                    </a:schemeClr>
                  </a:glow>
                </a:effectLst>
              </a:rPr>
              <a:t> 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4A060C9-F8DA-049B-79B4-DE8A61710F19}"/>
              </a:ext>
            </a:extLst>
          </p:cNvPr>
          <p:cNvGrpSpPr/>
          <p:nvPr/>
        </p:nvGrpSpPr>
        <p:grpSpPr>
          <a:xfrm>
            <a:off x="3944507" y="-3088"/>
            <a:ext cx="8247493" cy="310976"/>
            <a:chOff x="3944507" y="-3088"/>
            <a:chExt cx="8247493" cy="310976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9C0AF807-54F9-FFD5-715C-A939A05E10DB}"/>
                </a:ext>
              </a:extLst>
            </p:cNvPr>
            <p:cNvGrpSpPr/>
            <p:nvPr/>
          </p:nvGrpSpPr>
          <p:grpSpPr>
            <a:xfrm>
              <a:off x="3944507" y="-3088"/>
              <a:ext cx="6951950" cy="310976"/>
              <a:chOff x="5245404" y="-3088"/>
              <a:chExt cx="6951950" cy="310976"/>
            </a:xfrm>
          </p:grpSpPr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B211269B-A417-A3BE-87C4-DE8BC361804B}"/>
                  </a:ext>
                </a:extLst>
              </p:cNvPr>
              <p:cNvGrpSpPr/>
              <p:nvPr/>
            </p:nvGrpSpPr>
            <p:grpSpPr>
              <a:xfrm>
                <a:off x="5245404" y="0"/>
                <a:ext cx="5684520" cy="307888"/>
                <a:chOff x="6507480" y="0"/>
                <a:chExt cx="5684520" cy="307888"/>
              </a:xfrm>
            </p:grpSpPr>
            <p:sp>
              <p:nvSpPr>
                <p:cNvPr id="54" name="Flowchart: Manual Operation 53">
                  <a:extLst>
                    <a:ext uri="{FF2B5EF4-FFF2-40B4-BE49-F238E27FC236}">
                      <a16:creationId xmlns:a16="http://schemas.microsoft.com/office/drawing/2014/main" id="{294874CD-5098-6280-EA28-51FBC2E27F01}"/>
                    </a:ext>
                  </a:extLst>
                </p:cNvPr>
                <p:cNvSpPr/>
                <p:nvPr/>
              </p:nvSpPr>
              <p:spPr>
                <a:xfrm>
                  <a:off x="6507480" y="0"/>
                  <a:ext cx="1828800" cy="307888"/>
                </a:xfrm>
                <a:prstGeom prst="flowChartManualOperation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b="1" dirty="0">
                      <a:solidFill>
                        <a:schemeClr val="bg1">
                          <a:lumMod val="85000"/>
                        </a:schemeClr>
                      </a:solidFill>
                    </a:rPr>
                    <a:t>Introduction</a:t>
                  </a:r>
                  <a:endParaRPr lang="el-GR" sz="1200" b="1" dirty="0">
                    <a:solidFill>
                      <a:schemeClr val="bg1">
                        <a:lumMod val="85000"/>
                      </a:schemeClr>
                    </a:solidFill>
                  </a:endParaRPr>
                </a:p>
              </p:txBody>
            </p:sp>
            <p:sp>
              <p:nvSpPr>
                <p:cNvPr id="55" name="Flowchart: Manual Operation 54">
                  <a:extLst>
                    <a:ext uri="{FF2B5EF4-FFF2-40B4-BE49-F238E27FC236}">
                      <a16:creationId xmlns:a16="http://schemas.microsoft.com/office/drawing/2014/main" id="{F5E7EE73-FD78-98B0-B4D6-472C5CCF6F6C}"/>
                    </a:ext>
                  </a:extLst>
                </p:cNvPr>
                <p:cNvSpPr/>
                <p:nvPr/>
              </p:nvSpPr>
              <p:spPr>
                <a:xfrm>
                  <a:off x="7792720" y="0"/>
                  <a:ext cx="1828800" cy="307888"/>
                </a:xfrm>
                <a:prstGeom prst="flowChartManualOperation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ts val="1100"/>
                    </a:lnSpc>
                  </a:pPr>
                  <a:r>
                    <a:rPr lang="en-US" sz="1200" b="1" dirty="0">
                      <a:solidFill>
                        <a:schemeClr val="bg1">
                          <a:lumMod val="85000"/>
                        </a:schemeClr>
                      </a:solidFill>
                    </a:rPr>
                    <a:t>Orientation &amp; Phase Map</a:t>
                  </a:r>
                  <a:endParaRPr lang="el-GR" sz="1200" b="1" dirty="0">
                    <a:solidFill>
                      <a:schemeClr val="bg1">
                        <a:lumMod val="85000"/>
                      </a:schemeClr>
                    </a:solidFill>
                  </a:endParaRPr>
                </a:p>
              </p:txBody>
            </p:sp>
            <p:sp>
              <p:nvSpPr>
                <p:cNvPr id="56" name="Flowchart: Manual Operation 55">
                  <a:extLst>
                    <a:ext uri="{FF2B5EF4-FFF2-40B4-BE49-F238E27FC236}">
                      <a16:creationId xmlns:a16="http://schemas.microsoft.com/office/drawing/2014/main" id="{AF4B06FA-D70F-9A02-CE20-1863B65F3760}"/>
                    </a:ext>
                  </a:extLst>
                </p:cNvPr>
                <p:cNvSpPr/>
                <p:nvPr/>
              </p:nvSpPr>
              <p:spPr>
                <a:xfrm>
                  <a:off x="9077960" y="0"/>
                  <a:ext cx="1828800" cy="307888"/>
                </a:xfrm>
                <a:prstGeom prst="flowChartManualOperation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ts val="1100"/>
                    </a:lnSpc>
                  </a:pPr>
                  <a:r>
                    <a:rPr lang="en-US" sz="1200" b="1" dirty="0">
                      <a:solidFill>
                        <a:schemeClr val="bg1">
                          <a:lumMod val="85000"/>
                        </a:schemeClr>
                      </a:solidFill>
                    </a:rPr>
                    <a:t>Strain Mapping</a:t>
                  </a:r>
                  <a:endParaRPr lang="el-GR" sz="1200" b="1" dirty="0">
                    <a:solidFill>
                      <a:schemeClr val="bg1">
                        <a:lumMod val="85000"/>
                      </a:schemeClr>
                    </a:solidFill>
                  </a:endParaRPr>
                </a:p>
              </p:txBody>
            </p:sp>
            <p:sp>
              <p:nvSpPr>
                <p:cNvPr id="57" name="Flowchart: Manual Operation 56">
                  <a:extLst>
                    <a:ext uri="{FF2B5EF4-FFF2-40B4-BE49-F238E27FC236}">
                      <a16:creationId xmlns:a16="http://schemas.microsoft.com/office/drawing/2014/main" id="{E26506FD-E33C-A3BF-65B6-F9FE2C8FB0F8}"/>
                    </a:ext>
                  </a:extLst>
                </p:cNvPr>
                <p:cNvSpPr/>
                <p:nvPr/>
              </p:nvSpPr>
              <p:spPr>
                <a:xfrm>
                  <a:off x="10363200" y="0"/>
                  <a:ext cx="1828800" cy="307888"/>
                </a:xfrm>
                <a:prstGeom prst="flowChartManualOperation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ts val="1100"/>
                    </a:lnSpc>
                  </a:pPr>
                  <a:r>
                    <a:rPr lang="en-US" sz="1200" b="1" dirty="0">
                      <a:solidFill>
                        <a:schemeClr val="bg1">
                          <a:lumMod val="85000"/>
                        </a:schemeClr>
                      </a:solidFill>
                    </a:rPr>
                    <a:t>Electric Field</a:t>
                  </a:r>
                  <a:endParaRPr lang="el-GR" sz="1200" b="1" dirty="0">
                    <a:solidFill>
                      <a:schemeClr val="bg1">
                        <a:lumMod val="85000"/>
                      </a:schemeClr>
                    </a:solidFill>
                  </a:endParaRPr>
                </a:p>
              </p:txBody>
            </p:sp>
          </p:grpSp>
          <p:sp>
            <p:nvSpPr>
              <p:cNvPr id="53" name="Flowchart: Manual Operation 52">
                <a:extLst>
                  <a:ext uri="{FF2B5EF4-FFF2-40B4-BE49-F238E27FC236}">
                    <a16:creationId xmlns:a16="http://schemas.microsoft.com/office/drawing/2014/main" id="{F7AEF2C3-DAF3-8012-38FE-2D8D61320466}"/>
                  </a:ext>
                </a:extLst>
              </p:cNvPr>
              <p:cNvSpPr/>
              <p:nvPr/>
            </p:nvSpPr>
            <p:spPr>
              <a:xfrm>
                <a:off x="10368554" y="-3088"/>
                <a:ext cx="1828800" cy="307888"/>
              </a:xfrm>
              <a:prstGeom prst="flowChartManualOperation">
                <a:avLst/>
              </a:prstGeom>
              <a:solidFill>
                <a:schemeClr val="bg1">
                  <a:lumMod val="9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100"/>
                  </a:lnSpc>
                </a:pPr>
                <a:r>
                  <a:rPr lang="en-US" sz="1200" b="1" dirty="0">
                    <a:solidFill>
                      <a:schemeClr val="bg1">
                        <a:lumMod val="85000"/>
                      </a:schemeClr>
                    </a:solidFill>
                  </a:rPr>
                  <a:t>e</a:t>
                </a:r>
                <a:r>
                  <a:rPr lang="el-GR" sz="1200" b="1" dirty="0">
                    <a:solidFill>
                      <a:schemeClr val="bg1">
                        <a:lumMod val="85000"/>
                      </a:schemeClr>
                    </a:solidFill>
                  </a:rPr>
                  <a:t>-</a:t>
                </a:r>
                <a:r>
                  <a:rPr lang="en-US" sz="1200" b="1" dirty="0">
                    <a:solidFill>
                      <a:schemeClr val="bg1">
                        <a:lumMod val="85000"/>
                      </a:schemeClr>
                    </a:solidFill>
                  </a:rPr>
                  <a:t>PDF</a:t>
                </a:r>
                <a:endParaRPr lang="el-GR" sz="1200" b="1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p:grpSp>
        <p:sp>
          <p:nvSpPr>
            <p:cNvPr id="51" name="Flowchart: Manual Operation 50">
              <a:extLst>
                <a:ext uri="{FF2B5EF4-FFF2-40B4-BE49-F238E27FC236}">
                  <a16:creationId xmlns:a16="http://schemas.microsoft.com/office/drawing/2014/main" id="{87C3F0ED-50DC-3A87-FD55-61917BE4B48B}"/>
                </a:ext>
              </a:extLst>
            </p:cNvPr>
            <p:cNvSpPr/>
            <p:nvPr/>
          </p:nvSpPr>
          <p:spPr>
            <a:xfrm>
              <a:off x="10363200" y="0"/>
              <a:ext cx="1828800" cy="307888"/>
            </a:xfrm>
            <a:prstGeom prst="flowChartManualOperation">
              <a:avLst/>
            </a:prstGeom>
            <a:solidFill>
              <a:schemeClr val="tx1">
                <a:lumMod val="65000"/>
                <a:lumOff val="3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100"/>
                </a:lnSpc>
              </a:pPr>
              <a:r>
                <a:rPr lang="en-US" sz="1200" b="1" dirty="0">
                  <a:solidFill>
                    <a:srgbClr val="00FFCC"/>
                  </a:solidFill>
                </a:rPr>
                <a:t>PED tomography</a:t>
              </a:r>
              <a:endParaRPr lang="el-GR" sz="1200" b="1" dirty="0">
                <a:solidFill>
                  <a:srgbClr val="00FFCC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3398173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mph" presetSubtype="128" repeatCount="2000" accel="10000" decel="9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7666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13281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8" dur="15463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12724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1" dur="39798" fill="hold"/>
                                        <p:tgtEl>
                                          <p:spTgt spid="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85" repeatCount="indefinite" fill="remove" display="0">
                  <p:stCondLst>
                    <p:cond delay="indefinite"/>
                  </p:stCondLst>
                </p:cTn>
                <p:tgtEl>
                  <p:spTgt spid="25"/>
                </p:tgtEl>
              </p:cMediaNode>
            </p:video>
            <p:video>
              <p:cMediaNode vol="80000">
                <p:cTn id="86" repeatCount="indefinite" fill="remove" display="0">
                  <p:stCondLst>
                    <p:cond delay="indefinite"/>
                  </p:stCondLst>
                </p:cTn>
                <p:tgtEl>
                  <p:spTgt spid="22"/>
                </p:tgtEl>
              </p:cMediaNode>
            </p:video>
            <p:video>
              <p:cMediaNode vol="80000">
                <p:cTn id="87" repeatCount="indefinite" fill="remove" display="0">
                  <p:stCondLst>
                    <p:cond delay="indefinite"/>
                  </p:stCondLst>
                </p:cTn>
                <p:tgtEl>
                  <p:spTgt spid="23"/>
                </p:tgtEl>
              </p:cMediaNode>
            </p:video>
            <p:video>
              <p:cMediaNode vol="80000">
                <p:cTn id="88" repeatCount="indefinite" fill="remove" display="0">
                  <p:stCondLst>
                    <p:cond delay="indefinite"/>
                  </p:stCondLst>
                </p:cTn>
                <p:tgtEl>
                  <p:spTgt spid="24"/>
                </p:tgtEl>
              </p:cMediaNode>
            </p:video>
            <p:video>
              <p:cMediaNode vol="80000">
                <p:cTn id="89" repeatCount="indefinite" fill="remove" display="0">
                  <p:stCondLst>
                    <p:cond delay="indefinite"/>
                  </p:stCondLst>
                </p:cTn>
                <p:tgtEl>
                  <p:spTgt spid="43"/>
                </p:tgtEl>
              </p:cMediaNode>
            </p:video>
          </p:childTnLst>
        </p:cTn>
      </p:par>
    </p:tnLst>
    <p:bldLst>
      <p:bldP spid="36" grpId="0"/>
      <p:bldP spid="39" grpId="0"/>
      <p:bldP spid="40" grpId="0"/>
      <p:bldP spid="2" grpId="0" animBg="1"/>
      <p:bldP spid="44" grpId="0" animBg="1"/>
      <p:bldP spid="45" grpId="0" animBg="1"/>
      <p:bldP spid="46" grpId="0" animBg="1"/>
      <p:bldP spid="47" grpId="0" animBg="1"/>
      <p:bldP spid="37" grpId="0"/>
      <p:bldP spid="3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677B712E-88FD-49C0-AE7A-9EDCE026FB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06" r="22390"/>
          <a:stretch/>
        </p:blipFill>
        <p:spPr>
          <a:xfrm rot="15689423">
            <a:off x="4775928" y="3723349"/>
            <a:ext cx="2556149" cy="278110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58102C9-1939-4F0D-A1B6-521DBAFFDA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76" y="3684132"/>
            <a:ext cx="2796589" cy="251352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783F3F7-7ABA-4768-99AE-A55B690DFB09}"/>
              </a:ext>
            </a:extLst>
          </p:cNvPr>
          <p:cNvSpPr txBox="1"/>
          <p:nvPr/>
        </p:nvSpPr>
        <p:spPr>
          <a:xfrm>
            <a:off x="2186928" y="5835851"/>
            <a:ext cx="1508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ITQ43_Zeolite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333A19AB-83CF-4B24-8403-7057759A27B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30" t="10790" r="12744" b="11922"/>
          <a:stretch/>
        </p:blipFill>
        <p:spPr>
          <a:xfrm>
            <a:off x="8932788" y="1798196"/>
            <a:ext cx="3215670" cy="1462479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D426BE22-0899-44BB-B8E8-CEECD9843E8D}"/>
              </a:ext>
            </a:extLst>
          </p:cNvPr>
          <p:cNvSpPr txBox="1"/>
          <p:nvPr/>
        </p:nvSpPr>
        <p:spPr>
          <a:xfrm>
            <a:off x="9394983" y="3263217"/>
            <a:ext cx="2539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HAPY_</a:t>
            </a:r>
            <a:r>
              <a:rPr lang="en-GB" b="1" i="1" dirty="0"/>
              <a:t>Mg</a:t>
            </a:r>
            <a:r>
              <a:rPr lang="en-GB" b="1" i="1" baseline="-25000" dirty="0"/>
              <a:t>2</a:t>
            </a:r>
            <a:r>
              <a:rPr lang="en-GB" b="1" i="1" dirty="0"/>
              <a:t>Al(OH)</a:t>
            </a:r>
            <a:r>
              <a:rPr lang="en-GB" b="1" i="1" baseline="-25000" dirty="0"/>
              <a:t>2</a:t>
            </a:r>
            <a:r>
              <a:rPr lang="en-GB" b="1" i="1" dirty="0"/>
              <a:t>AlSiO</a:t>
            </a:r>
            <a:r>
              <a:rPr lang="en-GB" b="1" i="1" baseline="-25000" dirty="0"/>
              <a:t>6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7A0F52E-81A6-4C3B-86AD-8F7087176B1A}"/>
              </a:ext>
            </a:extLst>
          </p:cNvPr>
          <p:cNvSpPr txBox="1"/>
          <p:nvPr/>
        </p:nvSpPr>
        <p:spPr>
          <a:xfrm>
            <a:off x="6084583" y="3557708"/>
            <a:ext cx="1880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/>
              <a:t>PEDt</a:t>
            </a:r>
            <a:r>
              <a:rPr lang="en-US" b="1" i="1" dirty="0"/>
              <a:t> tomography</a:t>
            </a:r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858C5C3A-3165-49EC-9CE6-9442D58F400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0238" t="35760" r="26376" b="7382"/>
          <a:stretch/>
        </p:blipFill>
        <p:spPr>
          <a:xfrm rot="20639372">
            <a:off x="8963213" y="4132228"/>
            <a:ext cx="2801447" cy="2064089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B6D8695E-D591-4783-8562-EF965B4A916E}"/>
              </a:ext>
            </a:extLst>
          </p:cNvPr>
          <p:cNvSpPr txBox="1"/>
          <p:nvPr/>
        </p:nvSpPr>
        <p:spPr>
          <a:xfrm rot="20678061">
            <a:off x="7807711" y="5651185"/>
            <a:ext cx="1398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Paracetamol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C703FAD-A6F1-4FA9-A894-94057EA7DAF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30" t="4492" r="22685" b="4636"/>
          <a:stretch/>
        </p:blipFill>
        <p:spPr>
          <a:xfrm>
            <a:off x="2541601" y="1557123"/>
            <a:ext cx="2661822" cy="232257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D307473-D26C-4A88-9ACA-6A3CF4F853FA}"/>
              </a:ext>
            </a:extLst>
          </p:cNvPr>
          <p:cNvSpPr txBox="1"/>
          <p:nvPr/>
        </p:nvSpPr>
        <p:spPr>
          <a:xfrm>
            <a:off x="3145957" y="3944605"/>
            <a:ext cx="1435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MFU4L_MOF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0DC1D3C-7BEC-4555-B79D-D0CECA1B6C45}"/>
              </a:ext>
            </a:extLst>
          </p:cNvPr>
          <p:cNvCxnSpPr>
            <a:cxnSpLocks/>
          </p:cNvCxnSpPr>
          <p:nvPr/>
        </p:nvCxnSpPr>
        <p:spPr>
          <a:xfrm>
            <a:off x="309156" y="6248400"/>
            <a:ext cx="11769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NanoMEGASjpegLOGO.jpg">
            <a:extLst>
              <a:ext uri="{FF2B5EF4-FFF2-40B4-BE49-F238E27FC236}">
                <a16:creationId xmlns:a16="http://schemas.microsoft.com/office/drawing/2014/main" id="{C7689051-F03A-42E4-99B9-64E031933DCE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399896" y="6372322"/>
            <a:ext cx="2514600" cy="422700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5BD4247-D4F3-45E5-9942-B87CD6E626C7}"/>
              </a:ext>
            </a:extLst>
          </p:cNvPr>
          <p:cNvCxnSpPr>
            <a:cxnSpLocks/>
          </p:cNvCxnSpPr>
          <p:nvPr/>
        </p:nvCxnSpPr>
        <p:spPr>
          <a:xfrm>
            <a:off x="0" y="6324600"/>
            <a:ext cx="120782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CD8F25E-F11A-4596-ADDA-B5D69CD610BB}"/>
              </a:ext>
            </a:extLst>
          </p:cNvPr>
          <p:cNvSpPr txBox="1"/>
          <p:nvPr/>
        </p:nvSpPr>
        <p:spPr>
          <a:xfrm>
            <a:off x="304800" y="304800"/>
            <a:ext cx="117621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b="1" i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Precession Electron Diffraction Tomography (</a:t>
            </a:r>
            <a:r>
              <a:rPr lang="en-US" sz="2400" b="1" i="1" dirty="0" err="1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PEDt</a:t>
            </a:r>
            <a:r>
              <a:rPr lang="en-US" sz="2400" b="1" i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) – Solve crystal structures</a:t>
            </a:r>
            <a:endParaRPr lang="el-GR" sz="2400" b="1" i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FAC9B48-CA80-4A91-ABAE-7A607729CCEC}"/>
              </a:ext>
            </a:extLst>
          </p:cNvPr>
          <p:cNvGrpSpPr/>
          <p:nvPr/>
        </p:nvGrpSpPr>
        <p:grpSpPr>
          <a:xfrm flipH="1" flipV="1">
            <a:off x="-1" y="704909"/>
            <a:ext cx="12078269" cy="59873"/>
            <a:chOff x="152400" y="685800"/>
            <a:chExt cx="9144000" cy="76200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645B6A6D-6488-4213-B8F8-383571C9A104}"/>
                </a:ext>
              </a:extLst>
            </p:cNvPr>
            <p:cNvCxnSpPr/>
            <p:nvPr/>
          </p:nvCxnSpPr>
          <p:spPr>
            <a:xfrm>
              <a:off x="152400" y="762000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516F7F3-A7B1-4B2F-9404-90F487F87984}"/>
                </a:ext>
              </a:extLst>
            </p:cNvPr>
            <p:cNvCxnSpPr/>
            <p:nvPr/>
          </p:nvCxnSpPr>
          <p:spPr>
            <a:xfrm>
              <a:off x="461556" y="685800"/>
              <a:ext cx="88348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9941B239-D33E-41F0-B953-D197671BB842}"/>
              </a:ext>
            </a:extLst>
          </p:cNvPr>
          <p:cNvSpPr txBox="1"/>
          <p:nvPr/>
        </p:nvSpPr>
        <p:spPr>
          <a:xfrm>
            <a:off x="0" y="6324600"/>
            <a:ext cx="2313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www.nanomegas.com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7330674E-A567-4C41-A28A-781F5478CEF3}"/>
              </a:ext>
            </a:extLst>
          </p:cNvPr>
          <p:cNvGrpSpPr/>
          <p:nvPr/>
        </p:nvGrpSpPr>
        <p:grpSpPr>
          <a:xfrm>
            <a:off x="5223607" y="1599898"/>
            <a:ext cx="3586303" cy="1797336"/>
            <a:chOff x="1116326" y="1458857"/>
            <a:chExt cx="4236338" cy="1970143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7D609084-B87E-4487-A1EF-A3F83A47D86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34175" y="1474756"/>
              <a:ext cx="1373628" cy="928456"/>
            </a:xfrm>
            <a:prstGeom prst="line">
              <a:avLst/>
            </a:prstGeom>
            <a:ln w="57150">
              <a:solidFill>
                <a:srgbClr val="00FF00">
                  <a:alpha val="36863"/>
                </a:srgbClr>
              </a:solidFill>
            </a:ln>
            <a:effectLst>
              <a:glow rad="63500">
                <a:srgbClr val="00FF00">
                  <a:alpha val="74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71A81DD-433F-4A7D-8289-29670E246B3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87343" y="1460469"/>
              <a:ext cx="920461" cy="1157851"/>
            </a:xfrm>
            <a:prstGeom prst="line">
              <a:avLst/>
            </a:prstGeom>
            <a:ln w="57150">
              <a:solidFill>
                <a:srgbClr val="00FF00">
                  <a:alpha val="36863"/>
                </a:srgbClr>
              </a:solidFill>
            </a:ln>
            <a:effectLst>
              <a:glow rad="63500">
                <a:srgbClr val="00FF00">
                  <a:alpha val="74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FDCF520A-BB61-43E3-81D8-8A5F4D387D2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97816" y="1460469"/>
              <a:ext cx="409988" cy="1242141"/>
            </a:xfrm>
            <a:prstGeom prst="line">
              <a:avLst/>
            </a:prstGeom>
            <a:ln w="57150">
              <a:solidFill>
                <a:srgbClr val="00FF00">
                  <a:alpha val="36863"/>
                </a:srgbClr>
              </a:solidFill>
            </a:ln>
            <a:effectLst>
              <a:glow rad="63500">
                <a:srgbClr val="00FF00">
                  <a:alpha val="74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38C10D17-542B-4F1E-A09F-FE08D47B46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07803" y="1460469"/>
              <a:ext cx="1" cy="1242141"/>
            </a:xfrm>
            <a:prstGeom prst="line">
              <a:avLst/>
            </a:prstGeom>
            <a:ln w="57150">
              <a:solidFill>
                <a:srgbClr val="00FF00">
                  <a:alpha val="36863"/>
                </a:srgbClr>
              </a:solidFill>
            </a:ln>
            <a:effectLst>
              <a:glow rad="63500">
                <a:srgbClr val="00FF00">
                  <a:alpha val="74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997C121F-981A-4581-8615-627C08BF08B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445945" y="1478468"/>
              <a:ext cx="1761860" cy="720093"/>
            </a:xfrm>
            <a:prstGeom prst="line">
              <a:avLst/>
            </a:prstGeom>
            <a:ln w="57150">
              <a:solidFill>
                <a:srgbClr val="00FF00">
                  <a:alpha val="36863"/>
                </a:srgbClr>
              </a:solidFill>
            </a:ln>
            <a:effectLst>
              <a:glow rad="63500">
                <a:srgbClr val="00FF00">
                  <a:alpha val="74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66099F83-2FCE-4B58-A171-E589D623E656}"/>
                </a:ext>
              </a:extLst>
            </p:cNvPr>
            <p:cNvCxnSpPr>
              <a:cxnSpLocks/>
            </p:cNvCxnSpPr>
            <p:nvPr/>
          </p:nvCxnSpPr>
          <p:spPr>
            <a:xfrm>
              <a:off x="3207438" y="1473144"/>
              <a:ext cx="1432846" cy="938958"/>
            </a:xfrm>
            <a:prstGeom prst="line">
              <a:avLst/>
            </a:prstGeom>
            <a:ln w="57150">
              <a:solidFill>
                <a:srgbClr val="00FF00">
                  <a:alpha val="36863"/>
                </a:srgbClr>
              </a:solidFill>
            </a:ln>
            <a:effectLst>
              <a:glow rad="63500">
                <a:srgbClr val="00FF00">
                  <a:alpha val="74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EB2E55AB-AE4D-4FF7-BAC7-3978A73EB714}"/>
                </a:ext>
              </a:extLst>
            </p:cNvPr>
            <p:cNvCxnSpPr>
              <a:cxnSpLocks/>
            </p:cNvCxnSpPr>
            <p:nvPr/>
          </p:nvCxnSpPr>
          <p:spPr>
            <a:xfrm>
              <a:off x="3207438" y="1458857"/>
              <a:ext cx="988652" cy="1159463"/>
            </a:xfrm>
            <a:prstGeom prst="line">
              <a:avLst/>
            </a:prstGeom>
            <a:ln w="57150">
              <a:solidFill>
                <a:srgbClr val="00FF00">
                  <a:alpha val="36863"/>
                </a:srgbClr>
              </a:solidFill>
            </a:ln>
            <a:effectLst>
              <a:glow rad="63500">
                <a:srgbClr val="00FF00">
                  <a:alpha val="74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5C3E0B69-C05E-4AD5-97F5-CE516DD2D9C1}"/>
                </a:ext>
              </a:extLst>
            </p:cNvPr>
            <p:cNvCxnSpPr>
              <a:cxnSpLocks/>
            </p:cNvCxnSpPr>
            <p:nvPr/>
          </p:nvCxnSpPr>
          <p:spPr>
            <a:xfrm>
              <a:off x="3207437" y="1458857"/>
              <a:ext cx="453534" cy="1243753"/>
            </a:xfrm>
            <a:prstGeom prst="line">
              <a:avLst/>
            </a:prstGeom>
            <a:ln w="57150">
              <a:solidFill>
                <a:srgbClr val="00FF00">
                  <a:alpha val="36863"/>
                </a:srgbClr>
              </a:solidFill>
            </a:ln>
            <a:effectLst>
              <a:glow rad="63500">
                <a:srgbClr val="00FF00">
                  <a:alpha val="74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B0047CA6-26B5-4379-B56D-DF9F15C8472E}"/>
                </a:ext>
              </a:extLst>
            </p:cNvPr>
            <p:cNvCxnSpPr>
              <a:cxnSpLocks/>
            </p:cNvCxnSpPr>
            <p:nvPr/>
          </p:nvCxnSpPr>
          <p:spPr>
            <a:xfrm>
              <a:off x="3207438" y="1476856"/>
              <a:ext cx="1831930" cy="719312"/>
            </a:xfrm>
            <a:prstGeom prst="line">
              <a:avLst/>
            </a:prstGeom>
            <a:ln w="57150">
              <a:solidFill>
                <a:srgbClr val="00FF00">
                  <a:alpha val="36863"/>
                </a:srgbClr>
              </a:solidFill>
            </a:ln>
            <a:effectLst>
              <a:glow rad="63500">
                <a:srgbClr val="00FF00">
                  <a:alpha val="74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6" name="Picture 65" descr="A picture containing outdoor object, black&#10;&#10;Description automatically generated">
              <a:extLst>
                <a:ext uri="{FF2B5EF4-FFF2-40B4-BE49-F238E27FC236}">
                  <a16:creationId xmlns:a16="http://schemas.microsoft.com/office/drawing/2014/main" id="{C10E6B3F-A79A-4CF8-9486-17C72D39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6326" y="2081539"/>
              <a:ext cx="466157" cy="724090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  <a:scene3d>
              <a:camera prst="isometricLeftDown">
                <a:rot lat="2100000" lon="3600000" rev="0"/>
              </a:camera>
              <a:lightRig rig="threePt" dir="t"/>
            </a:scene3d>
            <a:sp3d>
              <a:bevelT/>
              <a:bevelB w="0" h="0"/>
            </a:sp3d>
          </p:spPr>
        </p:pic>
        <p:pic>
          <p:nvPicPr>
            <p:cNvPr id="67" name="Picture 66" descr="A group of stars in space&#10;&#10;Description automatically generated with low confidence">
              <a:extLst>
                <a:ext uri="{FF2B5EF4-FFF2-40B4-BE49-F238E27FC236}">
                  <a16:creationId xmlns:a16="http://schemas.microsoft.com/office/drawing/2014/main" id="{5583DB6F-BBC4-4C32-9C4A-CF609DA0D81D}"/>
                </a:ext>
              </a:extLst>
            </p:cNvPr>
            <p:cNvPicPr>
              <a:picLocks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02740" y="2334010"/>
              <a:ext cx="458724" cy="72085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  <a:scene3d>
              <a:camera prst="perspectiveHeroicExtremeLeftFacing" fov="0">
                <a:rot lat="2100000" lon="2700000" rev="0"/>
              </a:camera>
              <a:lightRig rig="threePt" dir="t">
                <a:rot lat="0" lon="0" rev="600000"/>
              </a:lightRig>
            </a:scene3d>
            <a:sp3d extrusionH="6350">
              <a:bevelT/>
              <a:bevelB w="0" h="0"/>
            </a:sp3d>
          </p:spPr>
        </p:pic>
        <p:pic>
          <p:nvPicPr>
            <p:cNvPr id="68" name="Picture 67" descr="A picture containing outdoor object, night&#10;&#10;Description automatically generated">
              <a:extLst>
                <a:ext uri="{FF2B5EF4-FFF2-40B4-BE49-F238E27FC236}">
                  <a16:creationId xmlns:a16="http://schemas.microsoft.com/office/drawing/2014/main" id="{EB8B1743-1E09-43C9-905F-7D078C4F478E}"/>
                </a:ext>
              </a:extLst>
            </p:cNvPr>
            <p:cNvPicPr>
              <a:picLocks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49486" y="2521846"/>
              <a:ext cx="458724" cy="72085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  <a:scene3d>
              <a:camera prst="perspectiveContrastingLeftFacing" fov="0">
                <a:rot lat="2040000" lon="1800000" rev="0"/>
              </a:camera>
              <a:lightRig rig="threePt" dir="t"/>
            </a:scene3d>
            <a:sp3d>
              <a:bevelT/>
            </a:sp3d>
          </p:spPr>
        </p:pic>
        <p:pic>
          <p:nvPicPr>
            <p:cNvPr id="69" name="Picture 68" descr="A picture containing outdoor object, night&#10;&#10;Description automatically generated">
              <a:extLst>
                <a:ext uri="{FF2B5EF4-FFF2-40B4-BE49-F238E27FC236}">
                  <a16:creationId xmlns:a16="http://schemas.microsoft.com/office/drawing/2014/main" id="{B8DC9C17-CCDD-4FDA-BFBA-80E8AB55EC40}"/>
                </a:ext>
              </a:extLst>
            </p:cNvPr>
            <p:cNvPicPr>
              <a:picLocks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59959" y="2662428"/>
              <a:ext cx="458724" cy="72085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  <a:scene3d>
              <a:camera prst="isometricOffAxis2Left">
                <a:rot lat="2040000" lon="900000" rev="0"/>
              </a:camera>
              <a:lightRig rig="threePt" dir="t"/>
            </a:scene3d>
            <a:sp3d>
              <a:bevelT/>
            </a:sp3d>
          </p:spPr>
        </p:pic>
        <p:pic>
          <p:nvPicPr>
            <p:cNvPr id="70" name="Picture 69" descr="A group of stars in space&#10;&#10;Description automatically generated with low confidence">
              <a:extLst>
                <a:ext uri="{FF2B5EF4-FFF2-40B4-BE49-F238E27FC236}">
                  <a16:creationId xmlns:a16="http://schemas.microsoft.com/office/drawing/2014/main" id="{DE11F571-9C0F-464B-814C-5330795055BC}"/>
                </a:ext>
              </a:extLst>
            </p:cNvPr>
            <p:cNvPicPr>
              <a:picLocks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57730" y="2662428"/>
              <a:ext cx="458724" cy="72085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  <a:scene3d>
              <a:camera prst="perspectiveContrastingRightFacing" fov="0">
                <a:rot lat="2040000" lon="20700000" rev="0"/>
              </a:camera>
              <a:lightRig rig="threePt" dir="t"/>
            </a:scene3d>
            <a:sp3d>
              <a:bevelT/>
            </a:sp3d>
          </p:spPr>
        </p:pic>
        <p:pic>
          <p:nvPicPr>
            <p:cNvPr id="71" name="Picture 70" descr="A picture containing light, outdoor object, night sky&#10;&#10;Description automatically generated">
              <a:extLst>
                <a:ext uri="{FF2B5EF4-FFF2-40B4-BE49-F238E27FC236}">
                  <a16:creationId xmlns:a16="http://schemas.microsoft.com/office/drawing/2014/main" id="{23A962E3-BDB3-403E-8ED5-5264AD2B4685}"/>
                </a:ext>
              </a:extLst>
            </p:cNvPr>
            <p:cNvPicPr>
              <a:picLocks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14662" y="2708148"/>
              <a:ext cx="458724" cy="72085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  <a:scene3d>
              <a:camera prst="perspectiveContrastingLeftFacing" fov="0">
                <a:rot lat="2040000" lon="0" rev="0"/>
              </a:camera>
              <a:lightRig rig="threePt" dir="t"/>
            </a:scene3d>
            <a:sp3d>
              <a:bevelT/>
            </a:sp3d>
          </p:spPr>
        </p:pic>
        <p:pic>
          <p:nvPicPr>
            <p:cNvPr id="72" name="Picture 71" descr="A picture containing light, outdoor object, night, comet&#10;&#10;Description automatically generated">
              <a:extLst>
                <a:ext uri="{FF2B5EF4-FFF2-40B4-BE49-F238E27FC236}">
                  <a16:creationId xmlns:a16="http://schemas.microsoft.com/office/drawing/2014/main" id="{DB4DF50E-CF47-46F1-A3DE-3BB089B81783}"/>
                </a:ext>
              </a:extLst>
            </p:cNvPr>
            <p:cNvPicPr>
              <a:picLocks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54759" y="2521846"/>
              <a:ext cx="458724" cy="72085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  <a:scene3d>
              <a:camera prst="perspectiveContrastingRightFacing" fov="0">
                <a:rot lat="2040000" lon="19800000" rev="0"/>
              </a:camera>
              <a:lightRig rig="threePt" dir="t"/>
            </a:scene3d>
            <a:sp3d>
              <a:bevelT/>
            </a:sp3d>
          </p:spPr>
        </p:pic>
        <p:pic>
          <p:nvPicPr>
            <p:cNvPr id="73" name="Picture 72" descr="White dots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08C248FF-F362-4705-93ED-B9B084442D1B}"/>
                </a:ext>
              </a:extLst>
            </p:cNvPr>
            <p:cNvPicPr>
              <a:picLocks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3940" y="2081539"/>
              <a:ext cx="458724" cy="72085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  <a:scene3d>
              <a:camera prst="perspectiveContrastingRightFacing" fov="0">
                <a:rot lat="2040000" lon="18000000" rev="0"/>
              </a:camera>
              <a:lightRig rig="threePt" dir="t"/>
            </a:scene3d>
            <a:sp3d>
              <a:bevelT/>
            </a:sp3d>
          </p:spPr>
        </p:pic>
        <p:pic>
          <p:nvPicPr>
            <p:cNvPr id="74" name="Picture 73" descr="A group of stars in space&#10;&#10;Description automatically generated with low confidence">
              <a:extLst>
                <a:ext uri="{FF2B5EF4-FFF2-40B4-BE49-F238E27FC236}">
                  <a16:creationId xmlns:a16="http://schemas.microsoft.com/office/drawing/2014/main" id="{E16D5068-20E2-4658-BD8A-CA89E3650342}"/>
                </a:ext>
              </a:extLst>
            </p:cNvPr>
            <p:cNvPicPr>
              <a:picLocks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09386" y="2334010"/>
              <a:ext cx="458724" cy="72085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  <a:scene3d>
              <a:camera prst="perspectiveContrastingRightFacing" fov="0">
                <a:rot lat="2040000" lon="18900000" rev="0"/>
              </a:camera>
              <a:lightRig rig="threePt" dir="t"/>
            </a:scene3d>
            <a:sp3d>
              <a:bevelT/>
            </a:sp3d>
          </p:spPr>
        </p:pic>
      </p:grp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75" name="3D Model 74" descr="Face Centered Cubic Unit Cell">
                <a:extLst>
                  <a:ext uri="{FF2B5EF4-FFF2-40B4-BE49-F238E27FC236}">
                    <a16:creationId xmlns:a16="http://schemas.microsoft.com/office/drawing/2014/main" id="{2FAF6F07-B2EC-4932-A10D-559F4F7AFBC1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6831671" y="1193691"/>
              <a:ext cx="458724" cy="506651"/>
            </p:xfrm>
            <a:graphic>
              <a:graphicData uri="http://schemas.microsoft.com/office/drawing/2017/model3d">
                <am3d:model3d r:embed="rId16">
                  <am3d:spPr>
                    <a:xfrm>
                      <a:off x="0" y="0"/>
                      <a:ext cx="458724" cy="506651"/>
                    </a:xfrm>
                    <a:prstGeom prst="rect">
                      <a:avLst/>
                    </a:prstGeom>
                    <a:effectLst>
                      <a:reflection blurRad="6350" stA="50000" endA="300" endPos="55000" dir="5400000" sy="-100000" algn="bl" rotWithShape="0"/>
                    </a:effectLst>
                  </am3d:spPr>
                  <am3d:camera>
                    <am3d:pos x="0" y="0" z="81336233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0313" d="1000000"/>
                    <am3d:preTrans dx="-78" dy="0" dz="6688"/>
                    <am3d:scale>
                      <am3d:sx n="1000000" d="1000000"/>
                      <am3d:sy n="1000000" d="1000000"/>
                      <am3d:sz n="1000000" d="1000000"/>
                    </am3d:scale>
                    <am3d:rot ax="2052646" ay="1632860" az="1036291"/>
                    <am3d:postTrans dx="0" dy="0" dz="0"/>
                  </am3d:trans>
                  <am3d:raster rName="Office3DRenderer" rVer="16.0.8326">
                    <am3d:blip r:embed="rId17"/>
                  </am3d:raster>
                  <am3d:objViewport viewportSz="517421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75" name="3D Model 74" descr="Face Centered Cubic Unit Cell">
                <a:extLst>
                  <a:ext uri="{FF2B5EF4-FFF2-40B4-BE49-F238E27FC236}">
                    <a16:creationId xmlns:a16="http://schemas.microsoft.com/office/drawing/2014/main" id="{2FAF6F07-B2EC-4932-A10D-559F4F7AFBC1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6831671" y="1193691"/>
                <a:ext cx="458724" cy="506651"/>
              </a:xfrm>
              <a:prstGeom prst="rect">
                <a:avLst/>
              </a:prstGeom>
              <a:effectLst>
                <a:reflection blurRad="6350" stA="50000" endA="300" endPos="55000" dir="5400000" sy="-100000" algn="bl" rotWithShape="0"/>
              </a:effectLst>
            </p:spPr>
          </p:pic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AC3C97B9-ED3C-49B9-B1EE-A241EE66805E}"/>
              </a:ext>
            </a:extLst>
          </p:cNvPr>
          <p:cNvSpPr txBox="1"/>
          <p:nvPr/>
        </p:nvSpPr>
        <p:spPr>
          <a:xfrm rot="21000695">
            <a:off x="9668295" y="1352665"/>
            <a:ext cx="1005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minerals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E5F71B9-CA6E-4110-BF3E-B551DC0E3620}"/>
              </a:ext>
            </a:extLst>
          </p:cNvPr>
          <p:cNvSpPr txBox="1"/>
          <p:nvPr/>
        </p:nvSpPr>
        <p:spPr>
          <a:xfrm rot="21000695">
            <a:off x="8217550" y="3914455"/>
            <a:ext cx="2813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Pharmaceuticals &amp; Proteins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4F25DA1-E9F9-4763-B546-3E13948FAA1B}"/>
              </a:ext>
            </a:extLst>
          </p:cNvPr>
          <p:cNvSpPr txBox="1"/>
          <p:nvPr/>
        </p:nvSpPr>
        <p:spPr>
          <a:xfrm rot="21000695">
            <a:off x="-43301" y="3548504"/>
            <a:ext cx="2278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Microporous minerals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174B327-D5AC-44F8-925B-6062E365CBF5}"/>
              </a:ext>
            </a:extLst>
          </p:cNvPr>
          <p:cNvSpPr txBox="1"/>
          <p:nvPr/>
        </p:nvSpPr>
        <p:spPr>
          <a:xfrm rot="21038228">
            <a:off x="3320530" y="1053827"/>
            <a:ext cx="1006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catalysts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A31F0FD-F4D0-4476-8A25-D565E35FDF67}"/>
              </a:ext>
            </a:extLst>
          </p:cNvPr>
          <p:cNvSpPr txBox="1"/>
          <p:nvPr/>
        </p:nvSpPr>
        <p:spPr>
          <a:xfrm>
            <a:off x="5266350" y="6289235"/>
            <a:ext cx="1659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Pigment Yellow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9423D0E-A47E-4021-8BB8-F6D446DF3418}"/>
              </a:ext>
            </a:extLst>
          </p:cNvPr>
          <p:cNvSpPr txBox="1"/>
          <p:nvPr/>
        </p:nvSpPr>
        <p:spPr>
          <a:xfrm rot="21038228">
            <a:off x="3558247" y="5175847"/>
            <a:ext cx="1069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pigments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AA22D3B-D843-43A7-A701-8819FDAAD1B2}"/>
              </a:ext>
            </a:extLst>
          </p:cNvPr>
          <p:cNvSpPr txBox="1"/>
          <p:nvPr/>
        </p:nvSpPr>
        <p:spPr>
          <a:xfrm rot="1969098">
            <a:off x="7877841" y="1052732"/>
            <a:ext cx="1034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batteries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D6CECE8-BE1B-42C4-9768-735C36790C46}"/>
              </a:ext>
            </a:extLst>
          </p:cNvPr>
          <p:cNvSpPr txBox="1"/>
          <p:nvPr/>
        </p:nvSpPr>
        <p:spPr>
          <a:xfrm>
            <a:off x="207748" y="1011582"/>
            <a:ext cx="63155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1" dirty="0"/>
              <a:t>Light-Emitting Diodes</a:t>
            </a:r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89AB3BA3-CA1C-43D6-BEEA-D4D0C95EEABA}"/>
              </a:ext>
            </a:extLst>
          </p:cNvPr>
          <p:cNvPicPr>
            <a:picLocks noChangeAspect="1"/>
          </p:cNvPicPr>
          <p:nvPr/>
        </p:nvPicPr>
        <p:blipFill rotWithShape="1"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6441" b="93390" l="28250" r="71546">
                        <a14:foregroundMark x1="70931" y1="17627" x2="70931" y2="17627"/>
                        <a14:foregroundMark x1="64790" y1="6610" x2="64790" y2="6610"/>
                        <a14:foregroundMark x1="44524" y1="9322" x2="44524" y2="9322"/>
                        <a14:foregroundMark x1="29478" y1="26441" x2="29478" y2="26441"/>
                        <a14:foregroundMark x1="28454" y1="40678" x2="28454" y2="40678"/>
                        <a14:foregroundMark x1="28352" y1="53220" x2="28352" y2="53220"/>
                        <a14:foregroundMark x1="29785" y1="50847" x2="29785" y2="50847"/>
                        <a14:foregroundMark x1="35415" y1="93390" x2="35415" y2="93390"/>
                        <a14:foregroundMark x1="44933" y1="91864" x2="44933" y2="91864"/>
                        <a14:foregroundMark x1="46571" y1="91017" x2="46571" y2="91017"/>
                        <a14:foregroundMark x1="47595" y1="90339" x2="47595" y2="90339"/>
                        <a14:foregroundMark x1="47799" y1="89831" x2="47799" y2="89831"/>
                        <a14:foregroundMark x1="47595" y1="90169" x2="47595" y2="90169"/>
                        <a14:foregroundMark x1="47595" y1="90169" x2="47595" y2="90169"/>
                        <a14:foregroundMark x1="71341" y1="59492" x2="71341" y2="59492"/>
                        <a14:foregroundMark x1="71546" y1="46780" x2="71546" y2="46780"/>
                        <a14:foregroundMark x1="69498" y1="49661" x2="69498" y2="49661"/>
                        <a14:foregroundMark x1="45650" y1="11186" x2="45650" y2="11186"/>
                        <a14:foregroundMark x1="29990" y1="40000" x2="29990" y2="40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495" r="25931"/>
          <a:stretch/>
        </p:blipFill>
        <p:spPr>
          <a:xfrm rot="16200000">
            <a:off x="238776" y="1022676"/>
            <a:ext cx="2078230" cy="2638074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E27B437E-866A-7CB5-FB98-580CB2F0318C}"/>
              </a:ext>
            </a:extLst>
          </p:cNvPr>
          <p:cNvGrpSpPr/>
          <p:nvPr/>
        </p:nvGrpSpPr>
        <p:grpSpPr>
          <a:xfrm>
            <a:off x="3944507" y="-3088"/>
            <a:ext cx="8247493" cy="310976"/>
            <a:chOff x="3944507" y="-3088"/>
            <a:chExt cx="8247493" cy="310976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4DF5CB1-9FDF-F60B-1096-51FD7D6EDA55}"/>
                </a:ext>
              </a:extLst>
            </p:cNvPr>
            <p:cNvGrpSpPr/>
            <p:nvPr/>
          </p:nvGrpSpPr>
          <p:grpSpPr>
            <a:xfrm>
              <a:off x="3944507" y="-3088"/>
              <a:ext cx="6951950" cy="310976"/>
              <a:chOff x="5245404" y="-3088"/>
              <a:chExt cx="6951950" cy="310976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4C3B13C1-1A87-80B8-C542-8DC9D6E39C87}"/>
                  </a:ext>
                </a:extLst>
              </p:cNvPr>
              <p:cNvGrpSpPr/>
              <p:nvPr/>
            </p:nvGrpSpPr>
            <p:grpSpPr>
              <a:xfrm>
                <a:off x="5245404" y="0"/>
                <a:ext cx="5684520" cy="307888"/>
                <a:chOff x="6507480" y="0"/>
                <a:chExt cx="5684520" cy="307888"/>
              </a:xfrm>
            </p:grpSpPr>
            <p:sp>
              <p:nvSpPr>
                <p:cNvPr id="16" name="Flowchart: Manual Operation 15">
                  <a:extLst>
                    <a:ext uri="{FF2B5EF4-FFF2-40B4-BE49-F238E27FC236}">
                      <a16:creationId xmlns:a16="http://schemas.microsoft.com/office/drawing/2014/main" id="{3D70D9BF-484F-5785-316C-5DFC4022CB63}"/>
                    </a:ext>
                  </a:extLst>
                </p:cNvPr>
                <p:cNvSpPr/>
                <p:nvPr/>
              </p:nvSpPr>
              <p:spPr>
                <a:xfrm>
                  <a:off x="6507480" y="0"/>
                  <a:ext cx="1828800" cy="307888"/>
                </a:xfrm>
                <a:prstGeom prst="flowChartManualOperation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b="1" dirty="0">
                      <a:solidFill>
                        <a:schemeClr val="bg1">
                          <a:lumMod val="85000"/>
                        </a:schemeClr>
                      </a:solidFill>
                    </a:rPr>
                    <a:t>Introduction</a:t>
                  </a:r>
                  <a:endParaRPr lang="el-GR" sz="1200" b="1" dirty="0">
                    <a:solidFill>
                      <a:schemeClr val="bg1">
                        <a:lumMod val="85000"/>
                      </a:schemeClr>
                    </a:solidFill>
                  </a:endParaRPr>
                </a:p>
              </p:txBody>
            </p:sp>
            <p:sp>
              <p:nvSpPr>
                <p:cNvPr id="17" name="Flowchart: Manual Operation 16">
                  <a:extLst>
                    <a:ext uri="{FF2B5EF4-FFF2-40B4-BE49-F238E27FC236}">
                      <a16:creationId xmlns:a16="http://schemas.microsoft.com/office/drawing/2014/main" id="{512DC19B-193D-DA26-8F09-C83542282F73}"/>
                    </a:ext>
                  </a:extLst>
                </p:cNvPr>
                <p:cNvSpPr/>
                <p:nvPr/>
              </p:nvSpPr>
              <p:spPr>
                <a:xfrm>
                  <a:off x="7792720" y="0"/>
                  <a:ext cx="1828800" cy="307888"/>
                </a:xfrm>
                <a:prstGeom prst="flowChartManualOperation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ts val="1100"/>
                    </a:lnSpc>
                  </a:pPr>
                  <a:r>
                    <a:rPr lang="en-US" sz="1200" b="1" dirty="0">
                      <a:solidFill>
                        <a:schemeClr val="bg1">
                          <a:lumMod val="85000"/>
                        </a:schemeClr>
                      </a:solidFill>
                    </a:rPr>
                    <a:t>Orientation &amp; Phase Map</a:t>
                  </a:r>
                  <a:endParaRPr lang="el-GR" sz="1200" b="1" dirty="0">
                    <a:solidFill>
                      <a:schemeClr val="bg1">
                        <a:lumMod val="85000"/>
                      </a:schemeClr>
                    </a:solidFill>
                  </a:endParaRPr>
                </a:p>
              </p:txBody>
            </p:sp>
            <p:sp>
              <p:nvSpPr>
                <p:cNvPr id="18" name="Flowchart: Manual Operation 17">
                  <a:extLst>
                    <a:ext uri="{FF2B5EF4-FFF2-40B4-BE49-F238E27FC236}">
                      <a16:creationId xmlns:a16="http://schemas.microsoft.com/office/drawing/2014/main" id="{C07925ED-7397-6095-D35D-50D3AB8A460B}"/>
                    </a:ext>
                  </a:extLst>
                </p:cNvPr>
                <p:cNvSpPr/>
                <p:nvPr/>
              </p:nvSpPr>
              <p:spPr>
                <a:xfrm>
                  <a:off x="9077960" y="0"/>
                  <a:ext cx="1828800" cy="307888"/>
                </a:xfrm>
                <a:prstGeom prst="flowChartManualOperation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ts val="1100"/>
                    </a:lnSpc>
                  </a:pPr>
                  <a:r>
                    <a:rPr lang="en-US" sz="1200" b="1" dirty="0">
                      <a:solidFill>
                        <a:schemeClr val="bg1">
                          <a:lumMod val="85000"/>
                        </a:schemeClr>
                      </a:solidFill>
                    </a:rPr>
                    <a:t>Strain Mapping</a:t>
                  </a:r>
                  <a:endParaRPr lang="el-GR" sz="1200" b="1" dirty="0">
                    <a:solidFill>
                      <a:schemeClr val="bg1">
                        <a:lumMod val="85000"/>
                      </a:schemeClr>
                    </a:solidFill>
                  </a:endParaRPr>
                </a:p>
              </p:txBody>
            </p:sp>
            <p:sp>
              <p:nvSpPr>
                <p:cNvPr id="27" name="Flowchart: Manual Operation 26">
                  <a:extLst>
                    <a:ext uri="{FF2B5EF4-FFF2-40B4-BE49-F238E27FC236}">
                      <a16:creationId xmlns:a16="http://schemas.microsoft.com/office/drawing/2014/main" id="{23B8A7BE-8D16-2FC2-DE9E-DA18CE9FC2C5}"/>
                    </a:ext>
                  </a:extLst>
                </p:cNvPr>
                <p:cNvSpPr/>
                <p:nvPr/>
              </p:nvSpPr>
              <p:spPr>
                <a:xfrm>
                  <a:off x="10363200" y="0"/>
                  <a:ext cx="1828800" cy="307888"/>
                </a:xfrm>
                <a:prstGeom prst="flowChartManualOperation">
                  <a:avLst/>
                </a:prstGeom>
                <a:solidFill>
                  <a:schemeClr val="bg1">
                    <a:lumMod val="95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ts val="1100"/>
                    </a:lnSpc>
                  </a:pPr>
                  <a:r>
                    <a:rPr lang="en-US" sz="1200" b="1" dirty="0">
                      <a:solidFill>
                        <a:schemeClr val="bg1">
                          <a:lumMod val="85000"/>
                        </a:schemeClr>
                      </a:solidFill>
                    </a:rPr>
                    <a:t>Electric Field</a:t>
                  </a:r>
                  <a:endParaRPr lang="el-GR" sz="1200" b="1" dirty="0">
                    <a:solidFill>
                      <a:schemeClr val="bg1">
                        <a:lumMod val="85000"/>
                      </a:schemeClr>
                    </a:solidFill>
                  </a:endParaRPr>
                </a:p>
              </p:txBody>
            </p:sp>
          </p:grpSp>
          <p:sp>
            <p:nvSpPr>
              <p:cNvPr id="15" name="Flowchart: Manual Operation 14">
                <a:extLst>
                  <a:ext uri="{FF2B5EF4-FFF2-40B4-BE49-F238E27FC236}">
                    <a16:creationId xmlns:a16="http://schemas.microsoft.com/office/drawing/2014/main" id="{7F34651A-FF1A-2EC3-93D6-7D13AA36E9AB}"/>
                  </a:ext>
                </a:extLst>
              </p:cNvPr>
              <p:cNvSpPr/>
              <p:nvPr/>
            </p:nvSpPr>
            <p:spPr>
              <a:xfrm>
                <a:off x="10368554" y="-3088"/>
                <a:ext cx="1828800" cy="307888"/>
              </a:xfrm>
              <a:prstGeom prst="flowChartManualOperation">
                <a:avLst/>
              </a:prstGeom>
              <a:solidFill>
                <a:schemeClr val="bg1">
                  <a:lumMod val="9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100"/>
                  </a:lnSpc>
                </a:pPr>
                <a:r>
                  <a:rPr lang="en-US" sz="1200" b="1" dirty="0">
                    <a:solidFill>
                      <a:schemeClr val="bg1">
                        <a:lumMod val="85000"/>
                      </a:schemeClr>
                    </a:solidFill>
                  </a:rPr>
                  <a:t>e</a:t>
                </a:r>
                <a:r>
                  <a:rPr lang="el-GR" sz="1200" b="1" dirty="0">
                    <a:solidFill>
                      <a:schemeClr val="bg1">
                        <a:lumMod val="85000"/>
                      </a:schemeClr>
                    </a:solidFill>
                  </a:rPr>
                  <a:t>-</a:t>
                </a:r>
                <a:r>
                  <a:rPr lang="en-US" sz="1200" b="1" dirty="0">
                    <a:solidFill>
                      <a:schemeClr val="bg1">
                        <a:lumMod val="85000"/>
                      </a:schemeClr>
                    </a:solidFill>
                  </a:rPr>
                  <a:t>PDF</a:t>
                </a:r>
                <a:endParaRPr lang="el-GR" sz="1200" b="1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p:grpSp>
        <p:sp>
          <p:nvSpPr>
            <p:cNvPr id="8" name="Flowchart: Manual Operation 7">
              <a:extLst>
                <a:ext uri="{FF2B5EF4-FFF2-40B4-BE49-F238E27FC236}">
                  <a16:creationId xmlns:a16="http://schemas.microsoft.com/office/drawing/2014/main" id="{EFD0A9DA-5A46-69F2-6F6D-66FA441416F4}"/>
                </a:ext>
              </a:extLst>
            </p:cNvPr>
            <p:cNvSpPr/>
            <p:nvPr/>
          </p:nvSpPr>
          <p:spPr>
            <a:xfrm>
              <a:off x="10363200" y="0"/>
              <a:ext cx="1828800" cy="307888"/>
            </a:xfrm>
            <a:prstGeom prst="flowChartManualOperation">
              <a:avLst/>
            </a:prstGeom>
            <a:solidFill>
              <a:schemeClr val="tx1">
                <a:lumMod val="65000"/>
                <a:lumOff val="3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100"/>
                </a:lnSpc>
              </a:pPr>
              <a:r>
                <a:rPr lang="en-US" sz="1200" b="1" dirty="0">
                  <a:solidFill>
                    <a:srgbClr val="00FFCC"/>
                  </a:solidFill>
                </a:rPr>
                <a:t>PED tomography</a:t>
              </a:r>
              <a:endParaRPr lang="el-GR" sz="1200" b="1" dirty="0">
                <a:solidFill>
                  <a:srgbClr val="00FFCC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28445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mph" presetSubtype="128" repeatCount="indefinite" accel="10000" decel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83BA49-18D7-362A-D9CF-3D4CF5BAE7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Microscope_4.jpg">
            <a:extLst>
              <a:ext uri="{FF2B5EF4-FFF2-40B4-BE49-F238E27FC236}">
                <a16:creationId xmlns:a16="http://schemas.microsoft.com/office/drawing/2014/main" id="{ACF0B2D8-FBD6-7F52-038A-67DB8B2F409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 bright="30000" contrast="-30000"/>
          </a:blip>
          <a:srcRect/>
          <a:stretch>
            <a:fillRect/>
          </a:stretch>
        </p:blipFill>
        <p:spPr bwMode="auto">
          <a:xfrm>
            <a:off x="26967" y="0"/>
            <a:ext cx="5390187" cy="64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0BA8959-A97C-9FFE-97D9-D567326DD8B0}"/>
              </a:ext>
            </a:extLst>
          </p:cNvPr>
          <p:cNvCxnSpPr/>
          <p:nvPr/>
        </p:nvCxnSpPr>
        <p:spPr>
          <a:xfrm>
            <a:off x="844061" y="6248400"/>
            <a:ext cx="9144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3">
            <a:extLst>
              <a:ext uri="{FF2B5EF4-FFF2-40B4-BE49-F238E27FC236}">
                <a16:creationId xmlns:a16="http://schemas.microsoft.com/office/drawing/2014/main" id="{9A658DE3-837A-F389-563D-A34D2A0B5E05}"/>
              </a:ext>
            </a:extLst>
          </p:cNvPr>
          <p:cNvGrpSpPr/>
          <p:nvPr/>
        </p:nvGrpSpPr>
        <p:grpSpPr>
          <a:xfrm>
            <a:off x="5280261" y="1476282"/>
            <a:ext cx="6526537" cy="4724397"/>
            <a:chOff x="1254572" y="152976"/>
            <a:chExt cx="7941028" cy="6068437"/>
          </a:xfrm>
        </p:grpSpPr>
        <p:pic>
          <p:nvPicPr>
            <p:cNvPr id="12" name="Picture 3" descr="Grafica1">
              <a:extLst>
                <a:ext uri="{FF2B5EF4-FFF2-40B4-BE49-F238E27FC236}">
                  <a16:creationId xmlns:a16="http://schemas.microsoft.com/office/drawing/2014/main" id="{30932155-730A-37C6-A1F4-E699A2D520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465388" y="2389188"/>
              <a:ext cx="4405312" cy="3254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13" name="Object 20">
              <a:extLst>
                <a:ext uri="{FF2B5EF4-FFF2-40B4-BE49-F238E27FC236}">
                  <a16:creationId xmlns:a16="http://schemas.microsoft.com/office/drawing/2014/main" id="{86BEAE33-40A7-65A5-0A60-62EB8A6DC50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336800" y="4494213"/>
            <a:ext cx="4868863" cy="1727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aint Shop Pro Image" r:id="rId6" imgW="4868293" imgH="1726829" progId="">
                    <p:embed/>
                  </p:oleObj>
                </mc:Choice>
                <mc:Fallback>
                  <p:oleObj name="Paint Shop Pro Image" r:id="rId6" imgW="4868293" imgH="1726829" progId="">
                    <p:embed/>
                    <p:pic>
                      <p:nvPicPr>
                        <p:cNvPr id="44" name="Object 20">
                          <a:extLst>
                            <a:ext uri="{FF2B5EF4-FFF2-40B4-BE49-F238E27FC236}">
                              <a16:creationId xmlns:a16="http://schemas.microsoft.com/office/drawing/2014/main" id="{FFADA6D0-2DE4-4E37-9BEA-143E01C5457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36800" y="4494213"/>
                          <a:ext cx="4868863" cy="17272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" name="Text Box 2">
              <a:extLst>
                <a:ext uri="{FF2B5EF4-FFF2-40B4-BE49-F238E27FC236}">
                  <a16:creationId xmlns:a16="http://schemas.microsoft.com/office/drawing/2014/main" id="{7AE74B35-6530-F95C-B762-2EBC51EAD5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54301" y="152976"/>
              <a:ext cx="2760835" cy="408421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400" dirty="0">
                  <a:solidFill>
                    <a:schemeClr val="accent2"/>
                  </a:solidFill>
                </a:rPr>
                <a:t>Image formation in TEM </a:t>
              </a:r>
            </a:p>
          </p:txBody>
        </p:sp>
        <p:sp>
          <p:nvSpPr>
            <p:cNvPr id="25" name="Text Box 4">
              <a:extLst>
                <a:ext uri="{FF2B5EF4-FFF2-40B4-BE49-F238E27FC236}">
                  <a16:creationId xmlns:a16="http://schemas.microsoft.com/office/drawing/2014/main" id="{1D3095F1-2099-AA75-9AE0-34E57376BC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08387" y="2969131"/>
              <a:ext cx="1291650" cy="69431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400">
                  <a:solidFill>
                    <a:schemeClr val="accent2"/>
                  </a:solidFill>
                </a:rPr>
                <a:t>Back Focal</a:t>
              </a:r>
            </a:p>
            <a:p>
              <a:pPr algn="ctr" eaLnBrk="0" hangingPunct="0"/>
              <a:r>
                <a:rPr lang="en-US" sz="1400">
                  <a:solidFill>
                    <a:schemeClr val="accent2"/>
                  </a:solidFill>
                </a:rPr>
                <a:t> Plane</a:t>
              </a:r>
              <a:endParaRPr lang="en-US" sz="1400">
                <a:latin typeface="Times New Roman" pitchFamily="18" charset="0"/>
              </a:endParaRPr>
            </a:p>
          </p:txBody>
        </p:sp>
        <p:sp>
          <p:nvSpPr>
            <p:cNvPr id="26" name="Text Box 5">
              <a:extLst>
                <a:ext uri="{FF2B5EF4-FFF2-40B4-BE49-F238E27FC236}">
                  <a16:creationId xmlns:a16="http://schemas.microsoft.com/office/drawing/2014/main" id="{5AD2B4C5-C769-AC65-2377-C2EE988CE8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54572" y="4878261"/>
              <a:ext cx="867577" cy="69431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400" dirty="0">
                  <a:solidFill>
                    <a:srgbClr val="FF3300"/>
                  </a:solidFill>
                </a:rPr>
                <a:t>Image</a:t>
              </a:r>
            </a:p>
            <a:p>
              <a:pPr algn="ctr" eaLnBrk="0" hangingPunct="0"/>
              <a:r>
                <a:rPr lang="en-US" sz="1400" dirty="0">
                  <a:solidFill>
                    <a:srgbClr val="FF3300"/>
                  </a:solidFill>
                </a:rPr>
                <a:t> Plane</a:t>
              </a:r>
              <a:endParaRPr lang="en-US" sz="1400" dirty="0">
                <a:latin typeface="Times New Roman" pitchFamily="18" charset="0"/>
              </a:endParaRPr>
            </a:p>
          </p:txBody>
        </p:sp>
        <p:sp>
          <p:nvSpPr>
            <p:cNvPr id="27" name="AutoShape 6">
              <a:extLst>
                <a:ext uri="{FF2B5EF4-FFF2-40B4-BE49-F238E27FC236}">
                  <a16:creationId xmlns:a16="http://schemas.microsoft.com/office/drawing/2014/main" id="{C3CD1A73-6EA5-DA47-6A82-A081C99FB8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2913" y="1254125"/>
              <a:ext cx="3538537" cy="560388"/>
            </a:xfrm>
            <a:prstGeom prst="cube">
              <a:avLst>
                <a:gd name="adj" fmla="val 25000"/>
              </a:avLst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sz="1400"/>
            </a:p>
          </p:txBody>
        </p:sp>
        <p:sp>
          <p:nvSpPr>
            <p:cNvPr id="28" name="Line 7">
              <a:extLst>
                <a:ext uri="{FF2B5EF4-FFF2-40B4-BE49-F238E27FC236}">
                  <a16:creationId xmlns:a16="http://schemas.microsoft.com/office/drawing/2014/main" id="{A14A1436-3BF8-D6AB-CA9A-E6E0AECB3E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63800" y="2206625"/>
              <a:ext cx="474980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l-GR" sz="1400"/>
            </a:p>
          </p:txBody>
        </p:sp>
        <p:sp>
          <p:nvSpPr>
            <p:cNvPr id="29" name="Text Box 8">
              <a:extLst>
                <a:ext uri="{FF2B5EF4-FFF2-40B4-BE49-F238E27FC236}">
                  <a16:creationId xmlns:a16="http://schemas.microsoft.com/office/drawing/2014/main" id="{D7263875-E9F5-19D5-3BD6-0582A55BFA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13764" y="1775331"/>
              <a:ext cx="1176120" cy="69431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400" dirty="0">
                  <a:solidFill>
                    <a:schemeClr val="accent2"/>
                  </a:solidFill>
                </a:rPr>
                <a:t>Objective</a:t>
              </a:r>
            </a:p>
            <a:p>
              <a:pPr algn="ctr" eaLnBrk="0" hangingPunct="0"/>
              <a:r>
                <a:rPr lang="en-US" sz="1400" dirty="0">
                  <a:solidFill>
                    <a:schemeClr val="accent2"/>
                  </a:solidFill>
                </a:rPr>
                <a:t>Lens</a:t>
              </a:r>
              <a:endParaRPr lang="en-US" sz="1400" dirty="0">
                <a:solidFill>
                  <a:schemeClr val="accent2"/>
                </a:solidFill>
                <a:latin typeface="Times New Roman" pitchFamily="18" charset="0"/>
              </a:endParaRPr>
            </a:p>
          </p:txBody>
        </p:sp>
        <p:sp>
          <p:nvSpPr>
            <p:cNvPr id="30" name="Oval 9">
              <a:extLst>
                <a:ext uri="{FF2B5EF4-FFF2-40B4-BE49-F238E27FC236}">
                  <a16:creationId xmlns:a16="http://schemas.microsoft.com/office/drawing/2014/main" id="{69C86776-E283-F62D-F081-71B1FFB1E7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0188" y="3048000"/>
              <a:ext cx="1327150" cy="447675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 sz="1400"/>
            </a:p>
          </p:txBody>
        </p:sp>
        <p:sp>
          <p:nvSpPr>
            <p:cNvPr id="31" name="Text Box 10">
              <a:extLst>
                <a:ext uri="{FF2B5EF4-FFF2-40B4-BE49-F238E27FC236}">
                  <a16:creationId xmlns:a16="http://schemas.microsoft.com/office/drawing/2014/main" id="{1CB7639A-07B9-FDAB-5C7C-A0C10DD215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25053" y="1190409"/>
              <a:ext cx="978944" cy="40842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400">
                  <a:solidFill>
                    <a:srgbClr val="FF3300"/>
                  </a:solidFill>
                </a:rPr>
                <a:t>Sample</a:t>
              </a:r>
              <a:endParaRPr lang="en-US" sz="1400">
                <a:latin typeface="Times New Roman" pitchFamily="18" charset="0"/>
              </a:endParaRPr>
            </a:p>
          </p:txBody>
        </p:sp>
        <p:sp>
          <p:nvSpPr>
            <p:cNvPr id="32" name="Line 11">
              <a:extLst>
                <a:ext uri="{FF2B5EF4-FFF2-40B4-BE49-F238E27FC236}">
                  <a16:creationId xmlns:a16="http://schemas.microsoft.com/office/drawing/2014/main" id="{3CA3201D-8351-5AE9-E53A-1C1599423E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32338" y="652463"/>
              <a:ext cx="0" cy="5175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l-GR" sz="1400"/>
            </a:p>
          </p:txBody>
        </p:sp>
        <p:sp>
          <p:nvSpPr>
            <p:cNvPr id="33" name="Text Box 12">
              <a:extLst>
                <a:ext uri="{FF2B5EF4-FFF2-40B4-BE49-F238E27FC236}">
                  <a16:creationId xmlns:a16="http://schemas.microsoft.com/office/drawing/2014/main" id="{72A283FF-92A6-BF29-FCD2-1D8C3F9661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38204" y="646689"/>
              <a:ext cx="394718" cy="40842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400"/>
                <a:t>e</a:t>
              </a:r>
              <a:r>
                <a:rPr lang="en-US" sz="1400" baseline="30000"/>
                <a:t>-</a:t>
              </a:r>
              <a:endParaRPr lang="en-US" sz="1400">
                <a:latin typeface="Times New Roman" pitchFamily="18" charset="0"/>
              </a:endParaRPr>
            </a:p>
          </p:txBody>
        </p:sp>
        <p:sp>
          <p:nvSpPr>
            <p:cNvPr id="34" name="Line 13">
              <a:extLst>
                <a:ext uri="{FF2B5EF4-FFF2-40B4-BE49-F238E27FC236}">
                  <a16:creationId xmlns:a16="http://schemas.microsoft.com/office/drawing/2014/main" id="{66880033-C7D1-16B4-E23C-B696D1FFD94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24488" y="2819400"/>
              <a:ext cx="1509712" cy="46831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l-GR" sz="1400"/>
            </a:p>
          </p:txBody>
        </p:sp>
        <p:sp>
          <p:nvSpPr>
            <p:cNvPr id="35" name="Text Box 14">
              <a:extLst>
                <a:ext uri="{FF2B5EF4-FFF2-40B4-BE49-F238E27FC236}">
                  <a16:creationId xmlns:a16="http://schemas.microsoft.com/office/drawing/2014/main" id="{BEC90F19-0681-C759-C4D3-F7824408C3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74613" y="2576295"/>
              <a:ext cx="1808326" cy="408421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400" dirty="0">
                  <a:solidFill>
                    <a:srgbClr val="FF0000"/>
                  </a:solidFill>
                </a:rPr>
                <a:t>Point resolution</a:t>
              </a:r>
            </a:p>
          </p:txBody>
        </p:sp>
        <p:sp>
          <p:nvSpPr>
            <p:cNvPr id="36" name="AutoShape 15">
              <a:extLst>
                <a:ext uri="{FF2B5EF4-FFF2-40B4-BE49-F238E27FC236}">
                  <a16:creationId xmlns:a16="http://schemas.microsoft.com/office/drawing/2014/main" id="{AB1C801F-81CC-4530-6B4F-F6FAE00608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2150" y="1282700"/>
              <a:ext cx="403225" cy="531813"/>
            </a:xfrm>
            <a:prstGeom prst="can">
              <a:avLst>
                <a:gd name="adj" fmla="val 32972"/>
              </a:avLst>
            </a:prstGeom>
            <a:solidFill>
              <a:srgbClr val="FF33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 sz="1400"/>
            </a:p>
          </p:txBody>
        </p:sp>
        <p:sp>
          <p:nvSpPr>
            <p:cNvPr id="37" name="Line 16">
              <a:extLst>
                <a:ext uri="{FF2B5EF4-FFF2-40B4-BE49-F238E27FC236}">
                  <a16:creationId xmlns:a16="http://schemas.microsoft.com/office/drawing/2014/main" id="{9021F2F6-7794-16CE-01C9-975DC1553BD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252788" y="1787525"/>
              <a:ext cx="1268412" cy="9937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l-GR" sz="1400"/>
            </a:p>
          </p:txBody>
        </p:sp>
        <p:sp>
          <p:nvSpPr>
            <p:cNvPr id="38" name="Line 17">
              <a:extLst>
                <a:ext uri="{FF2B5EF4-FFF2-40B4-BE49-F238E27FC236}">
                  <a16:creationId xmlns:a16="http://schemas.microsoft.com/office/drawing/2014/main" id="{70C810A0-FE41-A09C-FD51-AB3302E370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86325" y="1787525"/>
              <a:ext cx="1173163" cy="9937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l-GR" sz="1400"/>
            </a:p>
          </p:txBody>
        </p:sp>
        <p:sp>
          <p:nvSpPr>
            <p:cNvPr id="39" name="Line 18">
              <a:extLst>
                <a:ext uri="{FF2B5EF4-FFF2-40B4-BE49-F238E27FC236}">
                  <a16:creationId xmlns:a16="http://schemas.microsoft.com/office/drawing/2014/main" id="{F7BE6786-59FA-E131-9655-30222BA7352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482850" y="1800225"/>
              <a:ext cx="2057400" cy="21717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l-GR" sz="1400"/>
            </a:p>
          </p:txBody>
        </p:sp>
        <p:sp>
          <p:nvSpPr>
            <p:cNvPr id="40" name="Line 19">
              <a:extLst>
                <a:ext uri="{FF2B5EF4-FFF2-40B4-BE49-F238E27FC236}">
                  <a16:creationId xmlns:a16="http://schemas.microsoft.com/office/drawing/2014/main" id="{2E2857CC-94E1-D599-4159-96DEDAE350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86325" y="1787525"/>
              <a:ext cx="1941513" cy="22129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l-GR" sz="1400"/>
            </a:p>
          </p:txBody>
        </p:sp>
        <p:sp>
          <p:nvSpPr>
            <p:cNvPr id="41" name="Line 21">
              <a:extLst>
                <a:ext uri="{FF2B5EF4-FFF2-40B4-BE49-F238E27FC236}">
                  <a16:creationId xmlns:a16="http://schemas.microsoft.com/office/drawing/2014/main" id="{82E9721D-B67A-EEAE-7B53-7CC3565E344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05250" y="3314700"/>
              <a:ext cx="134938" cy="215741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l-GR" sz="1400"/>
            </a:p>
          </p:txBody>
        </p:sp>
        <p:sp>
          <p:nvSpPr>
            <p:cNvPr id="42" name="Line 22">
              <a:extLst>
                <a:ext uri="{FF2B5EF4-FFF2-40B4-BE49-F238E27FC236}">
                  <a16:creationId xmlns:a16="http://schemas.microsoft.com/office/drawing/2014/main" id="{B5B2AB87-E270-1E2C-65B2-37E7EF070E5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86200" y="3271838"/>
              <a:ext cx="1462088" cy="22002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l-GR" sz="1400"/>
            </a:p>
          </p:txBody>
        </p:sp>
        <p:sp>
          <p:nvSpPr>
            <p:cNvPr id="43" name="Line 23">
              <a:extLst>
                <a:ext uri="{FF2B5EF4-FFF2-40B4-BE49-F238E27FC236}">
                  <a16:creationId xmlns:a16="http://schemas.microsoft.com/office/drawing/2014/main" id="{23914DD8-C87F-C634-69A6-A20FB43235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40188" y="3257550"/>
              <a:ext cx="1346200" cy="214471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l-GR" sz="1400"/>
            </a:p>
          </p:txBody>
        </p:sp>
        <p:sp>
          <p:nvSpPr>
            <p:cNvPr id="44" name="Line 24">
              <a:extLst>
                <a:ext uri="{FF2B5EF4-FFF2-40B4-BE49-F238E27FC236}">
                  <a16:creationId xmlns:a16="http://schemas.microsoft.com/office/drawing/2014/main" id="{7B66E9CA-36D4-BC4E-C4F1-09C5FC919E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48288" y="3257550"/>
              <a:ext cx="38100" cy="215741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l-GR" sz="1400"/>
            </a:p>
          </p:txBody>
        </p:sp>
        <p:sp>
          <p:nvSpPr>
            <p:cNvPr id="45" name="Oval 25">
              <a:extLst>
                <a:ext uri="{FF2B5EF4-FFF2-40B4-BE49-F238E27FC236}">
                  <a16:creationId xmlns:a16="http://schemas.microsoft.com/office/drawing/2014/main" id="{EFF2AD67-60A8-34A7-F6EA-A27DDE3FDF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5200" y="2819400"/>
              <a:ext cx="2286000" cy="990600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 sz="1400"/>
            </a:p>
          </p:txBody>
        </p:sp>
        <p:sp>
          <p:nvSpPr>
            <p:cNvPr id="46" name="Line 26">
              <a:extLst>
                <a:ext uri="{FF2B5EF4-FFF2-40B4-BE49-F238E27FC236}">
                  <a16:creationId xmlns:a16="http://schemas.microsoft.com/office/drawing/2014/main" id="{AD981537-0C9F-C7B1-00BF-AE6B639E74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91200" y="3505200"/>
              <a:ext cx="1143000" cy="53340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l-GR" sz="1400"/>
            </a:p>
          </p:txBody>
        </p:sp>
        <p:sp>
          <p:nvSpPr>
            <p:cNvPr id="47" name="Text Box 27">
              <a:extLst>
                <a:ext uri="{FF2B5EF4-FFF2-40B4-BE49-F238E27FC236}">
                  <a16:creationId xmlns:a16="http://schemas.microsoft.com/office/drawing/2014/main" id="{FD4CDE8B-04C3-B422-082D-78EF5D7AA0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33630" y="3871696"/>
              <a:ext cx="1941092" cy="408421"/>
            </a:xfrm>
            <a:prstGeom prst="rect">
              <a:avLst/>
            </a:prstGeom>
            <a:noFill/>
            <a:ln w="127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400" dirty="0">
                  <a:solidFill>
                    <a:schemeClr val="accent2"/>
                  </a:solidFill>
                </a:rPr>
                <a:t>Information limit</a:t>
              </a:r>
            </a:p>
          </p:txBody>
        </p:sp>
        <p:sp>
          <p:nvSpPr>
            <p:cNvPr id="48" name="TextBox 29">
              <a:extLst>
                <a:ext uri="{FF2B5EF4-FFF2-40B4-BE49-F238E27FC236}">
                  <a16:creationId xmlns:a16="http://schemas.microsoft.com/office/drawing/2014/main" id="{13783DC7-9354-4A29-C905-093B658296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43663" y="3141662"/>
              <a:ext cx="2147469" cy="4084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rgbClr val="002060"/>
                  </a:solidFill>
                </a:rPr>
                <a:t>Electron diffraction</a:t>
              </a:r>
              <a:endParaRPr lang="es-ES" sz="1400" dirty="0">
                <a:solidFill>
                  <a:srgbClr val="002060"/>
                </a:solidFill>
              </a:endParaRPr>
            </a:p>
          </p:txBody>
        </p:sp>
        <p:sp>
          <p:nvSpPr>
            <p:cNvPr id="49" name="TextBox 30">
              <a:extLst>
                <a:ext uri="{FF2B5EF4-FFF2-40B4-BE49-F238E27FC236}">
                  <a16:creationId xmlns:a16="http://schemas.microsoft.com/office/drawing/2014/main" id="{C0054F73-79BE-87D0-E1FD-326704462B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88125" y="4797426"/>
              <a:ext cx="2607475" cy="4084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rgbClr val="002060"/>
                  </a:solidFill>
                </a:rPr>
                <a:t>High  resolution  image</a:t>
              </a:r>
              <a:endParaRPr lang="es-ES" sz="1400">
                <a:solidFill>
                  <a:srgbClr val="002060"/>
                </a:solidFill>
              </a:endParaRPr>
            </a:p>
          </p:txBody>
        </p:sp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129200E-D61A-4179-0762-311EF2605868}"/>
              </a:ext>
            </a:extLst>
          </p:cNvPr>
          <p:cNvCxnSpPr>
            <a:cxnSpLocks/>
          </p:cNvCxnSpPr>
          <p:nvPr/>
        </p:nvCxnSpPr>
        <p:spPr>
          <a:xfrm>
            <a:off x="309156" y="6248400"/>
            <a:ext cx="11769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NanoMEGASjpegLOGO.jpg">
            <a:extLst>
              <a:ext uri="{FF2B5EF4-FFF2-40B4-BE49-F238E27FC236}">
                <a16:creationId xmlns:a16="http://schemas.microsoft.com/office/drawing/2014/main" id="{95661DC0-F56C-019B-7813-35578FD4ED83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9399896" y="6372322"/>
            <a:ext cx="2514600" cy="422700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F865A27-C605-9E6A-315A-D774B16A42CF}"/>
              </a:ext>
            </a:extLst>
          </p:cNvPr>
          <p:cNvCxnSpPr>
            <a:cxnSpLocks/>
          </p:cNvCxnSpPr>
          <p:nvPr/>
        </p:nvCxnSpPr>
        <p:spPr>
          <a:xfrm>
            <a:off x="0" y="6324600"/>
            <a:ext cx="120782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A331DAE7-EA4D-BC55-423C-77CC1FA54A18}"/>
              </a:ext>
            </a:extLst>
          </p:cNvPr>
          <p:cNvSpPr txBox="1"/>
          <p:nvPr/>
        </p:nvSpPr>
        <p:spPr>
          <a:xfrm>
            <a:off x="304800" y="304800"/>
            <a:ext cx="58481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REAL and RECIPROCAL Space in TEM</a:t>
            </a:r>
            <a:endParaRPr lang="el-GR" sz="2400" b="1" i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F6CC6ED-B7B7-2F07-590D-E8BE71D9B22A}"/>
              </a:ext>
            </a:extLst>
          </p:cNvPr>
          <p:cNvGrpSpPr/>
          <p:nvPr/>
        </p:nvGrpSpPr>
        <p:grpSpPr>
          <a:xfrm flipH="1" flipV="1">
            <a:off x="-1" y="704909"/>
            <a:ext cx="12078269" cy="59873"/>
            <a:chOff x="152400" y="685800"/>
            <a:chExt cx="9144000" cy="76200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3FF3527D-F7D3-CC1D-47F3-74EB9FAF68AE}"/>
                </a:ext>
              </a:extLst>
            </p:cNvPr>
            <p:cNvCxnSpPr/>
            <p:nvPr/>
          </p:nvCxnSpPr>
          <p:spPr>
            <a:xfrm>
              <a:off x="152400" y="762000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14F8A24-2AF8-8921-59BA-B639CF438FA4}"/>
                </a:ext>
              </a:extLst>
            </p:cNvPr>
            <p:cNvCxnSpPr/>
            <p:nvPr/>
          </p:nvCxnSpPr>
          <p:spPr>
            <a:xfrm>
              <a:off x="461556" y="685800"/>
              <a:ext cx="88348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BF6A8267-F249-CDFE-376F-DA1F57838E73}"/>
              </a:ext>
            </a:extLst>
          </p:cNvPr>
          <p:cNvSpPr txBox="1"/>
          <p:nvPr/>
        </p:nvSpPr>
        <p:spPr>
          <a:xfrm>
            <a:off x="0" y="6324600"/>
            <a:ext cx="2313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www.nanomegas.com</a:t>
            </a:r>
          </a:p>
        </p:txBody>
      </p:sp>
      <p:sp>
        <p:nvSpPr>
          <p:cNvPr id="2" name="Flowchart: Manual Operation 1">
            <a:extLst>
              <a:ext uri="{FF2B5EF4-FFF2-40B4-BE49-F238E27FC236}">
                <a16:creationId xmlns:a16="http://schemas.microsoft.com/office/drawing/2014/main" id="{0C965DEA-4F3D-4298-2A80-82BE5B1ED28E}"/>
              </a:ext>
            </a:extLst>
          </p:cNvPr>
          <p:cNvSpPr/>
          <p:nvPr/>
        </p:nvSpPr>
        <p:spPr>
          <a:xfrm>
            <a:off x="10363200" y="0"/>
            <a:ext cx="1828800" cy="307888"/>
          </a:xfrm>
          <a:prstGeom prst="flowChartManualOperation">
            <a:avLst/>
          </a:prstGeom>
          <a:solidFill>
            <a:schemeClr val="tx1">
              <a:lumMod val="65000"/>
              <a:lumOff val="3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100"/>
              </a:lnSpc>
            </a:pPr>
            <a:r>
              <a:rPr lang="en-US" sz="1200" b="1" dirty="0">
                <a:solidFill>
                  <a:srgbClr val="00FFCC"/>
                </a:solidFill>
              </a:rPr>
              <a:t>Introduction</a:t>
            </a:r>
            <a:endParaRPr lang="el-GR" sz="1200" b="1" dirty="0">
              <a:solidFill>
                <a:srgbClr val="00FFCC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E95360-C4CE-48AE-0C9E-FC6B8EFE3B94}"/>
              </a:ext>
            </a:extLst>
          </p:cNvPr>
          <p:cNvSpPr txBox="1"/>
          <p:nvPr/>
        </p:nvSpPr>
        <p:spPr>
          <a:xfrm>
            <a:off x="6645514" y="805050"/>
            <a:ext cx="3353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Transmission Electron Microscopy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52818420"/>
      </p:ext>
    </p:extLst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1C8FB48-3F2F-4CC2-BA73-7A765721529A}"/>
              </a:ext>
            </a:extLst>
          </p:cNvPr>
          <p:cNvCxnSpPr>
            <a:cxnSpLocks/>
          </p:cNvCxnSpPr>
          <p:nvPr/>
        </p:nvCxnSpPr>
        <p:spPr>
          <a:xfrm>
            <a:off x="309156" y="6248400"/>
            <a:ext cx="11769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NanoMEGASjpegLOGO.jpg">
            <a:extLst>
              <a:ext uri="{FF2B5EF4-FFF2-40B4-BE49-F238E27FC236}">
                <a16:creationId xmlns:a16="http://schemas.microsoft.com/office/drawing/2014/main" id="{36ED8839-1755-4B4B-96E7-F2590A9D137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399896" y="6372322"/>
            <a:ext cx="2514600" cy="4227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ADAE48F-800A-44A2-BD5A-131E15F6B686}"/>
              </a:ext>
            </a:extLst>
          </p:cNvPr>
          <p:cNvCxnSpPr>
            <a:cxnSpLocks/>
          </p:cNvCxnSpPr>
          <p:nvPr/>
        </p:nvCxnSpPr>
        <p:spPr>
          <a:xfrm>
            <a:off x="0" y="6324600"/>
            <a:ext cx="120782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DDF9C85-9112-40A8-A34D-763189C58F8A}"/>
              </a:ext>
            </a:extLst>
          </p:cNvPr>
          <p:cNvSpPr txBox="1"/>
          <p:nvPr/>
        </p:nvSpPr>
        <p:spPr>
          <a:xfrm>
            <a:off x="304800" y="304800"/>
            <a:ext cx="28857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NanoMEGAS.COM</a:t>
            </a:r>
            <a:endParaRPr lang="el-GR" sz="24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E4C628F-6236-487E-A16D-D8CE86CE1499}"/>
              </a:ext>
            </a:extLst>
          </p:cNvPr>
          <p:cNvGrpSpPr/>
          <p:nvPr/>
        </p:nvGrpSpPr>
        <p:grpSpPr>
          <a:xfrm flipH="1" flipV="1">
            <a:off x="-1" y="704909"/>
            <a:ext cx="12078269" cy="59873"/>
            <a:chOff x="152400" y="685800"/>
            <a:chExt cx="9144000" cy="76200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4A39413-0B2E-4F0A-BFAB-529B76B94779}"/>
                </a:ext>
              </a:extLst>
            </p:cNvPr>
            <p:cNvCxnSpPr/>
            <p:nvPr/>
          </p:nvCxnSpPr>
          <p:spPr>
            <a:xfrm>
              <a:off x="152400" y="762000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1637205-CE54-42AA-8F0A-9840F6776C3C}"/>
                </a:ext>
              </a:extLst>
            </p:cNvPr>
            <p:cNvCxnSpPr/>
            <p:nvPr/>
          </p:nvCxnSpPr>
          <p:spPr>
            <a:xfrm>
              <a:off x="461556" y="685800"/>
              <a:ext cx="88348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E9C75D24-49A4-4B6D-9565-65DFEB247B0E}"/>
              </a:ext>
            </a:extLst>
          </p:cNvPr>
          <p:cNvSpPr txBox="1"/>
          <p:nvPr/>
        </p:nvSpPr>
        <p:spPr>
          <a:xfrm>
            <a:off x="0" y="6324600"/>
            <a:ext cx="2313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www.nanomegas.com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A9CC96E-EA76-4351-B405-0BDD2B34B2CF}"/>
              </a:ext>
            </a:extLst>
          </p:cNvPr>
          <p:cNvSpPr txBox="1"/>
          <p:nvPr/>
        </p:nvSpPr>
        <p:spPr>
          <a:xfrm>
            <a:off x="501155" y="2126527"/>
            <a:ext cx="4171591" cy="16970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Applications details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Literature on PED techniques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Past &amp; Forthcoming Webinars</a:t>
            </a:r>
          </a:p>
        </p:txBody>
      </p:sp>
      <p:sp>
        <p:nvSpPr>
          <p:cNvPr id="16" name="AutoShape 4" descr="Quantum Design UK and Ireland logo">
            <a:extLst>
              <a:ext uri="{FF2B5EF4-FFF2-40B4-BE49-F238E27FC236}">
                <a16:creationId xmlns:a16="http://schemas.microsoft.com/office/drawing/2014/main" id="{FD1B8E17-76CC-4013-AD8B-30B6535D574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AutoShape 6" descr="Quantum Design UK and Ireland logo">
            <a:extLst>
              <a:ext uri="{FF2B5EF4-FFF2-40B4-BE49-F238E27FC236}">
                <a16:creationId xmlns:a16="http://schemas.microsoft.com/office/drawing/2014/main" id="{C4B04085-41DA-43FD-9DD1-E42DB2782B4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4" name="Picture 13" descr="NanoMEGASjpegLOGO.jpg">
            <a:extLst>
              <a:ext uri="{FF2B5EF4-FFF2-40B4-BE49-F238E27FC236}">
                <a16:creationId xmlns:a16="http://schemas.microsoft.com/office/drawing/2014/main" id="{CCED6E0C-8AFC-4029-BBD4-CE8E74169F7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4830" y="4527464"/>
            <a:ext cx="3844958" cy="646331"/>
          </a:xfrm>
          <a:prstGeom prst="rect">
            <a:avLst/>
          </a:prstGeom>
          <a:solidFill>
            <a:schemeClr val="accent2"/>
          </a:solidFill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142786C-DB7E-484A-A0D1-7B954631E2B1}"/>
              </a:ext>
            </a:extLst>
          </p:cNvPr>
          <p:cNvSpPr txBox="1"/>
          <p:nvPr/>
        </p:nvSpPr>
        <p:spPr>
          <a:xfrm>
            <a:off x="996390" y="5264821"/>
            <a:ext cx="3090333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i="1" dirty="0"/>
              <a:t>Brussels, Belgium</a:t>
            </a:r>
          </a:p>
          <a:p>
            <a:pPr algn="ctr"/>
            <a:r>
              <a:rPr lang="en-US" sz="3200" b="1" i="1" dirty="0">
                <a:solidFill>
                  <a:schemeClr val="accent1">
                    <a:lumMod val="75000"/>
                  </a:schemeClr>
                </a:solidFill>
              </a:rPr>
              <a:t>nanomegas.com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B41DA30-52BB-3B43-A649-7B25449E99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4244" y="1248222"/>
            <a:ext cx="7420277" cy="4056755"/>
          </a:xfrm>
          <a:prstGeom prst="rect">
            <a:avLst/>
          </a:prstGeom>
          <a:scene3d>
            <a:camera prst="perspectiveHeroicExtremeLeftFacing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620399238"/>
      </p:ext>
    </p:extLst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843421" y="628651"/>
            <a:ext cx="23245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Thank you!</a:t>
            </a:r>
            <a:endParaRPr lang="el-GR" sz="3600" b="1" dirty="0">
              <a:solidFill>
                <a:srgbClr val="FF0000"/>
              </a:solidFill>
            </a:endParaRPr>
          </a:p>
        </p:txBody>
      </p:sp>
      <p:pic>
        <p:nvPicPr>
          <p:cNvPr id="6" name="Picture 5" descr="NanoMEGASjpegLOGO.jpg">
            <a:extLst>
              <a:ext uri="{FF2B5EF4-FFF2-40B4-BE49-F238E27FC236}">
                <a16:creationId xmlns:a16="http://schemas.microsoft.com/office/drawing/2014/main" id="{27827CEA-99A9-B0A7-5BD1-0718B4F3BB4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7309" y="3868067"/>
            <a:ext cx="3510773" cy="590155"/>
          </a:xfrm>
          <a:prstGeom prst="rect">
            <a:avLst/>
          </a:prstGeom>
        </p:spPr>
      </p:pic>
      <p:pic>
        <p:nvPicPr>
          <p:cNvPr id="7" name="Picture 6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4C65F087-EE62-4D77-BE1F-C91BA1EA2D9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600" t="39300" r="3302" b="25322"/>
          <a:stretch/>
        </p:blipFill>
        <p:spPr>
          <a:xfrm>
            <a:off x="0" y="1943100"/>
            <a:ext cx="12192000" cy="35457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564BFBA-8AA4-FEFC-1591-CDB548F87623}"/>
              </a:ext>
            </a:extLst>
          </p:cNvPr>
          <p:cNvSpPr txBox="1"/>
          <p:nvPr/>
        </p:nvSpPr>
        <p:spPr>
          <a:xfrm>
            <a:off x="0" y="5462877"/>
            <a:ext cx="38339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Photo from NanoMEGAS annual meeting, Crete, June 2024</a:t>
            </a:r>
            <a:endParaRPr lang="en-GB" sz="1200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Picture 1" descr="NanoMEGASjpegLOGO.jpg">
            <a:extLst>
              <a:ext uri="{FF2B5EF4-FFF2-40B4-BE49-F238E27FC236}">
                <a16:creationId xmlns:a16="http://schemas.microsoft.com/office/drawing/2014/main" id="{48A42483-9501-4219-A460-DE05B044962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91242" y="5934271"/>
            <a:ext cx="3510773" cy="590155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E9B51BC6-B07E-B55B-AC20-7C4DC5A4BD6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444780" y="5934270"/>
            <a:ext cx="2576255" cy="590155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ACCB307-D42B-47C3-93FC-7FB9F5C62192}"/>
              </a:ext>
            </a:extLst>
          </p:cNvPr>
          <p:cNvCxnSpPr>
            <a:cxnSpLocks/>
          </p:cNvCxnSpPr>
          <p:nvPr/>
        </p:nvCxnSpPr>
        <p:spPr>
          <a:xfrm>
            <a:off x="309156" y="6248400"/>
            <a:ext cx="11769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ED8DDA8-26E0-40F8-AB01-ABA28DF370DC}"/>
              </a:ext>
            </a:extLst>
          </p:cNvPr>
          <p:cNvCxnSpPr>
            <a:cxnSpLocks/>
          </p:cNvCxnSpPr>
          <p:nvPr/>
        </p:nvCxnSpPr>
        <p:spPr>
          <a:xfrm>
            <a:off x="0" y="6324600"/>
            <a:ext cx="120782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89602" y="911126"/>
            <a:ext cx="1260001" cy="1260001"/>
          </a:xfrm>
          <a:prstGeom prst="rect">
            <a:avLst/>
          </a:prstGeom>
          <a:ln>
            <a:noFill/>
          </a:ln>
          <a:effectLst>
            <a:reflection blurRad="6350" stA="50000" endA="275" endPos="40000" dist="1016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</p:spPr>
      </p:pic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1391188" y="2330529"/>
            <a:ext cx="1747341" cy="1307592"/>
            <a:chOff x="6084168" y="2780928"/>
            <a:chExt cx="3024336" cy="2232248"/>
          </a:xfrm>
          <a:effectLst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</p:grpSpPr>
        <p:pic>
          <p:nvPicPr>
            <p:cNvPr id="19" name="Picture 7"/>
            <p:cNvPicPr>
              <a:picLocks noChangeAspect="1"/>
            </p:cNvPicPr>
            <p:nvPr/>
          </p:nvPicPr>
          <p:blipFill>
            <a:blip r:embed="rId4" cstate="print"/>
            <a:srcRect l="7721" t="2515" r="4330" b="8224"/>
            <a:stretch>
              <a:fillRect/>
            </a:stretch>
          </p:blipFill>
          <p:spPr bwMode="auto">
            <a:xfrm>
              <a:off x="6084168" y="2780928"/>
              <a:ext cx="2965450" cy="2203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p3d/>
          </p:spPr>
        </p:pic>
        <p:sp>
          <p:nvSpPr>
            <p:cNvPr id="20" name="Rectangle 19"/>
            <p:cNvSpPr/>
            <p:nvPr/>
          </p:nvSpPr>
          <p:spPr>
            <a:xfrm>
              <a:off x="7955922" y="2780928"/>
              <a:ext cx="1081141" cy="2159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l-GR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460772" y="4797254"/>
              <a:ext cx="647732" cy="2159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l-GR"/>
            </a:p>
          </p:txBody>
        </p:sp>
      </p:grpSp>
      <p:sp>
        <p:nvSpPr>
          <p:cNvPr id="3" name="Oval 2"/>
          <p:cNvSpPr/>
          <p:nvPr/>
        </p:nvSpPr>
        <p:spPr>
          <a:xfrm>
            <a:off x="3647430" y="1788454"/>
            <a:ext cx="5544616" cy="3672408"/>
          </a:xfrm>
          <a:prstGeom prst="ellipse">
            <a:avLst/>
          </a:prstGeom>
          <a:gradFill flip="none" rotWithShape="1">
            <a:gsLst>
              <a:gs pos="84000">
                <a:schemeClr val="bg2">
                  <a:lumMod val="20000"/>
                  <a:lumOff val="80000"/>
                </a:schemeClr>
              </a:gs>
              <a:gs pos="87000">
                <a:srgbClr val="E6E6E6"/>
              </a:gs>
              <a:gs pos="32000">
                <a:srgbClr val="7D8496">
                  <a:alpha val="90000"/>
                </a:srgbClr>
              </a:gs>
              <a:gs pos="53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5" descr="logo-topspin.png"/>
          <p:cNvPicPr>
            <a:picLocks noChangeAspect="1"/>
          </p:cNvPicPr>
          <p:nvPr/>
        </p:nvPicPr>
        <p:blipFill>
          <a:blip r:embed="rId5" cstate="print">
            <a:lum/>
          </a:blip>
          <a:srcRect r="69680"/>
          <a:stretch>
            <a:fillRect/>
          </a:stretch>
        </p:blipFill>
        <p:spPr>
          <a:xfrm>
            <a:off x="7746518" y="5571017"/>
            <a:ext cx="646547" cy="40481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7710677" y="5964363"/>
            <a:ext cx="94720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ln w="18000">
                  <a:noFill/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Gothic" pitchFamily="34" charset="0"/>
              </a:rPr>
              <a:t>topspin</a:t>
            </a:r>
            <a:endParaRPr lang="el-GR" sz="1600" b="1" dirty="0">
              <a:ln w="18000">
                <a:noFill/>
                <a:prstDash val="solid"/>
                <a:miter lim="800000"/>
              </a:ln>
              <a:solidFill>
                <a:srgbClr val="FF66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7365" y="1419123"/>
            <a:ext cx="1310724" cy="1310724"/>
          </a:xfrm>
          <a:prstGeom prst="rect">
            <a:avLst/>
          </a:prstGeom>
          <a:ln>
            <a:noFill/>
          </a:ln>
          <a:effectLst>
            <a:reflection blurRad="6350" stA="50000" endA="275" endPos="40000" dist="1016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http://appfive.com/wp-content/themes/topspin/assets/img/module-strain-data0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44407" y="4856964"/>
            <a:ext cx="2518284" cy="93600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  <a:softEdge rad="63500"/>
          </a:effectLst>
          <a:scene3d>
            <a:camera prst="perspectiveContrastingRightFacing"/>
            <a:lightRig rig="threePt" dir="t"/>
          </a:scene3d>
          <a:sp3d>
            <a:bevelT w="165100" prst="coolSlant"/>
          </a:sp3d>
        </p:spPr>
      </p:pic>
      <p:sp>
        <p:nvSpPr>
          <p:cNvPr id="12" name="TextBox 11"/>
          <p:cNvSpPr txBox="1"/>
          <p:nvPr/>
        </p:nvSpPr>
        <p:spPr>
          <a:xfrm>
            <a:off x="6000934" y="5728830"/>
            <a:ext cx="2140009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Strain Mapping</a:t>
            </a:r>
            <a:endParaRPr lang="el-GR" sz="24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746518" y="2275966"/>
            <a:ext cx="3983013" cy="461665"/>
          </a:xfrm>
          <a:prstGeom prst="rect">
            <a:avLst/>
          </a:prstGeom>
          <a:ln>
            <a:noFill/>
          </a:ln>
          <a:effectLst>
            <a:reflection blurRad="6350" stA="50000" endA="275" endPos="40000" dist="1016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Orientation &amp; Phase Mapping</a:t>
            </a:r>
            <a:endParaRPr lang="el-GR" sz="24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pic>
        <p:nvPicPr>
          <p:cNvPr id="22" name="Picture 1"/>
          <p:cNvPicPr>
            <a:picLocks noChangeAspect="1"/>
          </p:cNvPicPr>
          <p:nvPr/>
        </p:nvPicPr>
        <p:blipFill>
          <a:blip r:embed="rId8" cstate="print"/>
          <a:srcRect l="7440" t="5569" r="5760" b="8112"/>
          <a:stretch>
            <a:fillRect/>
          </a:stretch>
        </p:blipFill>
        <p:spPr bwMode="auto">
          <a:xfrm>
            <a:off x="2307556" y="2729027"/>
            <a:ext cx="1406546" cy="1245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  <a:softEdge rad="635000"/>
          </a:effectLst>
          <a:scene3d>
            <a:camera prst="perspectiveContrastingRightFacing"/>
            <a:lightRig rig="threePt" dir="t"/>
          </a:scene3d>
          <a:sp3d>
            <a:bevelT/>
          </a:sp3d>
        </p:spPr>
      </p:pic>
      <p:sp>
        <p:nvSpPr>
          <p:cNvPr id="14" name="TextBox 13"/>
          <p:cNvSpPr txBox="1"/>
          <p:nvPr/>
        </p:nvSpPr>
        <p:spPr>
          <a:xfrm>
            <a:off x="3325441" y="2408998"/>
            <a:ext cx="3559372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3D diffraction tomography</a:t>
            </a:r>
            <a:endParaRPr lang="el-GR" sz="24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3966" y="825147"/>
            <a:ext cx="1345981" cy="1345979"/>
          </a:xfrm>
          <a:prstGeom prst="rect">
            <a:avLst/>
          </a:prstGeom>
          <a:noFill/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2" t="13691" r="11303" b="11007"/>
          <a:stretch>
            <a:fillRect/>
          </a:stretch>
        </p:blipFill>
        <p:spPr bwMode="auto">
          <a:xfrm>
            <a:off x="3704468" y="1223301"/>
            <a:ext cx="1609266" cy="1220823"/>
          </a:xfrm>
          <a:prstGeom prst="rect">
            <a:avLst/>
          </a:prstGeom>
          <a:noFill/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076008" y="4007452"/>
            <a:ext cx="3677738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e Pair Distribution Function</a:t>
            </a:r>
            <a:endParaRPr lang="el-GR" sz="24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pic>
        <p:nvPicPr>
          <p:cNvPr id="29" name="Picture 28" descr="A picture containing thing&#10;&#10;Description generated with high confidence">
            <a:extLst>
              <a:ext uri="{FF2B5EF4-FFF2-40B4-BE49-F238E27FC236}">
                <a16:creationId xmlns:a16="http://schemas.microsoft.com/office/drawing/2014/main" id="{B00CF358-833F-470D-A6BE-8F00C083F65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174" y="2749892"/>
            <a:ext cx="2965503" cy="1818082"/>
          </a:xfrm>
          <a:prstGeom prst="rect">
            <a:avLst/>
          </a:prstGeom>
        </p:spPr>
      </p:pic>
      <p:pic>
        <p:nvPicPr>
          <p:cNvPr id="26" name="Picture 25" descr="NanoMEGASjpegLOGO.jpg">
            <a:extLst>
              <a:ext uri="{FF2B5EF4-FFF2-40B4-BE49-F238E27FC236}">
                <a16:creationId xmlns:a16="http://schemas.microsoft.com/office/drawing/2014/main" id="{F0239133-3AEE-4C99-81A7-B0E81153CE7F}"/>
              </a:ext>
            </a:extLst>
          </p:cNvPr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9399896" y="6372322"/>
            <a:ext cx="2514600" cy="42270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F8D59AA6-F936-47A8-9FE6-637BFA82ED9A}"/>
              </a:ext>
            </a:extLst>
          </p:cNvPr>
          <p:cNvSpPr txBox="1"/>
          <p:nvPr/>
        </p:nvSpPr>
        <p:spPr>
          <a:xfrm>
            <a:off x="304800" y="304800"/>
            <a:ext cx="6246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Precession Electron Diffraction Solutions</a:t>
            </a:r>
            <a:endParaRPr lang="el-GR" sz="24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8DDACD2-DA07-4430-8E5A-4BC54909549E}"/>
              </a:ext>
            </a:extLst>
          </p:cNvPr>
          <p:cNvGrpSpPr/>
          <p:nvPr/>
        </p:nvGrpSpPr>
        <p:grpSpPr>
          <a:xfrm flipH="1" flipV="1">
            <a:off x="-1" y="704909"/>
            <a:ext cx="12078269" cy="59873"/>
            <a:chOff x="152400" y="685800"/>
            <a:chExt cx="9144000" cy="76200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6231D8E9-118E-4C8A-9047-29C8CADFBDC1}"/>
                </a:ext>
              </a:extLst>
            </p:cNvPr>
            <p:cNvCxnSpPr/>
            <p:nvPr/>
          </p:nvCxnSpPr>
          <p:spPr>
            <a:xfrm>
              <a:off x="152400" y="762000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DE1FC107-F93B-4B50-8C37-DF5DAD3765EA}"/>
                </a:ext>
              </a:extLst>
            </p:cNvPr>
            <p:cNvCxnSpPr/>
            <p:nvPr/>
          </p:nvCxnSpPr>
          <p:spPr>
            <a:xfrm>
              <a:off x="461556" y="685800"/>
              <a:ext cx="88348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BA37D769-4787-4E55-B3E6-D28830C7EE42}"/>
              </a:ext>
            </a:extLst>
          </p:cNvPr>
          <p:cNvSpPr txBox="1"/>
          <p:nvPr/>
        </p:nvSpPr>
        <p:spPr>
          <a:xfrm>
            <a:off x="0" y="6324600"/>
            <a:ext cx="2313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www.nanomegas.com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E466F4C-FAA8-4C78-BFB4-13C845A3A4CA}"/>
              </a:ext>
            </a:extLst>
          </p:cNvPr>
          <p:cNvSpPr txBox="1"/>
          <p:nvPr/>
        </p:nvSpPr>
        <p:spPr>
          <a:xfrm>
            <a:off x="4390179" y="3341849"/>
            <a:ext cx="32816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Hardware &amp; Software</a:t>
            </a:r>
          </a:p>
          <a:p>
            <a:pPr algn="ctr"/>
            <a:r>
              <a:rPr lang="en-US" sz="2400" b="1" i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based applications</a:t>
            </a:r>
          </a:p>
        </p:txBody>
      </p:sp>
      <p:pic>
        <p:nvPicPr>
          <p:cNvPr id="4" name="Picture 3" descr="A graph of a graph showing a line&#10;&#10;Description automatically generated with medium confidence">
            <a:extLst>
              <a:ext uri="{FF2B5EF4-FFF2-40B4-BE49-F238E27FC236}">
                <a16:creationId xmlns:a16="http://schemas.microsoft.com/office/drawing/2014/main" id="{50A07B40-4C5B-445F-E974-8F93FBBA67E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9137" y="3274252"/>
            <a:ext cx="1798099" cy="1244838"/>
          </a:xfrm>
          <a:prstGeom prst="rect">
            <a:avLst/>
          </a:prstGeom>
          <a:ln>
            <a:noFill/>
          </a:ln>
          <a:effectLst>
            <a:reflection blurRad="6350" stA="50000" endA="275" endPos="40000" dist="1016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90CAE6E0-33CA-71DA-DCB2-7E1D9FC86083}"/>
              </a:ext>
            </a:extLst>
          </p:cNvPr>
          <p:cNvSpPr txBox="1"/>
          <p:nvPr/>
        </p:nvSpPr>
        <p:spPr>
          <a:xfrm>
            <a:off x="8043610" y="4911283"/>
            <a:ext cx="2802370" cy="461665"/>
          </a:xfrm>
          <a:prstGeom prst="rect">
            <a:avLst/>
          </a:prstGeom>
          <a:ln>
            <a:noFill/>
          </a:ln>
          <a:effectLst>
            <a:reflection blurRad="6350" stA="50000" endA="275" endPos="40000" dist="1016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Electric Field Studies</a:t>
            </a:r>
            <a:endParaRPr lang="el-GR" sz="24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13" name="Flowchart: Manual Operation 12">
            <a:extLst>
              <a:ext uri="{FF2B5EF4-FFF2-40B4-BE49-F238E27FC236}">
                <a16:creationId xmlns:a16="http://schemas.microsoft.com/office/drawing/2014/main" id="{44EEAEDC-3C94-C955-08C7-7E8ADACBCFFD}"/>
              </a:ext>
            </a:extLst>
          </p:cNvPr>
          <p:cNvSpPr/>
          <p:nvPr/>
        </p:nvSpPr>
        <p:spPr>
          <a:xfrm>
            <a:off x="10363200" y="0"/>
            <a:ext cx="1828800" cy="307888"/>
          </a:xfrm>
          <a:prstGeom prst="flowChartManualOperation">
            <a:avLst/>
          </a:prstGeom>
          <a:solidFill>
            <a:schemeClr val="tx1">
              <a:lumMod val="65000"/>
              <a:lumOff val="3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100"/>
              </a:lnSpc>
            </a:pPr>
            <a:r>
              <a:rPr lang="en-US" sz="1200" b="1" dirty="0">
                <a:solidFill>
                  <a:srgbClr val="00FFCC"/>
                </a:solidFill>
              </a:rPr>
              <a:t>Introduction</a:t>
            </a:r>
            <a:endParaRPr lang="el-GR" sz="1200" b="1" dirty="0">
              <a:solidFill>
                <a:srgbClr val="00FFCC"/>
              </a:solidFill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2D42F49-0E5D-7D8F-C35E-16759E1CB0C2}"/>
              </a:ext>
            </a:extLst>
          </p:cNvPr>
          <p:cNvGrpSpPr/>
          <p:nvPr/>
        </p:nvGrpSpPr>
        <p:grpSpPr>
          <a:xfrm>
            <a:off x="7925533" y="3417558"/>
            <a:ext cx="2080196" cy="1439406"/>
            <a:chOff x="7889662" y="3545776"/>
            <a:chExt cx="2080196" cy="1439406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3709C9F6-71DE-1A1F-8533-68AECF5959D4}"/>
                </a:ext>
              </a:extLst>
            </p:cNvPr>
            <p:cNvGrpSpPr/>
            <p:nvPr/>
          </p:nvGrpSpPr>
          <p:grpSpPr>
            <a:xfrm>
              <a:off x="7889662" y="3545776"/>
              <a:ext cx="2080196" cy="1368000"/>
              <a:chOff x="7889662" y="3545776"/>
              <a:chExt cx="2080196" cy="1368000"/>
            </a:xfrm>
          </p:grpSpPr>
          <p:pic>
            <p:nvPicPr>
              <p:cNvPr id="18" name="Picture 17" descr="A close-up of a neon line&#10;&#10;Description automatically generated">
                <a:extLst>
                  <a:ext uri="{FF2B5EF4-FFF2-40B4-BE49-F238E27FC236}">
                    <a16:creationId xmlns:a16="http://schemas.microsoft.com/office/drawing/2014/main" id="{128E493A-F1AA-685E-83BD-ACCE119D96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30799" y="3545776"/>
                <a:ext cx="1368000" cy="1368000"/>
              </a:xfrm>
              <a:prstGeom prst="rect">
                <a:avLst/>
              </a:prstGeom>
              <a:ln>
                <a:noFill/>
              </a:ln>
              <a:effectLst>
                <a:reflection blurRad="6350" stA="50000" endA="275" endPos="40000" dist="101600" dir="5400000" sy="-100000" algn="bl" rotWithShape="0"/>
              </a:effectLst>
              <a:scene3d>
                <a:camera prst="perspectiveHeroicExtremeLeftFacing"/>
                <a:lightRig rig="threePt" dir="t"/>
              </a:scene3d>
              <a:sp3d>
                <a:bevelT/>
              </a:sp3d>
            </p:spPr>
          </p:pic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9E67A226-4F27-C5EF-5E55-337B67D3E3F3}"/>
                  </a:ext>
                </a:extLst>
              </p:cNvPr>
              <p:cNvSpPr txBox="1"/>
              <p:nvPr/>
            </p:nvSpPr>
            <p:spPr>
              <a:xfrm rot="21295698">
                <a:off x="7889662" y="3551195"/>
                <a:ext cx="2080196" cy="230832"/>
              </a:xfrm>
              <a:prstGeom prst="rect">
                <a:avLst/>
              </a:prstGeom>
              <a:ln>
                <a:noFill/>
              </a:ln>
              <a:effectLst>
                <a:reflection blurRad="6350" stA="50000" endA="275" endPos="40000" dist="101600" dir="5400000" sy="-100000" algn="bl" rotWithShape="0"/>
              </a:effectLst>
              <a:scene3d>
                <a:camera prst="perspectiveHeroicExtremeLeftFacing"/>
                <a:lightRig rig="threePt" dir="t"/>
              </a:scene3d>
              <a:sp3d>
                <a:bevelT/>
              </a:sp3d>
            </p:spPr>
            <p:txBody>
              <a:bodyPr wrap="square">
                <a:spAutoFit/>
              </a:bodyPr>
              <a:lstStyle/>
              <a:p>
                <a:r>
                  <a:rPr lang="en-GB" sz="900" kern="0" dirty="0">
                    <a:solidFill>
                      <a:schemeClr val="bg1"/>
                    </a:solidFill>
                    <a:effectLst/>
                    <a:latin typeface="ScalaPro-Regular"/>
                    <a:ea typeface="Calibri" panose="020F0502020204030204" pitchFamily="34" charset="0"/>
                    <a:cs typeface="ScalaPro-Regular"/>
                  </a:rPr>
                  <a:t>GaAs/</a:t>
                </a:r>
                <a:r>
                  <a:rPr lang="en-GB" sz="900" kern="0" dirty="0" err="1">
                    <a:solidFill>
                      <a:schemeClr val="bg1"/>
                    </a:solidFill>
                    <a:effectLst/>
                    <a:latin typeface="ScalaPro-Regular"/>
                    <a:ea typeface="Calibri" panose="020F0502020204030204" pitchFamily="34" charset="0"/>
                    <a:cs typeface="ScalaPro-Regular"/>
                  </a:rPr>
                  <a:t>AlAs</a:t>
                </a:r>
                <a:r>
                  <a:rPr lang="en-GB" sz="900" kern="0" dirty="0">
                    <a:solidFill>
                      <a:schemeClr val="bg1"/>
                    </a:solidFill>
                    <a:effectLst/>
                    <a:latin typeface="ScalaPro-Regular"/>
                    <a:ea typeface="Calibri" panose="020F0502020204030204" pitchFamily="34" charset="0"/>
                    <a:cs typeface="ScalaPro-Regular"/>
                  </a:rPr>
                  <a:t> (001) interface </a:t>
                </a:r>
                <a:endParaRPr lang="en-GB" sz="90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24" name="Picture 23" descr="A colorful circle with a black border&#10;&#10;Description automatically generated">
              <a:extLst>
                <a:ext uri="{FF2B5EF4-FFF2-40B4-BE49-F238E27FC236}">
                  <a16:creationId xmlns:a16="http://schemas.microsoft.com/office/drawing/2014/main" id="{FF60498F-046F-6021-1A9B-C844D7A6C74F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26992" y="4589182"/>
              <a:ext cx="396000" cy="396000"/>
            </a:xfrm>
            <a:prstGeom prst="rect">
              <a:avLst/>
            </a:prstGeom>
            <a:ln>
              <a:noFill/>
            </a:ln>
            <a:effectLst>
              <a:reflection blurRad="6350" stA="50000" endA="275" endPos="40000" dist="101600" dir="5400000" sy="-100000" algn="bl" rotWithShape="0"/>
            </a:effectLst>
            <a:scene3d>
              <a:camera prst="perspectiveHeroicExtremeLeftFacing"/>
              <a:lightRig rig="threePt" dir="t"/>
            </a:scene3d>
            <a:sp3d>
              <a:bevelT/>
            </a:sp3d>
          </p:spPr>
        </p:pic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BE8E666A-C43F-672E-74D7-759D1DFA5572}"/>
              </a:ext>
            </a:extLst>
          </p:cNvPr>
          <p:cNvGrpSpPr/>
          <p:nvPr/>
        </p:nvGrpSpPr>
        <p:grpSpPr>
          <a:xfrm>
            <a:off x="2874504" y="3859125"/>
            <a:ext cx="2062058" cy="2122150"/>
            <a:chOff x="2581224" y="3861856"/>
            <a:chExt cx="2230622" cy="2081040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34373CDC-367A-765F-52F5-D2103C0DD524}"/>
                </a:ext>
              </a:extLst>
            </p:cNvPr>
            <p:cNvGrpSpPr/>
            <p:nvPr/>
          </p:nvGrpSpPr>
          <p:grpSpPr>
            <a:xfrm>
              <a:off x="2581224" y="3861856"/>
              <a:ext cx="2230622" cy="2081040"/>
              <a:chOff x="-2103469" y="2984008"/>
              <a:chExt cx="2829827" cy="2770808"/>
            </a:xfrm>
          </p:grpSpPr>
          <p:pic>
            <p:nvPicPr>
              <p:cNvPr id="54" name="Picture 53" descr="A blue line on a yellow background&#10;&#10;AI-generated content may be incorrect.">
                <a:extLst>
                  <a:ext uri="{FF2B5EF4-FFF2-40B4-BE49-F238E27FC236}">
                    <a16:creationId xmlns:a16="http://schemas.microsoft.com/office/drawing/2014/main" id="{6BCB8410-5CE7-1817-1D9F-7E5DA67467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brightnessContrast bright="2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8681"/>
              <a:stretch/>
            </p:blipFill>
            <p:spPr>
              <a:xfrm>
                <a:off x="-2103469" y="3701444"/>
                <a:ext cx="2829827" cy="1899256"/>
              </a:xfrm>
              <a:prstGeom prst="rect">
                <a:avLst/>
              </a:prstGeom>
              <a:noFill/>
              <a:effectLst>
                <a:reflection blurRad="6350" stA="52000" endA="300" endPos="35000" dir="5400000" sy="-100000" algn="bl" rotWithShape="0"/>
                <a:softEdge rad="63500"/>
              </a:effectLst>
              <a:scene3d>
                <a:camera prst="perspectiveContrastingRightFacing"/>
                <a:lightRig rig="threePt" dir="t"/>
              </a:scene3d>
              <a:sp3d>
                <a:bevelT w="165100" prst="coolSlant"/>
              </a:sp3d>
            </p:spPr>
          </p:pic>
          <p:pic>
            <p:nvPicPr>
              <p:cNvPr id="58" name="Picture 57">
                <a:extLst>
                  <a:ext uri="{FF2B5EF4-FFF2-40B4-BE49-F238E27FC236}">
                    <a16:creationId xmlns:a16="http://schemas.microsoft.com/office/drawing/2014/main" id="{BFE365E0-5F37-62B0-A69A-2E109EF567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>
                <a:extLst>
                  <a:ext uri="{BEBA8EAE-BF5A-486C-A8C5-ECC9F3942E4B}">
                    <a14:imgProps xmlns:a14="http://schemas.microsoft.com/office/drawing/2010/main">
                      <a14:imgLayer r:embed="rId19">
                        <a14:imgEffect>
                          <a14:backgroundRemoval t="9970" b="89930" l="6473" r="89958">
                            <a14:foregroundMark x1="8409" y1="58308" x2="8409" y2="58308"/>
                            <a14:foregroundMark x1="6473" y1="51863" x2="6473" y2="51863"/>
                            <a14:foregroundMark x1="6776" y1="52769" x2="6776" y2="52769"/>
                            <a14:backgroundMark x1="8409" y1="58308" x2="8409" y2="5830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1536"/>
              <a:stretch/>
            </p:blipFill>
            <p:spPr>
              <a:xfrm rot="21440668">
                <a:off x="-1872080" y="2984008"/>
                <a:ext cx="1176404" cy="2770808"/>
              </a:xfrm>
              <a:prstGeom prst="rect">
                <a:avLst/>
              </a:prstGeom>
              <a:effectLst>
                <a:glow rad="88900">
                  <a:schemeClr val="accent1">
                    <a:satMod val="175000"/>
                    <a:alpha val="40000"/>
                  </a:schemeClr>
                </a:glow>
              </a:effectLst>
            </p:spPr>
          </p:pic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7864C30B-70C3-C65E-32A1-3F8929A08CAC}"/>
                </a:ext>
              </a:extLst>
            </p:cNvPr>
            <p:cNvSpPr txBox="1"/>
            <p:nvPr/>
          </p:nvSpPr>
          <p:spPr>
            <a:xfrm>
              <a:off x="3824715" y="4448157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perspectiveContrastingRightFacing"/>
                <a:lightRig rig="threePt" dir="t"/>
              </a:scene3d>
            </a:bodyPr>
            <a:lstStyle>
              <a:defPPr>
                <a:defRPr lang="en-US"/>
              </a:defPPr>
              <a:lvl1pPr>
                <a:defRPr b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reflection blurRad="6350" stA="50000" endA="300" endPos="50000" dist="29997" dir="5400000" sy="-100000" algn="bl" rotWithShape="0"/>
                  </a:effectLst>
                </a:defRPr>
              </a:lvl1pPr>
            </a:lstStyle>
            <a:p>
              <a:r>
                <a:rPr lang="en-US" dirty="0">
                  <a:solidFill>
                    <a:schemeClr val="tx1"/>
                  </a:solidFill>
                  <a:effectLst>
                    <a:glow rad="190500">
                      <a:schemeClr val="accent1">
                        <a:satMod val="175000"/>
                        <a:alpha val="40000"/>
                      </a:schemeClr>
                    </a:glow>
                    <a:reflection blurRad="6350" stA="50000" endA="300" endPos="50000" dist="29997" dir="5400000" sy="-100000" algn="bl" rotWithShape="0"/>
                  </a:effectLst>
                </a:rPr>
                <a:t>Si</a:t>
              </a:r>
              <a:r>
                <a:rPr lang="en-US" baseline="-25000" dirty="0">
                  <a:solidFill>
                    <a:schemeClr val="tx1"/>
                  </a:solidFill>
                  <a:effectLst>
                    <a:glow rad="190500">
                      <a:schemeClr val="accent1">
                        <a:satMod val="175000"/>
                        <a:alpha val="40000"/>
                      </a:schemeClr>
                    </a:glow>
                    <a:reflection blurRad="6350" stA="50000" endA="300" endPos="50000" dist="29997" dir="5400000" sy="-100000" algn="bl" rotWithShape="0"/>
                  </a:effectLst>
                </a:rPr>
                <a:t>3</a:t>
              </a:r>
              <a:r>
                <a:rPr lang="en-US" dirty="0">
                  <a:solidFill>
                    <a:schemeClr val="tx1"/>
                  </a:solidFill>
                  <a:effectLst>
                    <a:glow rad="190500">
                      <a:schemeClr val="accent1">
                        <a:satMod val="175000"/>
                        <a:alpha val="40000"/>
                      </a:schemeClr>
                    </a:glow>
                    <a:reflection blurRad="6350" stA="50000" endA="300" endPos="50000" dist="29997" dir="5400000" sy="-100000" algn="bl" rotWithShape="0"/>
                  </a:effectLst>
                </a:rPr>
                <a:t>N</a:t>
              </a:r>
              <a:r>
                <a:rPr lang="en-US" baseline="-25000" dirty="0">
                  <a:solidFill>
                    <a:schemeClr val="tx1"/>
                  </a:solidFill>
                  <a:effectLst>
                    <a:glow rad="190500">
                      <a:schemeClr val="accent1">
                        <a:satMod val="175000"/>
                        <a:alpha val="40000"/>
                      </a:schemeClr>
                    </a:glow>
                    <a:reflection blurRad="6350" stA="50000" endA="300" endPos="50000" dist="29997" dir="5400000" sy="-100000" algn="bl" rotWithShape="0"/>
                  </a:effectLst>
                </a:rPr>
                <a:t>4</a:t>
              </a:r>
              <a:endParaRPr lang="en-GB" dirty="0">
                <a:solidFill>
                  <a:schemeClr val="tx1"/>
                </a:solidFill>
                <a:effectLst>
                  <a:glow rad="190500">
                    <a:schemeClr val="accent1">
                      <a:satMod val="175000"/>
                      <a:alpha val="40000"/>
                    </a:schemeClr>
                  </a:glow>
                  <a:reflection blurRad="6350" stA="50000" endA="300" endPos="50000" dist="29997" dir="5400000" sy="-100000" algn="bl" rotWithShape="0"/>
                </a:effectLst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6B515AC3-8CC0-2A33-0A77-03895A98A444}"/>
                </a:ext>
              </a:extLst>
            </p:cNvPr>
            <p:cNvSpPr txBox="1"/>
            <p:nvPr/>
          </p:nvSpPr>
          <p:spPr>
            <a:xfrm>
              <a:off x="3952540" y="5312944"/>
              <a:ext cx="5838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perspectiveContrastingRightFacing"/>
                <a:lightRig rig="threePt" dir="t"/>
              </a:scene3d>
            </a:bodyPr>
            <a:lstStyle>
              <a:defPPr>
                <a:defRPr lang="en-US"/>
              </a:defPPr>
              <a:lvl1pPr>
                <a:defRPr b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reflection blurRad="6350" stA="50000" endA="300" endPos="50000" dist="29997" dir="5400000" sy="-100000" algn="bl" rotWithShape="0"/>
                  </a:effectLst>
                </a:defRPr>
              </a:lvl1pPr>
            </a:lstStyle>
            <a:p>
              <a:r>
                <a:rPr lang="en-US" dirty="0">
                  <a:solidFill>
                    <a:schemeClr val="tx1"/>
                  </a:solidFill>
                </a:rPr>
                <a:t>SiO</a:t>
              </a:r>
              <a:r>
                <a:rPr lang="en-US" baseline="-25000" dirty="0">
                  <a:solidFill>
                    <a:schemeClr val="tx1"/>
                  </a:solidFill>
                </a:rPr>
                <a:t>2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75C9F48A-C579-71DA-DD91-BDE85D14337F}"/>
              </a:ext>
            </a:extLst>
          </p:cNvPr>
          <p:cNvSpPr txBox="1"/>
          <p:nvPr/>
        </p:nvSpPr>
        <p:spPr>
          <a:xfrm>
            <a:off x="2193915" y="5646398"/>
            <a:ext cx="4865563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e Pair Distribution Function mapping</a:t>
            </a:r>
            <a:endParaRPr lang="el-GR" sz="24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1783101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1" name="Straight Connector 170">
            <a:extLst>
              <a:ext uri="{FF2B5EF4-FFF2-40B4-BE49-F238E27FC236}">
                <a16:creationId xmlns:a16="http://schemas.microsoft.com/office/drawing/2014/main" id="{47E8978F-9D20-4CDF-9A1C-C5E1580B12FF}"/>
              </a:ext>
            </a:extLst>
          </p:cNvPr>
          <p:cNvCxnSpPr>
            <a:cxnSpLocks/>
          </p:cNvCxnSpPr>
          <p:nvPr/>
        </p:nvCxnSpPr>
        <p:spPr>
          <a:xfrm>
            <a:off x="309156" y="6248400"/>
            <a:ext cx="11769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416C74A5-9E68-4234-8C71-A6EFEB65844F}"/>
              </a:ext>
            </a:extLst>
          </p:cNvPr>
          <p:cNvCxnSpPr>
            <a:cxnSpLocks/>
          </p:cNvCxnSpPr>
          <p:nvPr/>
        </p:nvCxnSpPr>
        <p:spPr>
          <a:xfrm>
            <a:off x="0" y="6324600"/>
            <a:ext cx="120782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2" name="Picture 171" descr="NanoMEGASjpegLOGO.jpg">
            <a:extLst>
              <a:ext uri="{FF2B5EF4-FFF2-40B4-BE49-F238E27FC236}">
                <a16:creationId xmlns:a16="http://schemas.microsoft.com/office/drawing/2014/main" id="{A19A4E36-3540-4881-B810-90410FE68C92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399896" y="6372322"/>
            <a:ext cx="2514600" cy="422700"/>
          </a:xfrm>
          <a:prstGeom prst="rect">
            <a:avLst/>
          </a:prstGeom>
        </p:spPr>
      </p:pic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052B64E7-4F07-478B-8263-2CC6ADAD3FAB}"/>
              </a:ext>
            </a:extLst>
          </p:cNvPr>
          <p:cNvCxnSpPr/>
          <p:nvPr/>
        </p:nvCxnSpPr>
        <p:spPr>
          <a:xfrm>
            <a:off x="1524000" y="6324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843BD06F-D5F3-477E-A4AF-F6A29F9B4365}"/>
              </a:ext>
            </a:extLst>
          </p:cNvPr>
          <p:cNvCxnSpPr/>
          <p:nvPr/>
        </p:nvCxnSpPr>
        <p:spPr>
          <a:xfrm>
            <a:off x="1833156" y="6248400"/>
            <a:ext cx="88348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2" name="Line 539"/>
          <p:cNvSpPr>
            <a:spLocks noChangeShapeType="1"/>
          </p:cNvSpPr>
          <p:nvPr/>
        </p:nvSpPr>
        <p:spPr bwMode="auto">
          <a:xfrm flipV="1">
            <a:off x="4343400" y="2471463"/>
            <a:ext cx="15240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l-GR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243" name="Line 540"/>
          <p:cNvSpPr>
            <a:spLocks noChangeShapeType="1"/>
          </p:cNvSpPr>
          <p:nvPr/>
        </p:nvSpPr>
        <p:spPr bwMode="auto">
          <a:xfrm>
            <a:off x="4495800" y="2471463"/>
            <a:ext cx="609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l-GR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244" name="Line 541"/>
          <p:cNvSpPr>
            <a:spLocks noChangeShapeType="1"/>
          </p:cNvSpPr>
          <p:nvPr/>
        </p:nvSpPr>
        <p:spPr bwMode="auto">
          <a:xfrm flipV="1">
            <a:off x="4953000" y="2471463"/>
            <a:ext cx="15240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l-GR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0245" name="Picture 80" descr="gito_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4236763"/>
            <a:ext cx="6370638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99"/>
          <p:cNvGrpSpPr>
            <a:grpSpLocks/>
          </p:cNvGrpSpPr>
          <p:nvPr/>
        </p:nvGrpSpPr>
        <p:grpSpPr bwMode="auto">
          <a:xfrm>
            <a:off x="3733800" y="1328463"/>
            <a:ext cx="2133600" cy="2438400"/>
            <a:chOff x="1392" y="912"/>
            <a:chExt cx="1344" cy="1536"/>
          </a:xfrm>
        </p:grpSpPr>
        <p:sp>
          <p:nvSpPr>
            <p:cNvPr id="10377" name="Oval 3"/>
            <p:cNvSpPr>
              <a:spLocks noChangeArrowheads="1"/>
            </p:cNvSpPr>
            <p:nvPr/>
          </p:nvSpPr>
          <p:spPr bwMode="auto">
            <a:xfrm>
              <a:off x="1392" y="1248"/>
              <a:ext cx="48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78" name="Oval 4"/>
            <p:cNvSpPr>
              <a:spLocks noChangeArrowheads="1"/>
            </p:cNvSpPr>
            <p:nvPr/>
          </p:nvSpPr>
          <p:spPr bwMode="auto">
            <a:xfrm>
              <a:off x="1440" y="1248"/>
              <a:ext cx="48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79" name="Oval 5"/>
            <p:cNvSpPr>
              <a:spLocks noChangeArrowheads="1"/>
            </p:cNvSpPr>
            <p:nvPr/>
          </p:nvSpPr>
          <p:spPr bwMode="auto">
            <a:xfrm>
              <a:off x="1488" y="1248"/>
              <a:ext cx="48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80" name="Oval 6"/>
            <p:cNvSpPr>
              <a:spLocks noChangeArrowheads="1"/>
            </p:cNvSpPr>
            <p:nvPr/>
          </p:nvSpPr>
          <p:spPr bwMode="auto">
            <a:xfrm>
              <a:off x="2592" y="1248"/>
              <a:ext cx="48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81" name="Oval 7"/>
            <p:cNvSpPr>
              <a:spLocks noChangeArrowheads="1"/>
            </p:cNvSpPr>
            <p:nvPr/>
          </p:nvSpPr>
          <p:spPr bwMode="auto">
            <a:xfrm>
              <a:off x="2640" y="1248"/>
              <a:ext cx="48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82" name="Oval 8"/>
            <p:cNvSpPr>
              <a:spLocks noChangeArrowheads="1"/>
            </p:cNvSpPr>
            <p:nvPr/>
          </p:nvSpPr>
          <p:spPr bwMode="auto">
            <a:xfrm>
              <a:off x="2688" y="1248"/>
              <a:ext cx="48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83" name="Oval 9"/>
            <p:cNvSpPr>
              <a:spLocks noChangeArrowheads="1"/>
            </p:cNvSpPr>
            <p:nvPr/>
          </p:nvSpPr>
          <p:spPr bwMode="auto">
            <a:xfrm>
              <a:off x="1392" y="2064"/>
              <a:ext cx="48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84" name="Oval 10"/>
            <p:cNvSpPr>
              <a:spLocks noChangeArrowheads="1"/>
            </p:cNvSpPr>
            <p:nvPr/>
          </p:nvSpPr>
          <p:spPr bwMode="auto">
            <a:xfrm>
              <a:off x="1440" y="2064"/>
              <a:ext cx="48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85" name="Oval 11"/>
            <p:cNvSpPr>
              <a:spLocks noChangeArrowheads="1"/>
            </p:cNvSpPr>
            <p:nvPr/>
          </p:nvSpPr>
          <p:spPr bwMode="auto">
            <a:xfrm>
              <a:off x="1488" y="2064"/>
              <a:ext cx="48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86" name="Oval 12"/>
            <p:cNvSpPr>
              <a:spLocks noChangeArrowheads="1"/>
            </p:cNvSpPr>
            <p:nvPr/>
          </p:nvSpPr>
          <p:spPr bwMode="auto">
            <a:xfrm>
              <a:off x="2592" y="2064"/>
              <a:ext cx="48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87" name="Oval 13"/>
            <p:cNvSpPr>
              <a:spLocks noChangeArrowheads="1"/>
            </p:cNvSpPr>
            <p:nvPr/>
          </p:nvSpPr>
          <p:spPr bwMode="auto">
            <a:xfrm>
              <a:off x="2640" y="2064"/>
              <a:ext cx="48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88" name="Oval 14"/>
            <p:cNvSpPr>
              <a:spLocks noChangeArrowheads="1"/>
            </p:cNvSpPr>
            <p:nvPr/>
          </p:nvSpPr>
          <p:spPr bwMode="auto">
            <a:xfrm>
              <a:off x="2688" y="2064"/>
              <a:ext cx="48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89" name="Oval 15"/>
            <p:cNvSpPr>
              <a:spLocks noChangeArrowheads="1"/>
            </p:cNvSpPr>
            <p:nvPr/>
          </p:nvSpPr>
          <p:spPr bwMode="auto">
            <a:xfrm>
              <a:off x="1392" y="912"/>
              <a:ext cx="48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90" name="Oval 16"/>
            <p:cNvSpPr>
              <a:spLocks noChangeArrowheads="1"/>
            </p:cNvSpPr>
            <p:nvPr/>
          </p:nvSpPr>
          <p:spPr bwMode="auto">
            <a:xfrm>
              <a:off x="1440" y="912"/>
              <a:ext cx="48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91" name="Oval 17"/>
            <p:cNvSpPr>
              <a:spLocks noChangeArrowheads="1"/>
            </p:cNvSpPr>
            <p:nvPr/>
          </p:nvSpPr>
          <p:spPr bwMode="auto">
            <a:xfrm>
              <a:off x="1488" y="912"/>
              <a:ext cx="48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92" name="Oval 18"/>
            <p:cNvSpPr>
              <a:spLocks noChangeArrowheads="1"/>
            </p:cNvSpPr>
            <p:nvPr/>
          </p:nvSpPr>
          <p:spPr bwMode="auto">
            <a:xfrm>
              <a:off x="2592" y="912"/>
              <a:ext cx="48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93" name="Oval 19"/>
            <p:cNvSpPr>
              <a:spLocks noChangeArrowheads="1"/>
            </p:cNvSpPr>
            <p:nvPr/>
          </p:nvSpPr>
          <p:spPr bwMode="auto">
            <a:xfrm>
              <a:off x="2640" y="912"/>
              <a:ext cx="48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94" name="Oval 20"/>
            <p:cNvSpPr>
              <a:spLocks noChangeArrowheads="1"/>
            </p:cNvSpPr>
            <p:nvPr/>
          </p:nvSpPr>
          <p:spPr bwMode="auto">
            <a:xfrm>
              <a:off x="2688" y="912"/>
              <a:ext cx="48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95" name="Oval 493"/>
            <p:cNvSpPr>
              <a:spLocks noChangeArrowheads="1"/>
            </p:cNvSpPr>
            <p:nvPr/>
          </p:nvSpPr>
          <p:spPr bwMode="auto">
            <a:xfrm>
              <a:off x="2592" y="2352"/>
              <a:ext cx="48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96" name="Oval 494"/>
            <p:cNvSpPr>
              <a:spLocks noChangeArrowheads="1"/>
            </p:cNvSpPr>
            <p:nvPr/>
          </p:nvSpPr>
          <p:spPr bwMode="auto">
            <a:xfrm>
              <a:off x="2640" y="2352"/>
              <a:ext cx="48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97" name="Oval 495"/>
            <p:cNvSpPr>
              <a:spLocks noChangeArrowheads="1"/>
            </p:cNvSpPr>
            <p:nvPr/>
          </p:nvSpPr>
          <p:spPr bwMode="auto">
            <a:xfrm>
              <a:off x="2688" y="2352"/>
              <a:ext cx="48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98" name="Oval 496"/>
            <p:cNvSpPr>
              <a:spLocks noChangeArrowheads="1"/>
            </p:cNvSpPr>
            <p:nvPr/>
          </p:nvSpPr>
          <p:spPr bwMode="auto">
            <a:xfrm>
              <a:off x="1392" y="2352"/>
              <a:ext cx="48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99" name="Oval 497"/>
            <p:cNvSpPr>
              <a:spLocks noChangeArrowheads="1"/>
            </p:cNvSpPr>
            <p:nvPr/>
          </p:nvSpPr>
          <p:spPr bwMode="auto">
            <a:xfrm>
              <a:off x="1440" y="2352"/>
              <a:ext cx="48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400" name="Oval 498"/>
            <p:cNvSpPr>
              <a:spLocks noChangeArrowheads="1"/>
            </p:cNvSpPr>
            <p:nvPr/>
          </p:nvSpPr>
          <p:spPr bwMode="auto">
            <a:xfrm>
              <a:off x="1488" y="2352"/>
              <a:ext cx="48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Group 492"/>
          <p:cNvGrpSpPr>
            <a:grpSpLocks/>
          </p:cNvGrpSpPr>
          <p:nvPr/>
        </p:nvGrpSpPr>
        <p:grpSpPr bwMode="auto">
          <a:xfrm>
            <a:off x="3733800" y="1328463"/>
            <a:ext cx="2133600" cy="2438400"/>
            <a:chOff x="1392" y="912"/>
            <a:chExt cx="1344" cy="1536"/>
          </a:xfrm>
        </p:grpSpPr>
        <p:sp>
          <p:nvSpPr>
            <p:cNvPr id="10353" name="Oval 22"/>
            <p:cNvSpPr>
              <a:spLocks noChangeArrowheads="1"/>
            </p:cNvSpPr>
            <p:nvPr/>
          </p:nvSpPr>
          <p:spPr bwMode="auto">
            <a:xfrm>
              <a:off x="1392" y="1248"/>
              <a:ext cx="48" cy="9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54" name="Oval 23"/>
            <p:cNvSpPr>
              <a:spLocks noChangeArrowheads="1"/>
            </p:cNvSpPr>
            <p:nvPr/>
          </p:nvSpPr>
          <p:spPr bwMode="auto">
            <a:xfrm>
              <a:off x="1440" y="1248"/>
              <a:ext cx="48" cy="9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55" name="Oval 24"/>
            <p:cNvSpPr>
              <a:spLocks noChangeArrowheads="1"/>
            </p:cNvSpPr>
            <p:nvPr/>
          </p:nvSpPr>
          <p:spPr bwMode="auto">
            <a:xfrm>
              <a:off x="1488" y="1248"/>
              <a:ext cx="48" cy="9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56" name="Oval 25"/>
            <p:cNvSpPr>
              <a:spLocks noChangeArrowheads="1"/>
            </p:cNvSpPr>
            <p:nvPr/>
          </p:nvSpPr>
          <p:spPr bwMode="auto">
            <a:xfrm>
              <a:off x="2592" y="1248"/>
              <a:ext cx="48" cy="9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57" name="Oval 26"/>
            <p:cNvSpPr>
              <a:spLocks noChangeArrowheads="1"/>
            </p:cNvSpPr>
            <p:nvPr/>
          </p:nvSpPr>
          <p:spPr bwMode="auto">
            <a:xfrm>
              <a:off x="2640" y="1248"/>
              <a:ext cx="48" cy="9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58" name="Oval 27"/>
            <p:cNvSpPr>
              <a:spLocks noChangeArrowheads="1"/>
            </p:cNvSpPr>
            <p:nvPr/>
          </p:nvSpPr>
          <p:spPr bwMode="auto">
            <a:xfrm>
              <a:off x="2688" y="1248"/>
              <a:ext cx="48" cy="9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59" name="Oval 28"/>
            <p:cNvSpPr>
              <a:spLocks noChangeArrowheads="1"/>
            </p:cNvSpPr>
            <p:nvPr/>
          </p:nvSpPr>
          <p:spPr bwMode="auto">
            <a:xfrm>
              <a:off x="1392" y="2064"/>
              <a:ext cx="48" cy="9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60" name="Oval 29"/>
            <p:cNvSpPr>
              <a:spLocks noChangeArrowheads="1"/>
            </p:cNvSpPr>
            <p:nvPr/>
          </p:nvSpPr>
          <p:spPr bwMode="auto">
            <a:xfrm>
              <a:off x="1440" y="2064"/>
              <a:ext cx="48" cy="9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61" name="Oval 30"/>
            <p:cNvSpPr>
              <a:spLocks noChangeArrowheads="1"/>
            </p:cNvSpPr>
            <p:nvPr/>
          </p:nvSpPr>
          <p:spPr bwMode="auto">
            <a:xfrm>
              <a:off x="1488" y="2064"/>
              <a:ext cx="48" cy="9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62" name="Oval 31"/>
            <p:cNvSpPr>
              <a:spLocks noChangeArrowheads="1"/>
            </p:cNvSpPr>
            <p:nvPr/>
          </p:nvSpPr>
          <p:spPr bwMode="auto">
            <a:xfrm>
              <a:off x="2592" y="2064"/>
              <a:ext cx="48" cy="9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63" name="Oval 32"/>
            <p:cNvSpPr>
              <a:spLocks noChangeArrowheads="1"/>
            </p:cNvSpPr>
            <p:nvPr/>
          </p:nvSpPr>
          <p:spPr bwMode="auto">
            <a:xfrm>
              <a:off x="2640" y="2064"/>
              <a:ext cx="48" cy="9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64" name="Oval 33"/>
            <p:cNvSpPr>
              <a:spLocks noChangeArrowheads="1"/>
            </p:cNvSpPr>
            <p:nvPr/>
          </p:nvSpPr>
          <p:spPr bwMode="auto">
            <a:xfrm>
              <a:off x="2688" y="2064"/>
              <a:ext cx="48" cy="9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65" name="Oval 34"/>
            <p:cNvSpPr>
              <a:spLocks noChangeArrowheads="1"/>
            </p:cNvSpPr>
            <p:nvPr/>
          </p:nvSpPr>
          <p:spPr bwMode="auto">
            <a:xfrm>
              <a:off x="1392" y="912"/>
              <a:ext cx="48" cy="9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66" name="Oval 35"/>
            <p:cNvSpPr>
              <a:spLocks noChangeArrowheads="1"/>
            </p:cNvSpPr>
            <p:nvPr/>
          </p:nvSpPr>
          <p:spPr bwMode="auto">
            <a:xfrm>
              <a:off x="1440" y="912"/>
              <a:ext cx="48" cy="9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67" name="Oval 36"/>
            <p:cNvSpPr>
              <a:spLocks noChangeArrowheads="1"/>
            </p:cNvSpPr>
            <p:nvPr/>
          </p:nvSpPr>
          <p:spPr bwMode="auto">
            <a:xfrm>
              <a:off x="1488" y="912"/>
              <a:ext cx="48" cy="9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68" name="Oval 37"/>
            <p:cNvSpPr>
              <a:spLocks noChangeArrowheads="1"/>
            </p:cNvSpPr>
            <p:nvPr/>
          </p:nvSpPr>
          <p:spPr bwMode="auto">
            <a:xfrm>
              <a:off x="2592" y="912"/>
              <a:ext cx="48" cy="9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69" name="Oval 38"/>
            <p:cNvSpPr>
              <a:spLocks noChangeArrowheads="1"/>
            </p:cNvSpPr>
            <p:nvPr/>
          </p:nvSpPr>
          <p:spPr bwMode="auto">
            <a:xfrm>
              <a:off x="2640" y="912"/>
              <a:ext cx="48" cy="9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70" name="Oval 39"/>
            <p:cNvSpPr>
              <a:spLocks noChangeArrowheads="1"/>
            </p:cNvSpPr>
            <p:nvPr/>
          </p:nvSpPr>
          <p:spPr bwMode="auto">
            <a:xfrm>
              <a:off x="2688" y="912"/>
              <a:ext cx="48" cy="9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71" name="Oval 486"/>
            <p:cNvSpPr>
              <a:spLocks noChangeArrowheads="1"/>
            </p:cNvSpPr>
            <p:nvPr/>
          </p:nvSpPr>
          <p:spPr bwMode="auto">
            <a:xfrm>
              <a:off x="2592" y="2352"/>
              <a:ext cx="48" cy="9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72" name="Oval 487"/>
            <p:cNvSpPr>
              <a:spLocks noChangeArrowheads="1"/>
            </p:cNvSpPr>
            <p:nvPr/>
          </p:nvSpPr>
          <p:spPr bwMode="auto">
            <a:xfrm>
              <a:off x="2640" y="2352"/>
              <a:ext cx="48" cy="9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73" name="Oval 488"/>
            <p:cNvSpPr>
              <a:spLocks noChangeArrowheads="1"/>
            </p:cNvSpPr>
            <p:nvPr/>
          </p:nvSpPr>
          <p:spPr bwMode="auto">
            <a:xfrm>
              <a:off x="2688" y="2352"/>
              <a:ext cx="48" cy="9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74" name="Oval 489"/>
            <p:cNvSpPr>
              <a:spLocks noChangeArrowheads="1"/>
            </p:cNvSpPr>
            <p:nvPr/>
          </p:nvSpPr>
          <p:spPr bwMode="auto">
            <a:xfrm>
              <a:off x="1392" y="2352"/>
              <a:ext cx="48" cy="9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75" name="Oval 490"/>
            <p:cNvSpPr>
              <a:spLocks noChangeArrowheads="1"/>
            </p:cNvSpPr>
            <p:nvPr/>
          </p:nvSpPr>
          <p:spPr bwMode="auto">
            <a:xfrm>
              <a:off x="1440" y="2352"/>
              <a:ext cx="48" cy="9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76" name="Oval 491"/>
            <p:cNvSpPr>
              <a:spLocks noChangeArrowheads="1"/>
            </p:cNvSpPr>
            <p:nvPr/>
          </p:nvSpPr>
          <p:spPr bwMode="auto">
            <a:xfrm>
              <a:off x="1488" y="2352"/>
              <a:ext cx="48" cy="96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Group 154"/>
          <p:cNvGrpSpPr>
            <a:grpSpLocks/>
          </p:cNvGrpSpPr>
          <p:nvPr/>
        </p:nvGrpSpPr>
        <p:grpSpPr bwMode="auto">
          <a:xfrm>
            <a:off x="1676400" y="1447527"/>
            <a:ext cx="1600200" cy="2090737"/>
            <a:chOff x="96" y="1008"/>
            <a:chExt cx="1008" cy="1317"/>
          </a:xfrm>
        </p:grpSpPr>
        <p:sp>
          <p:nvSpPr>
            <p:cNvPr id="10350" name="Text Box 151"/>
            <p:cNvSpPr txBox="1">
              <a:spLocks noChangeArrowheads="1"/>
            </p:cNvSpPr>
            <p:nvPr/>
          </p:nvSpPr>
          <p:spPr bwMode="auto">
            <a:xfrm>
              <a:off x="96" y="2112"/>
              <a:ext cx="1008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>
                <a:buSzTx/>
                <a:buFontTx/>
                <a:buNone/>
              </a:pPr>
              <a:r>
                <a:rPr lang="en-US" sz="16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De-scan</a:t>
              </a:r>
            </a:p>
          </p:txBody>
        </p:sp>
        <p:sp>
          <p:nvSpPr>
            <p:cNvPr id="10351" name="Text Box 152"/>
            <p:cNvSpPr txBox="1">
              <a:spLocks noChangeArrowheads="1"/>
            </p:cNvSpPr>
            <p:nvPr/>
          </p:nvSpPr>
          <p:spPr bwMode="auto">
            <a:xfrm>
              <a:off x="96" y="1008"/>
              <a:ext cx="1008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>
                <a:buSzTx/>
                <a:buFontTx/>
                <a:buNone/>
              </a:pPr>
              <a:r>
                <a:rPr lang="en-US" sz="16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Scan</a:t>
              </a:r>
            </a:p>
          </p:txBody>
        </p:sp>
        <p:sp>
          <p:nvSpPr>
            <p:cNvPr id="10352" name="Text Box 153"/>
            <p:cNvSpPr txBox="1">
              <a:spLocks noChangeArrowheads="1"/>
            </p:cNvSpPr>
            <p:nvPr/>
          </p:nvSpPr>
          <p:spPr bwMode="auto">
            <a:xfrm>
              <a:off x="96" y="1584"/>
              <a:ext cx="100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>
                <a:buSzTx/>
                <a:buFontTx/>
                <a:buNone/>
              </a:pPr>
              <a:r>
                <a:rPr lang="en-US" sz="16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Sample</a:t>
              </a:r>
            </a:p>
          </p:txBody>
        </p:sp>
      </p:grpSp>
      <p:grpSp>
        <p:nvGrpSpPr>
          <p:cNvPr id="5" name="Group 503"/>
          <p:cNvGrpSpPr>
            <a:grpSpLocks/>
          </p:cNvGrpSpPr>
          <p:nvPr/>
        </p:nvGrpSpPr>
        <p:grpSpPr bwMode="auto">
          <a:xfrm>
            <a:off x="3733800" y="1328463"/>
            <a:ext cx="2133600" cy="2438400"/>
            <a:chOff x="1392" y="912"/>
            <a:chExt cx="1344" cy="1536"/>
          </a:xfrm>
        </p:grpSpPr>
        <p:sp>
          <p:nvSpPr>
            <p:cNvPr id="10326" name="Oval 504"/>
            <p:cNvSpPr>
              <a:spLocks noChangeArrowheads="1"/>
            </p:cNvSpPr>
            <p:nvPr/>
          </p:nvSpPr>
          <p:spPr bwMode="auto">
            <a:xfrm>
              <a:off x="1392" y="1248"/>
              <a:ext cx="48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27" name="Oval 505"/>
            <p:cNvSpPr>
              <a:spLocks noChangeArrowheads="1"/>
            </p:cNvSpPr>
            <p:nvPr/>
          </p:nvSpPr>
          <p:spPr bwMode="auto">
            <a:xfrm>
              <a:off x="1440" y="1248"/>
              <a:ext cx="48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28" name="Oval 506"/>
            <p:cNvSpPr>
              <a:spLocks noChangeArrowheads="1"/>
            </p:cNvSpPr>
            <p:nvPr/>
          </p:nvSpPr>
          <p:spPr bwMode="auto">
            <a:xfrm>
              <a:off x="1488" y="1248"/>
              <a:ext cx="48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29" name="Oval 507"/>
            <p:cNvSpPr>
              <a:spLocks noChangeArrowheads="1"/>
            </p:cNvSpPr>
            <p:nvPr/>
          </p:nvSpPr>
          <p:spPr bwMode="auto">
            <a:xfrm>
              <a:off x="2592" y="1248"/>
              <a:ext cx="48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30" name="Oval 508"/>
            <p:cNvSpPr>
              <a:spLocks noChangeArrowheads="1"/>
            </p:cNvSpPr>
            <p:nvPr/>
          </p:nvSpPr>
          <p:spPr bwMode="auto">
            <a:xfrm>
              <a:off x="2640" y="1248"/>
              <a:ext cx="48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31" name="Oval 509"/>
            <p:cNvSpPr>
              <a:spLocks noChangeArrowheads="1"/>
            </p:cNvSpPr>
            <p:nvPr/>
          </p:nvSpPr>
          <p:spPr bwMode="auto">
            <a:xfrm>
              <a:off x="2688" y="1248"/>
              <a:ext cx="48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32" name="Oval 510"/>
            <p:cNvSpPr>
              <a:spLocks noChangeArrowheads="1"/>
            </p:cNvSpPr>
            <p:nvPr/>
          </p:nvSpPr>
          <p:spPr bwMode="auto">
            <a:xfrm>
              <a:off x="1392" y="2064"/>
              <a:ext cx="48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33" name="Oval 511"/>
            <p:cNvSpPr>
              <a:spLocks noChangeArrowheads="1"/>
            </p:cNvSpPr>
            <p:nvPr/>
          </p:nvSpPr>
          <p:spPr bwMode="auto">
            <a:xfrm>
              <a:off x="1440" y="2064"/>
              <a:ext cx="48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34" name="Oval 512"/>
            <p:cNvSpPr>
              <a:spLocks noChangeArrowheads="1"/>
            </p:cNvSpPr>
            <p:nvPr/>
          </p:nvSpPr>
          <p:spPr bwMode="auto">
            <a:xfrm>
              <a:off x="1488" y="2064"/>
              <a:ext cx="48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35" name="Oval 513"/>
            <p:cNvSpPr>
              <a:spLocks noChangeArrowheads="1"/>
            </p:cNvSpPr>
            <p:nvPr/>
          </p:nvSpPr>
          <p:spPr bwMode="auto">
            <a:xfrm>
              <a:off x="2592" y="2064"/>
              <a:ext cx="48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36" name="Oval 514"/>
            <p:cNvSpPr>
              <a:spLocks noChangeArrowheads="1"/>
            </p:cNvSpPr>
            <p:nvPr/>
          </p:nvSpPr>
          <p:spPr bwMode="auto">
            <a:xfrm>
              <a:off x="2640" y="2064"/>
              <a:ext cx="48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37" name="Oval 515"/>
            <p:cNvSpPr>
              <a:spLocks noChangeArrowheads="1"/>
            </p:cNvSpPr>
            <p:nvPr/>
          </p:nvSpPr>
          <p:spPr bwMode="auto">
            <a:xfrm>
              <a:off x="2688" y="2064"/>
              <a:ext cx="48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38" name="Oval 516"/>
            <p:cNvSpPr>
              <a:spLocks noChangeArrowheads="1"/>
            </p:cNvSpPr>
            <p:nvPr/>
          </p:nvSpPr>
          <p:spPr bwMode="auto">
            <a:xfrm>
              <a:off x="1392" y="912"/>
              <a:ext cx="48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39" name="Oval 517"/>
            <p:cNvSpPr>
              <a:spLocks noChangeArrowheads="1"/>
            </p:cNvSpPr>
            <p:nvPr/>
          </p:nvSpPr>
          <p:spPr bwMode="auto">
            <a:xfrm>
              <a:off x="1440" y="912"/>
              <a:ext cx="48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40" name="Oval 518"/>
            <p:cNvSpPr>
              <a:spLocks noChangeArrowheads="1"/>
            </p:cNvSpPr>
            <p:nvPr/>
          </p:nvSpPr>
          <p:spPr bwMode="auto">
            <a:xfrm>
              <a:off x="1488" y="912"/>
              <a:ext cx="48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41" name="Oval 519"/>
            <p:cNvSpPr>
              <a:spLocks noChangeArrowheads="1"/>
            </p:cNvSpPr>
            <p:nvPr/>
          </p:nvSpPr>
          <p:spPr bwMode="auto">
            <a:xfrm>
              <a:off x="2592" y="912"/>
              <a:ext cx="48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42" name="Oval 520"/>
            <p:cNvSpPr>
              <a:spLocks noChangeArrowheads="1"/>
            </p:cNvSpPr>
            <p:nvPr/>
          </p:nvSpPr>
          <p:spPr bwMode="auto">
            <a:xfrm>
              <a:off x="2640" y="912"/>
              <a:ext cx="48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43" name="Oval 521"/>
            <p:cNvSpPr>
              <a:spLocks noChangeArrowheads="1"/>
            </p:cNvSpPr>
            <p:nvPr/>
          </p:nvSpPr>
          <p:spPr bwMode="auto">
            <a:xfrm>
              <a:off x="2688" y="912"/>
              <a:ext cx="48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44" name="Oval 522"/>
            <p:cNvSpPr>
              <a:spLocks noChangeArrowheads="1"/>
            </p:cNvSpPr>
            <p:nvPr/>
          </p:nvSpPr>
          <p:spPr bwMode="auto">
            <a:xfrm>
              <a:off x="2592" y="2352"/>
              <a:ext cx="48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45" name="Oval 523"/>
            <p:cNvSpPr>
              <a:spLocks noChangeArrowheads="1"/>
            </p:cNvSpPr>
            <p:nvPr/>
          </p:nvSpPr>
          <p:spPr bwMode="auto">
            <a:xfrm>
              <a:off x="2640" y="2352"/>
              <a:ext cx="48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46" name="Oval 524"/>
            <p:cNvSpPr>
              <a:spLocks noChangeArrowheads="1"/>
            </p:cNvSpPr>
            <p:nvPr/>
          </p:nvSpPr>
          <p:spPr bwMode="auto">
            <a:xfrm>
              <a:off x="2688" y="2352"/>
              <a:ext cx="48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47" name="Oval 525"/>
            <p:cNvSpPr>
              <a:spLocks noChangeArrowheads="1"/>
            </p:cNvSpPr>
            <p:nvPr/>
          </p:nvSpPr>
          <p:spPr bwMode="auto">
            <a:xfrm>
              <a:off x="1392" y="2352"/>
              <a:ext cx="48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48" name="Oval 526"/>
            <p:cNvSpPr>
              <a:spLocks noChangeArrowheads="1"/>
            </p:cNvSpPr>
            <p:nvPr/>
          </p:nvSpPr>
          <p:spPr bwMode="auto">
            <a:xfrm>
              <a:off x="1440" y="2352"/>
              <a:ext cx="48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49" name="Oval 527"/>
            <p:cNvSpPr>
              <a:spLocks noChangeArrowheads="1"/>
            </p:cNvSpPr>
            <p:nvPr/>
          </p:nvSpPr>
          <p:spPr bwMode="auto">
            <a:xfrm>
              <a:off x="1488" y="2352"/>
              <a:ext cx="48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337983" name="Picture 63" descr="onzon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0" y="4236763"/>
            <a:ext cx="6370638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4" name="Picture 64" descr="04amp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0" y="4236763"/>
            <a:ext cx="6370638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5" name="Picture 65" descr="05amp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24000" y="4236763"/>
            <a:ext cx="6370638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6" name="Picture 66" descr="06amp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4000" y="4236763"/>
            <a:ext cx="6370638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7" name="Picture 67" descr="07amp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24000" y="4236763"/>
            <a:ext cx="6370638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8" name="Picture 68" descr="08amp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524000" y="4236763"/>
            <a:ext cx="6370638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9" name="Picture 69" descr="09amp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524000" y="4236763"/>
            <a:ext cx="6370638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0" name="Picture 70" descr="10amp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24000" y="4236763"/>
            <a:ext cx="6370638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1" name="Picture 71" descr="11amp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24000" y="4236763"/>
            <a:ext cx="6370638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2" name="Picture 72" descr="12amp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524000" y="4236763"/>
            <a:ext cx="6370638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3" name="Picture 73" descr="13amp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524000" y="4236763"/>
            <a:ext cx="6370638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4" name="Picture 74" descr="14amp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524000" y="4236763"/>
            <a:ext cx="6370638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5" name="Picture 75" descr="15amp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524000" y="4236763"/>
            <a:ext cx="6370638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6" name="Picture 76" descr="00amp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1524000" y="4236763"/>
            <a:ext cx="6370638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7" name="Picture 77" descr="01amp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1524000" y="4236763"/>
            <a:ext cx="6370638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8" name="Picture 78" descr="02amp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1524000" y="4236763"/>
            <a:ext cx="6370638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9" name="Picture 79" descr="03amp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1524000" y="4236763"/>
            <a:ext cx="6370638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7" name="Line 82"/>
          <p:cNvSpPr>
            <a:spLocks noChangeShapeType="1"/>
          </p:cNvSpPr>
          <p:nvPr/>
        </p:nvSpPr>
        <p:spPr bwMode="auto">
          <a:xfrm>
            <a:off x="4724400" y="56646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l-GR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268" name="Line 83"/>
          <p:cNvSpPr>
            <a:spLocks noChangeShapeType="1"/>
          </p:cNvSpPr>
          <p:nvPr/>
        </p:nvSpPr>
        <p:spPr bwMode="auto">
          <a:xfrm>
            <a:off x="4724400" y="566463"/>
            <a:ext cx="0" cy="8382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l-GR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7" name="Group 484"/>
          <p:cNvGrpSpPr>
            <a:grpSpLocks/>
          </p:cNvGrpSpPr>
          <p:nvPr/>
        </p:nvGrpSpPr>
        <p:grpSpPr bwMode="auto">
          <a:xfrm>
            <a:off x="4114800" y="1404663"/>
            <a:ext cx="1219200" cy="2362200"/>
            <a:chOff x="1632" y="960"/>
            <a:chExt cx="768" cy="1488"/>
          </a:xfrm>
        </p:grpSpPr>
        <p:sp>
          <p:nvSpPr>
            <p:cNvPr id="10319" name="Line 135"/>
            <p:cNvSpPr>
              <a:spLocks noChangeShapeType="1"/>
            </p:cNvSpPr>
            <p:nvPr/>
          </p:nvSpPr>
          <p:spPr bwMode="auto">
            <a:xfrm flipH="1">
              <a:off x="1824" y="960"/>
              <a:ext cx="192" cy="288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>
                <a:solidFill>
                  <a:schemeClr val="bg1"/>
                </a:solidFill>
              </a:endParaRPr>
            </a:p>
          </p:txBody>
        </p:sp>
        <p:sp>
          <p:nvSpPr>
            <p:cNvPr id="10320" name="Oval 133"/>
            <p:cNvSpPr>
              <a:spLocks noChangeArrowheads="1"/>
            </p:cNvSpPr>
            <p:nvPr/>
          </p:nvSpPr>
          <p:spPr bwMode="auto">
            <a:xfrm>
              <a:off x="1632" y="1248"/>
              <a:ext cx="768" cy="96"/>
            </a:xfrm>
            <a:prstGeom prst="ellips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21" name="Oval 134"/>
            <p:cNvSpPr>
              <a:spLocks noChangeArrowheads="1"/>
            </p:cNvSpPr>
            <p:nvPr/>
          </p:nvSpPr>
          <p:spPr bwMode="auto">
            <a:xfrm>
              <a:off x="1632" y="2064"/>
              <a:ext cx="768" cy="96"/>
            </a:xfrm>
            <a:prstGeom prst="ellips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22" name="Line 136"/>
            <p:cNvSpPr>
              <a:spLocks noChangeShapeType="1"/>
            </p:cNvSpPr>
            <p:nvPr/>
          </p:nvSpPr>
          <p:spPr bwMode="auto">
            <a:xfrm>
              <a:off x="1824" y="1248"/>
              <a:ext cx="384" cy="912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>
                <a:solidFill>
                  <a:schemeClr val="bg1"/>
                </a:solidFill>
              </a:endParaRPr>
            </a:p>
          </p:txBody>
        </p:sp>
        <p:sp>
          <p:nvSpPr>
            <p:cNvPr id="10323" name="Line 137"/>
            <p:cNvSpPr>
              <a:spLocks noChangeShapeType="1"/>
            </p:cNvSpPr>
            <p:nvPr/>
          </p:nvSpPr>
          <p:spPr bwMode="auto">
            <a:xfrm flipH="1">
              <a:off x="2016" y="2160"/>
              <a:ext cx="192" cy="288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Group 528"/>
          <p:cNvGrpSpPr>
            <a:grpSpLocks/>
          </p:cNvGrpSpPr>
          <p:nvPr/>
        </p:nvGrpSpPr>
        <p:grpSpPr bwMode="auto">
          <a:xfrm>
            <a:off x="4114800" y="1404663"/>
            <a:ext cx="1219200" cy="2362200"/>
            <a:chOff x="1632" y="960"/>
            <a:chExt cx="768" cy="1488"/>
          </a:xfrm>
        </p:grpSpPr>
        <p:sp>
          <p:nvSpPr>
            <p:cNvPr id="10316" name="Line 97"/>
            <p:cNvSpPr>
              <a:spLocks noChangeShapeType="1"/>
            </p:cNvSpPr>
            <p:nvPr/>
          </p:nvSpPr>
          <p:spPr bwMode="auto">
            <a:xfrm>
              <a:off x="2016" y="960"/>
              <a:ext cx="384" cy="336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>
                <a:solidFill>
                  <a:schemeClr val="bg1"/>
                </a:solidFill>
              </a:endParaRPr>
            </a:p>
          </p:txBody>
        </p:sp>
        <p:sp>
          <p:nvSpPr>
            <p:cNvPr id="10317" name="Line 98"/>
            <p:cNvSpPr>
              <a:spLocks noChangeShapeType="1"/>
            </p:cNvSpPr>
            <p:nvPr/>
          </p:nvSpPr>
          <p:spPr bwMode="auto">
            <a:xfrm flipH="1">
              <a:off x="1632" y="1296"/>
              <a:ext cx="768" cy="816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>
                <a:solidFill>
                  <a:schemeClr val="bg1"/>
                </a:solidFill>
              </a:endParaRPr>
            </a:p>
          </p:txBody>
        </p:sp>
        <p:sp>
          <p:nvSpPr>
            <p:cNvPr id="10318" name="Line 99"/>
            <p:cNvSpPr>
              <a:spLocks noChangeShapeType="1"/>
            </p:cNvSpPr>
            <p:nvPr/>
          </p:nvSpPr>
          <p:spPr bwMode="auto">
            <a:xfrm>
              <a:off x="1632" y="2112"/>
              <a:ext cx="384" cy="336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Group 529"/>
          <p:cNvGrpSpPr>
            <a:grpSpLocks/>
          </p:cNvGrpSpPr>
          <p:nvPr/>
        </p:nvGrpSpPr>
        <p:grpSpPr bwMode="auto">
          <a:xfrm>
            <a:off x="4267200" y="1404663"/>
            <a:ext cx="914400" cy="2362200"/>
            <a:chOff x="1728" y="960"/>
            <a:chExt cx="576" cy="1488"/>
          </a:xfrm>
        </p:grpSpPr>
        <p:sp>
          <p:nvSpPr>
            <p:cNvPr id="10313" name="Line 93"/>
            <p:cNvSpPr>
              <a:spLocks noChangeShapeType="1"/>
            </p:cNvSpPr>
            <p:nvPr/>
          </p:nvSpPr>
          <p:spPr bwMode="auto">
            <a:xfrm>
              <a:off x="2016" y="960"/>
              <a:ext cx="288" cy="336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>
                <a:solidFill>
                  <a:schemeClr val="bg1"/>
                </a:solidFill>
              </a:endParaRPr>
            </a:p>
          </p:txBody>
        </p:sp>
        <p:sp>
          <p:nvSpPr>
            <p:cNvPr id="10314" name="Line 94"/>
            <p:cNvSpPr>
              <a:spLocks noChangeShapeType="1"/>
            </p:cNvSpPr>
            <p:nvPr/>
          </p:nvSpPr>
          <p:spPr bwMode="auto">
            <a:xfrm flipH="1">
              <a:off x="1728" y="1296"/>
              <a:ext cx="576" cy="816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>
                <a:solidFill>
                  <a:schemeClr val="bg1"/>
                </a:solidFill>
              </a:endParaRPr>
            </a:p>
          </p:txBody>
        </p:sp>
        <p:sp>
          <p:nvSpPr>
            <p:cNvPr id="10315" name="Line 95"/>
            <p:cNvSpPr>
              <a:spLocks noChangeShapeType="1"/>
            </p:cNvSpPr>
            <p:nvPr/>
          </p:nvSpPr>
          <p:spPr bwMode="auto">
            <a:xfrm>
              <a:off x="1728" y="2112"/>
              <a:ext cx="288" cy="336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Group 530"/>
          <p:cNvGrpSpPr>
            <a:grpSpLocks/>
          </p:cNvGrpSpPr>
          <p:nvPr/>
        </p:nvGrpSpPr>
        <p:grpSpPr bwMode="auto">
          <a:xfrm>
            <a:off x="4419600" y="1404663"/>
            <a:ext cx="609600" cy="2362200"/>
            <a:chOff x="1824" y="960"/>
            <a:chExt cx="384" cy="1488"/>
          </a:xfrm>
        </p:grpSpPr>
        <p:sp>
          <p:nvSpPr>
            <p:cNvPr id="10310" name="Line 89"/>
            <p:cNvSpPr>
              <a:spLocks noChangeShapeType="1"/>
            </p:cNvSpPr>
            <p:nvPr/>
          </p:nvSpPr>
          <p:spPr bwMode="auto">
            <a:xfrm>
              <a:off x="2016" y="960"/>
              <a:ext cx="192" cy="336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>
                <a:solidFill>
                  <a:schemeClr val="bg1"/>
                </a:solidFill>
              </a:endParaRPr>
            </a:p>
          </p:txBody>
        </p:sp>
        <p:sp>
          <p:nvSpPr>
            <p:cNvPr id="10311" name="Line 90"/>
            <p:cNvSpPr>
              <a:spLocks noChangeShapeType="1"/>
            </p:cNvSpPr>
            <p:nvPr/>
          </p:nvSpPr>
          <p:spPr bwMode="auto">
            <a:xfrm flipH="1">
              <a:off x="1824" y="1296"/>
              <a:ext cx="384" cy="816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>
                <a:solidFill>
                  <a:schemeClr val="bg1"/>
                </a:solidFill>
              </a:endParaRPr>
            </a:p>
          </p:txBody>
        </p:sp>
        <p:sp>
          <p:nvSpPr>
            <p:cNvPr id="10312" name="Line 91"/>
            <p:cNvSpPr>
              <a:spLocks noChangeShapeType="1"/>
            </p:cNvSpPr>
            <p:nvPr/>
          </p:nvSpPr>
          <p:spPr bwMode="auto">
            <a:xfrm>
              <a:off x="1824" y="2112"/>
              <a:ext cx="192" cy="336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531"/>
          <p:cNvGrpSpPr>
            <a:grpSpLocks/>
          </p:cNvGrpSpPr>
          <p:nvPr/>
        </p:nvGrpSpPr>
        <p:grpSpPr bwMode="auto">
          <a:xfrm>
            <a:off x="4572000" y="1404663"/>
            <a:ext cx="304800" cy="2362200"/>
            <a:chOff x="1920" y="960"/>
            <a:chExt cx="192" cy="1488"/>
          </a:xfrm>
        </p:grpSpPr>
        <p:sp>
          <p:nvSpPr>
            <p:cNvPr id="10307" name="Line 85"/>
            <p:cNvSpPr>
              <a:spLocks noChangeShapeType="1"/>
            </p:cNvSpPr>
            <p:nvPr/>
          </p:nvSpPr>
          <p:spPr bwMode="auto">
            <a:xfrm>
              <a:off x="2016" y="960"/>
              <a:ext cx="96" cy="336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>
                <a:solidFill>
                  <a:schemeClr val="bg1"/>
                </a:solidFill>
              </a:endParaRPr>
            </a:p>
          </p:txBody>
        </p:sp>
        <p:sp>
          <p:nvSpPr>
            <p:cNvPr id="10308" name="Line 86"/>
            <p:cNvSpPr>
              <a:spLocks noChangeShapeType="1"/>
            </p:cNvSpPr>
            <p:nvPr/>
          </p:nvSpPr>
          <p:spPr bwMode="auto">
            <a:xfrm flipH="1">
              <a:off x="1920" y="1296"/>
              <a:ext cx="192" cy="816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>
                <a:solidFill>
                  <a:schemeClr val="bg1"/>
                </a:solidFill>
              </a:endParaRPr>
            </a:p>
          </p:txBody>
        </p:sp>
        <p:sp>
          <p:nvSpPr>
            <p:cNvPr id="10309" name="Line 87"/>
            <p:cNvSpPr>
              <a:spLocks noChangeShapeType="1"/>
            </p:cNvSpPr>
            <p:nvPr/>
          </p:nvSpPr>
          <p:spPr bwMode="auto">
            <a:xfrm>
              <a:off x="1920" y="2112"/>
              <a:ext cx="96" cy="336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>
                <a:solidFill>
                  <a:schemeClr val="bg1"/>
                </a:solidFill>
              </a:endParaRPr>
            </a:p>
          </p:txBody>
        </p:sp>
      </p:grpSp>
      <p:sp>
        <p:nvSpPr>
          <p:cNvPr id="338001" name="Line 81"/>
          <p:cNvSpPr>
            <a:spLocks noChangeShapeType="1"/>
          </p:cNvSpPr>
          <p:nvPr/>
        </p:nvSpPr>
        <p:spPr bwMode="auto">
          <a:xfrm>
            <a:off x="4724400" y="1404663"/>
            <a:ext cx="0" cy="23622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l-GR">
              <a:solidFill>
                <a:schemeClr val="bg1"/>
              </a:solidFill>
            </a:endParaRPr>
          </a:p>
        </p:txBody>
      </p:sp>
      <p:grpSp>
        <p:nvGrpSpPr>
          <p:cNvPr id="12" name="Group 532"/>
          <p:cNvGrpSpPr>
            <a:grpSpLocks/>
          </p:cNvGrpSpPr>
          <p:nvPr/>
        </p:nvGrpSpPr>
        <p:grpSpPr bwMode="auto">
          <a:xfrm>
            <a:off x="4572000" y="1404663"/>
            <a:ext cx="304800" cy="2362200"/>
            <a:chOff x="1920" y="960"/>
            <a:chExt cx="192" cy="1488"/>
          </a:xfrm>
        </p:grpSpPr>
        <p:sp>
          <p:nvSpPr>
            <p:cNvPr id="10304" name="Line 101"/>
            <p:cNvSpPr>
              <a:spLocks noChangeShapeType="1"/>
            </p:cNvSpPr>
            <p:nvPr/>
          </p:nvSpPr>
          <p:spPr bwMode="auto">
            <a:xfrm flipH="1">
              <a:off x="2016" y="2112"/>
              <a:ext cx="96" cy="336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>
                <a:solidFill>
                  <a:schemeClr val="bg1"/>
                </a:solidFill>
              </a:endParaRPr>
            </a:p>
          </p:txBody>
        </p:sp>
        <p:sp>
          <p:nvSpPr>
            <p:cNvPr id="10305" name="Line 102"/>
            <p:cNvSpPr>
              <a:spLocks noChangeShapeType="1"/>
            </p:cNvSpPr>
            <p:nvPr/>
          </p:nvSpPr>
          <p:spPr bwMode="auto">
            <a:xfrm>
              <a:off x="1920" y="1296"/>
              <a:ext cx="192" cy="816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>
                <a:solidFill>
                  <a:schemeClr val="bg1"/>
                </a:solidFill>
              </a:endParaRPr>
            </a:p>
          </p:txBody>
        </p:sp>
        <p:sp>
          <p:nvSpPr>
            <p:cNvPr id="10306" name="Line 103"/>
            <p:cNvSpPr>
              <a:spLocks noChangeShapeType="1"/>
            </p:cNvSpPr>
            <p:nvPr/>
          </p:nvSpPr>
          <p:spPr bwMode="auto">
            <a:xfrm flipH="1">
              <a:off x="1920" y="960"/>
              <a:ext cx="96" cy="336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Group 533"/>
          <p:cNvGrpSpPr>
            <a:grpSpLocks/>
          </p:cNvGrpSpPr>
          <p:nvPr/>
        </p:nvGrpSpPr>
        <p:grpSpPr bwMode="auto">
          <a:xfrm>
            <a:off x="4419600" y="1404663"/>
            <a:ext cx="609600" cy="2362200"/>
            <a:chOff x="1824" y="960"/>
            <a:chExt cx="384" cy="1488"/>
          </a:xfrm>
        </p:grpSpPr>
        <p:sp>
          <p:nvSpPr>
            <p:cNvPr id="10301" name="Line 105"/>
            <p:cNvSpPr>
              <a:spLocks noChangeShapeType="1"/>
            </p:cNvSpPr>
            <p:nvPr/>
          </p:nvSpPr>
          <p:spPr bwMode="auto">
            <a:xfrm>
              <a:off x="1824" y="1296"/>
              <a:ext cx="384" cy="816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>
                <a:solidFill>
                  <a:schemeClr val="bg1"/>
                </a:solidFill>
              </a:endParaRPr>
            </a:p>
          </p:txBody>
        </p:sp>
        <p:sp>
          <p:nvSpPr>
            <p:cNvPr id="10302" name="Line 106"/>
            <p:cNvSpPr>
              <a:spLocks noChangeShapeType="1"/>
            </p:cNvSpPr>
            <p:nvPr/>
          </p:nvSpPr>
          <p:spPr bwMode="auto">
            <a:xfrm flipH="1">
              <a:off x="1824" y="960"/>
              <a:ext cx="192" cy="336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>
                <a:solidFill>
                  <a:schemeClr val="bg1"/>
                </a:solidFill>
              </a:endParaRPr>
            </a:p>
          </p:txBody>
        </p:sp>
        <p:sp>
          <p:nvSpPr>
            <p:cNvPr id="10303" name="Line 107"/>
            <p:cNvSpPr>
              <a:spLocks noChangeShapeType="1"/>
            </p:cNvSpPr>
            <p:nvPr/>
          </p:nvSpPr>
          <p:spPr bwMode="auto">
            <a:xfrm flipH="1">
              <a:off x="2016" y="2112"/>
              <a:ext cx="192" cy="336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Group 534"/>
          <p:cNvGrpSpPr>
            <a:grpSpLocks/>
          </p:cNvGrpSpPr>
          <p:nvPr/>
        </p:nvGrpSpPr>
        <p:grpSpPr bwMode="auto">
          <a:xfrm>
            <a:off x="4267200" y="1404663"/>
            <a:ext cx="914400" cy="2362200"/>
            <a:chOff x="1728" y="960"/>
            <a:chExt cx="576" cy="1488"/>
          </a:xfrm>
        </p:grpSpPr>
        <p:sp>
          <p:nvSpPr>
            <p:cNvPr id="10298" name="Line 109"/>
            <p:cNvSpPr>
              <a:spLocks noChangeShapeType="1"/>
            </p:cNvSpPr>
            <p:nvPr/>
          </p:nvSpPr>
          <p:spPr bwMode="auto">
            <a:xfrm>
              <a:off x="1728" y="1296"/>
              <a:ext cx="576" cy="816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>
                <a:solidFill>
                  <a:schemeClr val="bg1"/>
                </a:solidFill>
              </a:endParaRPr>
            </a:p>
          </p:txBody>
        </p:sp>
        <p:sp>
          <p:nvSpPr>
            <p:cNvPr id="10299" name="Line 110"/>
            <p:cNvSpPr>
              <a:spLocks noChangeShapeType="1"/>
            </p:cNvSpPr>
            <p:nvPr/>
          </p:nvSpPr>
          <p:spPr bwMode="auto">
            <a:xfrm flipH="1">
              <a:off x="1728" y="960"/>
              <a:ext cx="288" cy="336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>
                <a:solidFill>
                  <a:schemeClr val="bg1"/>
                </a:solidFill>
              </a:endParaRPr>
            </a:p>
          </p:txBody>
        </p:sp>
        <p:sp>
          <p:nvSpPr>
            <p:cNvPr id="10300" name="Line 111"/>
            <p:cNvSpPr>
              <a:spLocks noChangeShapeType="1"/>
            </p:cNvSpPr>
            <p:nvPr/>
          </p:nvSpPr>
          <p:spPr bwMode="auto">
            <a:xfrm flipH="1">
              <a:off x="2016" y="2112"/>
              <a:ext cx="288" cy="336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Group 535"/>
          <p:cNvGrpSpPr>
            <a:grpSpLocks/>
          </p:cNvGrpSpPr>
          <p:nvPr/>
        </p:nvGrpSpPr>
        <p:grpSpPr bwMode="auto">
          <a:xfrm>
            <a:off x="4114800" y="1404663"/>
            <a:ext cx="1219200" cy="2362200"/>
            <a:chOff x="1632" y="960"/>
            <a:chExt cx="768" cy="1488"/>
          </a:xfrm>
        </p:grpSpPr>
        <p:sp>
          <p:nvSpPr>
            <p:cNvPr id="10295" name="Line 113"/>
            <p:cNvSpPr>
              <a:spLocks noChangeShapeType="1"/>
            </p:cNvSpPr>
            <p:nvPr/>
          </p:nvSpPr>
          <p:spPr bwMode="auto">
            <a:xfrm>
              <a:off x="1632" y="1296"/>
              <a:ext cx="768" cy="816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>
                <a:solidFill>
                  <a:schemeClr val="bg1"/>
                </a:solidFill>
              </a:endParaRPr>
            </a:p>
          </p:txBody>
        </p:sp>
        <p:sp>
          <p:nvSpPr>
            <p:cNvPr id="10296" name="Line 114"/>
            <p:cNvSpPr>
              <a:spLocks noChangeShapeType="1"/>
            </p:cNvSpPr>
            <p:nvPr/>
          </p:nvSpPr>
          <p:spPr bwMode="auto">
            <a:xfrm flipH="1">
              <a:off x="1632" y="960"/>
              <a:ext cx="384" cy="336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>
                <a:solidFill>
                  <a:schemeClr val="bg1"/>
                </a:solidFill>
              </a:endParaRPr>
            </a:p>
          </p:txBody>
        </p:sp>
        <p:sp>
          <p:nvSpPr>
            <p:cNvPr id="10297" name="Line 155"/>
            <p:cNvSpPr>
              <a:spLocks noChangeShapeType="1"/>
            </p:cNvSpPr>
            <p:nvPr/>
          </p:nvSpPr>
          <p:spPr bwMode="auto">
            <a:xfrm flipH="1">
              <a:off x="2016" y="2112"/>
              <a:ext cx="384" cy="336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l-GR">
                <a:solidFill>
                  <a:schemeClr val="bg1"/>
                </a:solidFill>
              </a:endParaRPr>
            </a:p>
          </p:txBody>
        </p:sp>
      </p:grpSp>
      <p:pic>
        <p:nvPicPr>
          <p:cNvPr id="338456" name="Picture 536" descr="gito_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4236763"/>
            <a:ext cx="6370638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9" name="Line 115"/>
          <p:cNvSpPr>
            <a:spLocks noChangeShapeType="1"/>
          </p:cNvSpPr>
          <p:nvPr/>
        </p:nvSpPr>
        <p:spPr bwMode="auto">
          <a:xfrm flipV="1">
            <a:off x="4724400" y="3766863"/>
            <a:ext cx="0" cy="12192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l-GR" sz="20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91" name="Line 542"/>
          <p:cNvSpPr>
            <a:spLocks noChangeShapeType="1"/>
          </p:cNvSpPr>
          <p:nvPr/>
        </p:nvSpPr>
        <p:spPr bwMode="auto">
          <a:xfrm>
            <a:off x="4343400" y="2623863"/>
            <a:ext cx="609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l-GR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 useBgFill="1">
        <p:nvSpPr>
          <p:cNvPr id="164" name="Isosceles Triangle 163"/>
          <p:cNvSpPr/>
          <p:nvPr/>
        </p:nvSpPr>
        <p:spPr>
          <a:xfrm rot="5400000">
            <a:off x="1190637" y="4409391"/>
            <a:ext cx="2276872" cy="1619672"/>
          </a:xfrm>
          <a:prstGeom prst="triangle">
            <a:avLst>
              <a:gd name="adj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 useBgFill="1">
        <p:nvSpPr>
          <p:cNvPr id="165" name="Isosceles Triangle 164"/>
          <p:cNvSpPr/>
          <p:nvPr/>
        </p:nvSpPr>
        <p:spPr>
          <a:xfrm rot="16360176" flipH="1">
            <a:off x="5675530" y="4013827"/>
            <a:ext cx="2276872" cy="1619672"/>
          </a:xfrm>
          <a:prstGeom prst="triangle">
            <a:avLst>
              <a:gd name="adj" fmla="val 593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38041" name="Text Box 121"/>
          <p:cNvSpPr txBox="1">
            <a:spLocks noChangeArrowheads="1"/>
          </p:cNvSpPr>
          <p:nvPr/>
        </p:nvSpPr>
        <p:spPr bwMode="auto">
          <a:xfrm>
            <a:off x="1524000" y="3792759"/>
            <a:ext cx="2819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SzTx/>
              <a:buFontTx/>
              <a:buNone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Conventional Diffraction Pattern</a:t>
            </a:r>
          </a:p>
        </p:txBody>
      </p:sp>
      <p:sp>
        <p:nvSpPr>
          <p:cNvPr id="338042" name="Text Box 122"/>
          <p:cNvSpPr txBox="1">
            <a:spLocks noChangeArrowheads="1"/>
          </p:cNvSpPr>
          <p:nvPr/>
        </p:nvSpPr>
        <p:spPr bwMode="auto">
          <a:xfrm>
            <a:off x="1524000" y="3792759"/>
            <a:ext cx="2514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SzTx/>
              <a:buFontTx/>
              <a:buNone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Precession…</a:t>
            </a:r>
          </a:p>
        </p:txBody>
      </p:sp>
      <p:sp>
        <p:nvSpPr>
          <p:cNvPr id="338043" name="Text Box 123"/>
          <p:cNvSpPr txBox="1">
            <a:spLocks noChangeArrowheads="1"/>
          </p:cNvSpPr>
          <p:nvPr/>
        </p:nvSpPr>
        <p:spPr bwMode="auto">
          <a:xfrm>
            <a:off x="1524000" y="3792759"/>
            <a:ext cx="2514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SzTx/>
              <a:buFontTx/>
              <a:buNone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Precession Diffraction Pattern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CE084A0B-66E3-4A38-9DDE-87EF763AD5E5}"/>
              </a:ext>
            </a:extLst>
          </p:cNvPr>
          <p:cNvSpPr txBox="1"/>
          <p:nvPr/>
        </p:nvSpPr>
        <p:spPr>
          <a:xfrm>
            <a:off x="304800" y="304800"/>
            <a:ext cx="48470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Precession Electron Diffraction </a:t>
            </a:r>
            <a:endParaRPr lang="el-GR" sz="2400" b="1" i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96155F34-E227-4071-8C52-D38EFA50A7DD}"/>
              </a:ext>
            </a:extLst>
          </p:cNvPr>
          <p:cNvGrpSpPr/>
          <p:nvPr/>
        </p:nvGrpSpPr>
        <p:grpSpPr>
          <a:xfrm flipH="1" flipV="1">
            <a:off x="-1" y="704909"/>
            <a:ext cx="12078269" cy="59873"/>
            <a:chOff x="152400" y="685800"/>
            <a:chExt cx="9144000" cy="76200"/>
          </a:xfrm>
        </p:grpSpPr>
        <p:cxnSp>
          <p:nvCxnSpPr>
            <p:cNvPr id="180" name="Straight Connector 179">
              <a:extLst>
                <a:ext uri="{FF2B5EF4-FFF2-40B4-BE49-F238E27FC236}">
                  <a16:creationId xmlns:a16="http://schemas.microsoft.com/office/drawing/2014/main" id="{422D958A-F11D-45AB-B493-754212929842}"/>
                </a:ext>
              </a:extLst>
            </p:cNvPr>
            <p:cNvCxnSpPr/>
            <p:nvPr/>
          </p:nvCxnSpPr>
          <p:spPr>
            <a:xfrm>
              <a:off x="152400" y="762000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>
              <a:extLst>
                <a:ext uri="{FF2B5EF4-FFF2-40B4-BE49-F238E27FC236}">
                  <a16:creationId xmlns:a16="http://schemas.microsoft.com/office/drawing/2014/main" id="{EEA2C9F5-0BFA-4B15-A64D-C116BA31D06A}"/>
                </a:ext>
              </a:extLst>
            </p:cNvPr>
            <p:cNvCxnSpPr/>
            <p:nvPr/>
          </p:nvCxnSpPr>
          <p:spPr>
            <a:xfrm>
              <a:off x="461556" y="685800"/>
              <a:ext cx="88348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2" name="TextBox 181">
            <a:extLst>
              <a:ext uri="{FF2B5EF4-FFF2-40B4-BE49-F238E27FC236}">
                <a16:creationId xmlns:a16="http://schemas.microsoft.com/office/drawing/2014/main" id="{8BBB9BB6-EC71-492F-ABBD-D79003C710CE}"/>
              </a:ext>
            </a:extLst>
          </p:cNvPr>
          <p:cNvSpPr txBox="1"/>
          <p:nvPr/>
        </p:nvSpPr>
        <p:spPr>
          <a:xfrm>
            <a:off x="0" y="6324600"/>
            <a:ext cx="2313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www.nanomegas.com</a:t>
            </a:r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10391C59-959E-4343-B432-276EE9013410}"/>
              </a:ext>
            </a:extLst>
          </p:cNvPr>
          <p:cNvSpPr/>
          <p:nvPr/>
        </p:nvSpPr>
        <p:spPr>
          <a:xfrm rot="19287385">
            <a:off x="7539946" y="5500238"/>
            <a:ext cx="128150" cy="954625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1 CuadroTexto">
            <a:extLst>
              <a:ext uri="{FF2B5EF4-FFF2-40B4-BE49-F238E27FC236}">
                <a16:creationId xmlns:a16="http://schemas.microsoft.com/office/drawing/2014/main" id="{EC3C8663-6C77-42AE-8AAE-B680087927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6619" y="6037358"/>
            <a:ext cx="26917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Courtesy</a:t>
            </a:r>
            <a:r>
              <a:rPr lang="es-E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C. </a:t>
            </a:r>
            <a:r>
              <a:rPr lang="es-ES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Own</a:t>
            </a:r>
            <a:r>
              <a:rPr lang="es-E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&amp; L. Marks</a:t>
            </a:r>
          </a:p>
        </p:txBody>
      </p:sp>
      <p:pic>
        <p:nvPicPr>
          <p:cNvPr id="168" name="Picture 167">
            <a:extLst>
              <a:ext uri="{FF2B5EF4-FFF2-40B4-BE49-F238E27FC236}">
                <a16:creationId xmlns:a16="http://schemas.microsoft.com/office/drawing/2014/main" id="{B8D423FB-6BC4-467A-ABF3-DB511AF1106F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37449" y="6011215"/>
            <a:ext cx="2612849" cy="3186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916A959-1168-0CD1-3B73-2035082E51F0}"/>
              </a:ext>
            </a:extLst>
          </p:cNvPr>
          <p:cNvSpPr txBox="1"/>
          <p:nvPr/>
        </p:nvSpPr>
        <p:spPr>
          <a:xfrm>
            <a:off x="6560070" y="1730258"/>
            <a:ext cx="510983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Increasing Precession angle:</a:t>
            </a:r>
          </a:p>
          <a:p>
            <a:endParaRPr lang="en-US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Higher resolution </a:t>
            </a:r>
          </a:p>
          <a:p>
            <a:r>
              <a:rPr lang="en-US" sz="2400" dirty="0"/>
              <a:t>	</a:t>
            </a:r>
            <a:r>
              <a:rPr lang="en-US" sz="2000" b="1" i="1" dirty="0">
                <a:solidFill>
                  <a:schemeClr val="bg1">
                    <a:lumMod val="50000"/>
                  </a:schemeClr>
                </a:solidFill>
              </a:rPr>
              <a:t>higher order reflections</a:t>
            </a:r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Reduce of dynamical effect </a:t>
            </a:r>
          </a:p>
          <a:p>
            <a:r>
              <a:rPr lang="en-US" sz="2400" dirty="0"/>
              <a:t>	</a:t>
            </a:r>
            <a:r>
              <a:rPr lang="en-US" sz="2000" b="1" i="1" dirty="0">
                <a:solidFill>
                  <a:schemeClr val="bg1">
                    <a:lumMod val="50000"/>
                  </a:schemeClr>
                </a:solidFill>
              </a:rPr>
              <a:t>Close to kinematical / real reflections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Less sensitivity to specimen thickness / bending</a:t>
            </a:r>
          </a:p>
        </p:txBody>
      </p:sp>
      <p:sp>
        <p:nvSpPr>
          <p:cNvPr id="16" name="Flowchart: Manual Operation 15">
            <a:extLst>
              <a:ext uri="{FF2B5EF4-FFF2-40B4-BE49-F238E27FC236}">
                <a16:creationId xmlns:a16="http://schemas.microsoft.com/office/drawing/2014/main" id="{12BC6C60-5DC2-10CF-A164-4EB39E8EE908}"/>
              </a:ext>
            </a:extLst>
          </p:cNvPr>
          <p:cNvSpPr/>
          <p:nvPr/>
        </p:nvSpPr>
        <p:spPr>
          <a:xfrm>
            <a:off x="10363200" y="0"/>
            <a:ext cx="1828800" cy="307888"/>
          </a:xfrm>
          <a:prstGeom prst="flowChartManualOperation">
            <a:avLst/>
          </a:prstGeom>
          <a:solidFill>
            <a:schemeClr val="tx1">
              <a:lumMod val="65000"/>
              <a:lumOff val="3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100"/>
              </a:lnSpc>
            </a:pPr>
            <a:r>
              <a:rPr lang="en-US" sz="1200" b="1" dirty="0">
                <a:solidFill>
                  <a:srgbClr val="00FFCC"/>
                </a:solidFill>
              </a:rPr>
              <a:t>Introduction</a:t>
            </a:r>
            <a:endParaRPr lang="el-GR" sz="1200" b="1" dirty="0">
              <a:solidFill>
                <a:srgbClr val="00FFCC"/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500"/>
                                        <p:tgtEl>
                                          <p:spTgt spid="3380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2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7" presetID="1" presetClass="exit" presetSubtype="0" fill="hold" grpId="2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5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73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7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1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8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89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9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97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0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05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0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13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16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21" presetID="1" presetClass="exit" presetSubtype="0" fill="hold" grpId="4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29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1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137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45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14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9" dur="500"/>
                                        <p:tgtEl>
                                          <p:spTgt spid="3380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01" grpId="0" animBg="1"/>
      <p:bldP spid="338001" grpId="1" animBg="1"/>
      <p:bldP spid="338001" grpId="2" animBg="1"/>
      <p:bldP spid="338001" grpId="3" animBg="1"/>
      <p:bldP spid="338001" grpId="4" animBg="1"/>
      <p:bldP spid="338041" grpId="0"/>
      <p:bldP spid="3380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19">
            <a:extLst>
              <a:ext uri="{FF2B5EF4-FFF2-40B4-BE49-F238E27FC236}">
                <a16:creationId xmlns:a16="http://schemas.microsoft.com/office/drawing/2014/main" id="{F295100A-B595-4C40-9648-6E0B3DB24A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3824" y="3140969"/>
            <a:ext cx="2915816" cy="560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v-SE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7C1529F-01EE-4D05-9DE6-F4A56B1577E5}"/>
              </a:ext>
            </a:extLst>
          </p:cNvPr>
          <p:cNvCxnSpPr>
            <a:cxnSpLocks/>
          </p:cNvCxnSpPr>
          <p:nvPr/>
        </p:nvCxnSpPr>
        <p:spPr>
          <a:xfrm>
            <a:off x="309156" y="6248400"/>
            <a:ext cx="11769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NanoMEGASjpegLOGO.jpg">
            <a:extLst>
              <a:ext uri="{FF2B5EF4-FFF2-40B4-BE49-F238E27FC236}">
                <a16:creationId xmlns:a16="http://schemas.microsoft.com/office/drawing/2014/main" id="{DC07E223-75E4-4829-8D4E-8A7037482A58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399896" y="6372322"/>
            <a:ext cx="2514600" cy="422700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B17710D-A913-4EFE-833F-57F62AFB1CEA}"/>
              </a:ext>
            </a:extLst>
          </p:cNvPr>
          <p:cNvCxnSpPr>
            <a:cxnSpLocks/>
          </p:cNvCxnSpPr>
          <p:nvPr/>
        </p:nvCxnSpPr>
        <p:spPr>
          <a:xfrm>
            <a:off x="0" y="6324600"/>
            <a:ext cx="120782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42ED85B-5CAF-4374-8C91-E4671E44CA6B}"/>
              </a:ext>
            </a:extLst>
          </p:cNvPr>
          <p:cNvSpPr txBox="1"/>
          <p:nvPr/>
        </p:nvSpPr>
        <p:spPr>
          <a:xfrm>
            <a:off x="304800" y="304800"/>
            <a:ext cx="47620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Precession Electron Diffraction</a:t>
            </a:r>
            <a:endParaRPr lang="el-GR" sz="2400" b="1" i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31E7914-2D20-4257-A22C-405344D2D355}"/>
              </a:ext>
            </a:extLst>
          </p:cNvPr>
          <p:cNvGrpSpPr/>
          <p:nvPr/>
        </p:nvGrpSpPr>
        <p:grpSpPr>
          <a:xfrm flipH="1" flipV="1">
            <a:off x="-1" y="704909"/>
            <a:ext cx="12078269" cy="59873"/>
            <a:chOff x="152400" y="685800"/>
            <a:chExt cx="9144000" cy="76200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0A9EF447-C82F-42C6-BE81-9DAA290C473A}"/>
                </a:ext>
              </a:extLst>
            </p:cNvPr>
            <p:cNvCxnSpPr/>
            <p:nvPr/>
          </p:nvCxnSpPr>
          <p:spPr>
            <a:xfrm>
              <a:off x="152400" y="762000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41A4AF25-FA40-41B8-845F-48A39BC2534D}"/>
                </a:ext>
              </a:extLst>
            </p:cNvPr>
            <p:cNvCxnSpPr/>
            <p:nvPr/>
          </p:nvCxnSpPr>
          <p:spPr>
            <a:xfrm>
              <a:off x="461556" y="685800"/>
              <a:ext cx="88348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439CC930-32A3-41E4-99AE-187F4E1E942A}"/>
              </a:ext>
            </a:extLst>
          </p:cNvPr>
          <p:cNvSpPr txBox="1"/>
          <p:nvPr/>
        </p:nvSpPr>
        <p:spPr>
          <a:xfrm>
            <a:off x="0" y="6324600"/>
            <a:ext cx="2313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www.nanomegas.com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CDA503-67D5-4286-A9DB-DBE07FBD0C83}"/>
              </a:ext>
            </a:extLst>
          </p:cNvPr>
          <p:cNvSpPr txBox="1"/>
          <p:nvPr/>
        </p:nvSpPr>
        <p:spPr>
          <a:xfrm>
            <a:off x="6560070" y="1730258"/>
            <a:ext cx="510983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Increasing Precession angle:</a:t>
            </a:r>
          </a:p>
          <a:p>
            <a:endParaRPr lang="en-US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Higher resolution </a:t>
            </a:r>
          </a:p>
          <a:p>
            <a:r>
              <a:rPr lang="en-US" sz="2400" dirty="0"/>
              <a:t>	</a:t>
            </a:r>
            <a:r>
              <a:rPr lang="en-US" sz="2000" b="1" i="1" dirty="0">
                <a:solidFill>
                  <a:schemeClr val="bg1">
                    <a:lumMod val="50000"/>
                  </a:schemeClr>
                </a:solidFill>
              </a:rPr>
              <a:t>higher order reflections</a:t>
            </a:r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Reduce of dynamical effect </a:t>
            </a:r>
          </a:p>
          <a:p>
            <a:r>
              <a:rPr lang="en-US" sz="2400" dirty="0"/>
              <a:t>	</a:t>
            </a:r>
            <a:r>
              <a:rPr lang="en-US" sz="2000" b="1" i="1" dirty="0">
                <a:solidFill>
                  <a:schemeClr val="bg1">
                    <a:lumMod val="50000"/>
                  </a:schemeClr>
                </a:solidFill>
              </a:rPr>
              <a:t>Close to kinematical / real reflections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Less sensitivity to specimen thickness / bending</a:t>
            </a:r>
          </a:p>
        </p:txBody>
      </p:sp>
      <p:pic>
        <p:nvPicPr>
          <p:cNvPr id="5" name="MayenitePrecessionAngle Effect">
            <a:hlinkClick r:id="" action="ppaction://media"/>
            <a:extLst>
              <a:ext uri="{FF2B5EF4-FFF2-40B4-BE49-F238E27FC236}">
                <a16:creationId xmlns:a16="http://schemas.microsoft.com/office/drawing/2014/main" id="{61441E24-1217-1EC5-1986-C2A04DA9A037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 rotWithShape="1">
          <a:blip r:embed="rId7"/>
          <a:srcRect l="1546" t="1277" r="1468" b="897"/>
          <a:stretch/>
        </p:blipFill>
        <p:spPr>
          <a:xfrm>
            <a:off x="986165" y="1016000"/>
            <a:ext cx="5033635" cy="5077218"/>
          </a:xfrm>
          <a:prstGeom prst="rect">
            <a:avLst/>
          </a:prstGeom>
        </p:spPr>
      </p:pic>
      <p:sp>
        <p:nvSpPr>
          <p:cNvPr id="2" name="Flowchart: Manual Operation 1">
            <a:extLst>
              <a:ext uri="{FF2B5EF4-FFF2-40B4-BE49-F238E27FC236}">
                <a16:creationId xmlns:a16="http://schemas.microsoft.com/office/drawing/2014/main" id="{079E6155-D995-8474-B08B-19174DF88247}"/>
              </a:ext>
            </a:extLst>
          </p:cNvPr>
          <p:cNvSpPr/>
          <p:nvPr/>
        </p:nvSpPr>
        <p:spPr>
          <a:xfrm>
            <a:off x="10363200" y="0"/>
            <a:ext cx="1828800" cy="307888"/>
          </a:xfrm>
          <a:prstGeom prst="flowChartManualOperation">
            <a:avLst/>
          </a:prstGeom>
          <a:solidFill>
            <a:schemeClr val="tx1">
              <a:lumMod val="65000"/>
              <a:lumOff val="3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100"/>
              </a:lnSpc>
            </a:pPr>
            <a:r>
              <a:rPr lang="en-US" sz="1200" b="1" dirty="0">
                <a:solidFill>
                  <a:srgbClr val="00FFCC"/>
                </a:solidFill>
              </a:rPr>
              <a:t>Introduction</a:t>
            </a:r>
            <a:endParaRPr lang="el-GR" sz="1200" b="1" dirty="0">
              <a:solidFill>
                <a:srgbClr val="00FFCC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1011251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7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NanoMEGASjpegLOGO.jpg">
            <a:extLst>
              <a:ext uri="{FF2B5EF4-FFF2-40B4-BE49-F238E27FC236}">
                <a16:creationId xmlns:a16="http://schemas.microsoft.com/office/drawing/2014/main" id="{F0239133-3AEE-4C99-81A7-B0E81153CE7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399896" y="6372322"/>
            <a:ext cx="2514600" cy="422700"/>
          </a:xfrm>
          <a:prstGeom prst="rect">
            <a:avLst/>
          </a:prstGeom>
        </p:spPr>
      </p:pic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ED8DDA8-26E0-40F8-AB01-ABA28DF370DC}"/>
              </a:ext>
            </a:extLst>
          </p:cNvPr>
          <p:cNvCxnSpPr>
            <a:cxnSpLocks/>
          </p:cNvCxnSpPr>
          <p:nvPr/>
        </p:nvCxnSpPr>
        <p:spPr>
          <a:xfrm>
            <a:off x="0" y="6324600"/>
            <a:ext cx="120782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F8D59AA6-F936-47A8-9FE6-637BFA82ED9A}"/>
              </a:ext>
            </a:extLst>
          </p:cNvPr>
          <p:cNvSpPr txBox="1"/>
          <p:nvPr/>
        </p:nvSpPr>
        <p:spPr>
          <a:xfrm>
            <a:off x="304800" y="304800"/>
            <a:ext cx="62422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W" sz="24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PED Applications available for every TEM</a:t>
            </a:r>
            <a:endParaRPr lang="el-GR" sz="2400" b="1" i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/>
            <a:endParaRPr lang="el-GR" sz="24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8DDACD2-DA07-4430-8E5A-4BC54909549E}"/>
              </a:ext>
            </a:extLst>
          </p:cNvPr>
          <p:cNvGrpSpPr/>
          <p:nvPr/>
        </p:nvGrpSpPr>
        <p:grpSpPr>
          <a:xfrm flipH="1" flipV="1">
            <a:off x="-1" y="704909"/>
            <a:ext cx="12078269" cy="59873"/>
            <a:chOff x="152400" y="685800"/>
            <a:chExt cx="9144000" cy="76200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6231D8E9-118E-4C8A-9047-29C8CADFBDC1}"/>
                </a:ext>
              </a:extLst>
            </p:cNvPr>
            <p:cNvCxnSpPr/>
            <p:nvPr/>
          </p:nvCxnSpPr>
          <p:spPr>
            <a:xfrm>
              <a:off x="152400" y="762000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DE1FC107-F93B-4B50-8C37-DF5DAD3765EA}"/>
                </a:ext>
              </a:extLst>
            </p:cNvPr>
            <p:cNvCxnSpPr/>
            <p:nvPr/>
          </p:nvCxnSpPr>
          <p:spPr>
            <a:xfrm>
              <a:off x="461556" y="685800"/>
              <a:ext cx="88348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Flowchart: Manual Operation 12">
            <a:extLst>
              <a:ext uri="{FF2B5EF4-FFF2-40B4-BE49-F238E27FC236}">
                <a16:creationId xmlns:a16="http://schemas.microsoft.com/office/drawing/2014/main" id="{E20B54AF-9A8E-428A-0502-1DCE78C0D620}"/>
              </a:ext>
            </a:extLst>
          </p:cNvPr>
          <p:cNvSpPr/>
          <p:nvPr/>
        </p:nvSpPr>
        <p:spPr>
          <a:xfrm>
            <a:off x="10363200" y="0"/>
            <a:ext cx="1828800" cy="307888"/>
          </a:xfrm>
          <a:prstGeom prst="flowChartManualOperation">
            <a:avLst/>
          </a:prstGeom>
          <a:solidFill>
            <a:schemeClr val="tx1">
              <a:lumMod val="65000"/>
              <a:lumOff val="3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100"/>
              </a:lnSpc>
            </a:pPr>
            <a:r>
              <a:rPr lang="en-US" sz="1200" b="1" dirty="0">
                <a:solidFill>
                  <a:srgbClr val="00FFCC"/>
                </a:solidFill>
              </a:rPr>
              <a:t>Introduction</a:t>
            </a:r>
            <a:endParaRPr lang="el-GR" sz="1200" b="1" dirty="0">
              <a:solidFill>
                <a:srgbClr val="00FFCC"/>
              </a:solidFill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1D42772C-9A70-501D-3666-40E653C76E08}"/>
              </a:ext>
            </a:extLst>
          </p:cNvPr>
          <p:cNvCxnSpPr>
            <a:cxnSpLocks/>
          </p:cNvCxnSpPr>
          <p:nvPr/>
        </p:nvCxnSpPr>
        <p:spPr>
          <a:xfrm>
            <a:off x="309156" y="6248400"/>
            <a:ext cx="11769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4" descr="ÎÏÎ¿ÏÎ­Î»ÎµÏÎ¼Î± ÎµÎ¹ÎºÏÎ½Î±Ï Î³Î¹Î± Jeol ARM Microscopes">
            <a:extLst>
              <a:ext uri="{FF2B5EF4-FFF2-40B4-BE49-F238E27FC236}">
                <a16:creationId xmlns:a16="http://schemas.microsoft.com/office/drawing/2014/main" id="{A9BEAE37-75D3-8D91-B3CD-B105DE91F0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51" y="3720538"/>
            <a:ext cx="2522827" cy="2887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8" descr="ÎÏÎ¿ÏÎ­Î»ÎµÏÎ¼Î± ÎµÎ¹ÎºÏÎ½Î±Ï Î³Î¹Î± Titan TEM">
            <a:extLst>
              <a:ext uri="{FF2B5EF4-FFF2-40B4-BE49-F238E27FC236}">
                <a16:creationId xmlns:a16="http://schemas.microsoft.com/office/drawing/2014/main" id="{04A9E7A4-2531-68C9-09E0-DF127668DB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7992" y="840982"/>
            <a:ext cx="1718407" cy="2911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ÎÏÎ¿ÏÎ­Î»ÎµÏÎ¼Î± ÎµÎ¹ÎºÏÎ½Î±Ï Î³Î¹Î± Jeol Microscopes">
            <a:extLst>
              <a:ext uri="{FF2B5EF4-FFF2-40B4-BE49-F238E27FC236}">
                <a16:creationId xmlns:a16="http://schemas.microsoft.com/office/drawing/2014/main" id="{D6F01202-46B1-B845-09E9-6208E15414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6" t="4717" r="9499" b="3431"/>
          <a:stretch/>
        </p:blipFill>
        <p:spPr bwMode="auto">
          <a:xfrm>
            <a:off x="2691704" y="1829607"/>
            <a:ext cx="2051901" cy="2300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6" descr="ÎÏÎ¿ÏÎ­Î»ÎµÏÎ¼Î± ÎµÎ¹ÎºÏÎ½Î±Ï Î³Î¹Î± Tecnai F20">
            <a:extLst>
              <a:ext uri="{FF2B5EF4-FFF2-40B4-BE49-F238E27FC236}">
                <a16:creationId xmlns:a16="http://schemas.microsoft.com/office/drawing/2014/main" id="{97E4B5CF-9D03-6EC5-6221-737A3D4BEF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82" t="6868" r="17537" b="9476"/>
          <a:stretch/>
        </p:blipFill>
        <p:spPr bwMode="auto">
          <a:xfrm>
            <a:off x="9542186" y="3923416"/>
            <a:ext cx="1642027" cy="2293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12" descr="ÎÏÎ¿ÏÎ­Î»ÎµÏÎ¼Î± ÎµÎ¹ÎºÏÎ½Î±Ï Î³Î¹Î± Hitachi TEM">
            <a:extLst>
              <a:ext uri="{FF2B5EF4-FFF2-40B4-BE49-F238E27FC236}">
                <a16:creationId xmlns:a16="http://schemas.microsoft.com/office/drawing/2014/main" id="{49493BCE-19B3-38DC-D951-75F4365327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4790" y="1002138"/>
            <a:ext cx="2429220" cy="256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10" descr="ÎÏÎ¿ÏÎ­Î»ÎµÏÎ¼Î± ÎµÎ¹ÎºÏÎ½Î±Ï Î³Î¹Î± Libra 120 TEM">
            <a:extLst>
              <a:ext uri="{FF2B5EF4-FFF2-40B4-BE49-F238E27FC236}">
                <a16:creationId xmlns:a16="http://schemas.microsoft.com/office/drawing/2014/main" id="{C9B75395-E54D-A8A8-0471-356CC03D4E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0" r="11829"/>
          <a:stretch/>
        </p:blipFill>
        <p:spPr bwMode="auto">
          <a:xfrm>
            <a:off x="266600" y="821873"/>
            <a:ext cx="1989626" cy="2590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46" descr="A picture containing thing&#10;&#10;Description generated with high confidence">
            <a:extLst>
              <a:ext uri="{FF2B5EF4-FFF2-40B4-BE49-F238E27FC236}">
                <a16:creationId xmlns:a16="http://schemas.microsoft.com/office/drawing/2014/main" id="{B5DAF7B7-3906-0E83-ED04-42833752945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4169" y="4130436"/>
            <a:ext cx="2925706" cy="1793683"/>
          </a:xfrm>
          <a:prstGeom prst="rect">
            <a:avLst/>
          </a:prstGeom>
        </p:spPr>
      </p:pic>
      <p:pic>
        <p:nvPicPr>
          <p:cNvPr id="48" name="Picture 14" descr="ÎÏÎ¿ÏÎ­Î»ÎµÏÎ¼Î± ÎµÎ¹ÎºÏÎ½Î±Ï Î³Î¹Î± Hitachi TEM logo">
            <a:extLst>
              <a:ext uri="{FF2B5EF4-FFF2-40B4-BE49-F238E27FC236}">
                <a16:creationId xmlns:a16="http://schemas.microsoft.com/office/drawing/2014/main" id="{A76BA6A8-6EDE-5CFD-18F7-BB8F514E3C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14" b="26000"/>
          <a:stretch/>
        </p:blipFill>
        <p:spPr bwMode="auto">
          <a:xfrm>
            <a:off x="6798421" y="1170130"/>
            <a:ext cx="1419129" cy="59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16" descr="ÎÏÎ¿ÏÎ­Î»ÎµÏÎ¼Î± ÎµÎ¹ÎºÏÎ½Î±Ï Î³Î¹Î± Thermo Fisher TM logo">
            <a:extLst>
              <a:ext uri="{FF2B5EF4-FFF2-40B4-BE49-F238E27FC236}">
                <a16:creationId xmlns:a16="http://schemas.microsoft.com/office/drawing/2014/main" id="{2449BF8C-222C-EA5B-1F74-EF54DE1ADB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0013" y="3481781"/>
            <a:ext cx="1749662" cy="39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18" descr="ÎÏÎ¿ÏÎ­Î»ÎµÏÎ¼Î± ÎµÎ¹ÎºÏÎ½Î±Ï Î³Î¹Î± JEOL TEM logo">
            <a:extLst>
              <a:ext uri="{FF2B5EF4-FFF2-40B4-BE49-F238E27FC236}">
                <a16:creationId xmlns:a16="http://schemas.microsoft.com/office/drawing/2014/main" id="{128ECD92-56DE-0C11-4EA0-D224076A46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2766" y="4134900"/>
            <a:ext cx="1743515" cy="691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0" descr="ÎÏÎ¿ÏÎ­Î»ÎµÏÎ¼Î± ÎµÎ¹ÎºÏÎ½Î±Ï Î³Î¹Î± ZEISS libra logo">
            <a:extLst>
              <a:ext uri="{FF2B5EF4-FFF2-40B4-BE49-F238E27FC236}">
                <a16:creationId xmlns:a16="http://schemas.microsoft.com/office/drawing/2014/main" id="{8ECF63F8-4C09-2C71-13C7-14AF624744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413" y="1051501"/>
            <a:ext cx="668476" cy="668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37FED71-6E31-170A-E522-4691B95CD805}"/>
              </a:ext>
            </a:extLst>
          </p:cNvPr>
          <p:cNvCxnSpPr/>
          <p:nvPr/>
        </p:nvCxnSpPr>
        <p:spPr>
          <a:xfrm>
            <a:off x="309156" y="6248400"/>
            <a:ext cx="8834844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B43EC2A6-4BE6-B9E5-EE30-EF5653A19F70}"/>
              </a:ext>
            </a:extLst>
          </p:cNvPr>
          <p:cNvCxnSpPr/>
          <p:nvPr/>
        </p:nvCxnSpPr>
        <p:spPr>
          <a:xfrm>
            <a:off x="0" y="6324600"/>
            <a:ext cx="9144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F2633492-9AE3-F8AA-6818-9F2510674CAF}"/>
              </a:ext>
            </a:extLst>
          </p:cNvPr>
          <p:cNvSpPr txBox="1"/>
          <p:nvPr/>
        </p:nvSpPr>
        <p:spPr>
          <a:xfrm>
            <a:off x="2280660" y="954299"/>
            <a:ext cx="22106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FEG |LaB6 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100-300kV</a:t>
            </a:r>
            <a:endParaRPr lang="en-GB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A37D769-4787-4E55-B3E6-D28830C7EE42}"/>
              </a:ext>
            </a:extLst>
          </p:cNvPr>
          <p:cNvSpPr txBox="1"/>
          <p:nvPr/>
        </p:nvSpPr>
        <p:spPr>
          <a:xfrm>
            <a:off x="0" y="6324600"/>
            <a:ext cx="2313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www.nanomegas.com</a:t>
            </a:r>
          </a:p>
        </p:txBody>
      </p:sp>
    </p:spTree>
    <p:extLst>
      <p:ext uri="{BB962C8B-B14F-4D97-AF65-F5344CB8AC3E}">
        <p14:creationId xmlns:p14="http://schemas.microsoft.com/office/powerpoint/2010/main" val="3477252475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C6164C-BF1B-DE09-AC19-DD39AEEE1C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B3CBE54-2F72-6C4C-3860-93E48FBA09DC}"/>
              </a:ext>
            </a:extLst>
          </p:cNvPr>
          <p:cNvCxnSpPr>
            <a:cxnSpLocks/>
          </p:cNvCxnSpPr>
          <p:nvPr/>
        </p:nvCxnSpPr>
        <p:spPr>
          <a:xfrm>
            <a:off x="309156" y="6248400"/>
            <a:ext cx="11769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473337B-DF57-E359-A36C-E20505869C6E}"/>
              </a:ext>
            </a:extLst>
          </p:cNvPr>
          <p:cNvCxnSpPr>
            <a:cxnSpLocks/>
          </p:cNvCxnSpPr>
          <p:nvPr/>
        </p:nvCxnSpPr>
        <p:spPr>
          <a:xfrm>
            <a:off x="0" y="6324600"/>
            <a:ext cx="120782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6">
            <a:extLst>
              <a:ext uri="{FF2B5EF4-FFF2-40B4-BE49-F238E27FC236}">
                <a16:creationId xmlns:a16="http://schemas.microsoft.com/office/drawing/2014/main" id="{24A3508C-3898-7B35-F136-6108AEC82E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89602" y="911126"/>
            <a:ext cx="1260001" cy="1260001"/>
          </a:xfrm>
          <a:prstGeom prst="rect">
            <a:avLst/>
          </a:prstGeom>
          <a:ln>
            <a:noFill/>
          </a:ln>
          <a:effectLst>
            <a:reflection blurRad="6350" stA="50000" endA="275" endPos="40000" dist="1016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</p:spPr>
      </p:pic>
      <p:grpSp>
        <p:nvGrpSpPr>
          <p:cNvPr id="5" name="Group 9">
            <a:extLst>
              <a:ext uri="{FF2B5EF4-FFF2-40B4-BE49-F238E27FC236}">
                <a16:creationId xmlns:a16="http://schemas.microsoft.com/office/drawing/2014/main" id="{5E0DE657-C86E-F396-7EF7-D11A2C89A471}"/>
              </a:ext>
            </a:extLst>
          </p:cNvPr>
          <p:cNvGrpSpPr>
            <a:grpSpLocks/>
          </p:cNvGrpSpPr>
          <p:nvPr/>
        </p:nvGrpSpPr>
        <p:grpSpPr bwMode="auto">
          <a:xfrm>
            <a:off x="1391188" y="2330529"/>
            <a:ext cx="1747341" cy="1307592"/>
            <a:chOff x="6084168" y="2780928"/>
            <a:chExt cx="3024336" cy="2232248"/>
          </a:xfrm>
          <a:effectLst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</p:grpSpPr>
        <p:pic>
          <p:nvPicPr>
            <p:cNvPr id="19" name="Picture 7">
              <a:extLst>
                <a:ext uri="{FF2B5EF4-FFF2-40B4-BE49-F238E27FC236}">
                  <a16:creationId xmlns:a16="http://schemas.microsoft.com/office/drawing/2014/main" id="{C1C54227-DFDA-BA4C-38A7-955DC1AFBA9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alphaModFix amt="35000"/>
            </a:blip>
            <a:srcRect l="7721" t="2515" r="4330" b="8224"/>
            <a:stretch>
              <a:fillRect/>
            </a:stretch>
          </p:blipFill>
          <p:spPr bwMode="auto">
            <a:xfrm>
              <a:off x="6084168" y="2780928"/>
              <a:ext cx="2965450" cy="2203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p3d/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FB4EAEB-C713-A9B1-12F6-2A63BE16413D}"/>
                </a:ext>
              </a:extLst>
            </p:cNvPr>
            <p:cNvSpPr/>
            <p:nvPr/>
          </p:nvSpPr>
          <p:spPr>
            <a:xfrm>
              <a:off x="7955922" y="2780928"/>
              <a:ext cx="1081141" cy="2159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l-GR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1098BCF-1641-8712-6B55-09993B0B1AB3}"/>
                </a:ext>
              </a:extLst>
            </p:cNvPr>
            <p:cNvSpPr/>
            <p:nvPr/>
          </p:nvSpPr>
          <p:spPr>
            <a:xfrm>
              <a:off x="8460772" y="4797254"/>
              <a:ext cx="647732" cy="2159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l-GR"/>
            </a:p>
          </p:txBody>
        </p:sp>
      </p:grpSp>
      <p:sp>
        <p:nvSpPr>
          <p:cNvPr id="3" name="Oval 2">
            <a:extLst>
              <a:ext uri="{FF2B5EF4-FFF2-40B4-BE49-F238E27FC236}">
                <a16:creationId xmlns:a16="http://schemas.microsoft.com/office/drawing/2014/main" id="{621274E5-4209-191A-2996-8D1BF98107CB}"/>
              </a:ext>
            </a:extLst>
          </p:cNvPr>
          <p:cNvSpPr/>
          <p:nvPr/>
        </p:nvSpPr>
        <p:spPr>
          <a:xfrm>
            <a:off x="3647430" y="1788454"/>
            <a:ext cx="5544616" cy="3672408"/>
          </a:xfrm>
          <a:prstGeom prst="ellipse">
            <a:avLst/>
          </a:prstGeom>
          <a:gradFill flip="none" rotWithShape="1">
            <a:gsLst>
              <a:gs pos="84000">
                <a:schemeClr val="bg2">
                  <a:lumMod val="20000"/>
                  <a:lumOff val="80000"/>
                </a:schemeClr>
              </a:gs>
              <a:gs pos="87000">
                <a:srgbClr val="E6E6E6"/>
              </a:gs>
              <a:gs pos="32000">
                <a:srgbClr val="7D8496">
                  <a:alpha val="90000"/>
                </a:srgbClr>
              </a:gs>
              <a:gs pos="53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5" descr="logo-topspin.png">
            <a:extLst>
              <a:ext uri="{FF2B5EF4-FFF2-40B4-BE49-F238E27FC236}">
                <a16:creationId xmlns:a16="http://schemas.microsoft.com/office/drawing/2014/main" id="{0740C8FD-C21D-CC77-860A-C54B10575BB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lum/>
          </a:blip>
          <a:srcRect r="69680"/>
          <a:stretch>
            <a:fillRect/>
          </a:stretch>
        </p:blipFill>
        <p:spPr>
          <a:xfrm>
            <a:off x="7746518" y="5571017"/>
            <a:ext cx="646547" cy="40481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2DD6569-8EE6-3636-2F7B-0A9568B60958}"/>
              </a:ext>
            </a:extLst>
          </p:cNvPr>
          <p:cNvSpPr txBox="1"/>
          <p:nvPr/>
        </p:nvSpPr>
        <p:spPr>
          <a:xfrm>
            <a:off x="7710677" y="5964363"/>
            <a:ext cx="94720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ln w="18000">
                  <a:noFill/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Gothic" pitchFamily="34" charset="0"/>
              </a:rPr>
              <a:t>topspin</a:t>
            </a:r>
            <a:endParaRPr lang="el-GR" sz="1600" b="1" dirty="0">
              <a:ln w="18000">
                <a:noFill/>
                <a:prstDash val="solid"/>
                <a:miter lim="800000"/>
              </a:ln>
              <a:solidFill>
                <a:srgbClr val="FF66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C1B6E482-351D-6C59-3863-31B1B12F05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7365" y="1419123"/>
            <a:ext cx="1310724" cy="1310724"/>
          </a:xfrm>
          <a:prstGeom prst="rect">
            <a:avLst/>
          </a:prstGeom>
          <a:ln>
            <a:noFill/>
          </a:ln>
          <a:effectLst>
            <a:reflection blurRad="6350" stA="50000" endA="275" endPos="40000" dist="1016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http://appfive.com/wp-content/themes/topspin/assets/img/module-strain-data01.jpg">
            <a:extLst>
              <a:ext uri="{FF2B5EF4-FFF2-40B4-BE49-F238E27FC236}">
                <a16:creationId xmlns:a16="http://schemas.microsoft.com/office/drawing/2014/main" id="{4164BE8D-524E-9525-2517-347F9789FF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44407" y="4856964"/>
            <a:ext cx="2518284" cy="93600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  <a:softEdge rad="63500"/>
          </a:effectLst>
          <a:scene3d>
            <a:camera prst="perspectiveContrastingRightFacing"/>
            <a:lightRig rig="threePt" dir="t"/>
          </a:scene3d>
          <a:sp3d>
            <a:bevelT w="165100" prst="coolSlant"/>
          </a:sp3d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D505641-E9D0-92EF-DA59-9D31070C413A}"/>
              </a:ext>
            </a:extLst>
          </p:cNvPr>
          <p:cNvSpPr txBox="1"/>
          <p:nvPr/>
        </p:nvSpPr>
        <p:spPr>
          <a:xfrm>
            <a:off x="6000934" y="5728830"/>
            <a:ext cx="2140009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Strain Mapping</a:t>
            </a:r>
            <a:endParaRPr lang="el-GR" sz="24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67B476-EB36-D473-7F13-CBB6484C5F40}"/>
              </a:ext>
            </a:extLst>
          </p:cNvPr>
          <p:cNvSpPr txBox="1"/>
          <p:nvPr/>
        </p:nvSpPr>
        <p:spPr>
          <a:xfrm>
            <a:off x="7746518" y="2275966"/>
            <a:ext cx="3983013" cy="461665"/>
          </a:xfrm>
          <a:prstGeom prst="rect">
            <a:avLst/>
          </a:prstGeom>
          <a:ln>
            <a:noFill/>
          </a:ln>
          <a:effectLst>
            <a:reflection blurRad="6350" stA="50000" endA="275" endPos="40000" dist="1016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Orientation &amp; Phase Mapping</a:t>
            </a:r>
            <a:endParaRPr lang="el-GR" sz="24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pic>
        <p:nvPicPr>
          <p:cNvPr id="22" name="Picture 1">
            <a:extLst>
              <a:ext uri="{FF2B5EF4-FFF2-40B4-BE49-F238E27FC236}">
                <a16:creationId xmlns:a16="http://schemas.microsoft.com/office/drawing/2014/main" id="{B34AFFCA-A62C-7AE3-832D-028FDB5F213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alphaModFix amt="20000"/>
          </a:blip>
          <a:srcRect l="7440" t="5569" r="5760" b="8112"/>
          <a:stretch>
            <a:fillRect/>
          </a:stretch>
        </p:blipFill>
        <p:spPr bwMode="auto">
          <a:xfrm>
            <a:off x="2307556" y="2729027"/>
            <a:ext cx="1406546" cy="1245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  <a:softEdge rad="635000"/>
          </a:effectLst>
          <a:scene3d>
            <a:camera prst="perspectiveContrastingRightFacing"/>
            <a:lightRig rig="threePt" dir="t"/>
          </a:scene3d>
          <a:sp3d>
            <a:bevelT/>
          </a:sp3d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2A838B6-7BB7-8789-F0EE-020167C8B738}"/>
              </a:ext>
            </a:extLst>
          </p:cNvPr>
          <p:cNvSpPr txBox="1"/>
          <p:nvPr/>
        </p:nvSpPr>
        <p:spPr>
          <a:xfrm>
            <a:off x="3325441" y="2408998"/>
            <a:ext cx="3559372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n-US" sz="2400" b="1" dirty="0">
                <a:solidFill>
                  <a:schemeClr val="bg1">
                    <a:lumMod val="8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3D diffraction tomography</a:t>
            </a:r>
            <a:endParaRPr lang="el-GR" sz="2400" b="1" dirty="0">
              <a:solidFill>
                <a:schemeClr val="bg1">
                  <a:lumMod val="8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pic>
        <p:nvPicPr>
          <p:cNvPr id="10" name="Picture 8">
            <a:extLst>
              <a:ext uri="{FF2B5EF4-FFF2-40B4-BE49-F238E27FC236}">
                <a16:creationId xmlns:a16="http://schemas.microsoft.com/office/drawing/2014/main" id="{FE3B2B2E-27A5-580E-91D4-B6EC3A7E42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3966" y="825147"/>
            <a:ext cx="1345981" cy="1345979"/>
          </a:xfrm>
          <a:prstGeom prst="rect">
            <a:avLst/>
          </a:prstGeom>
          <a:noFill/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>
            <a:extLst>
              <a:ext uri="{FF2B5EF4-FFF2-40B4-BE49-F238E27FC236}">
                <a16:creationId xmlns:a16="http://schemas.microsoft.com/office/drawing/2014/main" id="{45F1BCB4-DFEF-D3AC-455C-26EFA0DAFE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2" t="13691" r="11303" b="11007"/>
          <a:stretch>
            <a:fillRect/>
          </a:stretch>
        </p:blipFill>
        <p:spPr bwMode="auto">
          <a:xfrm>
            <a:off x="3704468" y="1223301"/>
            <a:ext cx="1609266" cy="1220823"/>
          </a:xfrm>
          <a:prstGeom prst="rect">
            <a:avLst/>
          </a:prstGeom>
          <a:noFill/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3B65255-2670-DC5A-5804-1711834EFE74}"/>
              </a:ext>
            </a:extLst>
          </p:cNvPr>
          <p:cNvSpPr txBox="1"/>
          <p:nvPr/>
        </p:nvSpPr>
        <p:spPr>
          <a:xfrm>
            <a:off x="1076008" y="4007452"/>
            <a:ext cx="3677738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n-US" sz="2400" b="1" dirty="0">
                <a:solidFill>
                  <a:schemeClr val="bg1">
                    <a:lumMod val="8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e Pair Distribution Function</a:t>
            </a:r>
            <a:endParaRPr lang="el-GR" sz="2400" b="1" dirty="0">
              <a:solidFill>
                <a:schemeClr val="bg1">
                  <a:lumMod val="8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pic>
        <p:nvPicPr>
          <p:cNvPr id="29" name="Picture 28" descr="A picture containing thing&#10;&#10;Description generated with high confidence">
            <a:extLst>
              <a:ext uri="{FF2B5EF4-FFF2-40B4-BE49-F238E27FC236}">
                <a16:creationId xmlns:a16="http://schemas.microsoft.com/office/drawing/2014/main" id="{DAF73349-44BE-EFBE-04F4-6CEF28938BE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174" y="2749892"/>
            <a:ext cx="2965503" cy="1818082"/>
          </a:xfrm>
          <a:prstGeom prst="rect">
            <a:avLst/>
          </a:prstGeom>
        </p:spPr>
      </p:pic>
      <p:pic>
        <p:nvPicPr>
          <p:cNvPr id="26" name="Picture 25" descr="NanoMEGASjpegLOGO.jpg">
            <a:extLst>
              <a:ext uri="{FF2B5EF4-FFF2-40B4-BE49-F238E27FC236}">
                <a16:creationId xmlns:a16="http://schemas.microsoft.com/office/drawing/2014/main" id="{D94068E7-91DB-3439-7DF5-025BD5615CC6}"/>
              </a:ext>
            </a:extLst>
          </p:cNvPr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9399896" y="6372322"/>
            <a:ext cx="2514600" cy="42270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8D8D0EF-BF78-5898-E049-58471C4022BD}"/>
              </a:ext>
            </a:extLst>
          </p:cNvPr>
          <p:cNvSpPr txBox="1"/>
          <p:nvPr/>
        </p:nvSpPr>
        <p:spPr>
          <a:xfrm>
            <a:off x="304800" y="304800"/>
            <a:ext cx="6246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Precession Electron Diffraction Solutions</a:t>
            </a:r>
            <a:endParaRPr lang="el-GR" sz="24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D0E4157-A206-B94A-A35B-38343C9C18B2}"/>
              </a:ext>
            </a:extLst>
          </p:cNvPr>
          <p:cNvGrpSpPr/>
          <p:nvPr/>
        </p:nvGrpSpPr>
        <p:grpSpPr>
          <a:xfrm flipH="1" flipV="1">
            <a:off x="-1" y="704909"/>
            <a:ext cx="12078269" cy="59873"/>
            <a:chOff x="152400" y="685800"/>
            <a:chExt cx="9144000" cy="76200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251EB02C-B74C-4D28-FE39-9269DF01EA70}"/>
                </a:ext>
              </a:extLst>
            </p:cNvPr>
            <p:cNvCxnSpPr/>
            <p:nvPr/>
          </p:nvCxnSpPr>
          <p:spPr>
            <a:xfrm>
              <a:off x="152400" y="762000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3BFB1069-1062-318D-6819-9FF9A4049980}"/>
                </a:ext>
              </a:extLst>
            </p:cNvPr>
            <p:cNvCxnSpPr/>
            <p:nvPr/>
          </p:nvCxnSpPr>
          <p:spPr>
            <a:xfrm>
              <a:off x="461556" y="685800"/>
              <a:ext cx="88348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6D2AE0B0-FE94-5B5A-36D1-BDD7650EF41C}"/>
              </a:ext>
            </a:extLst>
          </p:cNvPr>
          <p:cNvSpPr txBox="1"/>
          <p:nvPr/>
        </p:nvSpPr>
        <p:spPr>
          <a:xfrm>
            <a:off x="0" y="6324600"/>
            <a:ext cx="2313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www.nanomegas.com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B1169D3-B142-C917-637A-B9400E50FA89}"/>
              </a:ext>
            </a:extLst>
          </p:cNvPr>
          <p:cNvSpPr txBox="1"/>
          <p:nvPr/>
        </p:nvSpPr>
        <p:spPr>
          <a:xfrm>
            <a:off x="4390179" y="3341849"/>
            <a:ext cx="32816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Hardware &amp; Software</a:t>
            </a:r>
          </a:p>
          <a:p>
            <a:pPr algn="ctr"/>
            <a:r>
              <a:rPr lang="en-US" sz="2400" b="1" i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based applications</a:t>
            </a:r>
          </a:p>
        </p:txBody>
      </p:sp>
      <p:pic>
        <p:nvPicPr>
          <p:cNvPr id="4" name="Picture 3" descr="A graph of a graph showing a line&#10;&#10;Description automatically generated with medium confidence">
            <a:extLst>
              <a:ext uri="{FF2B5EF4-FFF2-40B4-BE49-F238E27FC236}">
                <a16:creationId xmlns:a16="http://schemas.microsoft.com/office/drawing/2014/main" id="{B2BEF086-7655-F357-458A-89C26D8A513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9137" y="3274252"/>
            <a:ext cx="1798099" cy="1244838"/>
          </a:xfrm>
          <a:prstGeom prst="rect">
            <a:avLst/>
          </a:prstGeom>
          <a:ln>
            <a:noFill/>
          </a:ln>
          <a:effectLst>
            <a:reflection blurRad="6350" stA="50000" endA="275" endPos="40000" dist="1016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A176E9D-0F55-5EE5-B502-0383412336A1}"/>
              </a:ext>
            </a:extLst>
          </p:cNvPr>
          <p:cNvSpPr txBox="1"/>
          <p:nvPr/>
        </p:nvSpPr>
        <p:spPr>
          <a:xfrm>
            <a:off x="8043610" y="4911283"/>
            <a:ext cx="2802370" cy="461665"/>
          </a:xfrm>
          <a:prstGeom prst="rect">
            <a:avLst/>
          </a:prstGeom>
          <a:ln>
            <a:noFill/>
          </a:ln>
          <a:effectLst>
            <a:reflection blurRad="6350" stA="50000" endA="275" endPos="40000" dist="1016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Electric Field Studies</a:t>
            </a:r>
            <a:endParaRPr lang="el-GR" sz="24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13" name="Flowchart: Manual Operation 12">
            <a:extLst>
              <a:ext uri="{FF2B5EF4-FFF2-40B4-BE49-F238E27FC236}">
                <a16:creationId xmlns:a16="http://schemas.microsoft.com/office/drawing/2014/main" id="{32BBB711-4DD5-01E9-5898-BA6CF4869B2F}"/>
              </a:ext>
            </a:extLst>
          </p:cNvPr>
          <p:cNvSpPr/>
          <p:nvPr/>
        </p:nvSpPr>
        <p:spPr>
          <a:xfrm>
            <a:off x="10363200" y="0"/>
            <a:ext cx="1828800" cy="307888"/>
          </a:xfrm>
          <a:prstGeom prst="flowChartManualOperation">
            <a:avLst/>
          </a:prstGeom>
          <a:solidFill>
            <a:schemeClr val="tx1">
              <a:lumMod val="65000"/>
              <a:lumOff val="3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100"/>
              </a:lnSpc>
            </a:pPr>
            <a:r>
              <a:rPr lang="en-US" sz="1200" b="1" dirty="0">
                <a:solidFill>
                  <a:srgbClr val="00FFCC"/>
                </a:solidFill>
              </a:rPr>
              <a:t>Introduction</a:t>
            </a:r>
            <a:endParaRPr lang="el-GR" sz="1200" b="1" dirty="0">
              <a:solidFill>
                <a:srgbClr val="00FFCC"/>
              </a:solidFill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B9E1E6D-7A1D-77C0-FF98-9607852DFEDF}"/>
              </a:ext>
            </a:extLst>
          </p:cNvPr>
          <p:cNvGrpSpPr/>
          <p:nvPr/>
        </p:nvGrpSpPr>
        <p:grpSpPr>
          <a:xfrm>
            <a:off x="7925533" y="3417558"/>
            <a:ext cx="2080196" cy="1439406"/>
            <a:chOff x="7889662" y="3545776"/>
            <a:chExt cx="2080196" cy="1439406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60CDD8AE-C899-C3C5-4215-C55FB488B1C9}"/>
                </a:ext>
              </a:extLst>
            </p:cNvPr>
            <p:cNvGrpSpPr/>
            <p:nvPr/>
          </p:nvGrpSpPr>
          <p:grpSpPr>
            <a:xfrm>
              <a:off x="7889662" y="3545776"/>
              <a:ext cx="2080196" cy="1368000"/>
              <a:chOff x="7889662" y="3545776"/>
              <a:chExt cx="2080196" cy="1368000"/>
            </a:xfrm>
          </p:grpSpPr>
          <p:pic>
            <p:nvPicPr>
              <p:cNvPr id="18" name="Picture 17" descr="A close-up of a neon line&#10;&#10;Description automatically generated">
                <a:extLst>
                  <a:ext uri="{FF2B5EF4-FFF2-40B4-BE49-F238E27FC236}">
                    <a16:creationId xmlns:a16="http://schemas.microsoft.com/office/drawing/2014/main" id="{A62BB2B4-78C0-B2C4-B147-0B3BA1A0C5A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30799" y="3545776"/>
                <a:ext cx="1368000" cy="1368000"/>
              </a:xfrm>
              <a:prstGeom prst="rect">
                <a:avLst/>
              </a:prstGeom>
              <a:ln>
                <a:noFill/>
              </a:ln>
              <a:effectLst>
                <a:reflection blurRad="6350" stA="50000" endA="275" endPos="40000" dist="101600" dir="5400000" sy="-100000" algn="bl" rotWithShape="0"/>
              </a:effectLst>
              <a:scene3d>
                <a:camera prst="perspectiveHeroicExtremeLeftFacing"/>
                <a:lightRig rig="threePt" dir="t"/>
              </a:scene3d>
              <a:sp3d>
                <a:bevelT/>
              </a:sp3d>
            </p:spPr>
          </p:pic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488D5DF-3A6F-4CEE-E89F-8D5AD93F325D}"/>
                  </a:ext>
                </a:extLst>
              </p:cNvPr>
              <p:cNvSpPr txBox="1"/>
              <p:nvPr/>
            </p:nvSpPr>
            <p:spPr>
              <a:xfrm rot="21295698">
                <a:off x="7889662" y="3551195"/>
                <a:ext cx="2080196" cy="230832"/>
              </a:xfrm>
              <a:prstGeom prst="rect">
                <a:avLst/>
              </a:prstGeom>
              <a:ln>
                <a:noFill/>
              </a:ln>
              <a:effectLst>
                <a:reflection blurRad="6350" stA="50000" endA="275" endPos="40000" dist="101600" dir="5400000" sy="-100000" algn="bl" rotWithShape="0"/>
              </a:effectLst>
              <a:scene3d>
                <a:camera prst="perspectiveHeroicExtremeLeftFacing"/>
                <a:lightRig rig="threePt" dir="t"/>
              </a:scene3d>
              <a:sp3d>
                <a:bevelT/>
              </a:sp3d>
            </p:spPr>
            <p:txBody>
              <a:bodyPr wrap="square">
                <a:spAutoFit/>
              </a:bodyPr>
              <a:lstStyle/>
              <a:p>
                <a:r>
                  <a:rPr lang="en-GB" sz="900" kern="0" dirty="0">
                    <a:solidFill>
                      <a:schemeClr val="bg1"/>
                    </a:solidFill>
                    <a:effectLst/>
                    <a:latin typeface="ScalaPro-Regular"/>
                    <a:ea typeface="Calibri" panose="020F0502020204030204" pitchFamily="34" charset="0"/>
                    <a:cs typeface="ScalaPro-Regular"/>
                  </a:rPr>
                  <a:t>GaAs/</a:t>
                </a:r>
                <a:r>
                  <a:rPr lang="en-GB" sz="900" kern="0" dirty="0" err="1">
                    <a:solidFill>
                      <a:schemeClr val="bg1"/>
                    </a:solidFill>
                    <a:effectLst/>
                    <a:latin typeface="ScalaPro-Regular"/>
                    <a:ea typeface="Calibri" panose="020F0502020204030204" pitchFamily="34" charset="0"/>
                    <a:cs typeface="ScalaPro-Regular"/>
                  </a:rPr>
                  <a:t>AlAs</a:t>
                </a:r>
                <a:r>
                  <a:rPr lang="en-GB" sz="900" kern="0" dirty="0">
                    <a:solidFill>
                      <a:schemeClr val="bg1"/>
                    </a:solidFill>
                    <a:effectLst/>
                    <a:latin typeface="ScalaPro-Regular"/>
                    <a:ea typeface="Calibri" panose="020F0502020204030204" pitchFamily="34" charset="0"/>
                    <a:cs typeface="ScalaPro-Regular"/>
                  </a:rPr>
                  <a:t> (001) interface </a:t>
                </a:r>
                <a:endParaRPr lang="en-GB" sz="90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24" name="Picture 23" descr="A colorful circle with a black border&#10;&#10;Description automatically generated">
              <a:extLst>
                <a:ext uri="{FF2B5EF4-FFF2-40B4-BE49-F238E27FC236}">
                  <a16:creationId xmlns:a16="http://schemas.microsoft.com/office/drawing/2014/main" id="{D745426E-4087-6314-3A93-0CE49C464F1C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26992" y="4589182"/>
              <a:ext cx="396000" cy="396000"/>
            </a:xfrm>
            <a:prstGeom prst="rect">
              <a:avLst/>
            </a:prstGeom>
            <a:ln>
              <a:noFill/>
            </a:ln>
            <a:effectLst>
              <a:reflection blurRad="6350" stA="50000" endA="275" endPos="40000" dist="101600" dir="5400000" sy="-100000" algn="bl" rotWithShape="0"/>
            </a:effectLst>
            <a:scene3d>
              <a:camera prst="perspectiveHeroicExtremeLeftFacing"/>
              <a:lightRig rig="threePt" dir="t"/>
            </a:scene3d>
            <a:sp3d>
              <a:bevelT/>
            </a:sp3d>
          </p:spPr>
        </p:pic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C3861DB-316F-D382-9A2D-681D67098EA0}"/>
              </a:ext>
            </a:extLst>
          </p:cNvPr>
          <p:cNvGrpSpPr/>
          <p:nvPr/>
        </p:nvGrpSpPr>
        <p:grpSpPr>
          <a:xfrm>
            <a:off x="2874504" y="4160361"/>
            <a:ext cx="1915083" cy="1820913"/>
            <a:chOff x="2581224" y="3861856"/>
            <a:chExt cx="2230622" cy="2081040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AFC8BB09-768A-AE94-4ABC-5C04F5AB16DF}"/>
                </a:ext>
              </a:extLst>
            </p:cNvPr>
            <p:cNvGrpSpPr/>
            <p:nvPr/>
          </p:nvGrpSpPr>
          <p:grpSpPr>
            <a:xfrm>
              <a:off x="2581224" y="3861856"/>
              <a:ext cx="2230622" cy="2081040"/>
              <a:chOff x="-2103469" y="2984008"/>
              <a:chExt cx="2829827" cy="2770808"/>
            </a:xfrm>
          </p:grpSpPr>
          <p:pic>
            <p:nvPicPr>
              <p:cNvPr id="54" name="Picture 53" descr="A blue line on a yellow background&#10;&#10;AI-generated content may be incorrect.">
                <a:extLst>
                  <a:ext uri="{FF2B5EF4-FFF2-40B4-BE49-F238E27FC236}">
                    <a16:creationId xmlns:a16="http://schemas.microsoft.com/office/drawing/2014/main" id="{620D120E-3230-3812-0F2F-777F0525B4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brightnessContrast bright="2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8681"/>
              <a:stretch/>
            </p:blipFill>
            <p:spPr>
              <a:xfrm>
                <a:off x="-2103469" y="3701444"/>
                <a:ext cx="2829827" cy="1899256"/>
              </a:xfrm>
              <a:prstGeom prst="rect">
                <a:avLst/>
              </a:prstGeom>
              <a:noFill/>
              <a:effectLst>
                <a:reflection blurRad="6350" stA="52000" endA="300" endPos="35000" dir="5400000" sy="-100000" algn="bl" rotWithShape="0"/>
                <a:softEdge rad="63500"/>
              </a:effectLst>
              <a:scene3d>
                <a:camera prst="perspectiveContrastingRightFacing"/>
                <a:lightRig rig="threePt" dir="t"/>
              </a:scene3d>
              <a:sp3d>
                <a:bevelT w="165100" prst="coolSlant"/>
              </a:sp3d>
            </p:spPr>
          </p:pic>
          <p:pic>
            <p:nvPicPr>
              <p:cNvPr id="58" name="Picture 57">
                <a:extLst>
                  <a:ext uri="{FF2B5EF4-FFF2-40B4-BE49-F238E27FC236}">
                    <a16:creationId xmlns:a16="http://schemas.microsoft.com/office/drawing/2014/main" id="{7A1A8B5B-BEBD-178A-DD6A-9417228665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>
                <a:extLst>
                  <a:ext uri="{BEBA8EAE-BF5A-486C-A8C5-ECC9F3942E4B}">
                    <a14:imgProps xmlns:a14="http://schemas.microsoft.com/office/drawing/2010/main">
                      <a14:imgLayer r:embed="rId19">
                        <a14:imgEffect>
                          <a14:backgroundRemoval t="9970" b="89930" l="6473" r="89958">
                            <a14:foregroundMark x1="8409" y1="58308" x2="8409" y2="58308"/>
                            <a14:foregroundMark x1="6473" y1="51863" x2="6473" y2="51863"/>
                            <a14:foregroundMark x1="6776" y1="52769" x2="6776" y2="52769"/>
                            <a14:backgroundMark x1="8409" y1="58308" x2="8409" y2="5830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1536"/>
              <a:stretch/>
            </p:blipFill>
            <p:spPr>
              <a:xfrm rot="21440668">
                <a:off x="-1872080" y="2984008"/>
                <a:ext cx="1176404" cy="2770808"/>
              </a:xfrm>
              <a:prstGeom prst="rect">
                <a:avLst/>
              </a:prstGeom>
              <a:effectLst>
                <a:glow rad="88900">
                  <a:schemeClr val="accent1">
                    <a:satMod val="175000"/>
                    <a:alpha val="40000"/>
                  </a:schemeClr>
                </a:glow>
              </a:effectLst>
            </p:spPr>
          </p:pic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9251B4F-B452-E621-17B7-1DB6E1A7FCA4}"/>
                </a:ext>
              </a:extLst>
            </p:cNvPr>
            <p:cNvSpPr txBox="1"/>
            <p:nvPr/>
          </p:nvSpPr>
          <p:spPr>
            <a:xfrm>
              <a:off x="3824715" y="4448157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perspectiveContrastingRightFacing"/>
                <a:lightRig rig="threePt" dir="t"/>
              </a:scene3d>
            </a:bodyPr>
            <a:lstStyle>
              <a:defPPr>
                <a:defRPr lang="en-US"/>
              </a:defPPr>
              <a:lvl1pPr>
                <a:defRPr b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reflection blurRad="6350" stA="50000" endA="300" endPos="50000" dist="29997" dir="5400000" sy="-100000" algn="bl" rotWithShape="0"/>
                  </a:effectLst>
                </a:defRPr>
              </a:lvl1pPr>
            </a:lstStyle>
            <a:p>
              <a:r>
                <a:rPr lang="en-US" dirty="0">
                  <a:solidFill>
                    <a:schemeClr val="tx1"/>
                  </a:solidFill>
                  <a:effectLst>
                    <a:glow rad="190500">
                      <a:schemeClr val="accent1">
                        <a:satMod val="175000"/>
                        <a:alpha val="40000"/>
                      </a:schemeClr>
                    </a:glow>
                    <a:reflection blurRad="6350" stA="50000" endA="300" endPos="50000" dist="29997" dir="5400000" sy="-100000" algn="bl" rotWithShape="0"/>
                  </a:effectLst>
                </a:rPr>
                <a:t>Si</a:t>
              </a:r>
              <a:r>
                <a:rPr lang="en-US" baseline="-25000" dirty="0">
                  <a:solidFill>
                    <a:schemeClr val="tx1"/>
                  </a:solidFill>
                  <a:effectLst>
                    <a:glow rad="190500">
                      <a:schemeClr val="accent1">
                        <a:satMod val="175000"/>
                        <a:alpha val="40000"/>
                      </a:schemeClr>
                    </a:glow>
                    <a:reflection blurRad="6350" stA="50000" endA="300" endPos="50000" dist="29997" dir="5400000" sy="-100000" algn="bl" rotWithShape="0"/>
                  </a:effectLst>
                </a:rPr>
                <a:t>3</a:t>
              </a:r>
              <a:r>
                <a:rPr lang="en-US" dirty="0">
                  <a:solidFill>
                    <a:schemeClr val="tx1"/>
                  </a:solidFill>
                  <a:effectLst>
                    <a:glow rad="190500">
                      <a:schemeClr val="accent1">
                        <a:satMod val="175000"/>
                        <a:alpha val="40000"/>
                      </a:schemeClr>
                    </a:glow>
                    <a:reflection blurRad="6350" stA="50000" endA="300" endPos="50000" dist="29997" dir="5400000" sy="-100000" algn="bl" rotWithShape="0"/>
                  </a:effectLst>
                </a:rPr>
                <a:t>N</a:t>
              </a:r>
              <a:r>
                <a:rPr lang="en-US" baseline="-25000" dirty="0">
                  <a:solidFill>
                    <a:schemeClr val="tx1"/>
                  </a:solidFill>
                  <a:effectLst>
                    <a:glow rad="190500">
                      <a:schemeClr val="accent1">
                        <a:satMod val="175000"/>
                        <a:alpha val="40000"/>
                      </a:schemeClr>
                    </a:glow>
                    <a:reflection blurRad="6350" stA="50000" endA="300" endPos="50000" dist="29997" dir="5400000" sy="-100000" algn="bl" rotWithShape="0"/>
                  </a:effectLst>
                </a:rPr>
                <a:t>4</a:t>
              </a:r>
              <a:endParaRPr lang="en-GB" dirty="0">
                <a:solidFill>
                  <a:schemeClr val="tx1"/>
                </a:solidFill>
                <a:effectLst>
                  <a:glow rad="190500">
                    <a:schemeClr val="accent1">
                      <a:satMod val="175000"/>
                      <a:alpha val="40000"/>
                    </a:schemeClr>
                  </a:glow>
                  <a:reflection blurRad="6350" stA="50000" endA="300" endPos="50000" dist="29997" dir="5400000" sy="-100000" algn="bl" rotWithShape="0"/>
                </a:effectLst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6969D834-B295-D0B2-D12C-F9B3734ABCF0}"/>
                </a:ext>
              </a:extLst>
            </p:cNvPr>
            <p:cNvSpPr txBox="1"/>
            <p:nvPr/>
          </p:nvSpPr>
          <p:spPr>
            <a:xfrm>
              <a:off x="3952540" y="5312944"/>
              <a:ext cx="5838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perspectiveContrastingRightFacing"/>
                <a:lightRig rig="threePt" dir="t"/>
              </a:scene3d>
            </a:bodyPr>
            <a:lstStyle>
              <a:defPPr>
                <a:defRPr lang="en-US"/>
              </a:defPPr>
              <a:lvl1pPr>
                <a:defRPr b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reflection blurRad="6350" stA="50000" endA="300" endPos="50000" dist="29997" dir="5400000" sy="-100000" algn="bl" rotWithShape="0"/>
                  </a:effectLst>
                </a:defRPr>
              </a:lvl1pPr>
            </a:lstStyle>
            <a:p>
              <a:r>
                <a:rPr lang="en-US" dirty="0">
                  <a:solidFill>
                    <a:schemeClr val="tx1"/>
                  </a:solidFill>
                </a:rPr>
                <a:t>SiO</a:t>
              </a:r>
              <a:r>
                <a:rPr lang="en-US" baseline="-25000" dirty="0">
                  <a:solidFill>
                    <a:schemeClr val="tx1"/>
                  </a:solidFill>
                </a:rPr>
                <a:t>2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9A267AF1-8A22-D682-685F-FF1E084C1C08}"/>
              </a:ext>
            </a:extLst>
          </p:cNvPr>
          <p:cNvSpPr txBox="1"/>
          <p:nvPr/>
        </p:nvSpPr>
        <p:spPr>
          <a:xfrm>
            <a:off x="2193915" y="5646398"/>
            <a:ext cx="4865563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e Pair Distribution Function mapping</a:t>
            </a:r>
            <a:endParaRPr lang="el-GR" sz="24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49F0769-16F0-3424-13F5-A2B25743EFCA}"/>
              </a:ext>
            </a:extLst>
          </p:cNvPr>
          <p:cNvSpPr txBox="1"/>
          <p:nvPr/>
        </p:nvSpPr>
        <p:spPr>
          <a:xfrm>
            <a:off x="304800" y="1613915"/>
            <a:ext cx="6897402" cy="144655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/>
              <a:t>Precession </a:t>
            </a:r>
            <a:r>
              <a:rPr lang="en-US" sz="3600" dirty="0"/>
              <a:t>enhanced</a:t>
            </a:r>
            <a:r>
              <a:rPr lang="en-US" sz="4400" b="1" dirty="0"/>
              <a:t> 4D-STEM</a:t>
            </a:r>
          </a:p>
          <a:p>
            <a:pPr algn="ctr"/>
            <a:r>
              <a:rPr lang="en-US" sz="4400" b="1" dirty="0">
                <a:solidFill>
                  <a:srgbClr val="FF0000"/>
                </a:solidFill>
              </a:rPr>
              <a:t>4D-SPED</a:t>
            </a:r>
            <a:endParaRPr lang="en-GB" sz="4400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5920183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9|0.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7|8.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4|1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6|0.9|1.8|0.7|1.1|1|1.1|0.9|1|0.8|1.5|0.7|2.2|0.7|1|0.8|1.1|4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4|1.8|1.1|1.9|0.7|2.4|0.5|3|0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5|0.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14876</TotalTime>
  <Words>2456</Words>
  <Application>Microsoft Office PowerPoint</Application>
  <PresentationFormat>Widescreen</PresentationFormat>
  <Paragraphs>617</Paragraphs>
  <Slides>41</Slides>
  <Notes>6</Notes>
  <HiddenSlides>0</HiddenSlides>
  <MMClips>9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6" baseType="lpstr">
      <vt:lpstr>Aptos</vt:lpstr>
      <vt:lpstr>Arial</vt:lpstr>
      <vt:lpstr>Arial Narrow</vt:lpstr>
      <vt:lpstr>Calibri</vt:lpstr>
      <vt:lpstr>Calibri Light</vt:lpstr>
      <vt:lpstr>Cambria</vt:lpstr>
      <vt:lpstr>Cambria Math</vt:lpstr>
      <vt:lpstr>Century Gothic</vt:lpstr>
      <vt:lpstr>Google Sans</vt:lpstr>
      <vt:lpstr>neue-haas-grotesk-display</vt:lpstr>
      <vt:lpstr>ScalaPro-Regular</vt:lpstr>
      <vt:lpstr>Times</vt:lpstr>
      <vt:lpstr>Times New Roman</vt:lpstr>
      <vt:lpstr>Office Theme</vt:lpstr>
      <vt:lpstr>Paint Shop Pro Image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 Diffraction Solutions</dc:title>
  <dc:creator>User</dc:creator>
  <cp:lastModifiedBy>Thanos Galanis</cp:lastModifiedBy>
  <cp:revision>187</cp:revision>
  <dcterms:created xsi:type="dcterms:W3CDTF">2017-06-09T07:15:37Z</dcterms:created>
  <dcterms:modified xsi:type="dcterms:W3CDTF">2026-04-17T09:52:19Z</dcterms:modified>
</cp:coreProperties>
</file>