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7"/>
  </p:notesMasterIdLst>
  <p:handoutMasterIdLst>
    <p:handoutMasterId r:id="rId18"/>
  </p:handoutMasterIdLst>
  <p:sldIdLst>
    <p:sldId id="321" r:id="rId4"/>
    <p:sldId id="454" r:id="rId5"/>
    <p:sldId id="351" r:id="rId6"/>
    <p:sldId id="444" r:id="rId7"/>
    <p:sldId id="404" r:id="rId8"/>
    <p:sldId id="348" r:id="rId9"/>
    <p:sldId id="349" r:id="rId10"/>
    <p:sldId id="421" r:id="rId11"/>
    <p:sldId id="414" r:id="rId12"/>
    <p:sldId id="372" r:id="rId13"/>
    <p:sldId id="442" r:id="rId14"/>
    <p:sldId id="453" r:id="rId15"/>
    <p:sldId id="346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3366CC"/>
    <a:srgbClr val="660033"/>
    <a:srgbClr val="0099CC"/>
    <a:srgbClr val="FF9900"/>
    <a:srgbClr val="339933"/>
    <a:srgbClr val="FF6600"/>
    <a:srgbClr val="C7FDF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04" autoAdjust="0"/>
    <p:restoredTop sz="90126" autoAdjust="0"/>
  </p:normalViewPr>
  <p:slideViewPr>
    <p:cSldViewPr showGuides="1">
      <p:cViewPr varScale="1">
        <p:scale>
          <a:sx n="98" d="100"/>
          <a:sy n="98" d="100"/>
        </p:scale>
        <p:origin x="1408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316B7E-428F-4C43-8D2A-215C0BFB667D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916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6163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925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-IDH-PowerpointBackground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5600" y="5702300"/>
            <a:ext cx="7099300" cy="1092200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dirty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1"/>
            <a:ext cx="8928992" cy="720081"/>
          </a:xfrm>
        </p:spPr>
        <p:txBody>
          <a:bodyPr>
            <a:noAutofit/>
          </a:bodyPr>
          <a:lstStyle>
            <a:lvl1pPr algn="l">
              <a:defRPr sz="4000" b="0">
                <a:solidFill>
                  <a:srgbClr val="002200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6201027"/>
            <a:ext cx="1585097" cy="4633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269" y="6148458"/>
            <a:ext cx="1893971" cy="592910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557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WMG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63472" y="222886"/>
            <a:ext cx="7921624" cy="1219200"/>
          </a:xfrm>
          <a:prstGeom prst="rect">
            <a:avLst/>
          </a:prstGeom>
        </p:spPr>
        <p:txBody>
          <a:bodyPr lIns="0" anchor="ctr"/>
          <a:lstStyle>
            <a:lvl1pPr algn="l">
              <a:defRPr sz="32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" y="5806440"/>
            <a:ext cx="9153525" cy="1051560"/>
            <a:chOff x="0" y="4838700"/>
            <a:chExt cx="9153525" cy="876300"/>
          </a:xfrm>
        </p:grpSpPr>
        <p:grpSp>
          <p:nvGrpSpPr>
            <p:cNvPr id="19" name="Group 4"/>
            <p:cNvGrpSpPr>
              <a:grpSpLocks noChangeAspect="1"/>
            </p:cNvGrpSpPr>
            <p:nvPr userDrawn="1"/>
          </p:nvGrpSpPr>
          <p:grpSpPr bwMode="auto">
            <a:xfrm>
              <a:off x="0" y="4838700"/>
              <a:ext cx="9153525" cy="876300"/>
              <a:chOff x="0" y="3048"/>
              <a:chExt cx="5766" cy="552"/>
            </a:xfrm>
          </p:grpSpPr>
          <p:sp>
            <p:nvSpPr>
              <p:cNvPr id="21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0" y="3048"/>
                <a:ext cx="5760" cy="5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400"/>
              </a:p>
            </p:txBody>
          </p:sp>
          <p:sp>
            <p:nvSpPr>
              <p:cNvPr id="22" name="Freeform 21"/>
              <p:cNvSpPr>
                <a:spLocks/>
              </p:cNvSpPr>
              <p:nvPr userDrawn="1"/>
            </p:nvSpPr>
            <p:spPr bwMode="auto">
              <a:xfrm>
                <a:off x="0" y="3049"/>
                <a:ext cx="5766" cy="211"/>
              </a:xfrm>
              <a:custGeom>
                <a:avLst/>
                <a:gdLst>
                  <a:gd name="T0" fmla="*/ 9599 w 9599"/>
                  <a:gd name="T1" fmla="*/ 0 h 344"/>
                  <a:gd name="T2" fmla="*/ 9599 w 9599"/>
                  <a:gd name="T3" fmla="*/ 0 h 344"/>
                  <a:gd name="T4" fmla="*/ 8656 w 9599"/>
                  <a:gd name="T5" fmla="*/ 0 h 344"/>
                  <a:gd name="T6" fmla="*/ 8462 w 9599"/>
                  <a:gd name="T7" fmla="*/ 344 h 344"/>
                  <a:gd name="T8" fmla="*/ 8308 w 9599"/>
                  <a:gd name="T9" fmla="*/ 73 h 344"/>
                  <a:gd name="T10" fmla="*/ 8154 w 9599"/>
                  <a:gd name="T11" fmla="*/ 344 h 344"/>
                  <a:gd name="T12" fmla="*/ 7959 w 9599"/>
                  <a:gd name="T13" fmla="*/ 0 h 344"/>
                  <a:gd name="T14" fmla="*/ 0 w 9599"/>
                  <a:gd name="T1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99" h="344">
                    <a:moveTo>
                      <a:pt x="9599" y="0"/>
                    </a:moveTo>
                    <a:lnTo>
                      <a:pt x="9599" y="0"/>
                    </a:lnTo>
                    <a:lnTo>
                      <a:pt x="8656" y="0"/>
                    </a:lnTo>
                    <a:lnTo>
                      <a:pt x="8462" y="344"/>
                    </a:lnTo>
                    <a:lnTo>
                      <a:pt x="8308" y="73"/>
                    </a:lnTo>
                    <a:lnTo>
                      <a:pt x="8154" y="344"/>
                    </a:lnTo>
                    <a:lnTo>
                      <a:pt x="7959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 cap="flat">
                <a:solidFill>
                  <a:srgbClr val="2D9ED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400"/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712" t="45083" r="7475"/>
            <a:stretch/>
          </p:blipFill>
          <p:spPr>
            <a:xfrm>
              <a:off x="7380312" y="5233764"/>
              <a:ext cx="1080120" cy="4812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6598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2934816"/>
            <a:ext cx="8229600" cy="243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-IDH-PowerpointBackgrounds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571" cy="6858000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2934816"/>
            <a:ext cx="8229600" cy="2438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pointBackgrounds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MG-IDH-PowerpointBackgrounds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" y="0"/>
            <a:ext cx="9142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0136" y="16906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28" y="30718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-IDH-PowerpointBackgrounds4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571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Prof Theodoros N. Arvanitis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  <p:sldLayoutId id="2147483709" r:id="rId1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-IDH-PowerpointBackgrounds3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9900" y="160925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69900" y="2934816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/>
              <a:t>Prof Theodoros N. Arvanitis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63.tiff"/><Relationship Id="rId7" Type="http://schemas.openxmlformats.org/officeDocument/2006/relationships/image" Target="../media/image66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11" Type="http://schemas.openxmlformats.org/officeDocument/2006/relationships/image" Target="../media/image46.png"/><Relationship Id="rId5" Type="http://schemas.openxmlformats.org/officeDocument/2006/relationships/image" Target="../media/image65.jpeg"/><Relationship Id="rId10" Type="http://schemas.openxmlformats.org/officeDocument/2006/relationships/image" Target="../media/image68.png"/><Relationship Id="rId4" Type="http://schemas.openxmlformats.org/officeDocument/2006/relationships/image" Target="../media/image64.png"/><Relationship Id="rId9" Type="http://schemas.openxmlformats.org/officeDocument/2006/relationships/image" Target="../media/image6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74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Relationship Id="rId1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13" Type="http://schemas.openxmlformats.org/officeDocument/2006/relationships/image" Target="../media/image59.png"/><Relationship Id="rId3" Type="http://schemas.openxmlformats.org/officeDocument/2006/relationships/image" Target="../media/image50.jpe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9.png"/><Relationship Id="rId16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57.jpeg"/><Relationship Id="rId5" Type="http://schemas.openxmlformats.org/officeDocument/2006/relationships/image" Target="../media/image52.png"/><Relationship Id="rId15" Type="http://schemas.openxmlformats.org/officeDocument/2006/relationships/image" Target="../media/image61.png"/><Relationship Id="rId10" Type="http://schemas.openxmlformats.org/officeDocument/2006/relationships/image" Target="../media/image56.jpeg"/><Relationship Id="rId4" Type="http://schemas.openxmlformats.org/officeDocument/2006/relationships/image" Target="../media/image51.pn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323528" y="3645024"/>
            <a:ext cx="8424936" cy="1008112"/>
          </a:xfrm>
        </p:spPr>
        <p:txBody>
          <a:bodyPr/>
          <a:lstStyle/>
          <a:p>
            <a:r>
              <a:rPr lang="en-GB" sz="5400" b="0" dirty="0">
                <a:solidFill>
                  <a:srgbClr val="002200"/>
                </a:solidFill>
              </a:rPr>
              <a:t>Institute of Digital Healthcare</a:t>
            </a:r>
            <a:endParaRPr lang="en-GB" altLang="en-US" sz="2400" b="0" dirty="0">
              <a:solidFill>
                <a:srgbClr val="0022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465313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200"/>
                </a:solidFill>
                <a:latin typeface="+mn-lt"/>
                <a:cs typeface="Arial" panose="020B0604020202020204" pitchFamily="34" charset="0"/>
              </a:rPr>
              <a:t>Overview</a:t>
            </a:r>
          </a:p>
          <a:p>
            <a:endParaRPr lang="en-GB" dirty="0">
              <a:solidFill>
                <a:srgbClr val="002200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200"/>
                </a:solidFill>
                <a:latin typeface="+mn-lt"/>
                <a:cs typeface="Arial" panose="020B0604020202020204" pitchFamily="34" charset="0"/>
              </a:rPr>
              <a:t>RSE Meeting (11/11/21)</a:t>
            </a:r>
          </a:p>
        </p:txBody>
      </p:sp>
    </p:spTree>
    <p:extLst>
      <p:ext uri="{BB962C8B-B14F-4D97-AF65-F5344CB8AC3E}">
        <p14:creationId xmlns:p14="http://schemas.microsoft.com/office/powerpoint/2010/main" val="1052338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-27384"/>
            <a:ext cx="8928992" cy="1008113"/>
          </a:xfrm>
        </p:spPr>
        <p:txBody>
          <a:bodyPr/>
          <a:lstStyle/>
          <a:p>
            <a:r>
              <a:rPr lang="en-GB" dirty="0"/>
              <a:t>Tommy’s Net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283968" y="1628800"/>
            <a:ext cx="4752528" cy="789067"/>
            <a:chOff x="4355976" y="1207721"/>
            <a:chExt cx="3888432" cy="8886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ounded Rectangle 24"/>
            <p:cNvSpPr/>
            <p:nvPr/>
          </p:nvSpPr>
          <p:spPr bwMode="auto">
            <a:xfrm>
              <a:off x="4355976" y="1346253"/>
              <a:ext cx="3888432" cy="75011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Poor interoperability of clinical sites and storage compliant to information governance.</a:t>
              </a: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4610955" y="1207721"/>
              <a:ext cx="892427" cy="22475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Challenge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83968" y="2515755"/>
            <a:ext cx="4752528" cy="841237"/>
            <a:chOff x="4283968" y="2758471"/>
            <a:chExt cx="4752528" cy="8412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 bwMode="auto">
            <a:xfrm>
              <a:off x="4283968" y="2865645"/>
              <a:ext cx="4752528" cy="73406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cs typeface="Helvetica" charset="0"/>
                </a:rPr>
                <a:t>Health IT clinical systems integration, and multi-site data collection and live analysis. </a:t>
              </a: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4595609" y="2758471"/>
              <a:ext cx="1402385" cy="27611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83968" y="3528763"/>
            <a:ext cx="4752528" cy="620317"/>
            <a:chOff x="4355976" y="1207721"/>
            <a:chExt cx="3888432" cy="1285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 bwMode="auto">
            <a:xfrm>
              <a:off x="4355976" y="1346252"/>
              <a:ext cx="3888432" cy="1146641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Theodoros N. Arvanitis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, Omar Khan, Sarah Lim Choi Keung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4610955" y="1207721"/>
              <a:ext cx="573703" cy="290591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008000"/>
                  </a:solidFill>
                  <a:effectLst/>
                  <a:latin typeface="Century Gothic" panose="020B0502020202020204" pitchFamily="34" charset="0"/>
                </a:rPr>
                <a:t>Staff</a:t>
              </a:r>
            </a:p>
          </p:txBody>
        </p:sp>
      </p:grpSp>
      <p:sp>
        <p:nvSpPr>
          <p:cNvPr id="40" name="Rounded Rectangle 39"/>
          <p:cNvSpPr/>
          <p:nvPr/>
        </p:nvSpPr>
        <p:spPr bwMode="auto">
          <a:xfrm>
            <a:off x="4283968" y="4343314"/>
            <a:ext cx="4752528" cy="1461950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4595609" y="4221088"/>
            <a:ext cx="1632575" cy="194234"/>
          </a:xfrm>
          <a:prstGeom prst="round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i="0" u="none" strike="noStrike" cap="none" normalizeH="0" baseline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rPr>
              <a:t>Funding</a:t>
            </a:r>
            <a:r>
              <a:rPr kumimoji="0" lang="en-GB" sz="1200" i="0" u="none" strike="noStrike" cap="none" normalizeH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rPr>
              <a:t> &amp; Partners</a:t>
            </a:r>
            <a:endParaRPr kumimoji="0" lang="en-GB" sz="1200" i="0" u="none" strike="noStrike" cap="none" normalizeH="0" baseline="0" dirty="0">
              <a:ln>
                <a:noFill/>
              </a:ln>
              <a:solidFill>
                <a:srgbClr val="6600FF"/>
              </a:solidFill>
              <a:effectLst/>
              <a:latin typeface="Century Gothic" panose="020B0502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284713" y="709482"/>
            <a:ext cx="4751783" cy="775302"/>
            <a:chOff x="4355976" y="1207721"/>
            <a:chExt cx="3888432" cy="87314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ounded Rectangle 47"/>
            <p:cNvSpPr/>
            <p:nvPr/>
          </p:nvSpPr>
          <p:spPr bwMode="auto">
            <a:xfrm>
              <a:off x="4355976" y="1346254"/>
              <a:ext cx="3888432" cy="73461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Bef>
                  <a:spcPts val="600"/>
                </a:spcBef>
              </a:pPr>
              <a:endParaRPr lang="en-GB" sz="600" dirty="0">
                <a:latin typeface="+mj-lt"/>
                <a:ea typeface="Helvetica" charset="0"/>
                <a:cs typeface="Helvetica" charset="0"/>
              </a:endParaRPr>
            </a:p>
            <a:p>
              <a:pPr eaLnBrk="0" hangingPunct="0">
                <a:spcBef>
                  <a:spcPts val="0"/>
                </a:spcBef>
              </a:pP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National miscarriage research centre, offering accurate big data to clinical researchers.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4610385" y="1207721"/>
              <a:ext cx="1220914" cy="21202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rgbClr val="0099CC"/>
                  </a:solidFill>
                  <a:effectLst/>
                  <a:latin typeface="Century Gothic" panose="020B0502020202020204" pitchFamily="34" charset="0"/>
                </a:rPr>
                <a:t>Ambition/Impact</a:t>
              </a: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7452320" y="6537304"/>
            <a:ext cx="1368152" cy="25428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Projects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7092280" y="653730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7521060" y="658583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7B58583A-385E-BA40-8217-4CCD6CAAC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3" y="2193228"/>
            <a:ext cx="4055136" cy="222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Image result for imperial college healthca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945" y="5393035"/>
            <a:ext cx="986507" cy="20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215" y="5299811"/>
            <a:ext cx="750730" cy="39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cerner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47" b="36459"/>
          <a:stretch/>
        </p:blipFill>
        <p:spPr bwMode="auto">
          <a:xfrm>
            <a:off x="4429502" y="12683144"/>
            <a:ext cx="153661" cy="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tommy'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9" y="4866907"/>
            <a:ext cx="1261745" cy="54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2773" y="6204495"/>
            <a:ext cx="2220387" cy="570837"/>
          </a:xfrm>
          <a:prstGeom prst="rect">
            <a:avLst/>
          </a:prstGeom>
        </p:spPr>
      </p:pic>
      <p:pic>
        <p:nvPicPr>
          <p:cNvPr id="29" name="Picture 4" descr="http://www.brainandspine.org.uk/sites/default/files/styles/large/public/images/uhcw_nhs_trust_logo.jpg">
            <a:extLst>
              <a:ext uri="{FF2B5EF4-FFF2-40B4-BE49-F238E27FC236}">
                <a16:creationId xmlns:a16="http://schemas.microsoft.com/office/drawing/2014/main" id="{2435592E-FF34-9F44-914A-4AC9350F8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5393035"/>
            <a:ext cx="978447" cy="19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83658" y="4807355"/>
            <a:ext cx="913772" cy="35133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215" y="4892218"/>
            <a:ext cx="984188" cy="21335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8A6F1FA-A725-4452-A6D7-8EC25546192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73" y="4826025"/>
            <a:ext cx="504056" cy="33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2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EE4610-B160-9A4C-8419-7E27A1247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83" y="3945957"/>
            <a:ext cx="3948850" cy="1797233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7" name="Group 26"/>
          <p:cNvGrpSpPr/>
          <p:nvPr/>
        </p:nvGrpSpPr>
        <p:grpSpPr>
          <a:xfrm>
            <a:off x="4283968" y="1628799"/>
            <a:ext cx="4752528" cy="789067"/>
            <a:chOff x="4355976" y="1207721"/>
            <a:chExt cx="3888432" cy="8886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ounded Rectangle 24"/>
            <p:cNvSpPr/>
            <p:nvPr/>
          </p:nvSpPr>
          <p:spPr bwMode="auto">
            <a:xfrm>
              <a:off x="4355976" y="1346253"/>
              <a:ext cx="3888432" cy="75011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i="1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To create patient facing digital tools to support hospital staff facilitated calls whilst maintaining patient privacy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4610955" y="1207721"/>
              <a:ext cx="892427" cy="22475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Challenge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83968" y="2554864"/>
            <a:ext cx="4752528" cy="764559"/>
            <a:chOff x="4355976" y="1207721"/>
            <a:chExt cx="3888432" cy="9882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 bwMode="auto">
            <a:xfrm>
              <a:off x="4355976" y="1346254"/>
              <a:ext cx="3888432" cy="84973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i="1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Development of an accessible mobile application which supports facilitated video calling. </a:t>
              </a:r>
              <a:endParaRPr kumimoji="0" lang="en-GB" sz="24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4610955" y="1207721"/>
              <a:ext cx="1147406" cy="24328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83968" y="3432956"/>
            <a:ext cx="4752528" cy="678274"/>
            <a:chOff x="4355976" y="1207721"/>
            <a:chExt cx="3888432" cy="128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ounded Rectangle 33"/>
            <p:cNvSpPr/>
            <p:nvPr/>
          </p:nvSpPr>
          <p:spPr bwMode="auto">
            <a:xfrm>
              <a:off x="4355976" y="1346253"/>
              <a:ext cx="3888432" cy="114664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i="1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Development of a HL7 FHIR conformant application which stores data in an IG and GDPR compliant database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4610955" y="1207721"/>
              <a:ext cx="1147406" cy="24328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72773" y="4243546"/>
            <a:ext cx="4824536" cy="665261"/>
            <a:chOff x="4346953" y="1207721"/>
            <a:chExt cx="3888432" cy="11808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 bwMode="auto">
            <a:xfrm>
              <a:off x="4346953" y="1241975"/>
              <a:ext cx="3888432" cy="1146642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Theodoros N. Arvanitis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, </a:t>
              </a:r>
              <a:r>
                <a:rPr lang="en-GB" sz="1400" i="1" u="sng" dirty="0">
                  <a:latin typeface="+mj-lt"/>
                  <a:ea typeface="Helvetica" charset="0"/>
                  <a:cs typeface="Helvetica" charset="0"/>
                </a:rPr>
                <a:t>Joseph Hardwicke</a:t>
              </a:r>
              <a:r>
                <a:rPr lang="en-GB" sz="1400" i="1" dirty="0">
                  <a:latin typeface="+mj-lt"/>
                  <a:ea typeface="Helvetica" charset="0"/>
                  <a:cs typeface="Helvetica" charset="0"/>
                </a:rPr>
                <a:t>, 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Ashley Peake, Omar Khan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4610955" y="1207721"/>
              <a:ext cx="573703" cy="290591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008000"/>
                  </a:solidFill>
                  <a:effectLst/>
                  <a:latin typeface="Century Gothic" panose="020B0502020202020204" pitchFamily="34" charset="0"/>
                </a:rPr>
                <a:t>Staff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283968" y="4936026"/>
            <a:ext cx="4752528" cy="1013254"/>
            <a:chOff x="4355976" y="1207721"/>
            <a:chExt cx="3888432" cy="128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Rounded Rectangle 39"/>
            <p:cNvSpPr/>
            <p:nvPr/>
          </p:nvSpPr>
          <p:spPr bwMode="auto">
            <a:xfrm>
              <a:off x="4355976" y="1346253"/>
              <a:ext cx="3888432" cy="114664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 bwMode="auto">
            <a:xfrm>
              <a:off x="4610955" y="1207721"/>
              <a:ext cx="1335743" cy="218804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6600FF"/>
                  </a:solidFill>
                  <a:effectLst/>
                  <a:latin typeface="Century Gothic" panose="020B0502020202020204" pitchFamily="34" charset="0"/>
                </a:rPr>
                <a:t>Funding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6600FF"/>
                  </a:solidFill>
                  <a:effectLst/>
                  <a:latin typeface="Century Gothic" panose="020B0502020202020204" pitchFamily="34" charset="0"/>
                </a:rPr>
                <a:t> &amp; Partners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284713" y="777121"/>
            <a:ext cx="4751783" cy="775302"/>
            <a:chOff x="4355976" y="1207721"/>
            <a:chExt cx="3888432" cy="87314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ounded Rectangle 47"/>
            <p:cNvSpPr/>
            <p:nvPr/>
          </p:nvSpPr>
          <p:spPr bwMode="auto">
            <a:xfrm>
              <a:off x="4355976" y="1346254"/>
              <a:ext cx="3888432" cy="73461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Bef>
                  <a:spcPts val="600"/>
                </a:spcBef>
              </a:pPr>
              <a:endParaRPr lang="en-GB" sz="600" i="1" dirty="0">
                <a:latin typeface="+mj-lt"/>
                <a:ea typeface="Helvetica" charset="0"/>
                <a:cs typeface="Helvetica" charset="0"/>
              </a:endParaRPr>
            </a:p>
            <a:p>
              <a:pPr eaLnBrk="0" hangingPunct="0">
                <a:spcBef>
                  <a:spcPts val="0"/>
                </a:spcBef>
              </a:pP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Support facilitated calls for patients in isolation, who are otherwise unable to contact relatives during the pandemic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4610385" y="1207721"/>
              <a:ext cx="1220914" cy="21202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rgbClr val="0099CC"/>
                  </a:solidFill>
                  <a:effectLst/>
                  <a:latin typeface="Century Gothic" panose="020B0502020202020204" pitchFamily="34" charset="0"/>
                </a:rPr>
                <a:t>Ambition/Impact</a:t>
              </a: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7452320" y="6559094"/>
            <a:ext cx="1368152" cy="25428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Projects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7092280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7521060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773" y="6204495"/>
            <a:ext cx="2220387" cy="570837"/>
          </a:xfrm>
          <a:prstGeom prst="rect">
            <a:avLst/>
          </a:prstGeom>
        </p:spPr>
      </p:pic>
      <p:pic>
        <p:nvPicPr>
          <p:cNvPr id="1030" name="Picture 6" descr="Coventry and Warwickshire NHS Trust's - WE CARE EVENT - Carers Trust HofE">
            <a:extLst>
              <a:ext uri="{FF2B5EF4-FFF2-40B4-BE49-F238E27FC236}">
                <a16:creationId xmlns:a16="http://schemas.microsoft.com/office/drawing/2014/main" id="{99AF5BF0-7A36-FA40-A1C5-966AFB1EA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324" y="5164022"/>
            <a:ext cx="2153816" cy="73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1"/>
            <a:ext cx="8928992" cy="707123"/>
          </a:xfrm>
        </p:spPr>
        <p:txBody>
          <a:bodyPr/>
          <a:lstStyle/>
          <a:p>
            <a:r>
              <a:rPr lang="en-GB" sz="3600" dirty="0" err="1"/>
              <a:t>PatientConnect</a:t>
            </a:r>
            <a:r>
              <a:rPr lang="en-GB" sz="3600" dirty="0"/>
              <a:t> </a:t>
            </a:r>
            <a:r>
              <a:rPr lang="en-GB" sz="3600" i="1" dirty="0"/>
              <a:t>(pro bono)</a:t>
            </a:r>
            <a:endParaRPr lang="en-GB" sz="36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DFB32BE-260D-E243-BCC0-0D4AE6DA0464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83" y="1120226"/>
            <a:ext cx="3682937" cy="2385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BCB017E-39CE-F14A-BF2B-64FCA8463AE6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478" y="3004767"/>
            <a:ext cx="2423795" cy="7626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55340"/>
            <a:ext cx="1045749" cy="54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19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Knowledge sharing across RSE teams</a:t>
            </a:r>
          </a:p>
          <a:p>
            <a:pPr lvl="1"/>
            <a:r>
              <a:rPr lang="en-GB" dirty="0"/>
              <a:t>More collaboration/upskilling</a:t>
            </a:r>
          </a:p>
          <a:p>
            <a:pPr lvl="1"/>
            <a:r>
              <a:rPr lang="en-GB" dirty="0"/>
              <a:t>Training for RSEs</a:t>
            </a:r>
          </a:p>
          <a:p>
            <a:pPr lvl="1"/>
            <a:endParaRPr lang="en-GB" dirty="0"/>
          </a:p>
          <a:p>
            <a:r>
              <a:rPr lang="en-GB" dirty="0"/>
              <a:t>Centrally funded RSEs</a:t>
            </a:r>
          </a:p>
          <a:p>
            <a:pPr lvl="1"/>
            <a:r>
              <a:rPr lang="en-GB" dirty="0"/>
              <a:t>Ability to work across projects</a:t>
            </a:r>
          </a:p>
          <a:p>
            <a:pPr lvl="1"/>
            <a:r>
              <a:rPr lang="en-GB" dirty="0"/>
              <a:t>Costed in to grants as resource</a:t>
            </a:r>
          </a:p>
          <a:p>
            <a:pPr lvl="1"/>
            <a:r>
              <a:rPr lang="en-GB" dirty="0"/>
              <a:t>More flexibility and continuity</a:t>
            </a:r>
          </a:p>
          <a:p>
            <a:pPr lvl="1"/>
            <a:endParaRPr lang="en-GB" dirty="0"/>
          </a:p>
          <a:p>
            <a:r>
              <a:rPr lang="en-GB" dirty="0"/>
              <a:t>Support for Software Development</a:t>
            </a:r>
          </a:p>
          <a:p>
            <a:pPr lvl="1"/>
            <a:r>
              <a:rPr lang="en-GB" dirty="0"/>
              <a:t>Closer collaboration and support from IT</a:t>
            </a:r>
          </a:p>
          <a:p>
            <a:pPr lvl="1"/>
            <a:r>
              <a:rPr lang="en-GB" dirty="0"/>
              <a:t>Infrastructure to support development and deployment of solution</a:t>
            </a:r>
          </a:p>
          <a:p>
            <a:pPr lvl="1"/>
            <a:r>
              <a:rPr lang="en-GB" dirty="0"/>
              <a:t>Approved VC/Issue tracking solutions provided by the University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99196"/>
            <a:ext cx="1363063" cy="136306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208616" y="6177573"/>
            <a:ext cx="576064" cy="570864"/>
            <a:chOff x="2233867" y="1961990"/>
            <a:chExt cx="1113997" cy="110697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883" y="2060848"/>
              <a:ext cx="840026" cy="834473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 bwMode="auto">
            <a:xfrm>
              <a:off x="2233867" y="1961990"/>
              <a:ext cx="1113997" cy="1106970"/>
            </a:xfrm>
            <a:prstGeom prst="ellipse">
              <a:avLst/>
            </a:prstGeom>
            <a:noFill/>
            <a:ln w="19050" cap="flat" cmpd="sng" algn="ctr">
              <a:solidFill>
                <a:srgbClr val="66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 bwMode="auto">
          <a:xfrm>
            <a:off x="7092280" y="6559094"/>
            <a:ext cx="1152128" cy="18227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Forward View 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6735508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164288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03150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700808"/>
            <a:ext cx="7772400" cy="1080120"/>
          </a:xfrm>
        </p:spPr>
        <p:txBody>
          <a:bodyPr>
            <a:noAutofit/>
          </a:bodyPr>
          <a:lstStyle/>
          <a:p>
            <a:br>
              <a:rPr lang="en-GB" sz="2400" u="sng" dirty="0">
                <a:solidFill>
                  <a:srgbClr val="002060"/>
                </a:solidFill>
              </a:rPr>
            </a:br>
            <a:r>
              <a:rPr lang="en-GB" sz="4400" dirty="0">
                <a:solidFill>
                  <a:srgbClr val="002060"/>
                </a:solidFill>
              </a:rPr>
              <a:t>Thank you </a:t>
            </a:r>
            <a:endParaRPr lang="en-GB" sz="18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01027"/>
            <a:ext cx="1585097" cy="46333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V="1">
            <a:off x="395536" y="2995250"/>
            <a:ext cx="8280920" cy="1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Informatics for Clinical &amp; Research…"/>
          <p:cNvSpPr txBox="1"/>
          <p:nvPr/>
        </p:nvSpPr>
        <p:spPr>
          <a:xfrm>
            <a:off x="409098" y="3861048"/>
            <a:ext cx="3730854" cy="164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/>
          <a:p>
            <a:pPr>
              <a:lnSpc>
                <a:spcPct val="120000"/>
              </a:lnSpc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800" dirty="0">
                <a:latin typeface="+mn-lt"/>
              </a:rPr>
              <a:t>Contact:</a:t>
            </a:r>
          </a:p>
          <a:p>
            <a:pPr>
              <a:lnSpc>
                <a:spcPct val="120000"/>
              </a:lnSpc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800" dirty="0">
                <a:latin typeface="+mn-lt"/>
              </a:rPr>
              <a:t>Omar Khan, </a:t>
            </a:r>
          </a:p>
          <a:p>
            <a:pPr>
              <a:lnSpc>
                <a:spcPct val="120000"/>
              </a:lnSpc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800" dirty="0">
                <a:latin typeface="+mn-lt"/>
              </a:rPr>
              <a:t>Lead Software Engineer</a:t>
            </a:r>
          </a:p>
          <a:p>
            <a:pPr>
              <a:lnSpc>
                <a:spcPct val="120000"/>
              </a:lnSpc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800" b="1" dirty="0" err="1">
                <a:latin typeface="+mn-lt"/>
              </a:rPr>
              <a:t>M.O.Khan@warwick.ac.uk</a:t>
            </a:r>
            <a:endParaRPr lang="en-GB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232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7504" y="332655"/>
            <a:ext cx="8928992" cy="720081"/>
          </a:xfrm>
        </p:spPr>
        <p:txBody>
          <a:bodyPr/>
          <a:lstStyle/>
          <a:p>
            <a:r>
              <a:rPr lang="en-GB" dirty="0"/>
              <a:t>About Me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1247113"/>
            <a:ext cx="62779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Background in Software and Biomedical Engineering (medical imaging, biomechanics, cellular engineering)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Worked in industry/NHS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Clinical Decision Support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Online Consultation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Joined WMG/University of Warwick in 2014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Research Software Engineer with focus on Healthcare Interoperability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Lead Software Engineer at the Institute of Digital Healthcare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RSE Team, currently 5 members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n-lt"/>
            </a:endParaRPr>
          </a:p>
          <a:p>
            <a:endParaRPr lang="en-GB" sz="2000" dirty="0"/>
          </a:p>
        </p:txBody>
      </p:sp>
      <p:pic>
        <p:nvPicPr>
          <p:cNvPr id="6" name="Picture 5" descr="A person wearing a white shirt and blue tie&#10;&#10;Description automatically generated with medium confidence">
            <a:extLst>
              <a:ext uri="{FF2B5EF4-FFF2-40B4-BE49-F238E27FC236}">
                <a16:creationId xmlns:a16="http://schemas.microsoft.com/office/drawing/2014/main" id="{3A2F84C0-A848-6740-A6DF-9E4FEFB8F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51642"/>
            <a:ext cx="2317549" cy="348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6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Setting: Smart Healthcare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0583" y="1340768"/>
            <a:ext cx="4543425" cy="4121944"/>
            <a:chOff x="100583" y="1340768"/>
            <a:chExt cx="4543425" cy="4121944"/>
          </a:xfrm>
        </p:grpSpPr>
        <p:pic>
          <p:nvPicPr>
            <p:cNvPr id="16" name="Picture 6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583" y="1340768"/>
              <a:ext cx="4543425" cy="4121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Oval 12"/>
            <p:cNvSpPr/>
            <p:nvPr/>
          </p:nvSpPr>
          <p:spPr bwMode="auto">
            <a:xfrm>
              <a:off x="1972791" y="2930125"/>
              <a:ext cx="792088" cy="79208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32040" y="1075416"/>
            <a:ext cx="3888432" cy="936104"/>
            <a:chOff x="4966362" y="1268760"/>
            <a:chExt cx="3888432" cy="936104"/>
          </a:xfrm>
        </p:grpSpPr>
        <p:sp>
          <p:nvSpPr>
            <p:cNvPr id="3" name="Rounded Rectangle 2"/>
            <p:cNvSpPr/>
            <p:nvPr/>
          </p:nvSpPr>
          <p:spPr bwMode="auto">
            <a:xfrm>
              <a:off x="4966362" y="1268760"/>
              <a:ext cx="3888432" cy="93610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5004048" y="1355607"/>
              <a:ext cx="2448272" cy="84925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GB" sz="1400" dirty="0">
                  <a:latin typeface="+mn-lt"/>
                </a:rPr>
                <a:t>“The impact technology can have in healthcare is profound and transformative.”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3799" y="1419244"/>
              <a:ext cx="1066532" cy="592275"/>
            </a:xfrm>
            <a:prstGeom prst="rect">
              <a:avLst/>
            </a:prstGeom>
          </p:spPr>
        </p:pic>
      </p:grpSp>
      <p:sp>
        <p:nvSpPr>
          <p:cNvPr id="20" name="Rounded Rectangle 19"/>
          <p:cNvSpPr/>
          <p:nvPr/>
        </p:nvSpPr>
        <p:spPr bwMode="auto">
          <a:xfrm>
            <a:off x="4932040" y="2178392"/>
            <a:ext cx="3888432" cy="93610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969725" y="2204864"/>
            <a:ext cx="2539752" cy="8492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400" dirty="0">
                <a:latin typeface="+mn-lt"/>
              </a:rPr>
              <a:t>“Novel technologies and materials will continue to improve our ability to predict, diagnose and treat disease.”</a:t>
            </a:r>
            <a:endParaRPr kumimoji="0" lang="en-GB" sz="2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050" name="Picture 2" descr="Image result for epsrc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998" y="2424705"/>
            <a:ext cx="1263211" cy="50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/>
          <p:cNvSpPr/>
          <p:nvPr/>
        </p:nvSpPr>
        <p:spPr bwMode="auto">
          <a:xfrm>
            <a:off x="4932040" y="3283800"/>
            <a:ext cx="3888432" cy="11295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969724" y="3284984"/>
            <a:ext cx="2574075" cy="8492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400" dirty="0">
                <a:latin typeface="+mn-lt"/>
              </a:rPr>
              <a:t>“…data and technology has the power to improve health, transforming the quality and reducing the cost of health and care services.”</a:t>
            </a:r>
          </a:p>
        </p:txBody>
      </p:sp>
      <p:pic>
        <p:nvPicPr>
          <p:cNvPr id="2052" name="Picture 4" descr="Image result for HM Governmen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51" y="3599490"/>
            <a:ext cx="1299713" cy="43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ounded Rectangle 28"/>
          <p:cNvSpPr/>
          <p:nvPr/>
        </p:nvSpPr>
        <p:spPr bwMode="auto">
          <a:xfrm>
            <a:off x="4932040" y="4553080"/>
            <a:ext cx="3888432" cy="93610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969725" y="4553080"/>
            <a:ext cx="2626612" cy="84925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400" dirty="0"/>
              <a:t>“</a:t>
            </a:r>
            <a:r>
              <a:rPr lang="en-GB" sz="1400" dirty="0">
                <a:latin typeface="+mn-lt"/>
              </a:rPr>
              <a:t>Successful health care delivery requires effective medical devices as tools for prevention, diagnosis, treatment and rehabilitation. .”</a:t>
            </a:r>
            <a:endParaRPr kumimoji="0" lang="en-GB" sz="24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054" name="Picture 6" descr="Image result for who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35" y="4778855"/>
            <a:ext cx="1171231" cy="37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5652387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  <a:latin typeface="+mn-lt"/>
              </a:rPr>
              <a:t>IDH was set up in 2010 as a joint enterprise between WMG and WMS </a:t>
            </a:r>
          </a:p>
        </p:txBody>
      </p:sp>
    </p:spTree>
    <p:extLst>
      <p:ext uri="{BB962C8B-B14F-4D97-AF65-F5344CB8AC3E}">
        <p14:creationId xmlns:p14="http://schemas.microsoft.com/office/powerpoint/2010/main" val="1445660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IDH Facts and Figures 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7452320" y="6559094"/>
            <a:ext cx="1512168" cy="29890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 Facts</a:t>
            </a:r>
            <a:r>
              <a:rPr kumimoji="0" lang="en-GB" sz="1100" b="0" i="0" u="none" strike="noStrike" cap="none" normalizeH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 and Figures 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Rockwell" panose="02060603020205020403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7095548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7524328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37928"/>
            <a:ext cx="778720" cy="732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188" y="1947666"/>
            <a:ext cx="23669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>
                <a:latin typeface="+mj-lt"/>
              </a:rPr>
              <a:t>20 Members </a:t>
            </a:r>
          </a:p>
          <a:p>
            <a:r>
              <a:rPr lang="en-GB" sz="1400" dirty="0">
                <a:latin typeface="+mj-lt"/>
              </a:rPr>
              <a:t>(1 Full Prof, </a:t>
            </a:r>
            <a:r>
              <a:rPr lang="en-GB" sz="14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3 Associate Profs</a:t>
            </a:r>
            <a:r>
              <a:rPr lang="en-GB" sz="1400" dirty="0">
                <a:latin typeface="+mj-lt"/>
              </a:rPr>
              <a:t>, 1 Prof of Practice, 1 SRF, 4 RFs, 4 Software Engineers, 2 STFs, </a:t>
            </a:r>
            <a:r>
              <a:rPr lang="en-GB" sz="14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1 Business Development Manager</a:t>
            </a:r>
            <a:r>
              <a:rPr lang="en-GB" sz="1400" dirty="0">
                <a:latin typeface="+mj-lt"/>
              </a:rPr>
              <a:t>, 1 Project Manager, 1 Administrator, 1 Research Officer) </a:t>
            </a:r>
            <a:r>
              <a:rPr lang="en-GB" sz="1400" i="1" dirty="0">
                <a:latin typeface="+mj-lt"/>
              </a:rPr>
              <a:t>4 Honorary Profs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129" y="1037928"/>
            <a:ext cx="726464" cy="72646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275856" y="1916832"/>
            <a:ext cx="280831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+mj-lt"/>
              </a:rPr>
              <a:t>Students (2014-2021)</a:t>
            </a:r>
          </a:p>
          <a:p>
            <a:r>
              <a:rPr lang="en-GB" sz="1400" dirty="0">
                <a:latin typeface="+mj-lt"/>
              </a:rPr>
              <a:t>Current PhD Students: </a:t>
            </a:r>
            <a:r>
              <a:rPr lang="en-GB" sz="1400" b="1" dirty="0">
                <a:latin typeface="+mj-lt"/>
              </a:rPr>
              <a:t>15</a:t>
            </a:r>
          </a:p>
          <a:p>
            <a:r>
              <a:rPr lang="en-GB" sz="1400" dirty="0">
                <a:latin typeface="+mj-lt"/>
              </a:rPr>
              <a:t>Completed PhD Students (2014-2020): </a:t>
            </a:r>
            <a:r>
              <a:rPr lang="en-GB" sz="1400" b="1" dirty="0">
                <a:latin typeface="+mj-lt"/>
              </a:rPr>
              <a:t>14</a:t>
            </a:r>
          </a:p>
          <a:p>
            <a:r>
              <a:rPr lang="en-GB" sz="1400" dirty="0">
                <a:latin typeface="+mj-lt"/>
              </a:rPr>
              <a:t>External PhD Students (2014-2020): </a:t>
            </a:r>
            <a:r>
              <a:rPr lang="en-GB" sz="1400" b="1" dirty="0">
                <a:latin typeface="+mj-lt"/>
              </a:rPr>
              <a:t>7 </a:t>
            </a:r>
            <a:r>
              <a:rPr lang="en-GB" sz="1400" dirty="0">
                <a:latin typeface="+mj-lt"/>
              </a:rPr>
              <a:t>(completed) </a:t>
            </a: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MSc Students (2016-2021): </a:t>
            </a:r>
            <a:r>
              <a:rPr lang="en-GB" sz="1400" b="1" dirty="0">
                <a:latin typeface="+mj-lt"/>
              </a:rPr>
              <a:t>105</a:t>
            </a:r>
            <a:r>
              <a:rPr lang="en-GB" sz="1400" dirty="0">
                <a:latin typeface="+mj-lt"/>
              </a:rPr>
              <a:t> </a:t>
            </a: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BSc Students (2019-2021): </a:t>
            </a:r>
            <a:r>
              <a:rPr lang="en-GB" sz="1400" b="1" dirty="0">
                <a:latin typeface="+mj-lt"/>
              </a:rPr>
              <a:t>23</a:t>
            </a:r>
            <a:endParaRPr lang="en-GB" sz="1400" b="1" i="1" dirty="0">
              <a:latin typeface="+mj-lt"/>
            </a:endParaRPr>
          </a:p>
          <a:p>
            <a:pPr algn="just"/>
            <a:endParaRPr lang="en-GB" sz="1400" i="1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07" y="1027055"/>
            <a:ext cx="732913" cy="73291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165481" y="1844824"/>
            <a:ext cx="23228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000" b="1" dirty="0">
              <a:latin typeface="+mj-lt"/>
            </a:endParaRPr>
          </a:p>
          <a:p>
            <a:r>
              <a:rPr lang="en-GB" sz="1400" b="1" dirty="0">
                <a:latin typeface="+mn-lt"/>
              </a:rPr>
              <a:t>Publications (2014-2020)</a:t>
            </a:r>
          </a:p>
          <a:p>
            <a:r>
              <a:rPr lang="en-GB" sz="1400" dirty="0">
                <a:latin typeface="+mn-lt"/>
              </a:rPr>
              <a:t>Journal Peer-reviewed papers (including extended abstracts): </a:t>
            </a:r>
            <a:r>
              <a:rPr lang="en-GB" sz="1400" b="1" dirty="0">
                <a:latin typeface="+mn-lt"/>
              </a:rPr>
              <a:t>104</a:t>
            </a:r>
          </a:p>
          <a:p>
            <a:endParaRPr lang="en-GB" sz="1400" dirty="0">
              <a:latin typeface="+mn-lt"/>
            </a:endParaRPr>
          </a:p>
          <a:p>
            <a:r>
              <a:rPr lang="en-GB" sz="1400" dirty="0">
                <a:latin typeface="+mn-lt"/>
              </a:rPr>
              <a:t>Conference papers (including extended abstracts): </a:t>
            </a:r>
            <a:r>
              <a:rPr lang="en-GB" sz="1400" b="1" dirty="0">
                <a:latin typeface="+mn-lt"/>
              </a:rPr>
              <a:t>138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1520" y="5157192"/>
            <a:ext cx="26642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+mn-lt"/>
              </a:rPr>
              <a:t>Research Income (2014-2020): </a:t>
            </a:r>
          </a:p>
          <a:p>
            <a:pPr algn="ctr"/>
            <a:endParaRPr lang="en-GB" sz="1400" dirty="0">
              <a:latin typeface="+mn-lt"/>
            </a:endParaRPr>
          </a:p>
          <a:p>
            <a:pPr algn="ctr"/>
            <a:r>
              <a:rPr lang="en-GB" sz="1400" b="1" dirty="0">
                <a:latin typeface="+mn-lt"/>
              </a:rPr>
              <a:t>£12,265,875.72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989" y="4476000"/>
            <a:ext cx="741680" cy="74168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275856" y="5187129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n-lt"/>
              </a:rPr>
              <a:t>3 Filled Patents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512" y="4504239"/>
            <a:ext cx="625707" cy="625707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076056" y="5187129"/>
            <a:ext cx="13681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n-lt"/>
              </a:rPr>
              <a:t>5 EU Innovation Radar Recognitions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144" y="4576248"/>
            <a:ext cx="512721" cy="48169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2" y="4316259"/>
            <a:ext cx="656969" cy="65696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732240" y="5017852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+mn-lt"/>
              </a:rPr>
              <a:t>Industry Involvement</a:t>
            </a:r>
          </a:p>
          <a:p>
            <a:pPr algn="ctr"/>
            <a:r>
              <a:rPr lang="en-GB" sz="1400" b="1" dirty="0">
                <a:latin typeface="+mn-lt"/>
              </a:rPr>
              <a:t>80</a:t>
            </a:r>
            <a:r>
              <a:rPr lang="en-GB" sz="1400" dirty="0">
                <a:latin typeface="+mn-lt"/>
              </a:rPr>
              <a:t> CAs/NDAs with SMEs and larger industry on health IT, Pharma, biotech</a:t>
            </a:r>
          </a:p>
        </p:txBody>
      </p:sp>
    </p:spTree>
    <p:extLst>
      <p:ext uri="{BB962C8B-B14F-4D97-AF65-F5344CB8AC3E}">
        <p14:creationId xmlns:p14="http://schemas.microsoft.com/office/powerpoint/2010/main" val="98563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IDH Research Areas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6632263" y="6559094"/>
            <a:ext cx="1248837" cy="23802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Areas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6300192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728972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809092" y="6614849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ounded Rectangle 13"/>
          <p:cNvSpPr/>
          <p:nvPr/>
        </p:nvSpPr>
        <p:spPr bwMode="auto">
          <a:xfrm>
            <a:off x="7712383" y="6566314"/>
            <a:ext cx="1392853" cy="247061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Themes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1259632" y="2204864"/>
            <a:ext cx="936104" cy="86409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63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reflection blurRad="12700" stA="20000" endPos="37000" dist="25400" dir="5400000" sy="-100000" algn="bl" rotWithShape="0"/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126998" y="2204864"/>
            <a:ext cx="949057" cy="86409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63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>
            <a:reflection blurRad="12700" stA="20000" endPos="35000" dist="25400" dir="5400000" sy="-100000" algn="bl" rotWithShape="0"/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814574" y="2206498"/>
            <a:ext cx="994518" cy="862461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6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reflection blurRad="12700" stA="20000" endPos="40000" dist="38100" dir="5400000" sy="-100000" algn="bl" rotWithShape="0"/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Biomedical &amp; Health Informatics"/>
          <p:cNvSpPr txBox="1"/>
          <p:nvPr/>
        </p:nvSpPr>
        <p:spPr>
          <a:xfrm>
            <a:off x="803576" y="3255079"/>
            <a:ext cx="2381216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>
            <a:lvl1pPr>
              <a:lnSpc>
                <a:spcPct val="100000"/>
              </a:lnSpc>
              <a:defRPr sz="2400">
                <a:solidFill>
                  <a:srgbClr val="002451"/>
                </a:solidFill>
              </a:defRPr>
            </a:lvl1pPr>
          </a:lstStyle>
          <a:p>
            <a:r>
              <a:rPr lang="en-GB" sz="2000" dirty="0">
                <a:latin typeface="+mn-lt"/>
              </a:rPr>
              <a:t>Informatics and Health Data Science</a:t>
            </a:r>
            <a:endParaRPr sz="2000" dirty="0">
              <a:latin typeface="+mn-lt"/>
            </a:endParaRPr>
          </a:p>
        </p:txBody>
      </p:sp>
      <p:sp>
        <p:nvSpPr>
          <p:cNvPr id="24" name="Informatics for Clinical &amp; Research…"/>
          <p:cNvSpPr txBox="1"/>
          <p:nvPr/>
        </p:nvSpPr>
        <p:spPr>
          <a:xfrm>
            <a:off x="803576" y="3942768"/>
            <a:ext cx="2278351" cy="1908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/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Data Integration | Data Harmonisation </a:t>
            </a:r>
            <a:endParaRPr sz="1600" dirty="0">
              <a:latin typeface="+mn-lt"/>
            </a:endParaRP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solidFill>
                  <a:srgbClr val="002451"/>
                </a:solidFill>
                <a:latin typeface="+mn-lt"/>
              </a:rPr>
              <a:t>Data Modelling 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Informatics &amp; Analytics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Radiomics</a:t>
            </a:r>
            <a:endParaRPr sz="1600" dirty="0">
              <a:latin typeface="+mn-lt"/>
            </a:endParaRP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Systems </a:t>
            </a:r>
          </a:p>
        </p:txBody>
      </p:sp>
      <p:sp>
        <p:nvSpPr>
          <p:cNvPr id="25" name="Biomedical &amp; Health Informatics"/>
          <p:cNvSpPr txBox="1"/>
          <p:nvPr/>
        </p:nvSpPr>
        <p:spPr>
          <a:xfrm>
            <a:off x="3419872" y="3242882"/>
            <a:ext cx="2592288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>
            <a:lvl1pPr>
              <a:lnSpc>
                <a:spcPct val="100000"/>
              </a:lnSpc>
              <a:defRPr sz="2400">
                <a:solidFill>
                  <a:srgbClr val="002451"/>
                </a:solidFill>
              </a:defRPr>
            </a:lvl1pPr>
          </a:lstStyle>
          <a:p>
            <a:r>
              <a:rPr lang="en-GB" sz="2000" dirty="0">
                <a:latin typeface="+mn-lt"/>
              </a:rPr>
              <a:t>Healthcare Technologies &amp; Engineering</a:t>
            </a:r>
            <a:endParaRPr sz="2000" dirty="0">
              <a:latin typeface="+mn-lt"/>
            </a:endParaRPr>
          </a:p>
        </p:txBody>
      </p:sp>
      <p:sp>
        <p:nvSpPr>
          <p:cNvPr id="26" name="Informatics for Clinical &amp; Research…"/>
          <p:cNvSpPr txBox="1"/>
          <p:nvPr/>
        </p:nvSpPr>
        <p:spPr>
          <a:xfrm>
            <a:off x="3419872" y="3942768"/>
            <a:ext cx="2278351" cy="1818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/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Devices, Sensors, Microfabrication</a:t>
            </a:r>
            <a:endParaRPr sz="1600" dirty="0">
              <a:latin typeface="+mn-lt"/>
            </a:endParaRP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Visualisation | Modelling | Simulation</a:t>
            </a:r>
            <a:endParaRPr sz="1600" dirty="0">
              <a:latin typeface="+mn-lt"/>
            </a:endParaRP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Patient-centred care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Telecare | Telemedicine</a:t>
            </a:r>
            <a:endParaRPr sz="1600" dirty="0">
              <a:latin typeface="+mn-lt"/>
            </a:endParaRPr>
          </a:p>
        </p:txBody>
      </p:sp>
      <p:sp>
        <p:nvSpPr>
          <p:cNvPr id="27" name="Biomedical &amp; Health Informatics"/>
          <p:cNvSpPr txBox="1"/>
          <p:nvPr/>
        </p:nvSpPr>
        <p:spPr>
          <a:xfrm>
            <a:off x="6392719" y="3242882"/>
            <a:ext cx="2381216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>
            <a:lvl1pPr>
              <a:lnSpc>
                <a:spcPct val="100000"/>
              </a:lnSpc>
              <a:defRPr sz="2400">
                <a:solidFill>
                  <a:srgbClr val="002451"/>
                </a:solidFill>
              </a:defRPr>
            </a:lvl1pPr>
          </a:lstStyle>
          <a:p>
            <a:r>
              <a:rPr lang="en-GB" sz="2000" dirty="0">
                <a:latin typeface="+mn-lt"/>
              </a:rPr>
              <a:t>Applied Behavioural Science</a:t>
            </a:r>
            <a:endParaRPr sz="2000" dirty="0">
              <a:latin typeface="+mn-lt"/>
            </a:endParaRPr>
          </a:p>
        </p:txBody>
      </p:sp>
      <p:sp>
        <p:nvSpPr>
          <p:cNvPr id="28" name="Informatics for Clinical &amp; Research…"/>
          <p:cNvSpPr txBox="1"/>
          <p:nvPr/>
        </p:nvSpPr>
        <p:spPr>
          <a:xfrm>
            <a:off x="6355946" y="3919903"/>
            <a:ext cx="2417989" cy="2154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>
            <a:spAutoFit/>
          </a:bodyPr>
          <a:lstStyle/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Impact of technology Studies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User-Centred Evaluation/Human Factors 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Co-Production 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Self-Management </a:t>
            </a:r>
          </a:p>
          <a:p>
            <a:pPr>
              <a:spcBef>
                <a:spcPts val="703"/>
              </a:spcBef>
              <a:defRPr sz="1800">
                <a:solidFill>
                  <a:srgbClr val="002451"/>
                </a:solidFill>
              </a:defRPr>
            </a:pPr>
            <a:r>
              <a:rPr lang="en-GB" sz="1600" dirty="0">
                <a:latin typeface="+mn-lt"/>
              </a:rPr>
              <a:t>Adherence Strategies</a:t>
            </a:r>
          </a:p>
        </p:txBody>
      </p:sp>
      <p:sp>
        <p:nvSpPr>
          <p:cNvPr id="29" name="Oval 28"/>
          <p:cNvSpPr/>
          <p:nvPr/>
        </p:nvSpPr>
        <p:spPr bwMode="auto">
          <a:xfrm>
            <a:off x="4175956" y="908720"/>
            <a:ext cx="792088" cy="79208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V="1">
            <a:off x="1426158" y="1915131"/>
            <a:ext cx="6382934" cy="17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5065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70" y="1108491"/>
            <a:ext cx="1968221" cy="1476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>
            <a:off x="7884368" y="6559094"/>
            <a:ext cx="1152128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Infrastructure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7067579" y="6559094"/>
            <a:ext cx="1032813" cy="23802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Capabilities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6735508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164288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7504" y="332655"/>
            <a:ext cx="8928992" cy="720081"/>
          </a:xfrm>
        </p:spPr>
        <p:txBody>
          <a:bodyPr/>
          <a:lstStyle/>
          <a:p>
            <a:r>
              <a:rPr lang="en-GB" dirty="0"/>
              <a:t>Capabilities: Infrastructure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8028384" y="6614849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4" descr="Image result for server rac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172" y="4418050"/>
            <a:ext cx="2004220" cy="1503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2" y="1247113"/>
            <a:ext cx="54726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+mn-lt"/>
              </a:rPr>
              <a:t>IDH Showcase facility for public and industry collaboration </a:t>
            </a:r>
          </a:p>
          <a:p>
            <a:endParaRPr lang="en-GB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IDH Motion Capture Laboratory: </a:t>
            </a:r>
            <a:r>
              <a:rPr lang="en-GB" sz="2000" dirty="0">
                <a:latin typeface="+mn-lt"/>
              </a:rPr>
              <a:t>10 </a:t>
            </a:r>
            <a:r>
              <a:rPr lang="en-GB" sz="2000" dirty="0" err="1">
                <a:latin typeface="+mn-lt"/>
              </a:rPr>
              <a:t>Qualisys</a:t>
            </a:r>
            <a:r>
              <a:rPr lang="en-GB" sz="2000" dirty="0">
                <a:latin typeface="+mn-lt"/>
              </a:rPr>
              <a:t> 3D motion capture video cameras, 14m walkway for gait analysis</a:t>
            </a:r>
          </a:p>
          <a:p>
            <a:endParaRPr lang="en-US" sz="2000" dirty="0">
              <a:latin typeface="+mn-lt"/>
            </a:endParaRPr>
          </a:p>
          <a:p>
            <a:r>
              <a:rPr lang="en-GB" sz="2000" dirty="0">
                <a:latin typeface="+mn-lt"/>
              </a:rPr>
              <a:t>Healthcare Technologies Laboratory: Indirect calorimetry and rehab treadmill, Oculus and HTC VR headsets, Shimmer inertial measurement and physiology sensors, </a:t>
            </a:r>
            <a:r>
              <a:rPr lang="en-GB" sz="2000" dirty="0" err="1">
                <a:latin typeface="+mn-lt"/>
              </a:rPr>
              <a:t>Actigraph</a:t>
            </a:r>
            <a:r>
              <a:rPr lang="en-GB" sz="2000" dirty="0">
                <a:latin typeface="+mn-lt"/>
              </a:rPr>
              <a:t> activity monitors</a:t>
            </a:r>
          </a:p>
          <a:p>
            <a:endParaRPr lang="en-GB" sz="2000" dirty="0">
              <a:latin typeface="+mn-lt"/>
            </a:endParaRPr>
          </a:p>
          <a:p>
            <a:r>
              <a:rPr lang="en-GB" sz="2000" dirty="0">
                <a:latin typeface="+mn-lt"/>
              </a:rPr>
              <a:t>Health Informatics Computational Facility – GPU, servers &amp; data centre compatible with NHS requirements</a:t>
            </a:r>
            <a:endParaRPr lang="en-GB" sz="20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066724" y="2831031"/>
            <a:ext cx="2063115" cy="1268079"/>
            <a:chOff x="6066724" y="2831031"/>
            <a:chExt cx="2063115" cy="126807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BFC1C21-CE39-FB49-9F90-278019422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66724" y="2831031"/>
              <a:ext cx="2063115" cy="12680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EA27A4-E1B1-CF4A-9E3B-3107BD4EA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42329" y="3501139"/>
              <a:ext cx="558063" cy="55806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4092906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319" y="793773"/>
            <a:ext cx="2000145" cy="800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... ) at the University Hospitals Birmingham (UHB) NHS Foundation Tru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36484"/>
            <a:ext cx="2430100" cy="1224136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68532"/>
            <a:ext cx="1720252" cy="158417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5" y="25158"/>
            <a:ext cx="8928992" cy="720081"/>
          </a:xfrm>
        </p:spPr>
        <p:txBody>
          <a:bodyPr/>
          <a:lstStyle/>
          <a:p>
            <a:r>
              <a:rPr lang="en-GB" dirty="0"/>
              <a:t>Network: Strategic NHS Partners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382" y="3951865"/>
            <a:ext cx="8784976" cy="1656184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GB" sz="2400" dirty="0"/>
              <a:t>University Hospitals Coventry &amp; Warwickshire NHS Trust </a:t>
            </a:r>
          </a:p>
          <a:p>
            <a:pPr>
              <a:spcBef>
                <a:spcPts val="400"/>
              </a:spcBef>
            </a:pPr>
            <a:r>
              <a:rPr lang="en-GB" sz="2400" dirty="0"/>
              <a:t>Birmingham Women’s and Children’s NHS Foundation Trust</a:t>
            </a:r>
          </a:p>
          <a:p>
            <a:pPr>
              <a:spcBef>
                <a:spcPts val="400"/>
              </a:spcBef>
            </a:pPr>
            <a:r>
              <a:rPr lang="en-GB" sz="2400" dirty="0"/>
              <a:t>South Warwickshire NHS Foundation Trust</a:t>
            </a:r>
          </a:p>
          <a:p>
            <a:pPr>
              <a:spcBef>
                <a:spcPts val="400"/>
              </a:spcBef>
            </a:pPr>
            <a:r>
              <a:rPr lang="en-GB" sz="2400" dirty="0"/>
              <a:t>University Hospitals Birmingham NHS Foundation Trust</a:t>
            </a:r>
          </a:p>
          <a:p>
            <a:pPr>
              <a:spcBef>
                <a:spcPts val="400"/>
              </a:spcBef>
            </a:pPr>
            <a:r>
              <a:rPr lang="en-GB" sz="2400" dirty="0"/>
              <a:t>Arden &amp; GEM CSU - NHS Commissioning Support Unit (CSU)</a:t>
            </a:r>
          </a:p>
          <a:p>
            <a:pPr>
              <a:spcBef>
                <a:spcPts val="400"/>
              </a:spcBef>
            </a:pPr>
            <a:endParaRPr lang="en-GB" sz="2400" dirty="0"/>
          </a:p>
        </p:txBody>
      </p:sp>
      <p:sp>
        <p:nvSpPr>
          <p:cNvPr id="16" name="Rounded Rectangle 15"/>
          <p:cNvSpPr/>
          <p:nvPr/>
        </p:nvSpPr>
        <p:spPr bwMode="auto">
          <a:xfrm>
            <a:off x="8100392" y="6559094"/>
            <a:ext cx="864096" cy="23802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Partners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7283603" y="6559094"/>
            <a:ext cx="1032813" cy="23802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Capabilities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951532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7380312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8244408" y="6614849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4" y="1609189"/>
            <a:ext cx="2700166" cy="162670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4" name="Picture 2" descr="... Hospitals Coventry and Warwickshire NHS Trust - University Hospit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49" y="1183600"/>
            <a:ext cx="2964072" cy="1566995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56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88" y="-35493"/>
            <a:ext cx="8928992" cy="1008113"/>
          </a:xfrm>
        </p:spPr>
        <p:txBody>
          <a:bodyPr/>
          <a:lstStyle/>
          <a:p>
            <a:r>
              <a:rPr lang="en-GB" sz="2000" dirty="0"/>
              <a:t>A Framework for Clinical Image-based Data Integration, Harmonisation and Interoperability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283968" y="1556792"/>
            <a:ext cx="4752528" cy="789067"/>
            <a:chOff x="4355976" y="1207721"/>
            <a:chExt cx="3888432" cy="8886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ounded Rectangle 24"/>
            <p:cNvSpPr/>
            <p:nvPr/>
          </p:nvSpPr>
          <p:spPr bwMode="auto">
            <a:xfrm>
              <a:off x="4355976" y="1346253"/>
              <a:ext cx="3888432" cy="75011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n-lt"/>
                  <a:ea typeface="Helvetica" charset="0"/>
                  <a:cs typeface="Helvetica" charset="0"/>
                </a:rPr>
                <a:t>To augment CCLG’s efforts on efforts on multi-centre imaging trials and produce CDSS.- Link to BEACON trial.</a:t>
              </a:r>
              <a:endParaRPr lang="en-GB" sz="2800" dirty="0">
                <a:latin typeface="+mn-lt"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4610955" y="1207721"/>
              <a:ext cx="892427" cy="22475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Challenge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83968" y="2420888"/>
            <a:ext cx="4752528" cy="841237"/>
            <a:chOff x="4283968" y="2758471"/>
            <a:chExt cx="4752528" cy="8412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 bwMode="auto">
            <a:xfrm>
              <a:off x="4283968" y="2865645"/>
              <a:ext cx="4752528" cy="73406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n-lt"/>
                  <a:cs typeface="Helvetica" charset="0"/>
                </a:rPr>
                <a:t>Quality control, standardisation in data collection, interoperability, extensibility of imaging software systems.</a:t>
              </a: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4595609" y="2758471"/>
              <a:ext cx="1402385" cy="27611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72773" y="4088098"/>
            <a:ext cx="4752528" cy="809059"/>
            <a:chOff x="4355976" y="1207721"/>
            <a:chExt cx="3888432" cy="16762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 bwMode="auto">
            <a:xfrm>
              <a:off x="4355976" y="1346250"/>
              <a:ext cx="3888432" cy="153767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Theodoros N. Arvanitis 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(Lead), </a:t>
              </a:r>
              <a:r>
                <a:rPr lang="en-GB" sz="1400" i="1" u="sng" dirty="0">
                  <a:latin typeface="+mj-lt"/>
                  <a:ea typeface="Helvetica" charset="0"/>
                  <a:cs typeface="Helvetica" charset="0"/>
                </a:rPr>
                <a:t>Andrew </a:t>
              </a:r>
              <a:r>
                <a:rPr lang="en-GB" sz="1400" i="1" u="sng" dirty="0" err="1">
                  <a:latin typeface="+mj-lt"/>
                  <a:ea typeface="Helvetica" charset="0"/>
                  <a:cs typeface="Helvetica" charset="0"/>
                </a:rPr>
                <a:t>Peet</a:t>
              </a:r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 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(co-Lead), Jay Bhalodiya, Omar Khan, Ashley Peake, Sarah Lim Choi Keung.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4610955" y="1207721"/>
              <a:ext cx="573703" cy="290591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008000"/>
                  </a:solidFill>
                  <a:effectLst/>
                  <a:latin typeface="Century Gothic" panose="020B0502020202020204" pitchFamily="34" charset="0"/>
                </a:rPr>
                <a:t>Staff</a:t>
              </a:r>
            </a:p>
          </p:txBody>
        </p:sp>
      </p:grpSp>
      <p:sp>
        <p:nvSpPr>
          <p:cNvPr id="40" name="Rounded Rectangle 39"/>
          <p:cNvSpPr/>
          <p:nvPr/>
        </p:nvSpPr>
        <p:spPr bwMode="auto">
          <a:xfrm>
            <a:off x="4283968" y="5127396"/>
            <a:ext cx="4752528" cy="893892"/>
          </a:xfrm>
          <a:prstGeom prst="round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4455028" y="4966196"/>
            <a:ext cx="1632575" cy="194234"/>
          </a:xfrm>
          <a:prstGeom prst="round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i="0" u="none" strike="noStrike" cap="none" normalizeH="0" baseline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rPr>
              <a:t>Funding</a:t>
            </a:r>
            <a:r>
              <a:rPr kumimoji="0" lang="en-GB" sz="1200" i="0" u="none" strike="noStrike" cap="none" normalizeH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rPr>
              <a:t> &amp; Partners</a:t>
            </a:r>
            <a:endParaRPr kumimoji="0" lang="en-GB" sz="1200" i="0" u="none" strike="noStrike" cap="none" normalizeH="0" baseline="0" dirty="0">
              <a:ln>
                <a:noFill/>
              </a:ln>
              <a:solidFill>
                <a:srgbClr val="6600FF"/>
              </a:solidFill>
              <a:effectLst/>
              <a:latin typeface="Century Gothic" panose="020B0502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284713" y="709482"/>
            <a:ext cx="4751783" cy="775302"/>
            <a:chOff x="4355976" y="1207721"/>
            <a:chExt cx="3888432" cy="87314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ounded Rectangle 47"/>
            <p:cNvSpPr/>
            <p:nvPr/>
          </p:nvSpPr>
          <p:spPr bwMode="auto">
            <a:xfrm>
              <a:off x="4355976" y="1346254"/>
              <a:ext cx="3888432" cy="73461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Bef>
                  <a:spcPts val="600"/>
                </a:spcBef>
              </a:pPr>
              <a:endParaRPr lang="en-GB" sz="600" dirty="0">
                <a:latin typeface="+mj-lt"/>
                <a:ea typeface="Helvetica" charset="0"/>
                <a:cs typeface="Helvetica" charset="0"/>
              </a:endParaRPr>
            </a:p>
            <a:p>
              <a:pPr eaLnBrk="0" hangingPunct="0">
                <a:spcBef>
                  <a:spcPts val="0"/>
                </a:spcBef>
              </a:pP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To provide a software framework, e-repository and clinical decision making approach for functional imaging data.</a:t>
              </a: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4610385" y="1207721"/>
              <a:ext cx="1220914" cy="21202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rgbClr val="0099CC"/>
                  </a:solidFill>
                  <a:effectLst/>
                  <a:latin typeface="Century Gothic" panose="020B0502020202020204" pitchFamily="34" charset="0"/>
                </a:rPr>
                <a:t>Ambition/Impact</a:t>
              </a: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7452320" y="6537304"/>
            <a:ext cx="1368152" cy="25428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Projects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7092280" y="653730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7521060" y="658583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34" name="Picture 10" descr="Image result for cern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47" b="36459"/>
          <a:stretch/>
        </p:blipFill>
        <p:spPr bwMode="auto">
          <a:xfrm>
            <a:off x="4429502" y="12683144"/>
            <a:ext cx="153661" cy="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773" y="6204495"/>
            <a:ext cx="2220387" cy="570837"/>
          </a:xfrm>
          <a:prstGeom prst="rect">
            <a:avLst/>
          </a:prstGeom>
        </p:spPr>
      </p:pic>
      <p:pic>
        <p:nvPicPr>
          <p:cNvPr id="29" name="Picture 28" descr="http://ts2.mm.bing.net/th?&amp;id=HN.608000410971737266&amp;w=300&amp;h=300&amp;c=0&amp;pid=1.9&amp;rs=0&amp;p=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908" y="5671661"/>
            <a:ext cx="504417" cy="22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4272773" y="3356992"/>
            <a:ext cx="4752528" cy="643631"/>
            <a:chOff x="4283968" y="2758471"/>
            <a:chExt cx="4752528" cy="64363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ounded Rectangle 34"/>
            <p:cNvSpPr/>
            <p:nvPr/>
          </p:nvSpPr>
          <p:spPr bwMode="auto">
            <a:xfrm>
              <a:off x="4283968" y="2865646"/>
              <a:ext cx="4752528" cy="536456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cs typeface="Helvetica" charset="0"/>
                </a:rPr>
                <a:t>Applied Analytics </a:t>
              </a: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Rounded Rectangle 38"/>
            <p:cNvSpPr/>
            <p:nvPr/>
          </p:nvSpPr>
          <p:spPr bwMode="auto">
            <a:xfrm>
              <a:off x="4595609" y="2758471"/>
              <a:ext cx="1402385" cy="27611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3366CC"/>
                  </a:solidFill>
                  <a:effectLst/>
                  <a:latin typeface="Century Gothic" panose="020B0502020202020204" pitchFamily="34" charset="0"/>
                </a:rPr>
                <a:t>HDR UK Priority</a:t>
              </a:r>
            </a:p>
          </p:txBody>
        </p:sp>
      </p:grpSp>
      <p:pic>
        <p:nvPicPr>
          <p:cNvPr id="55" name="Picture 2" descr="http://www.civilsociety.co.uk/images/thumbs/new_cruk_logo_250_2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823" y="5229469"/>
            <a:ext cx="748913" cy="74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://ts3.mm.bing.net/th?id=HN.608008309421048576&amp;w=142&amp;h=139&amp;c=7&amp;rs=1&amp;pid=1.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591" y="5221980"/>
            <a:ext cx="452710" cy="44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6" descr="http://research.shu.ac.uk/aces/uchd/external/wp-content/uploads/2010/06/NIHR_LogoImag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502" y="5214871"/>
            <a:ext cx="609270" cy="40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 descr="http://blog.ukplaces.com/wp-content/uploads/2012/09/Department-of-Health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56" y="5550878"/>
            <a:ext cx="863267" cy="40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18445" y="5199512"/>
            <a:ext cx="845538" cy="381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457" y="5140118"/>
            <a:ext cx="441978" cy="4169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460" y="5367671"/>
            <a:ext cx="852092" cy="395239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98" y="5691875"/>
            <a:ext cx="984188" cy="213359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7836" y="1064548"/>
            <a:ext cx="3148967" cy="2742555"/>
          </a:xfrm>
          <a:prstGeom prst="rect">
            <a:avLst/>
          </a:prstGeom>
        </p:spPr>
      </p:pic>
      <p:pic>
        <p:nvPicPr>
          <p:cNvPr id="61" name="Picture 60"/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31596"/>
          <a:stretch/>
        </p:blipFill>
        <p:spPr bwMode="auto">
          <a:xfrm>
            <a:off x="295353" y="4117434"/>
            <a:ext cx="3191450" cy="16878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5025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9" y="-42313"/>
            <a:ext cx="8928992" cy="1008113"/>
          </a:xfrm>
        </p:spPr>
        <p:txBody>
          <a:bodyPr/>
          <a:lstStyle/>
          <a:p>
            <a:r>
              <a:rPr lang="en-GB" dirty="0"/>
              <a:t>ADLIFE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283968" y="1628799"/>
            <a:ext cx="4752528" cy="789067"/>
            <a:chOff x="4355976" y="1207721"/>
            <a:chExt cx="3888432" cy="8886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ounded Rectangle 24"/>
            <p:cNvSpPr/>
            <p:nvPr/>
          </p:nvSpPr>
          <p:spPr bwMode="auto">
            <a:xfrm>
              <a:off x="4355976" y="1346253"/>
              <a:ext cx="3888432" cy="75011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To create digital tools for clinical decision supported integrated care systems for </a:t>
              </a:r>
              <a:r>
                <a:rPr lang="en-GB" sz="1400" dirty="0">
                  <a:ea typeface="Helvetica" charset="0"/>
                  <a:cs typeface="Helvetica" charset="0"/>
                </a:rPr>
                <a:t>heterogeneous multiple pilots</a:t>
              </a:r>
              <a:endParaRPr lang="en-GB" sz="1400" dirty="0">
                <a:latin typeface="+mj-lt"/>
                <a:ea typeface="Helvetica" charset="0"/>
                <a:cs typeface="Helvetica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4610955" y="1207721"/>
              <a:ext cx="892427" cy="22475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Challenge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283968" y="2554864"/>
            <a:ext cx="4752528" cy="764559"/>
            <a:chOff x="4355976" y="1207721"/>
            <a:chExt cx="3888432" cy="9882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 bwMode="auto">
            <a:xfrm>
              <a:off x="4355976" y="1346254"/>
              <a:ext cx="3888432" cy="84973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Development of clinical decision support tools for advanced chronic diseases. </a:t>
              </a:r>
              <a:endParaRPr kumimoji="0" lang="en-GB" sz="24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4610955" y="1207721"/>
              <a:ext cx="1147406" cy="24328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83968" y="3432956"/>
            <a:ext cx="4752528" cy="678274"/>
            <a:chOff x="4355976" y="1207721"/>
            <a:chExt cx="3888432" cy="128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ounded Rectangle 33"/>
            <p:cNvSpPr/>
            <p:nvPr/>
          </p:nvSpPr>
          <p:spPr bwMode="auto">
            <a:xfrm>
              <a:off x="4355976" y="1346253"/>
              <a:ext cx="3888432" cy="114664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Interoperability of multi-modal heterogeneous data in a mature deployable solution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4610955" y="1207721"/>
              <a:ext cx="1147406" cy="243287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IDH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Century Gothic" panose="020B0502020202020204" pitchFamily="34" charset="0"/>
                </a:rPr>
                <a:t> Innovation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72773" y="4170579"/>
            <a:ext cx="4824536" cy="738228"/>
            <a:chOff x="4346953" y="1078198"/>
            <a:chExt cx="3888432" cy="13104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 bwMode="auto">
            <a:xfrm>
              <a:off x="4346953" y="1241975"/>
              <a:ext cx="3888432" cy="1146642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600" dirty="0">
                <a:latin typeface="Helvetica" charset="0"/>
                <a:ea typeface="Helvetica" charset="0"/>
                <a:cs typeface="Helvetica" charset="0"/>
              </a:endParaRPr>
            </a:p>
            <a:p>
              <a:pPr eaLnBrk="0" hangingPunct="0"/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Theodoros N. Arvanitis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, </a:t>
              </a:r>
              <a:r>
                <a:rPr lang="en-GB" sz="1400" u="sng" dirty="0">
                  <a:latin typeface="+mj-lt"/>
                  <a:ea typeface="Helvetica" charset="0"/>
                  <a:cs typeface="Helvetica" charset="0"/>
                </a:rPr>
                <a:t>George Despotou</a:t>
              </a: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, Sarah Lim Choi Keung, Omar Khan.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4607149" y="1078198"/>
              <a:ext cx="573703" cy="290591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008000"/>
                  </a:solidFill>
                  <a:effectLst/>
                  <a:latin typeface="Century Gothic" panose="020B0502020202020204" pitchFamily="34" charset="0"/>
                </a:rPr>
                <a:t>Staff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283968" y="4936026"/>
            <a:ext cx="4752528" cy="1013254"/>
            <a:chOff x="4355976" y="1207721"/>
            <a:chExt cx="3888432" cy="1285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Rounded Rectangle 39"/>
            <p:cNvSpPr/>
            <p:nvPr/>
          </p:nvSpPr>
          <p:spPr bwMode="auto">
            <a:xfrm>
              <a:off x="4355976" y="1346253"/>
              <a:ext cx="3888432" cy="114664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GB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 bwMode="auto">
            <a:xfrm>
              <a:off x="4610955" y="1207721"/>
              <a:ext cx="1335743" cy="218804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i="0" u="none" strike="noStrike" cap="none" normalizeH="0" baseline="0" dirty="0">
                  <a:ln>
                    <a:noFill/>
                  </a:ln>
                  <a:solidFill>
                    <a:srgbClr val="6600FF"/>
                  </a:solidFill>
                  <a:effectLst/>
                  <a:latin typeface="Century Gothic" panose="020B0502020202020204" pitchFamily="34" charset="0"/>
                </a:rPr>
                <a:t>Funding</a:t>
              </a:r>
              <a:r>
                <a:rPr kumimoji="0" lang="en-GB" sz="1200" i="0" u="none" strike="noStrike" cap="none" normalizeH="0" dirty="0">
                  <a:ln>
                    <a:noFill/>
                  </a:ln>
                  <a:solidFill>
                    <a:srgbClr val="6600FF"/>
                  </a:solidFill>
                  <a:effectLst/>
                  <a:latin typeface="Century Gothic" panose="020B0502020202020204" pitchFamily="34" charset="0"/>
                </a:rPr>
                <a:t> &amp; Partners</a:t>
              </a:r>
              <a:endParaRPr kumimoji="0" lang="en-GB" sz="1200" i="0" u="none" strike="noStrike" cap="none" normalizeH="0" baseline="0" dirty="0">
                <a:ln>
                  <a:noFill/>
                </a:ln>
                <a:solidFill>
                  <a:srgbClr val="6600FF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284713" y="777121"/>
            <a:ext cx="4751783" cy="775302"/>
            <a:chOff x="4355976" y="1207721"/>
            <a:chExt cx="3888432" cy="87314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ounded Rectangle 47"/>
            <p:cNvSpPr/>
            <p:nvPr/>
          </p:nvSpPr>
          <p:spPr bwMode="auto">
            <a:xfrm>
              <a:off x="4355976" y="1346254"/>
              <a:ext cx="3888432" cy="734613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Bef>
                  <a:spcPts val="600"/>
                </a:spcBef>
              </a:pPr>
              <a:endParaRPr lang="en-GB" sz="600" dirty="0">
                <a:latin typeface="+mj-lt"/>
                <a:ea typeface="Helvetica" charset="0"/>
                <a:cs typeface="Helvetica" charset="0"/>
              </a:endParaRPr>
            </a:p>
            <a:p>
              <a:pPr eaLnBrk="0" hangingPunct="0">
                <a:spcBef>
                  <a:spcPts val="0"/>
                </a:spcBef>
              </a:pPr>
              <a:r>
                <a:rPr lang="en-GB" sz="1400" dirty="0">
                  <a:latin typeface="+mj-lt"/>
                  <a:ea typeface="Helvetica" charset="0"/>
                  <a:cs typeface="Helvetica" charset="0"/>
                </a:rPr>
                <a:t>Early detection of care needs and personalised self-management of patients with advanced chronic diseases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4610385" y="1207721"/>
              <a:ext cx="1220914" cy="212029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rgbClr val="0099CC"/>
                  </a:solidFill>
                  <a:effectLst/>
                  <a:latin typeface="Century Gothic" panose="020B0502020202020204" pitchFamily="34" charset="0"/>
                </a:rPr>
                <a:t>Ambition/Impact</a:t>
              </a: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7452320" y="6559094"/>
            <a:ext cx="1368152" cy="25428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Research Projects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7092280" y="6559094"/>
            <a:ext cx="462734" cy="25428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Rockwell" panose="02060603020205020403" pitchFamily="18" charset="0"/>
              </a:rPr>
              <a:t>IDH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7521060" y="6607628"/>
            <a:ext cx="0" cy="1894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" name="Picture 2" descr="https://encrypted-tbn3.gstatic.com/images?q=tbn:ANd9GcT7IuQWYuXhJikFnxTELM8srd_6gRDIpgZckVaV_jvJSWoyCeX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865" y="5217756"/>
            <a:ext cx="956680" cy="66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216117"/>
            <a:ext cx="560499" cy="183495"/>
          </a:xfrm>
          <a:prstGeom prst="rect">
            <a:avLst/>
          </a:prstGeom>
        </p:spPr>
      </p:pic>
      <p:pic>
        <p:nvPicPr>
          <p:cNvPr id="58" name="Bildobjekt 1" descr="Logga-liggande-Region_Jamtland_Harjedalen_RGB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609009" y="5079308"/>
            <a:ext cx="691937" cy="394371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18" y="5583253"/>
            <a:ext cx="611299" cy="236319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2773" y="6204495"/>
            <a:ext cx="2220387" cy="5708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933" y="985080"/>
            <a:ext cx="3642940" cy="21995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706" y="3432956"/>
            <a:ext cx="3051857" cy="2554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322" y="5196276"/>
            <a:ext cx="616717" cy="1955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719" y="5111104"/>
            <a:ext cx="449725" cy="2844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176" y="5518621"/>
            <a:ext cx="865353" cy="346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489" y="5099803"/>
            <a:ext cx="294097" cy="2940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891" y="5562618"/>
            <a:ext cx="585646" cy="325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101" y="5623022"/>
            <a:ext cx="555638" cy="1730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4" t="30240" r="24400" b="31960"/>
          <a:stretch/>
        </p:blipFill>
        <p:spPr>
          <a:xfrm>
            <a:off x="6832972" y="5518621"/>
            <a:ext cx="504056" cy="3818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599" y="174097"/>
            <a:ext cx="1481482" cy="5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9714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3020</TotalTime>
  <Words>929</Words>
  <Application>Microsoft Macintosh PowerPoint</Application>
  <PresentationFormat>On-screen Show (4:3)</PresentationFormat>
  <Paragraphs>186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Century Gothic</vt:lpstr>
      <vt:lpstr>Helvetica</vt:lpstr>
      <vt:lpstr>Rockwell</vt:lpstr>
      <vt:lpstr>Times New Roman</vt:lpstr>
      <vt:lpstr>Template_Warwick</vt:lpstr>
      <vt:lpstr>1_Custom Design</vt:lpstr>
      <vt:lpstr>Custom Design</vt:lpstr>
      <vt:lpstr>Institute of Digital Healthcare</vt:lpstr>
      <vt:lpstr>About Me</vt:lpstr>
      <vt:lpstr>Setting: Smart Healthcare</vt:lpstr>
      <vt:lpstr>IDH Facts and Figures </vt:lpstr>
      <vt:lpstr>IDH Research Areas</vt:lpstr>
      <vt:lpstr>Capabilities: Infrastructure</vt:lpstr>
      <vt:lpstr>Network: Strategic NHS Partners</vt:lpstr>
      <vt:lpstr>A Framework for Clinical Image-based Data Integration, Harmonisation and Interoperability </vt:lpstr>
      <vt:lpstr>ADLIFE</vt:lpstr>
      <vt:lpstr>Tommy’s Net</vt:lpstr>
      <vt:lpstr>PatientConnect (pro bono)</vt:lpstr>
      <vt:lpstr>The Future</vt:lpstr>
      <vt:lpstr> Thank you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Khan, Omar</cp:lastModifiedBy>
  <cp:revision>317</cp:revision>
  <cp:lastPrinted>2020-09-21T16:03:35Z</cp:lastPrinted>
  <dcterms:created xsi:type="dcterms:W3CDTF">2015-05-13T11:12:00Z</dcterms:created>
  <dcterms:modified xsi:type="dcterms:W3CDTF">2021-11-04T15:15:15Z</dcterms:modified>
</cp:coreProperties>
</file>