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85" r:id="rId2"/>
    <p:sldMasterId id="2147483697" r:id="rId3"/>
  </p:sldMasterIdLst>
  <p:notesMasterIdLst>
    <p:notesMasterId r:id="rId10"/>
  </p:notesMasterIdLst>
  <p:handoutMasterIdLst>
    <p:handoutMasterId r:id="rId11"/>
  </p:handoutMasterIdLst>
  <p:sldIdLst>
    <p:sldId id="337" r:id="rId4"/>
    <p:sldId id="341" r:id="rId5"/>
    <p:sldId id="509" r:id="rId6"/>
    <p:sldId id="512" r:id="rId7"/>
    <p:sldId id="511" r:id="rId8"/>
    <p:sldId id="513" r:id="rId9"/>
  </p:sldIdLst>
  <p:sldSz cx="9144000" cy="6858000" type="screen4x3"/>
  <p:notesSz cx="6781800" cy="9907588"/>
  <p:defaultTextStyle>
    <a:defPPr>
      <a:defRPr lang="en-US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88000"/>
    <a:srgbClr val="4E8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07"/>
    <p:restoredTop sz="94773"/>
  </p:normalViewPr>
  <p:slideViewPr>
    <p:cSldViewPr>
      <p:cViewPr varScale="1">
        <p:scale>
          <a:sx n="122" d="100"/>
          <a:sy n="122" d="100"/>
        </p:scale>
        <p:origin x="216" y="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2000"/>
              <a:t>SCRTP Funding</a:t>
            </a:r>
            <a:r>
              <a:rPr lang="en-GB" sz="2000" baseline="0"/>
              <a:t> Sources</a:t>
            </a:r>
            <a:endParaRPr lang="en-GB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B9F-CA46-BB22-107E8968039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B9F-CA46-BB22-107E89680390}"/>
              </c:ext>
            </c:extLst>
          </c:dPt>
          <c:dPt>
            <c:idx val="2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B9F-CA46-BB22-107E8968039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B9F-CA46-BB22-107E8968039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B9F-CA46-BB22-107E89680390}"/>
              </c:ext>
            </c:extLst>
          </c:dPt>
          <c:dPt>
            <c:idx val="5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B9F-CA46-BB22-107E8968039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EB9F-CA46-BB22-107E89680390}"/>
              </c:ext>
            </c:extLst>
          </c:dPt>
          <c:dPt>
            <c:idx val="7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EB9F-CA46-BB22-107E89680390}"/>
              </c:ext>
            </c:extLst>
          </c:dPt>
          <c:cat>
            <c:strRef>
              <c:f>Sheet1!$A$1:$A$8</c:f>
              <c:strCache>
                <c:ptCount val="8"/>
                <c:pt idx="0">
                  <c:v>WMG</c:v>
                </c:pt>
                <c:pt idx="1">
                  <c:v>Computer Science </c:v>
                </c:pt>
                <c:pt idx="2">
                  <c:v>Statistics</c:v>
                </c:pt>
                <c:pt idx="3">
                  <c:v>Maths</c:v>
                </c:pt>
                <c:pt idx="4">
                  <c:v>Engineering</c:v>
                </c:pt>
                <c:pt idx="5">
                  <c:v>Chemistry</c:v>
                </c:pt>
                <c:pt idx="6">
                  <c:v>Central (subsidy)</c:v>
                </c:pt>
                <c:pt idx="7">
                  <c:v>Physics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0">
                  <c:v>15</c:v>
                </c:pt>
                <c:pt idx="1">
                  <c:v>20</c:v>
                </c:pt>
                <c:pt idx="2">
                  <c:v>34</c:v>
                </c:pt>
                <c:pt idx="3">
                  <c:v>39</c:v>
                </c:pt>
                <c:pt idx="4">
                  <c:v>67</c:v>
                </c:pt>
                <c:pt idx="5">
                  <c:v>134</c:v>
                </c:pt>
                <c:pt idx="6">
                  <c:v>199</c:v>
                </c:pt>
                <c:pt idx="7">
                  <c:v>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B9F-CA46-BB22-107E896803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70975383828428"/>
          <c:y val="0.66288972582552674"/>
          <c:w val="0.85631474350847703"/>
          <c:h val="0.295652064422980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F0A9E6D-D0E4-C24C-990B-E5CD7DBEE9D5}" type="datetimeFigureOut">
              <a:rPr lang="en-US"/>
              <a:pPr>
                <a:defRPr/>
              </a:pPr>
              <a:t>11/9/21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1070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750" y="941070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309D007-8909-454F-8B93-5373A04B7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45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1"/>
          <p:cNvSpPr>
            <a:spLocks noChangeArrowheads="1"/>
          </p:cNvSpPr>
          <p:nvPr/>
        </p:nvSpPr>
        <p:spPr bwMode="auto">
          <a:xfrm>
            <a:off x="0" y="0"/>
            <a:ext cx="6783388" cy="99075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GB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43338" y="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89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4400" y="742950"/>
            <a:ext cx="49514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4875" y="4705350"/>
            <a:ext cx="4970463" cy="445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41070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43338" y="9410700"/>
            <a:ext cx="2936875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3AAA780-CCDD-C745-B9C5-DAB66B1191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9664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6465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27493-478F-E242-9451-5080363A14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215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642F8-2856-D74A-83B0-B8FD23714D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294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CE64-70C6-DB41-8D19-336CD06B2A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984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45B79-826F-0B4A-843F-A061E279D9FA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9BDDF-AD10-1B4D-90DA-EB3EFF737B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31547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5DABC-8438-6F44-A63D-E4C3EECC4D29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3EBF-E4FF-F04E-9A50-51B63BEA41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272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F8D56-D590-714F-B541-46F1A264A94B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8DCC3-B0D1-FB41-8325-F5612E0190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8932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1EB7-4736-9C4E-8C9F-692500F3F77B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EF5A-7DD5-1749-B995-0A9D7E9DECB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5477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C2504-E7CE-5C44-A68F-71C187EB5B21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CD7AC-A6D2-7E4A-8501-A0A456611E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5406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92A0-A156-8344-AD27-24A7466BF042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8F68A-F2F4-0647-8A4E-6A1B3F8065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999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E717-EF5C-3444-A8D9-1E43952942C2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BD48-89CE-0842-B35E-8E00284B27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817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08466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AF4C3-94CF-6C4B-ABCE-047B753AA74D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4B546-6CD1-2747-88EE-FFD47737BB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8258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5B69-FDF0-884E-8018-EB7CB1A9F038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678A-2666-A94E-86CC-911ABB4242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6961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0735F-A4D3-C140-AF06-CDB0AAA696A4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F41F3-BA86-FC42-8995-C747CCEE44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7834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38B4D-C573-8641-B302-B117B788ADFB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2EFF-704E-9243-8F19-3C8CDB6901C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4282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C89B8-3411-A74F-AEC4-AAEBFF9A2687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F3A3B-8A68-E547-BE0E-35228826CF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5099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1485E-9A31-CD42-84C0-45F51DD80CC6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D95D-C4B5-9149-8ACC-DB50B0CCE4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746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C768F-7D37-8142-8E61-28D47BFA1399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A5F9-EF9E-CF4B-AF53-64AEBBC4004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27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67669-ED1E-6141-B03C-64465C56AF76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DCE0E-1422-264E-8901-CB48770C73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00840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67EB-4B99-594D-9BDD-D1E3E39B39CE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6BFFB-53BD-BE40-B800-839D7287FE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407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0A513-86EE-244E-BF80-E95CE50D4442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7224C-3DF0-0C4C-84D1-6A624E3CBD5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306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153B-2303-8D4E-AA13-A470B01219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27472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4A7F4-3C6C-E241-921B-3D6D25CDBF9C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ED75F-A8CC-764F-A3FD-C518972BBC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61179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90A90-E49C-F249-AED4-8434B72B4249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A5B92-79F1-BD43-AC42-8B9AD53DFD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02764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3B4E0-C320-A641-B484-E0445FEC25EE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2223-E055-AA46-B7C9-EB8283CF06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4360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7FB5A-7776-ED4C-8BD8-0F0FAC4EA531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47CA9-3E3F-9A4F-8B8B-EC5B61CEBB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5993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04C84-46B8-1745-918F-1F3026EF02F2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C7A7F-A264-7343-AF85-CC9A6DC5E7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5654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661025"/>
            <a:ext cx="9155113" cy="1008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defTabSz="914400">
              <a:defRPr/>
            </a:pPr>
            <a:endParaRPr lang="en-GB" altLang="en-US">
              <a:solidFill>
                <a:schemeClr val="tx1"/>
              </a:solidFill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31B5F-C9F0-4C40-B9B2-0A4864BC6F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439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B6222-7AD5-BB48-9DA4-5E779892D0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971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8A0B5-B9C1-964F-AA2A-CF6AF2B059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96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165DF-D3BA-B440-949A-6E3158719C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4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2E97-D1D3-834F-BAED-C1BE868E4F0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071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AA549-EC62-D644-B950-DD3600EBB1E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908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9475"/>
            <a:ext cx="91503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400"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400"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400">
                <a:latin typeface="Calibri" charset="0"/>
              </a:defRPr>
            </a:lvl1pPr>
          </a:lstStyle>
          <a:p>
            <a:pPr>
              <a:defRPr/>
            </a:pPr>
            <a:fld id="{E56C88DA-D6CA-6749-8F41-E5F7ACD5A8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27" r:id="rId3"/>
    <p:sldLayoutId id="2147483859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3B6EF97-47ED-DD43-AF77-6CE61BF7E325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399CD3D-7235-2E42-93C1-4574A7AA94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4343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1501C9-A94D-4441-BEDF-AFCEDA3F6496}" type="datetimeFigureOut">
              <a:rPr lang="en-GB" altLang="en-US"/>
              <a:pPr>
                <a:defRPr/>
              </a:pPr>
              <a:t>09/11/2021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FD8A5E1-C127-1442-AC57-69B553F8541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60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ubtitle 6"/>
          <p:cNvSpPr>
            <a:spLocks noGrp="1"/>
          </p:cNvSpPr>
          <p:nvPr>
            <p:ph type="subTitle" idx="1"/>
          </p:nvPr>
        </p:nvSpPr>
        <p:spPr>
          <a:xfrm>
            <a:off x="107950" y="5876925"/>
            <a:ext cx="6400800" cy="750888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Arial" charset="0"/>
                <a:ea typeface="ＭＳ Ｐゴシック" charset="-128"/>
              </a:rPr>
              <a:t>Prof. David Quigley</a:t>
            </a:r>
          </a:p>
          <a:p>
            <a:pPr eaLnBrk="1" hangingPunct="1"/>
            <a:r>
              <a:rPr lang="en-US" altLang="en-US" sz="2000" dirty="0">
                <a:latin typeface="Arial" charset="0"/>
                <a:ea typeface="ＭＳ Ｐゴシック" charset="-128"/>
              </a:rPr>
              <a:t>Director, Scientific Computing RTP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13FB627-06BD-834C-B834-DE2C400E7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950" y="2205038"/>
            <a:ext cx="7058025" cy="1295400"/>
          </a:xfrm>
        </p:spPr>
        <p:txBody>
          <a:bodyPr/>
          <a:lstStyle/>
          <a:p>
            <a:pPr eaLnBrk="1" hangingPunct="1"/>
            <a: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Scientific Computing RTP</a:t>
            </a:r>
            <a:br>
              <a:rPr lang="en-US" altLang="en-US" sz="3600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sz="2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RSE activity</a:t>
            </a: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A25FBB-ED66-F34B-B878-36A3BB4C6724}"/>
              </a:ext>
            </a:extLst>
          </p:cNvPr>
          <p:cNvSpPr txBox="1"/>
          <p:nvPr/>
        </p:nvSpPr>
        <p:spPr>
          <a:xfrm>
            <a:off x="1907704" y="4293096"/>
            <a:ext cx="512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tx1"/>
                </a:solidFill>
                <a:latin typeface="Courier" pitchFamily="2" charset="0"/>
              </a:rPr>
              <a:t>warwick.ac.uk</a:t>
            </a:r>
            <a:r>
              <a:rPr lang="en-US" sz="2800" dirty="0">
                <a:solidFill>
                  <a:schemeClr val="tx1"/>
                </a:solidFill>
                <a:latin typeface="Courier" pitchFamily="2" charset="0"/>
              </a:rPr>
              <a:t>/</a:t>
            </a:r>
            <a:r>
              <a:rPr lang="en-US" sz="2800" dirty="0" err="1">
                <a:solidFill>
                  <a:schemeClr val="tx1"/>
                </a:solidFill>
                <a:latin typeface="Courier" pitchFamily="2" charset="0"/>
              </a:rPr>
              <a:t>scrtp</a:t>
            </a:r>
            <a:r>
              <a:rPr lang="en-US" sz="2800" dirty="0">
                <a:solidFill>
                  <a:schemeClr val="tx1"/>
                </a:solidFill>
                <a:latin typeface="Courier" pitchFamily="2" charset="0"/>
              </a:rPr>
              <a:t>/</a:t>
            </a:r>
            <a:r>
              <a:rPr lang="en-US" sz="2800" dirty="0" err="1">
                <a:solidFill>
                  <a:schemeClr val="tx1"/>
                </a:solidFill>
                <a:latin typeface="Courier" pitchFamily="2" charset="0"/>
              </a:rPr>
              <a:t>rse</a:t>
            </a:r>
            <a:endParaRPr lang="en-US" sz="2800" dirty="0">
              <a:solidFill>
                <a:schemeClr val="tx1"/>
              </a:solidFill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047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B06B730E-F1F8-5E4E-965B-3ECD7F7C2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+mn-lt"/>
                <a:ea typeface="+mj-ea"/>
                <a:cs typeface="Lucida Sans Unicode" charset="0"/>
              </a:rPr>
              <a:t>What is SCRTP?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F2F245-6B63-2E42-A417-48CB1998F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371600"/>
            <a:ext cx="7989887" cy="4577680"/>
          </a:xfrm>
        </p:spPr>
        <p:txBody>
          <a:bodyPr/>
          <a:lstStyle/>
          <a:p>
            <a:pPr marL="0" indent="0" eaLnBrk="1" hangingPunct="1">
              <a:spcBef>
                <a:spcPts val="800"/>
              </a:spcBef>
              <a:defRPr/>
            </a:pPr>
            <a:r>
              <a:rPr lang="en-GB" sz="2000" dirty="0">
                <a:solidFill>
                  <a:srgbClr val="000000"/>
                </a:solidFill>
                <a:ea typeface="+mn-ea"/>
                <a:cs typeface="+mn-cs"/>
              </a:rPr>
              <a:t> Scientific Computing Research Technology Platform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GB" sz="1400" dirty="0">
                <a:solidFill>
                  <a:srgbClr val="000000"/>
                </a:solidFill>
                <a:ea typeface="+mn-ea"/>
                <a:cs typeface="+mn-cs"/>
              </a:rPr>
              <a:t> Formed in August 2014 from the facilities component of the Centre for Scientific Computing (CSC)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One of 12 RTPs in the university. Shared equipment and expertise at greater than departmental scale</a:t>
            </a:r>
            <a:endParaRPr lang="en-US" sz="2000" dirty="0">
              <a:solidFill>
                <a:srgbClr val="000000"/>
              </a:solidFill>
              <a:ea typeface="+mn-ea"/>
              <a:cs typeface="+mn-cs"/>
            </a:endParaRPr>
          </a:p>
          <a:p>
            <a:pPr marL="285750" lvl="1" indent="0" eaLnBrk="1" hangingPunct="1">
              <a:spcBef>
                <a:spcPts val="800"/>
              </a:spcBef>
              <a:defRPr/>
            </a:pPr>
            <a:endParaRPr lang="en-US" sz="2000" dirty="0">
              <a:solidFill>
                <a:srgbClr val="000000"/>
              </a:solidFill>
              <a:ea typeface="+mn-ea"/>
              <a:cs typeface="+mn-cs"/>
            </a:endParaRPr>
          </a:p>
          <a:p>
            <a:pPr marL="0" indent="0" eaLnBrk="1" hangingPunct="1">
              <a:spcBef>
                <a:spcPts val="800"/>
              </a:spcBef>
              <a:defRPr/>
            </a:pPr>
            <a:r>
              <a:rPr lang="en-US" sz="1800" dirty="0">
                <a:solidFill>
                  <a:srgbClr val="000000"/>
                </a:solidFill>
                <a:ea typeface="+mn-ea"/>
                <a:cs typeface="+mn-cs"/>
              </a:rPr>
              <a:t> Shared Equipment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SCRTP hosts and operates Warwick’s two tier 3 High Performance Computing (</a:t>
            </a:r>
            <a:r>
              <a:rPr lang="en-US" sz="1400" dirty="0" err="1">
                <a:solidFill>
                  <a:srgbClr val="000000"/>
                </a:solidFill>
                <a:ea typeface="+mn-ea"/>
                <a:cs typeface="+mn-cs"/>
              </a:rPr>
              <a:t>Orac</a:t>
            </a: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and Avon)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HPC Midlands+ Sulis tier 2 facility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Multi Petabyte “group storage” system for large, live datasets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Pool of “</a:t>
            </a:r>
            <a:r>
              <a:rPr lang="en-US" sz="1400" dirty="0" err="1">
                <a:solidFill>
                  <a:srgbClr val="000000"/>
                </a:solidFill>
                <a:ea typeface="+mn-ea"/>
                <a:cs typeface="+mn-cs"/>
              </a:rPr>
              <a:t>taskfarm</a:t>
            </a: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” servers for non-HPC workloads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endParaRPr lang="en-US" sz="1400" dirty="0">
              <a:solidFill>
                <a:srgbClr val="000000"/>
              </a:solidFill>
              <a:ea typeface="+mn-ea"/>
              <a:cs typeface="+mn-cs"/>
            </a:endParaRPr>
          </a:p>
          <a:p>
            <a:pPr marL="0" indent="0" eaLnBrk="1" hangingPunct="1">
              <a:spcBef>
                <a:spcPts val="800"/>
              </a:spcBef>
              <a:defRPr/>
            </a:pPr>
            <a:r>
              <a:rPr lang="en-US" sz="1800" dirty="0">
                <a:solidFill>
                  <a:srgbClr val="000000"/>
                </a:solidFill>
                <a:ea typeface="+mn-ea"/>
                <a:cs typeface="+mn-cs"/>
              </a:rPr>
              <a:t> Managed Linux for Scientific Computing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Around 200 desktops/workstations (mostly Physics and Chemistry departments)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r>
              <a:rPr lang="en-US" sz="1400" dirty="0">
                <a:solidFill>
                  <a:srgbClr val="000000"/>
                </a:solidFill>
                <a:ea typeface="+mn-ea"/>
                <a:cs typeface="+mn-cs"/>
              </a:rPr>
              <a:t> Approximately 100 servers hosted for specific projects/groups/modules</a:t>
            </a:r>
          </a:p>
          <a:p>
            <a:pPr marL="285750" lvl="1" indent="0" eaLnBrk="1" hangingPunct="1">
              <a:spcBef>
                <a:spcPts val="800"/>
              </a:spcBef>
              <a:defRPr/>
            </a:pPr>
            <a:endParaRPr lang="en-US" sz="1400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729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4C5CA-A249-3845-85E4-06930A89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E15B5-7210-FA46-90B7-9179E7E02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4527674" cy="4114800"/>
          </a:xfrm>
        </p:spPr>
        <p:txBody>
          <a:bodyPr/>
          <a:lstStyle/>
          <a:p>
            <a:r>
              <a:rPr lang="en-US" sz="2000" dirty="0"/>
              <a:t>Notionally a university-wide facility</a:t>
            </a:r>
          </a:p>
          <a:p>
            <a:endParaRPr lang="en-US" sz="2000" dirty="0"/>
          </a:p>
          <a:p>
            <a:r>
              <a:rPr lang="en-US" sz="2000" dirty="0"/>
              <a:t>82% of ”shares” held by just 3 departments (Physics, Chemistry, Engineering)</a:t>
            </a:r>
          </a:p>
          <a:p>
            <a:endParaRPr lang="en-US" sz="2000" dirty="0"/>
          </a:p>
          <a:p>
            <a:r>
              <a:rPr lang="en-US" sz="2000" dirty="0"/>
              <a:t>Available to everyone, but job priority set in proportion to shares</a:t>
            </a:r>
          </a:p>
          <a:p>
            <a:endParaRPr lang="en-US" sz="2000" dirty="0"/>
          </a:p>
          <a:p>
            <a:r>
              <a:rPr lang="en-US" sz="2000" dirty="0"/>
              <a:t>Some significant freeloading departments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B440AD3-74C2-BC46-B537-93A4AFF8B0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605010"/>
              </p:ext>
            </p:extLst>
          </p:nvPr>
        </p:nvGraphicFramePr>
        <p:xfrm>
          <a:off x="4932040" y="1484784"/>
          <a:ext cx="4311650" cy="4175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757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0CA01-8BD2-C74F-94FF-954E6F509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Software Engineering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6E79C-EB0B-7D42-9C2E-1C100D99F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8062664" cy="4114800"/>
          </a:xfrm>
        </p:spPr>
        <p:txBody>
          <a:bodyPr/>
          <a:lstStyle/>
          <a:p>
            <a:r>
              <a:rPr lang="en-US" sz="2000" dirty="0"/>
              <a:t>Followed Shipman review (2016) of Scientific Computing at Warwick</a:t>
            </a:r>
          </a:p>
          <a:p>
            <a:pPr marL="0" indent="0" algn="just">
              <a:buNone/>
            </a:pPr>
            <a:br>
              <a:rPr lang="en-GB" sz="1800" i="1" dirty="0"/>
            </a:br>
            <a:r>
              <a:rPr lang="en-GB" sz="1800" i="1" dirty="0"/>
              <a:t>“The Panel believes that the University would benefit from its own in-house expertise in [RSE]. It therefore </a:t>
            </a:r>
            <a:r>
              <a:rPr lang="en-GB" sz="1800" b="1" i="1" dirty="0"/>
              <a:t>recommend</a:t>
            </a:r>
            <a:r>
              <a:rPr lang="en-GB" sz="1800" i="1" dirty="0"/>
              <a:t>s that consideration be given to the underwriting of such a post, on the understanding that this would be costed into grant applications in the future. Such a post would [be] best located in the SC RTP.” </a:t>
            </a:r>
            <a:endParaRPr lang="en-US" sz="1800" i="1" dirty="0"/>
          </a:p>
          <a:p>
            <a:endParaRPr lang="en-US" sz="2000" dirty="0"/>
          </a:p>
          <a:p>
            <a:r>
              <a:rPr lang="en-US" sz="2000" dirty="0"/>
              <a:t>No budget accompanied this recommendation! </a:t>
            </a:r>
          </a:p>
          <a:p>
            <a:endParaRPr lang="en-US" sz="2000" dirty="0"/>
          </a:p>
          <a:p>
            <a:r>
              <a:rPr lang="en-US" sz="2000" dirty="0"/>
              <a:t>Kickstarted an RSE group in 2017 with funding from an EU grant in </a:t>
            </a:r>
            <a:r>
              <a:rPr lang="en-US" sz="2000" dirty="0" err="1"/>
              <a:t>Maths</a:t>
            </a:r>
            <a:r>
              <a:rPr lang="en-US" sz="2000" dirty="0"/>
              <a:t> and Warwick commitment to provide 0.5 FTE to HPC Midlands+</a:t>
            </a:r>
          </a:p>
          <a:p>
            <a:endParaRPr lang="en-US" sz="2000" dirty="0"/>
          </a:p>
          <a:p>
            <a:r>
              <a:rPr lang="en-US" sz="2000" dirty="0"/>
              <a:t>Now two-and-a-bit people, close to 100% funded on external grants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85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4C5CA-A249-3845-85E4-06930A89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RSE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E15B5-7210-FA46-90B7-9179E7E02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7990656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/>
              <a:t>Stable career path for researchers who develop software that research depends upon (people as research infrastructure)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Instill an institutional culture of competence around research computing and research software (training)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Pool of experienced developers available for secondment to projects</a:t>
            </a:r>
          </a:p>
        </p:txBody>
      </p:sp>
      <p:pic>
        <p:nvPicPr>
          <p:cNvPr id="1026" name="Picture 2" descr="Code Quality">
            <a:extLst>
              <a:ext uri="{FF2B5EF4-FFF2-40B4-BE49-F238E27FC236}">
                <a16:creationId xmlns:a16="http://schemas.microsoft.com/office/drawing/2014/main" id="{23D12C67-D1D2-F14C-BEBA-527FD1636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511" y="3712660"/>
            <a:ext cx="6065234" cy="211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E92A75F-6AC3-2848-AAC0-6C52BE2C505C}"/>
              </a:ext>
            </a:extLst>
          </p:cNvPr>
          <p:cNvSpPr/>
          <p:nvPr/>
        </p:nvSpPr>
        <p:spPr>
          <a:xfrm>
            <a:off x="12956" y="6167735"/>
            <a:ext cx="25474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ourier" pitchFamily="2" charset="0"/>
              </a:rPr>
              <a:t>https://</a:t>
            </a:r>
            <a:r>
              <a:rPr lang="en-US" sz="1400" dirty="0" err="1">
                <a:solidFill>
                  <a:schemeClr val="tx1"/>
                </a:solidFill>
                <a:latin typeface="Courier" pitchFamily="2" charset="0"/>
              </a:rPr>
              <a:t>xkcd.com</a:t>
            </a:r>
            <a:r>
              <a:rPr lang="en-US" sz="1400" dirty="0">
                <a:solidFill>
                  <a:schemeClr val="tx1"/>
                </a:solidFill>
                <a:latin typeface="Courier" pitchFamily="2" charset="0"/>
              </a:rPr>
              <a:t>/1513/</a:t>
            </a:r>
          </a:p>
        </p:txBody>
      </p:sp>
    </p:spTree>
    <p:extLst>
      <p:ext uri="{BB962C8B-B14F-4D97-AF65-F5344CB8AC3E}">
        <p14:creationId xmlns:p14="http://schemas.microsoft.com/office/powerpoint/2010/main" val="155728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0DD4F-6F61-974E-9CE9-E71092DED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RSE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21B5C-4663-D14B-931E-825783336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07855"/>
            <a:ext cx="7772400" cy="4433664"/>
          </a:xfrm>
        </p:spPr>
        <p:txBody>
          <a:bodyPr/>
          <a:lstStyle/>
          <a:p>
            <a:r>
              <a:rPr lang="en-US" sz="2000" dirty="0"/>
              <a:t>National muddying of the water between RSE and DevOps type roles</a:t>
            </a:r>
          </a:p>
          <a:p>
            <a:pPr lvl="1"/>
            <a:r>
              <a:rPr lang="en-US" sz="1600" dirty="0"/>
              <a:t>How many RSEs nationally are developing software?</a:t>
            </a:r>
          </a:p>
          <a:p>
            <a:endParaRPr lang="en-US" sz="2000" dirty="0"/>
          </a:p>
          <a:p>
            <a:r>
              <a:rPr lang="en-US" sz="2000" dirty="0"/>
              <a:t>People Tetris</a:t>
            </a:r>
          </a:p>
          <a:p>
            <a:pPr lvl="1"/>
            <a:r>
              <a:rPr lang="en-US" sz="1600" dirty="0"/>
              <a:t>No capacity to take on short term projects</a:t>
            </a:r>
          </a:p>
          <a:p>
            <a:endParaRPr lang="en-US" sz="2000" dirty="0"/>
          </a:p>
          <a:p>
            <a:r>
              <a:rPr lang="en-US" sz="2000" dirty="0"/>
              <a:t>Obliged to follow the money</a:t>
            </a:r>
          </a:p>
          <a:p>
            <a:pPr lvl="1"/>
            <a:r>
              <a:rPr lang="en-US" sz="1600" dirty="0"/>
              <a:t>Very much HPC focused staff and activity (but no apologies for that)</a:t>
            </a:r>
          </a:p>
          <a:p>
            <a:pPr lvl="1"/>
            <a:r>
              <a:rPr lang="en-US" sz="1600" dirty="0"/>
              <a:t>Long-term grant funding of 1 FTE entirely focused on HPC</a:t>
            </a:r>
          </a:p>
          <a:p>
            <a:pPr lvl="1"/>
            <a:r>
              <a:rPr lang="en-US" sz="1600" dirty="0"/>
              <a:t>Leaves little time for more entry-level training activity</a:t>
            </a:r>
          </a:p>
          <a:p>
            <a:pPr lvl="1"/>
            <a:endParaRPr lang="en-US" sz="1600" dirty="0"/>
          </a:p>
          <a:p>
            <a:r>
              <a:rPr lang="en-US" sz="2000" dirty="0"/>
              <a:t>Research vs professional services roles</a:t>
            </a:r>
          </a:p>
          <a:p>
            <a:pPr lvl="1"/>
            <a:r>
              <a:rPr lang="en-US" sz="1600" dirty="0"/>
              <a:t>Complicated REF and financial implications (not Warwick specific)</a:t>
            </a:r>
          </a:p>
          <a:p>
            <a:pPr lvl="1"/>
            <a:r>
              <a:rPr lang="en-US" sz="1600" dirty="0"/>
              <a:t>Software output is </a:t>
            </a:r>
            <a:r>
              <a:rPr lang="en-US" sz="1600" dirty="0" err="1"/>
              <a:t>REFable</a:t>
            </a:r>
            <a:r>
              <a:rPr lang="en-US" sz="1600" dirty="0"/>
              <a:t>, but many universities nervous of entering it….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28242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template_warwick.pptx</Template>
  <TotalTime>12425</TotalTime>
  <Words>462</Words>
  <Application>Microsoft Macintosh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Courier</vt:lpstr>
      <vt:lpstr>StarSymbol</vt:lpstr>
      <vt:lpstr>Times New Roman</vt:lpstr>
      <vt:lpstr>Template_Warwick</vt:lpstr>
      <vt:lpstr>1_Custom Design</vt:lpstr>
      <vt:lpstr>Custom Design</vt:lpstr>
      <vt:lpstr>Scientific Computing RTP RSE activity</vt:lpstr>
      <vt:lpstr>What is SCRTP?</vt:lpstr>
      <vt:lpstr>Funding</vt:lpstr>
      <vt:lpstr>Research Software Engineering</vt:lpstr>
      <vt:lpstr>RSE objectives</vt:lpstr>
      <vt:lpstr>RSE challenges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Rudolf A Roemer</dc:creator>
  <cp:lastModifiedBy>Quigley, David</cp:lastModifiedBy>
  <cp:revision>171</cp:revision>
  <cp:lastPrinted>2021-11-09T11:06:58Z</cp:lastPrinted>
  <dcterms:created xsi:type="dcterms:W3CDTF">2010-09-16T14:04:50Z</dcterms:created>
  <dcterms:modified xsi:type="dcterms:W3CDTF">2021-11-09T11:10:18Z</dcterms:modified>
</cp:coreProperties>
</file>