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1" r:id="rId4"/>
    <p:sldId id="263" r:id="rId5"/>
    <p:sldId id="262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/>
    <p:restoredTop sz="96259"/>
  </p:normalViewPr>
  <p:slideViewPr>
    <p:cSldViewPr snapToGrid="0" snapToObjects="1">
      <p:cViewPr varScale="1">
        <p:scale>
          <a:sx n="123" d="100"/>
          <a:sy n="123" d="100"/>
        </p:scale>
        <p:origin x="10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B353B-9C57-834C-89BE-F91D6C3E24FC}" type="datetimeFigureOut">
              <a:rPr lang="en-US" smtClean="0"/>
              <a:t>7/6/22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F2955-F57C-6F4E-99EE-882AB74D3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36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www.gov.uk</a:t>
            </a:r>
            <a:r>
              <a:rPr lang="en-US" dirty="0"/>
              <a:t>/government/groups/office-for-science-and-technology-strategy</a:t>
            </a:r>
          </a:p>
          <a:p>
            <a:r>
              <a:rPr lang="en-US" sz="1200" dirty="0"/>
              <a:t>Sustainable Environment, Health and Life Sciences, National Security and </a:t>
            </a:r>
            <a:r>
              <a:rPr lang="en-US" sz="1200" dirty="0" err="1"/>
              <a:t>Defence</a:t>
            </a:r>
            <a:r>
              <a:rPr lang="en-US" sz="1200" dirty="0"/>
              <a:t>, Digitally and Data-Driven Economy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BF2955-F57C-6F4E-99EE-882AB74D3C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3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www.gov.uk</a:t>
            </a:r>
            <a:r>
              <a:rPr lang="en-US" dirty="0"/>
              <a:t>/government/groups/office-for-science-and-technology-strategy</a:t>
            </a:r>
          </a:p>
          <a:p>
            <a:r>
              <a:rPr lang="en-US" sz="1200" dirty="0"/>
              <a:t>Sustainable Environment, Health and Life Sciences, National Security and </a:t>
            </a:r>
            <a:r>
              <a:rPr lang="en-US" sz="1200" dirty="0" err="1"/>
              <a:t>Defence</a:t>
            </a:r>
            <a:r>
              <a:rPr lang="en-US" sz="1200" dirty="0"/>
              <a:t>, Digitally and Data-Driven Economy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BF2955-F57C-6F4E-99EE-882AB74D3C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69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C25A7-3782-4055-71FC-35DF1C855B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899036-988B-508B-9BB4-25FD8CA9D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AA7A9-EF92-A7CC-7D68-FDAC485EF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6B2B8-398A-4295-FEE0-E1F738E18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3FB7C-6063-B504-BDC9-1C403E25D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1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9693E-D5BC-B71E-CB9A-09BAAC978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342C80-2EDB-4B7E-DBA2-35F2E6EEA5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D0783-00EA-6D5F-8E4F-C4454BD57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00130-B34D-B74B-69E7-6EF85EA5A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37BD7-94F3-A521-088D-DEF52EAD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0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8A1594-B00D-4325-7624-59CC4D185A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68CC-9B95-B92A-84EB-392505FF35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9896E-768A-8AE2-A32D-1AD1681B9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0F600-7F1B-05B6-4ACE-9ADCC475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75511-4065-B451-6B24-2291799A2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2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133EC-CE84-BF83-A1C6-D0FAED91B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8AE35-DEC1-EBDA-08FA-19C6BAFC6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CEF12-9678-B45E-0E04-198BA355B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E9CAD-29DF-73A2-C03E-05C81721B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3DD25-8152-0571-3E89-DE3ADA06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54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79C42-8AA2-F918-E589-320894E8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B0D1DE-FCFA-52F8-40CC-9D6C2C7E5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8FE55-18E1-2341-A1B2-D0B14A8B5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55664-AB21-575C-1B20-8F8E04571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CF2DC-84FA-7AE4-BC75-B1BDCDF37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65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8084E-ADEC-16E0-5726-159E467EA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FACBB-5CB5-6F90-89D3-BED0448A12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9C9A46-D171-17A8-E3ED-BDF1CF4006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D13E4-B90B-C8B8-4B6D-A108ACC6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6C125-8E8F-0A2C-B8B0-2F085D447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8F989B-6E84-2989-58AE-046D4F399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169E2-1735-CF89-1988-02FBA99F2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98E08-7593-3C35-D170-1173DD5561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EEF933-385F-8DE4-28C3-B98DB9A85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2D907A-13BE-750E-0F48-10BDC40B68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DDECAE-9D60-0D4D-5A4C-2028F939FC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B2AF69-43B1-7CC9-BCB7-2E14BEE08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BC93A9-4113-6738-16B1-E75ACCC7E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97AC02-AAF4-45C5-735B-C3697E480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1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6FB01-D449-CC62-39AC-9AA9A02D0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6C05B1-FAFC-F704-3B86-FF6EDB334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B7E2E-4352-BEF1-A463-B93B64F7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D6A4F9-C967-644A-D428-4AFC0B553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214007-58FC-3D6F-1A04-9E876A7E0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C2228-2AE6-5BE0-094C-3E4D39A3B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08412-0362-6B5F-3BF7-F5B8E6FDA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65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68149-98F0-5E4D-C274-4FC5B49A5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FDF51-ED19-C9C9-1F6B-1BC4248DD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3921C-8349-E179-68EC-30D805F311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6F6B1-E9E6-0229-AD73-F5321D0B6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DE000A-755C-402D-DCB6-E621BDC69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132AA-7110-14A4-1012-D82D1362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7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CBC7E-0347-6095-7EB0-1126B18E9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85C7C4-1667-FCA6-E17C-C8CBFEACD1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BA1907-489C-DDFB-D9CE-3964872C7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55EA6C-96B5-17EC-4D4F-BF8EC6C9D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B2BED9-F299-0B9A-EADB-56AE5119C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91B28E-4B28-516E-2D28-CC1F5627A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1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F9F2B-EA0A-211B-2225-2D5459805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FD401-5FCC-EF65-AC84-143F8455D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6BB8E5-A11B-0013-2692-722E775167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556DF-779B-0742-AACE-644D3FEDF35F}" type="datetimeFigureOut">
              <a:rPr lang="en-US" smtClean="0"/>
              <a:t>7/6/22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E733F-3080-57DA-2F10-AA316EBEF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0D304-7B1E-46D6-6B9E-17F2D8E9F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EC4EC-F265-C24D-A387-DD0126CCE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53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6553C-2B93-5569-99C2-EC901F5DED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1612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Warwick RSEs Summer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0D4C99-9287-F615-98BC-491FFBC4DF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Ioannis</a:t>
            </a:r>
            <a:r>
              <a:rPr lang="en-US" sz="2800" dirty="0"/>
              <a:t> </a:t>
            </a:r>
            <a:r>
              <a:rPr lang="en-US" sz="2800" dirty="0" err="1"/>
              <a:t>Kosmidis</a:t>
            </a:r>
            <a:br>
              <a:rPr lang="en-US" dirty="0"/>
            </a:br>
            <a:r>
              <a:rPr lang="en-US" dirty="0"/>
              <a:t>Professor of Statistics | Turing Fellow | TUL</a:t>
            </a:r>
            <a:br>
              <a:rPr lang="en-US" dirty="0"/>
            </a:br>
            <a:r>
              <a:rPr lang="en-US" dirty="0"/>
              <a:t>Department of Statistics</a:t>
            </a:r>
            <a:br>
              <a:rPr lang="en-US" dirty="0"/>
            </a:br>
            <a:r>
              <a:rPr lang="en-US" dirty="0"/>
              <a:t>University of Warwick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3FDA19-3195-A7A6-52D7-6ED989BC236C}"/>
              </a:ext>
            </a:extLst>
          </p:cNvPr>
          <p:cNvGrpSpPr/>
          <p:nvPr/>
        </p:nvGrpSpPr>
        <p:grpSpPr>
          <a:xfrm>
            <a:off x="5077036" y="5177117"/>
            <a:ext cx="2773033" cy="769441"/>
            <a:chOff x="5065414" y="4873079"/>
            <a:chExt cx="2773033" cy="76944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E7677A4-2087-FD7E-D641-F0A8A4ECE981}"/>
                </a:ext>
              </a:extLst>
            </p:cNvPr>
            <p:cNvSpPr txBox="1"/>
            <p:nvPr/>
          </p:nvSpPr>
          <p:spPr>
            <a:xfrm>
              <a:off x="5368361" y="4873079"/>
              <a:ext cx="247008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err="1"/>
                <a:t>ikosmidis.com</a:t>
              </a:r>
              <a:endParaRPr lang="en-US" sz="2200" dirty="0"/>
            </a:p>
            <a:p>
              <a:r>
                <a:rPr lang="en-US" sz="2200" dirty="0" err="1"/>
                <a:t>IKosmidis</a:t>
              </a:r>
              <a:r>
                <a:rPr lang="en-US" sz="2200" dirty="0"/>
                <a:t>_</a:t>
              </a: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2E2F68E8-4607-D990-F8BF-21130571C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065414" y="4962172"/>
              <a:ext cx="302947" cy="312720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7DA8061D-2827-C0B4-87AA-92C48F0FF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065415" y="5322480"/>
              <a:ext cx="302947" cy="302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667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E4857-FCE0-8301-4056-05FA2E7AB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TUL updates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7B4ED-4B99-D1CC-B5DF-07D2004B0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Extension of interim agreement with the Alan Turing Institute</a:t>
            </a:r>
          </a:p>
          <a:p>
            <a:pPr marL="0" indent="0">
              <a:buNone/>
            </a:pPr>
            <a:r>
              <a:rPr lang="en-US" sz="2200" dirty="0">
                <a:latin typeface="+mj-lt"/>
              </a:rPr>
              <a:t>Warwick extended its interim agreement with Turing to April 2023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dirty="0"/>
              <a:t>Extension of existing Turing Fellowships to 31 March 2023</a:t>
            </a:r>
          </a:p>
          <a:p>
            <a:pPr marL="0" indent="0">
              <a:buNone/>
            </a:pPr>
            <a:r>
              <a:rPr lang="en-US" sz="2200" dirty="0">
                <a:latin typeface="+mj-lt"/>
              </a:rPr>
              <a:t>Opportunity to indicate wish to extend during annual reporting form (in next month or so)</a:t>
            </a:r>
            <a:br>
              <a:rPr lang="en-US" sz="2200" dirty="0">
                <a:latin typeface="+mj-lt"/>
              </a:rPr>
            </a:br>
            <a:br>
              <a:rPr lang="en-US" sz="2600" dirty="0"/>
            </a:br>
            <a:endParaRPr lang="en-US" sz="26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7342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E4857-FCE0-8301-4056-05FA2E7AB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TUL updates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7B4ED-4B99-D1CC-B5DF-07D2004B0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Towards Turing 2.0</a:t>
            </a:r>
          </a:p>
          <a:p>
            <a:pPr marL="0" indent="0">
              <a:buNone/>
            </a:pPr>
            <a:br>
              <a:rPr lang="en-US" sz="2600" dirty="0"/>
            </a:br>
            <a:br>
              <a:rPr lang="en-US" sz="2000" dirty="0"/>
            </a:br>
            <a:br>
              <a:rPr lang="en-US" sz="2600" dirty="0"/>
            </a:br>
            <a:endParaRPr lang="en-US" sz="2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Coming up in 2022-2023</a:t>
            </a:r>
          </a:p>
          <a:p>
            <a:pPr marL="0" indent="0">
              <a:buNone/>
            </a:pPr>
            <a:r>
              <a:rPr lang="en-US" sz="2200" dirty="0">
                <a:latin typeface="+mj-lt"/>
              </a:rPr>
              <a:t>Research and innovation activities, Turing Fellow catch ups, TRICs-related activities 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7610E3E-F09F-C4B0-0555-37A007AFD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929404"/>
              </p:ext>
            </p:extLst>
          </p:nvPr>
        </p:nvGraphicFramePr>
        <p:xfrm>
          <a:off x="929659" y="2372191"/>
          <a:ext cx="10126363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4003">
                  <a:extLst>
                    <a:ext uri="{9D8B030D-6E8A-4147-A177-3AD203B41FA5}">
                      <a16:colId xmlns:a16="http://schemas.microsoft.com/office/drawing/2014/main" val="1236624742"/>
                    </a:ext>
                  </a:extLst>
                </a:gridCol>
                <a:gridCol w="125046">
                  <a:extLst>
                    <a:ext uri="{9D8B030D-6E8A-4147-A177-3AD203B41FA5}">
                      <a16:colId xmlns:a16="http://schemas.microsoft.com/office/drawing/2014/main" val="1708398275"/>
                    </a:ext>
                  </a:extLst>
                </a:gridCol>
                <a:gridCol w="6937314">
                  <a:extLst>
                    <a:ext uri="{9D8B030D-6E8A-4147-A177-3AD203B41FA5}">
                      <a16:colId xmlns:a16="http://schemas.microsoft.com/office/drawing/2014/main" val="2097366517"/>
                    </a:ext>
                  </a:extLst>
                </a:gridCol>
              </a:tblGrid>
              <a:tr h="293913"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+mj-lt"/>
                        </a:rPr>
                        <a:t>Challenge-driven direction</a:t>
                      </a: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+mj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Priority areas from Office of Science and Technology strategy</a:t>
                      </a: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9984125"/>
                  </a:ext>
                </a:extLst>
              </a:tr>
              <a:tr h="746539">
                <a:tc>
                  <a:txBody>
                    <a:bodyPr/>
                    <a:lstStyle/>
                    <a:p>
                      <a:r>
                        <a:rPr lang="en-US" sz="2200" dirty="0">
                          <a:latin typeface="+mj-lt"/>
                        </a:rPr>
                        <a:t>TRICs </a:t>
                      </a:r>
                      <a:br>
                        <a:rPr lang="en-US" sz="2200" dirty="0">
                          <a:latin typeface="+mj-lt"/>
                        </a:rPr>
                      </a:br>
                      <a:r>
                        <a:rPr lang="en-US" sz="2200" dirty="0">
                          <a:latin typeface="+mj-lt"/>
                        </a:rPr>
                        <a:t>(Turing Research and Innovation Clusters)</a:t>
                      </a: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+mj-lt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>
                          <a:latin typeface="+mj-lt"/>
                        </a:rPr>
                        <a:t>Span TRL spectrum; </a:t>
                      </a:r>
                      <a:r>
                        <a:rPr lang="en-GB" sz="22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entrepreneurship, innovation and application; </a:t>
                      </a:r>
                      <a:r>
                        <a:rPr lang="en-US" sz="2200" dirty="0">
                          <a:latin typeface="+mj-lt"/>
                        </a:rPr>
                        <a:t>co-developed with partners; regional and national reach and impact</a:t>
                      </a: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1169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549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9CB1B-E297-9419-0129-9D5076438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TUL updates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90B21-59A2-1A9A-15D7-748100428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Turing launched </a:t>
            </a:r>
            <a:r>
              <a:rPr lang="en-US" dirty="0" err="1"/>
              <a:t>CETaS</a:t>
            </a:r>
            <a:r>
              <a:rPr lang="en-US" dirty="0"/>
              <a:t> (Centre for Emerging Technology and Security)</a:t>
            </a:r>
          </a:p>
          <a:p>
            <a:pPr marL="0" indent="0">
              <a:buNone/>
            </a:pPr>
            <a:r>
              <a:rPr lang="en-US" sz="2200" dirty="0">
                <a:latin typeface="+mj-lt"/>
              </a:rPr>
              <a:t>inform UK security policy through evidence-based, interdisciplinary research on emerging technology issues (data science, artificial intelligence, cybersecurity and privacy)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dirty="0"/>
              <a:t>Activities</a:t>
            </a:r>
          </a:p>
          <a:p>
            <a:pPr marL="0" indent="0">
              <a:buNone/>
            </a:pPr>
            <a:r>
              <a:rPr lang="en-US" sz="2200" dirty="0">
                <a:latin typeface="+mj-lt"/>
              </a:rPr>
              <a:t>research and engagement activities related to emerging technology and UK security policy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CETaS</a:t>
            </a:r>
            <a:r>
              <a:rPr lang="en-US" dirty="0"/>
              <a:t> network and more details </a:t>
            </a:r>
          </a:p>
          <a:p>
            <a:pPr marL="0" indent="0">
              <a:buNone/>
            </a:pPr>
            <a:r>
              <a:rPr lang="en-US" sz="2200" dirty="0">
                <a:latin typeface="+mj-lt"/>
              </a:rPr>
              <a:t>cetas.turing.ac.uk</a:t>
            </a:r>
          </a:p>
        </p:txBody>
      </p:sp>
    </p:spTree>
    <p:extLst>
      <p:ext uri="{BB962C8B-B14F-4D97-AF65-F5344CB8AC3E}">
        <p14:creationId xmlns:p14="http://schemas.microsoft.com/office/powerpoint/2010/main" val="37202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72517-BA23-40F9-0828-1B2F47514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with Turing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21300-ECC8-684E-2B6D-31D8ADF3F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Turing’s researcher engagement pages</a:t>
            </a:r>
          </a:p>
          <a:p>
            <a:pPr marL="0" indent="0">
              <a:buNone/>
            </a:pPr>
            <a:r>
              <a:rPr lang="en-US" sz="2200" dirty="0" err="1">
                <a:latin typeface="+mj-lt"/>
              </a:rPr>
              <a:t>turing.ac.uk</a:t>
            </a:r>
            <a:r>
              <a:rPr lang="en-US" sz="2200" dirty="0">
                <a:latin typeface="+mj-lt"/>
              </a:rPr>
              <a:t>/opportunities-</a:t>
            </a:r>
            <a:r>
              <a:rPr lang="en-US" sz="2200" dirty="0" err="1">
                <a:latin typeface="+mj-lt"/>
              </a:rPr>
              <a:t>turing</a:t>
            </a:r>
            <a:r>
              <a:rPr lang="en-US" sz="2200" dirty="0">
                <a:latin typeface="+mj-lt"/>
              </a:rPr>
              <a:t>/engage-</a:t>
            </a:r>
            <a:r>
              <a:rPr lang="en-US" sz="2200" dirty="0" err="1">
                <a:latin typeface="+mj-lt"/>
              </a:rPr>
              <a:t>turing</a:t>
            </a:r>
            <a:r>
              <a:rPr lang="en-US" sz="2200" dirty="0">
                <a:latin typeface="+mj-lt"/>
              </a:rPr>
              <a:t>-researcher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Turing’s mailing lists</a:t>
            </a:r>
          </a:p>
          <a:p>
            <a:pPr marL="0" indent="0">
              <a:buNone/>
            </a:pPr>
            <a:r>
              <a:rPr lang="en-US" sz="2200" dirty="0" err="1">
                <a:latin typeface="+mj-lt"/>
              </a:rPr>
              <a:t>turing.ac.uk</a:t>
            </a:r>
            <a:r>
              <a:rPr lang="en-US" sz="2200" dirty="0">
                <a:latin typeface="+mj-lt"/>
              </a:rPr>
              <a:t>/contact-us/join-our-mailing-lists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Warwick Data forum</a:t>
            </a:r>
          </a:p>
          <a:p>
            <a:pPr marL="0" indent="0">
              <a:buNone/>
            </a:pPr>
            <a:r>
              <a:rPr lang="en-US" sz="2200" dirty="0" err="1">
                <a:latin typeface="+mj-lt"/>
              </a:rPr>
              <a:t>warwick.ac.uk</a:t>
            </a:r>
            <a:r>
              <a:rPr lang="en-US" sz="2200" dirty="0">
                <a:latin typeface="+mj-lt"/>
              </a:rPr>
              <a:t>/research/data-science/</a:t>
            </a:r>
            <a:r>
              <a:rPr lang="en-US" sz="2200" dirty="0" err="1">
                <a:latin typeface="+mj-lt"/>
              </a:rPr>
              <a:t>warwick</a:t>
            </a:r>
            <a:r>
              <a:rPr lang="en-US" sz="2200" dirty="0">
                <a:latin typeface="+mj-lt"/>
              </a:rPr>
              <a:t>-data/forum-copy/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16616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A930E-EB32-1D24-EDB8-453AFD03D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Warwick Turing Fellow Catch-Up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7A785-63C6-CB7B-C3B2-0FCA7FC4A5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Community engagement activity led by the Warwick Turing Fellows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Lightning talks by Turing Fellows and Warwick DS and AI community</a:t>
            </a:r>
          </a:p>
          <a:p>
            <a:pPr marL="0" indent="0">
              <a:buNone/>
            </a:pPr>
            <a:r>
              <a:rPr lang="en-GB" sz="2200" dirty="0">
                <a:latin typeface="+mj-lt"/>
              </a:rPr>
              <a:t>see webpage for schedule and abstracts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Talks and updates from key stakeholders at the Alan Turing Institute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Opportunity for transdisciplinary networking and local interaction</a:t>
            </a: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B16D6B4-BB96-F02B-3736-C4EC988104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732480"/>
              </p:ext>
            </p:extLst>
          </p:nvPr>
        </p:nvGraphicFramePr>
        <p:xfrm>
          <a:off x="961345" y="4202381"/>
          <a:ext cx="5361301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2440">
                  <a:extLst>
                    <a:ext uri="{9D8B030D-6E8A-4147-A177-3AD203B41FA5}">
                      <a16:colId xmlns:a16="http://schemas.microsoft.com/office/drawing/2014/main" val="2091881344"/>
                    </a:ext>
                  </a:extLst>
                </a:gridCol>
                <a:gridCol w="195384">
                  <a:extLst>
                    <a:ext uri="{9D8B030D-6E8A-4147-A177-3AD203B41FA5}">
                      <a16:colId xmlns:a16="http://schemas.microsoft.com/office/drawing/2014/main" val="2661679799"/>
                    </a:ext>
                  </a:extLst>
                </a:gridCol>
                <a:gridCol w="3493477">
                  <a:extLst>
                    <a:ext uri="{9D8B030D-6E8A-4147-A177-3AD203B41FA5}">
                      <a16:colId xmlns:a16="http://schemas.microsoft.com/office/drawing/2014/main" val="1156384150"/>
                    </a:ext>
                  </a:extLst>
                </a:gridCol>
              </a:tblGrid>
              <a:tr h="308311"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+mj-lt"/>
                        </a:rPr>
                        <a:t>09 May 2022</a:t>
                      </a:r>
                      <a:endParaRPr lang="en-US" sz="22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+mj-lt"/>
                        </a:rPr>
                        <a:t>Jon Crowcroft</a:t>
                      </a:r>
                      <a:endParaRPr lang="en-US" sz="22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24347746"/>
                  </a:ext>
                </a:extLst>
              </a:tr>
              <a:tr h="308311"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+mj-lt"/>
                        </a:rPr>
                        <a:t>26 May 2022</a:t>
                      </a:r>
                      <a:endParaRPr lang="en-US" sz="22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200" dirty="0">
                          <a:latin typeface="+mj-lt"/>
                        </a:rPr>
                        <a:t>Carsten Maple</a:t>
                      </a:r>
                      <a:endParaRPr lang="en-US" sz="22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363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395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379</Words>
  <Application>Microsoft Macintosh PowerPoint</Application>
  <PresentationFormat>Widescreen</PresentationFormat>
  <Paragraphs>53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Warwick RSEs Summer Meeting</vt:lpstr>
      <vt:lpstr>TUL updates I</vt:lpstr>
      <vt:lpstr>TUL updates II</vt:lpstr>
      <vt:lpstr>TUL updates II</vt:lpstr>
      <vt:lpstr>Engaging with Turing</vt:lpstr>
      <vt:lpstr>Warwick Turing Fellow Catch-Up series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Turing Fellow Hosted  Catch-Up series</dc:title>
  <dc:creator>Kosmidis, Ioannis</dc:creator>
  <cp:lastModifiedBy>Kosmidis, Ioannis</cp:lastModifiedBy>
  <cp:revision>100</cp:revision>
  <dcterms:created xsi:type="dcterms:W3CDTF">2022-05-08T12:58:28Z</dcterms:created>
  <dcterms:modified xsi:type="dcterms:W3CDTF">2022-07-06T11:58:49Z</dcterms:modified>
</cp:coreProperties>
</file>