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18" r:id="rId5"/>
  </p:sldMasterIdLst>
  <p:notesMasterIdLst>
    <p:notesMasterId r:id="rId14"/>
  </p:notesMasterIdLst>
  <p:sldIdLst>
    <p:sldId id="262" r:id="rId6"/>
    <p:sldId id="289" r:id="rId7"/>
    <p:sldId id="288" r:id="rId8"/>
    <p:sldId id="269" r:id="rId9"/>
    <p:sldId id="274" r:id="rId10"/>
    <p:sldId id="275" r:id="rId11"/>
    <p:sldId id="261" r:id="rId12"/>
    <p:sldId id="29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513D83-C27C-4223-BD22-509F9458EBF5}" v="15" dt="2021-07-23T09:47:10.175"/>
    <p1510:client id="{7943B780-1805-4AD5-A627-A39B14749F3D}" v="8" dt="2023-10-25T10:09:18.362"/>
    <p1510:client id="{9C074B21-B5C9-4ADC-890E-D68BF34F71E8}" v="837" dt="2023-10-30T18:39:13.419"/>
    <p1510:client id="{AD0A88FE-DBEF-AA26-DDE8-416DD286EE41}" v="386" dt="2021-07-26T15:57:13.451"/>
    <p1510:client id="{ADC3064A-1856-AAC5-0A53-118487343803}" v="5" dt="2021-07-27T11:19:59.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40932" autoAdjust="0"/>
  </p:normalViewPr>
  <p:slideViewPr>
    <p:cSldViewPr snapToGrid="0">
      <p:cViewPr varScale="1">
        <p:scale>
          <a:sx n="35" d="100"/>
          <a:sy n="35" d="100"/>
        </p:scale>
        <p:origin x="437" y="24"/>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9D23C-C368-4CCC-A36B-E40B6B006174}" type="datetimeFigureOut">
              <a:rPr lang="en-US"/>
              <a:t>10/31/2023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B258E9-D040-4B1C-B251-3D43B4E385E5}" type="slidenum">
              <a:rPr lang="en-US"/>
              <a:t>‹#›</a:t>
            </a:fld>
            <a:endParaRPr lang="en-US"/>
          </a:p>
        </p:txBody>
      </p:sp>
    </p:spTree>
    <p:extLst>
      <p:ext uri="{BB962C8B-B14F-4D97-AF65-F5344CB8AC3E}">
        <p14:creationId xmlns:p14="http://schemas.microsoft.com/office/powerpoint/2010/main" val="3025232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my name is Laura. I am part of the CAMDU team at the Medical School at the University of Warwick. If I was accepted onto the Elixir UK data stewardship fellowship </a:t>
            </a:r>
            <a:r>
              <a:rPr lang="en-US" dirty="0" err="1"/>
              <a:t>programme</a:t>
            </a:r>
            <a:r>
              <a:rPr lang="en-US" dirty="0"/>
              <a:t> I would aim to provide training and develop resources to give microscopists the practical skills to manage and share their data within the FAIR framework.</a:t>
            </a:r>
          </a:p>
        </p:txBody>
      </p:sp>
      <p:sp>
        <p:nvSpPr>
          <p:cNvPr id="4" name="Slide Number Placeholder 3"/>
          <p:cNvSpPr>
            <a:spLocks noGrp="1"/>
          </p:cNvSpPr>
          <p:nvPr>
            <p:ph type="sldNum" sz="quarter" idx="5"/>
          </p:nvPr>
        </p:nvSpPr>
        <p:spPr/>
        <p:txBody>
          <a:bodyPr/>
          <a:lstStyle/>
          <a:p>
            <a:fld id="{0D588452-E4DF-45FF-A438-E589955CC6F5}" type="slidenum">
              <a:rPr lang="en-US"/>
              <a:t>1</a:t>
            </a:fld>
            <a:endParaRPr lang="en-US"/>
          </a:p>
        </p:txBody>
      </p:sp>
    </p:spTree>
    <p:extLst>
      <p:ext uri="{BB962C8B-B14F-4D97-AF65-F5344CB8AC3E}">
        <p14:creationId xmlns:p14="http://schemas.microsoft.com/office/powerpoint/2010/main" val="4054601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Computing and Advanced Microscopy Development Unit is a team of technical experts in microscopy and image analysis. We manage 17 microscopes and support 150 users with data management, acquisition and processing tasks. Our user base study the biomedical sciences including cell biology, microbiology and translational medicine and often collaborate with experts in physics and mathematics, requiring large data sets to be shared.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2</a:t>
            </a:fld>
            <a:endParaRPr lang="en-US"/>
          </a:p>
        </p:txBody>
      </p:sp>
    </p:spTree>
    <p:extLst>
      <p:ext uri="{BB962C8B-B14F-4D97-AF65-F5344CB8AC3E}">
        <p14:creationId xmlns:p14="http://schemas.microsoft.com/office/powerpoint/2010/main" val="2155872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Computing and Advanced Microscopy Development Unit is a team of technical experts in microscopy and image analysis. We manage 17 microscopes and support 150 users with data management, acquisition and processing tasks. Our user base study the biomedical sciences including cell biology, microbiology and translational medicine and often collaborate with experts in physics and mathematics, requiring large data sets to be shared.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3</a:t>
            </a:fld>
            <a:endParaRPr lang="en-US"/>
          </a:p>
        </p:txBody>
      </p:sp>
    </p:spTree>
    <p:extLst>
      <p:ext uri="{BB962C8B-B14F-4D97-AF65-F5344CB8AC3E}">
        <p14:creationId xmlns:p14="http://schemas.microsoft.com/office/powerpoint/2010/main" val="437083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challenge of making microscopy data FAIR is the size of the data files. A single 2D image file will usually be a few 100 megabytes, however depending on the imaging modality and number of time steps acquired a single image file can be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4</a:t>
            </a:fld>
            <a:endParaRPr lang="en-US"/>
          </a:p>
        </p:txBody>
      </p:sp>
    </p:spTree>
    <p:extLst>
      <p:ext uri="{BB962C8B-B14F-4D97-AF65-F5344CB8AC3E}">
        <p14:creationId xmlns:p14="http://schemas.microsoft.com/office/powerpoint/2010/main" val="713524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hundreds of gigabytes in size and a whole dataset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5</a:t>
            </a:fld>
            <a:endParaRPr lang="en-US"/>
          </a:p>
        </p:txBody>
      </p:sp>
    </p:spTree>
    <p:extLst>
      <p:ext uri="{BB962C8B-B14F-4D97-AF65-F5344CB8AC3E}">
        <p14:creationId xmlns:p14="http://schemas.microsoft.com/office/powerpoint/2010/main" val="2005583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several terabytes. </a:t>
            </a:r>
            <a:endParaRPr lang="en-US"/>
          </a:p>
        </p:txBody>
      </p:sp>
      <p:sp>
        <p:nvSpPr>
          <p:cNvPr id="4" name="Slide Number Placeholder 3"/>
          <p:cNvSpPr>
            <a:spLocks noGrp="1"/>
          </p:cNvSpPr>
          <p:nvPr>
            <p:ph type="sldNum" sz="quarter" idx="5"/>
          </p:nvPr>
        </p:nvSpPr>
        <p:spPr/>
        <p:txBody>
          <a:bodyPr/>
          <a:lstStyle/>
          <a:p>
            <a:fld id="{0D588452-E4DF-45FF-A438-E589955CC6F5}" type="slidenum">
              <a:rPr lang="en-US" smtClean="0"/>
              <a:t>6</a:t>
            </a:fld>
            <a:endParaRPr lang="en-US"/>
          </a:p>
        </p:txBody>
      </p:sp>
    </p:spTree>
    <p:extLst>
      <p:ext uri="{BB962C8B-B14F-4D97-AF65-F5344CB8AC3E}">
        <p14:creationId xmlns:p14="http://schemas.microsoft.com/office/powerpoint/2010/main" val="3204695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Computing and Advanced Microscopy Development Unit is a team of technical experts in microscopy and image analysis. We manage 17 microscopes and support 150 users with data management, acquisition and processing tasks. Our user base study the biomedical sciences including cell biology, microbiology and translational medicine and often collaborate with experts in physics and mathematics, requiring large data sets to be shared.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7</a:t>
            </a:fld>
            <a:endParaRPr lang="en-US"/>
          </a:p>
        </p:txBody>
      </p:sp>
    </p:spTree>
    <p:extLst>
      <p:ext uri="{BB962C8B-B14F-4D97-AF65-F5344CB8AC3E}">
        <p14:creationId xmlns:p14="http://schemas.microsoft.com/office/powerpoint/2010/main" val="1477985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Computing and Advanced Microscopy Development Unit is a team of technical experts in microscopy and image analysis. We manage 17 microscopes and support 150 users with data management, acquisition and processing tasks. Our user base study the biomedical sciences including cell biology, microbiology and translational medicine and often collaborate with experts in physics and mathematics, requiring large data sets to be shared. </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0D588452-E4DF-45FF-A438-E589955CC6F5}" type="slidenum">
              <a:rPr lang="en-US" smtClean="0"/>
              <a:t>8</a:t>
            </a:fld>
            <a:endParaRPr lang="en-US"/>
          </a:p>
        </p:txBody>
      </p:sp>
    </p:spTree>
    <p:extLst>
      <p:ext uri="{BB962C8B-B14F-4D97-AF65-F5344CB8AC3E}">
        <p14:creationId xmlns:p14="http://schemas.microsoft.com/office/powerpoint/2010/main" val="1494367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697242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0957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39339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68716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10/31/2023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789273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10/31/2023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7906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45065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07700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91739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71503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7886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10/31/2023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10/31/2023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4119571284"/>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tiff"/><Relationship Id="rId9" Type="http://schemas.openxmlformats.org/officeDocument/2006/relationships/image" Target="../media/image7.sv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2.tiff"/><Relationship Id="rId10" Type="http://schemas.openxmlformats.org/officeDocument/2006/relationships/image" Target="../media/image9.png"/><Relationship Id="rId4" Type="http://schemas.openxmlformats.org/officeDocument/2006/relationships/image" Target="../media/image8.tiff"/><Relationship Id="rId9" Type="http://schemas.openxmlformats.org/officeDocument/2006/relationships/image" Target="../media/image7.sv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11.png"/><Relationship Id="rId5" Type="http://schemas.openxmlformats.org/officeDocument/2006/relationships/image" Target="../media/image2.tiff"/><Relationship Id="rId10" Type="http://schemas.openxmlformats.org/officeDocument/2006/relationships/image" Target="../media/image7.svg"/><Relationship Id="rId4" Type="http://schemas.openxmlformats.org/officeDocument/2006/relationships/image" Target="../media/image8.tiff"/><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2.tiff"/><Relationship Id="rId10" Type="http://schemas.openxmlformats.org/officeDocument/2006/relationships/image" Target="../media/image13.tiff"/><Relationship Id="rId4" Type="http://schemas.openxmlformats.org/officeDocument/2006/relationships/image" Target="../media/image8.tiff"/><Relationship Id="rId9" Type="http://schemas.openxmlformats.org/officeDocument/2006/relationships/image" Target="../media/image7.sv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2.tiff"/><Relationship Id="rId10" Type="http://schemas.openxmlformats.org/officeDocument/2006/relationships/image" Target="../media/image13.tiff"/><Relationship Id="rId4" Type="http://schemas.openxmlformats.org/officeDocument/2006/relationships/image" Target="../media/image8.tiff"/><Relationship Id="rId9" Type="http://schemas.openxmlformats.org/officeDocument/2006/relationships/image" Target="../media/image7.sv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6.sv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4.png"/><Relationship Id="rId11" Type="http://schemas.openxmlformats.org/officeDocument/2006/relationships/image" Target="../media/image15.png"/><Relationship Id="rId5" Type="http://schemas.openxmlformats.org/officeDocument/2006/relationships/image" Target="../media/image2.tiff"/><Relationship Id="rId10" Type="http://schemas.openxmlformats.org/officeDocument/2006/relationships/image" Target="../media/image14.png"/><Relationship Id="rId4" Type="http://schemas.openxmlformats.org/officeDocument/2006/relationships/image" Target="../media/image8.tiff"/><Relationship Id="rId9" Type="http://schemas.openxmlformats.org/officeDocument/2006/relationships/image" Target="../media/image7.sv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4.png"/><Relationship Id="rId11" Type="http://schemas.openxmlformats.org/officeDocument/2006/relationships/image" Target="../media/image18.jpeg"/><Relationship Id="rId5" Type="http://schemas.openxmlformats.org/officeDocument/2006/relationships/image" Target="../media/image2.tiff"/><Relationship Id="rId10" Type="http://schemas.openxmlformats.org/officeDocument/2006/relationships/image" Target="../media/image17.jpg"/><Relationship Id="rId4" Type="http://schemas.openxmlformats.org/officeDocument/2006/relationships/image" Target="../media/image8.tiff"/><Relationship Id="rId9" Type="http://schemas.openxmlformats.org/officeDocument/2006/relationships/image" Target="../media/image7.sv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2.tiff"/><Relationship Id="rId4" Type="http://schemas.openxmlformats.org/officeDocument/2006/relationships/image" Target="../media/image8.tiff"/><Relationship Id="rId9"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0F034510-600F-4279-83F9-64CE7A752D4B}"/>
              </a:ext>
            </a:extLst>
          </p:cNvPr>
          <p:cNvPicPr>
            <a:picLocks noChangeAspect="1"/>
          </p:cNvPicPr>
          <p:nvPr/>
        </p:nvPicPr>
        <p:blipFill>
          <a:blip r:embed="rId3"/>
          <a:stretch>
            <a:fillRect/>
          </a:stretch>
        </p:blipFill>
        <p:spPr>
          <a:xfrm>
            <a:off x="413825" y="228900"/>
            <a:ext cx="7153044" cy="2567516"/>
          </a:xfrm>
          <a:prstGeom prst="rect">
            <a:avLst/>
          </a:prstGeom>
        </p:spPr>
      </p:pic>
      <p:pic>
        <p:nvPicPr>
          <p:cNvPr id="6" name="Picture 7" descr="A picture containing text, clipart&#10;&#10;Description automatically generated">
            <a:extLst>
              <a:ext uri="{FF2B5EF4-FFF2-40B4-BE49-F238E27FC236}">
                <a16:creationId xmlns:a16="http://schemas.microsoft.com/office/drawing/2014/main" id="{A6D7697F-A0D2-4FFA-A412-2A8597EBE4FD}"/>
              </a:ext>
            </a:extLst>
          </p:cNvPr>
          <p:cNvPicPr>
            <a:picLocks noChangeAspect="1"/>
          </p:cNvPicPr>
          <p:nvPr/>
        </p:nvPicPr>
        <p:blipFill>
          <a:blip r:embed="rId4"/>
          <a:stretch>
            <a:fillRect/>
          </a:stretch>
        </p:blipFill>
        <p:spPr>
          <a:xfrm>
            <a:off x="9518984" y="5167369"/>
            <a:ext cx="2670519" cy="1686644"/>
          </a:xfrm>
          <a:prstGeom prst="rect">
            <a:avLst/>
          </a:prstGeom>
        </p:spPr>
      </p:pic>
      <p:sp>
        <p:nvSpPr>
          <p:cNvPr id="9" name="Rectangle 8">
            <a:extLst>
              <a:ext uri="{FF2B5EF4-FFF2-40B4-BE49-F238E27FC236}">
                <a16:creationId xmlns:a16="http://schemas.microsoft.com/office/drawing/2014/main" id="{8F7BC9B7-C52A-46CA-9D72-44744FBF6E33}"/>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328A698-D18A-41C0-830C-E048B8B25DA9}"/>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366F11-8595-4853-A33E-9EC181E82D22}"/>
              </a:ext>
            </a:extLst>
          </p:cNvPr>
          <p:cNvSpPr txBox="1"/>
          <p:nvPr/>
        </p:nvSpPr>
        <p:spPr>
          <a:xfrm>
            <a:off x="606138" y="3066632"/>
            <a:ext cx="1110615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6400" dirty="0">
                <a:solidFill>
                  <a:schemeClr val="bg1"/>
                </a:solidFill>
                <a:cs typeface="Calibri"/>
              </a:rPr>
              <a:t>CAMDU Computing</a:t>
            </a:r>
          </a:p>
        </p:txBody>
      </p:sp>
      <p:sp>
        <p:nvSpPr>
          <p:cNvPr id="12" name="TextBox 11">
            <a:extLst>
              <a:ext uri="{FF2B5EF4-FFF2-40B4-BE49-F238E27FC236}">
                <a16:creationId xmlns:a16="http://schemas.microsoft.com/office/drawing/2014/main" id="{849BDFAF-0E17-4C77-AE15-586B28F864FE}"/>
              </a:ext>
            </a:extLst>
          </p:cNvPr>
          <p:cNvSpPr txBox="1"/>
          <p:nvPr/>
        </p:nvSpPr>
        <p:spPr>
          <a:xfrm>
            <a:off x="165156" y="5225363"/>
            <a:ext cx="4907491"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dirty="0">
                <a:solidFill>
                  <a:srgbClr val="2283A0"/>
                </a:solidFill>
              </a:rPr>
              <a:t>Tim Foster</a:t>
            </a:r>
          </a:p>
          <a:p>
            <a:r>
              <a:rPr lang="en-US" sz="2800" dirty="0">
                <a:solidFill>
                  <a:srgbClr val="2283A0"/>
                </a:solidFill>
                <a:cs typeface="Calibri"/>
              </a:rPr>
              <a:t>Computing and Image Analysis Research Fellow</a:t>
            </a:r>
          </a:p>
        </p:txBody>
      </p:sp>
      <p:grpSp>
        <p:nvGrpSpPr>
          <p:cNvPr id="13" name="Group 12">
            <a:extLst>
              <a:ext uri="{FF2B5EF4-FFF2-40B4-BE49-F238E27FC236}">
                <a16:creationId xmlns:a16="http://schemas.microsoft.com/office/drawing/2014/main" id="{6CB57E0A-D37D-4ECC-B496-DB93D8FB15E2}"/>
              </a:ext>
            </a:extLst>
          </p:cNvPr>
          <p:cNvGrpSpPr/>
          <p:nvPr/>
        </p:nvGrpSpPr>
        <p:grpSpPr>
          <a:xfrm>
            <a:off x="6947029" y="291770"/>
            <a:ext cx="3086100" cy="2499093"/>
            <a:chOff x="889000" y="2306454"/>
            <a:chExt cx="3086100" cy="2499093"/>
          </a:xfrm>
        </p:grpSpPr>
        <p:pic>
          <p:nvPicPr>
            <p:cNvPr id="14" name="Picture 13" descr="Logo&#10;&#10;Description automatically generated">
              <a:extLst>
                <a:ext uri="{FF2B5EF4-FFF2-40B4-BE49-F238E27FC236}">
                  <a16:creationId xmlns:a16="http://schemas.microsoft.com/office/drawing/2014/main" id="{070ADCA2-831D-4481-A49C-D6A9DA6AFE2F}"/>
                </a:ext>
              </a:extLst>
            </p:cNvPr>
            <p:cNvPicPr>
              <a:picLocks noChangeAspect="1"/>
            </p:cNvPicPr>
            <p:nvPr/>
          </p:nvPicPr>
          <p:blipFill>
            <a:blip r:embed="rId5"/>
            <a:stretch>
              <a:fillRect/>
            </a:stretch>
          </p:blipFill>
          <p:spPr>
            <a:xfrm>
              <a:off x="889000" y="2306454"/>
              <a:ext cx="3060700" cy="2499093"/>
            </a:xfrm>
            <a:prstGeom prst="rect">
              <a:avLst/>
            </a:prstGeom>
          </p:spPr>
        </p:pic>
        <p:sp>
          <p:nvSpPr>
            <p:cNvPr id="15" name="TextBox 3">
              <a:extLst>
                <a:ext uri="{FF2B5EF4-FFF2-40B4-BE49-F238E27FC236}">
                  <a16:creationId xmlns:a16="http://schemas.microsoft.com/office/drawing/2014/main" id="{C08332CE-EA1D-4FEA-B778-BDEC37973584}"/>
                </a:ext>
              </a:extLst>
            </p:cNvPr>
            <p:cNvSpPr txBox="1"/>
            <p:nvPr/>
          </p:nvSpPr>
          <p:spPr>
            <a:xfrm>
              <a:off x="914400" y="4229100"/>
              <a:ext cx="3060700" cy="30777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solidFill>
                    <a:schemeClr val="bg1"/>
                  </a:solidFill>
                </a:rPr>
                <a:t>MEDICAL SCHOOL</a:t>
              </a:r>
              <a:endParaRPr lang="en-US" sz="1400" dirty="0">
                <a:solidFill>
                  <a:schemeClr val="bg1"/>
                </a:solidFill>
                <a:cs typeface="Calibri"/>
              </a:endParaRPr>
            </a:p>
          </p:txBody>
        </p:sp>
      </p:grpSp>
      <p:grpSp>
        <p:nvGrpSpPr>
          <p:cNvPr id="3" name="Group 2">
            <a:extLst>
              <a:ext uri="{FF2B5EF4-FFF2-40B4-BE49-F238E27FC236}">
                <a16:creationId xmlns:a16="http://schemas.microsoft.com/office/drawing/2014/main" id="{38465B77-0E17-4B71-B4C2-8523AB3C96DA}"/>
              </a:ext>
            </a:extLst>
          </p:cNvPr>
          <p:cNvGrpSpPr/>
          <p:nvPr/>
        </p:nvGrpSpPr>
        <p:grpSpPr>
          <a:xfrm>
            <a:off x="5612823" y="5257800"/>
            <a:ext cx="3126689" cy="1213341"/>
            <a:chOff x="5742709" y="5301095"/>
            <a:chExt cx="3126689" cy="1213341"/>
          </a:xfrm>
        </p:grpSpPr>
        <p:pic>
          <p:nvPicPr>
            <p:cNvPr id="17" name="Picture 4" descr="A picture containing ax, silhouette, tool, vector graphics&#10;&#10;Description automatically generated">
              <a:extLst>
                <a:ext uri="{FF2B5EF4-FFF2-40B4-BE49-F238E27FC236}">
                  <a16:creationId xmlns:a16="http://schemas.microsoft.com/office/drawing/2014/main" id="{300098B3-F752-42E7-A34A-C7FFBB910986}"/>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19" name="Picture 6" descr="Icon&#10;&#10;Description automatically generated">
              <a:extLst>
                <a:ext uri="{FF2B5EF4-FFF2-40B4-BE49-F238E27FC236}">
                  <a16:creationId xmlns:a16="http://schemas.microsoft.com/office/drawing/2014/main" id="{A5F830F3-3DE4-4ACA-ADB1-210F0BCC0929}"/>
                </a:ext>
              </a:extLst>
            </p:cNvPr>
            <p:cNvPicPr>
              <a:picLocks noChangeAspect="1"/>
            </p:cNvPicPr>
            <p:nvPr/>
          </p:nvPicPr>
          <p:blipFill>
            <a:blip r:embed="rId7"/>
            <a:stretch>
              <a:fillRect/>
            </a:stretch>
          </p:blipFill>
          <p:spPr>
            <a:xfrm>
              <a:off x="5743254" y="5710742"/>
              <a:ext cx="378297" cy="399052"/>
            </a:xfrm>
            <a:prstGeom prst="rect">
              <a:avLst/>
            </a:prstGeom>
          </p:spPr>
        </p:pic>
        <p:sp>
          <p:nvSpPr>
            <p:cNvPr id="21" name="TextBox 20">
              <a:extLst>
                <a:ext uri="{FF2B5EF4-FFF2-40B4-BE49-F238E27FC236}">
                  <a16:creationId xmlns:a16="http://schemas.microsoft.com/office/drawing/2014/main" id="{29F3C079-2C3A-44A6-94AF-E7139747A25E}"/>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23" name="TextBox 22">
              <a:extLst>
                <a:ext uri="{FF2B5EF4-FFF2-40B4-BE49-F238E27FC236}">
                  <a16:creationId xmlns:a16="http://schemas.microsoft.com/office/drawing/2014/main" id="{C1276A74-9C40-458B-B3CC-30E6D3462EE1}"/>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16" name="TextBox 15">
              <a:extLst>
                <a:ext uri="{FF2B5EF4-FFF2-40B4-BE49-F238E27FC236}">
                  <a16:creationId xmlns:a16="http://schemas.microsoft.com/office/drawing/2014/main" id="{6FD5E881-62FA-4CBE-A079-798CAC62FBB8}"/>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mn-lt"/>
                  <a:cs typeface="+mn-lt"/>
                </a:rPr>
                <a:t>tim.foster@warwick.ac.uk</a:t>
              </a:r>
            </a:p>
          </p:txBody>
        </p:sp>
        <p:pic>
          <p:nvPicPr>
            <p:cNvPr id="2" name="Graphic 2" descr="Envelope with solid fill">
              <a:extLst>
                <a:ext uri="{FF2B5EF4-FFF2-40B4-BE49-F238E27FC236}">
                  <a16:creationId xmlns:a16="http://schemas.microsoft.com/office/drawing/2014/main" id="{8EF4F1C7-C3C6-4FC4-8DC6-FA5D145EE93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spTree>
    <p:extLst>
      <p:ext uri="{BB962C8B-B14F-4D97-AF65-F5344CB8AC3E}">
        <p14:creationId xmlns:p14="http://schemas.microsoft.com/office/powerpoint/2010/main" val="1975328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C375BE05-BA83-42C9-B160-90FC2FB09C88}"/>
              </a:ext>
            </a:extLst>
          </p:cNvPr>
          <p:cNvSpPr>
            <a:spLocks noGrp="1"/>
          </p:cNvSpPr>
          <p:nvPr>
            <p:ph type="title"/>
          </p:nvPr>
        </p:nvSpPr>
        <p:spPr>
          <a:xfrm>
            <a:off x="809625" y="267759"/>
            <a:ext cx="10601217" cy="1601788"/>
          </a:xfrm>
        </p:spPr>
        <p:txBody>
          <a:bodyPr vert="horz" lIns="91440" tIns="45720" rIns="91440" bIns="45720" rtlCol="0" anchor="ctr">
            <a:noAutofit/>
          </a:bodyPr>
          <a:lstStyle/>
          <a:p>
            <a:pPr>
              <a:spcBef>
                <a:spcPts val="1000"/>
              </a:spcBef>
            </a:pPr>
            <a:r>
              <a:rPr lang="en-US" sz="6000">
                <a:solidFill>
                  <a:srgbClr val="2283A0"/>
                </a:solidFill>
                <a:latin typeface="Calibri"/>
                <a:ea typeface="+mj-lt"/>
                <a:cs typeface="+mj-lt"/>
              </a:rPr>
              <a:t>Computing and Advanced Microscopy Development Unit</a:t>
            </a:r>
            <a:endParaRPr lang="en-US" sz="6000">
              <a:latin typeface="Calibri"/>
              <a:ea typeface="+mj-lt"/>
              <a:cs typeface="+mj-lt"/>
            </a:endParaRPr>
          </a:p>
        </p:txBody>
      </p:sp>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logo&#10;&#10;Description automatically generated">
            <a:extLst>
              <a:ext uri="{FF2B5EF4-FFF2-40B4-BE49-F238E27FC236}">
                <a16:creationId xmlns:a16="http://schemas.microsoft.com/office/drawing/2014/main" id="{7728FEDA-1F11-49E9-B85E-D5E3BF3B93F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9299677-59AD-4E16-ACB1-56B4F5A2391E}"/>
              </a:ext>
            </a:extLst>
          </p:cNvPr>
          <p:cNvGrpSpPr/>
          <p:nvPr/>
        </p:nvGrpSpPr>
        <p:grpSpPr>
          <a:xfrm>
            <a:off x="5612823" y="5257800"/>
            <a:ext cx="3126689" cy="1213341"/>
            <a:chOff x="5742709" y="5301095"/>
            <a:chExt cx="3126689" cy="1213341"/>
          </a:xfrm>
        </p:grpSpPr>
        <p:pic>
          <p:nvPicPr>
            <p:cNvPr id="20" name="Picture 4" descr="A picture containing ax, silhouette, tool, vector graphics&#10;&#10;Description automatically generated">
              <a:extLst>
                <a:ext uri="{FF2B5EF4-FFF2-40B4-BE49-F238E27FC236}">
                  <a16:creationId xmlns:a16="http://schemas.microsoft.com/office/drawing/2014/main" id="{4D9E27FB-388F-4712-A5E4-4D70CCB45DEC}"/>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21" name="Picture 6" descr="Icon&#10;&#10;Description automatically generated">
              <a:extLst>
                <a:ext uri="{FF2B5EF4-FFF2-40B4-BE49-F238E27FC236}">
                  <a16:creationId xmlns:a16="http://schemas.microsoft.com/office/drawing/2014/main" id="{DF29592B-D1D1-4DFA-8BA4-08C9585D75CA}"/>
                </a:ext>
              </a:extLst>
            </p:cNvPr>
            <p:cNvPicPr>
              <a:picLocks noChangeAspect="1"/>
            </p:cNvPicPr>
            <p:nvPr/>
          </p:nvPicPr>
          <p:blipFill>
            <a:blip r:embed="rId7"/>
            <a:stretch>
              <a:fillRect/>
            </a:stretch>
          </p:blipFill>
          <p:spPr>
            <a:xfrm>
              <a:off x="5743254" y="5710742"/>
              <a:ext cx="378297" cy="399052"/>
            </a:xfrm>
            <a:prstGeom prst="rect">
              <a:avLst/>
            </a:prstGeom>
          </p:spPr>
        </p:pic>
        <p:sp>
          <p:nvSpPr>
            <p:cNvPr id="22" name="TextBox 21">
              <a:extLst>
                <a:ext uri="{FF2B5EF4-FFF2-40B4-BE49-F238E27FC236}">
                  <a16:creationId xmlns:a16="http://schemas.microsoft.com/office/drawing/2014/main" id="{0224DEF9-46DD-4212-B81C-DD3BF3764988}"/>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23" name="TextBox 22">
              <a:extLst>
                <a:ext uri="{FF2B5EF4-FFF2-40B4-BE49-F238E27FC236}">
                  <a16:creationId xmlns:a16="http://schemas.microsoft.com/office/drawing/2014/main" id="{9F5AAAD3-B577-44D9-959D-D21379B93219}"/>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25" name="TextBox 24">
              <a:extLst>
                <a:ext uri="{FF2B5EF4-FFF2-40B4-BE49-F238E27FC236}">
                  <a16:creationId xmlns:a16="http://schemas.microsoft.com/office/drawing/2014/main" id="{F7F2F134-552E-4387-847F-D049DDF5A26F}"/>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cs typeface="Calibri"/>
                </a:rPr>
                <a:t>tim.foster@warwick.ac.uk</a:t>
              </a:r>
            </a:p>
          </p:txBody>
        </p:sp>
        <p:pic>
          <p:nvPicPr>
            <p:cNvPr id="27" name="Graphic 2" descr="Envelope with solid fill">
              <a:extLst>
                <a:ext uri="{FF2B5EF4-FFF2-40B4-BE49-F238E27FC236}">
                  <a16:creationId xmlns:a16="http://schemas.microsoft.com/office/drawing/2014/main" id="{AB5F7602-F702-4E2E-9954-4717A309B3A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pic>
        <p:nvPicPr>
          <p:cNvPr id="12" name="Picture 11" descr="A map of a hospital&#10;&#10;Description automatically generated">
            <a:extLst>
              <a:ext uri="{FF2B5EF4-FFF2-40B4-BE49-F238E27FC236}">
                <a16:creationId xmlns:a16="http://schemas.microsoft.com/office/drawing/2014/main" id="{5A278869-5E3B-D1E3-A7EE-8CCAEAB8B400}"/>
              </a:ext>
            </a:extLst>
          </p:cNvPr>
          <p:cNvPicPr>
            <a:picLocks noChangeAspect="1"/>
          </p:cNvPicPr>
          <p:nvPr/>
        </p:nvPicPr>
        <p:blipFill>
          <a:blip r:embed="rId10"/>
          <a:stretch>
            <a:fillRect/>
          </a:stretch>
        </p:blipFill>
        <p:spPr>
          <a:xfrm>
            <a:off x="4057650" y="1914044"/>
            <a:ext cx="4108449" cy="3167494"/>
          </a:xfrm>
          <a:prstGeom prst="rect">
            <a:avLst/>
          </a:prstGeom>
        </p:spPr>
      </p:pic>
    </p:spTree>
    <p:extLst>
      <p:ext uri="{BB962C8B-B14F-4D97-AF65-F5344CB8AC3E}">
        <p14:creationId xmlns:p14="http://schemas.microsoft.com/office/powerpoint/2010/main" val="77574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C375BE05-BA83-42C9-B160-90FC2FB09C88}"/>
              </a:ext>
            </a:extLst>
          </p:cNvPr>
          <p:cNvSpPr>
            <a:spLocks noGrp="1"/>
          </p:cNvSpPr>
          <p:nvPr>
            <p:ph type="title"/>
          </p:nvPr>
        </p:nvSpPr>
        <p:spPr>
          <a:xfrm>
            <a:off x="809625" y="267759"/>
            <a:ext cx="10601217" cy="1601788"/>
          </a:xfrm>
        </p:spPr>
        <p:txBody>
          <a:bodyPr vert="horz" lIns="91440" tIns="45720" rIns="91440" bIns="45720" rtlCol="0" anchor="ctr">
            <a:noAutofit/>
          </a:bodyPr>
          <a:lstStyle/>
          <a:p>
            <a:pPr>
              <a:spcBef>
                <a:spcPts val="1000"/>
              </a:spcBef>
            </a:pPr>
            <a:r>
              <a:rPr lang="en-US" sz="6000">
                <a:solidFill>
                  <a:srgbClr val="2283A0"/>
                </a:solidFill>
                <a:latin typeface="Calibri"/>
                <a:ea typeface="+mj-lt"/>
                <a:cs typeface="+mj-lt"/>
              </a:rPr>
              <a:t>Computing and Advanced Microscopy Development Unit</a:t>
            </a:r>
            <a:endParaRPr lang="en-US" sz="6000">
              <a:latin typeface="Calibri"/>
              <a:ea typeface="+mj-lt"/>
              <a:cs typeface="+mj-lt"/>
            </a:endParaRPr>
          </a:p>
        </p:txBody>
      </p:sp>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logo&#10;&#10;Description automatically generated">
            <a:extLst>
              <a:ext uri="{FF2B5EF4-FFF2-40B4-BE49-F238E27FC236}">
                <a16:creationId xmlns:a16="http://schemas.microsoft.com/office/drawing/2014/main" id="{7728FEDA-1F11-49E9-B85E-D5E3BF3B93F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9E071BB-66D3-407C-9D83-EFD5410A4B46}"/>
              </a:ext>
            </a:extLst>
          </p:cNvPr>
          <p:cNvGrpSpPr/>
          <p:nvPr/>
        </p:nvGrpSpPr>
        <p:grpSpPr>
          <a:xfrm>
            <a:off x="271986" y="2074112"/>
            <a:ext cx="5203066" cy="2951646"/>
            <a:chOff x="1615299" y="2403472"/>
            <a:chExt cx="4931437" cy="3601229"/>
          </a:xfrm>
        </p:grpSpPr>
        <p:pic>
          <p:nvPicPr>
            <p:cNvPr id="2" name="Picture 2" descr="Icon&#10;&#10;Description automatically generated">
              <a:extLst>
                <a:ext uri="{FF2B5EF4-FFF2-40B4-BE49-F238E27FC236}">
                  <a16:creationId xmlns:a16="http://schemas.microsoft.com/office/drawing/2014/main" id="{93F78824-2FA6-42E5-89C4-DE0A8BBE4CCB}"/>
                </a:ext>
              </a:extLst>
            </p:cNvPr>
            <p:cNvPicPr>
              <a:picLocks noChangeAspect="1"/>
            </p:cNvPicPr>
            <p:nvPr/>
          </p:nvPicPr>
          <p:blipFill>
            <a:blip r:embed="rId6"/>
            <a:stretch>
              <a:fillRect/>
            </a:stretch>
          </p:blipFill>
          <p:spPr>
            <a:xfrm>
              <a:off x="1615299" y="3013402"/>
              <a:ext cx="1123270" cy="1495514"/>
            </a:xfrm>
            <a:prstGeom prst="rect">
              <a:avLst/>
            </a:prstGeom>
          </p:spPr>
        </p:pic>
        <p:sp>
          <p:nvSpPr>
            <p:cNvPr id="8" name="Title 25">
              <a:extLst>
                <a:ext uri="{FF2B5EF4-FFF2-40B4-BE49-F238E27FC236}">
                  <a16:creationId xmlns:a16="http://schemas.microsoft.com/office/drawing/2014/main" id="{3E47F721-532D-42F1-8A58-A8EC5AAFEF05}"/>
                </a:ext>
              </a:extLst>
            </p:cNvPr>
            <p:cNvSpPr txBox="1">
              <a:spLocks/>
            </p:cNvSpPr>
            <p:nvPr/>
          </p:nvSpPr>
          <p:spPr>
            <a:xfrm>
              <a:off x="1712253" y="2445369"/>
              <a:ext cx="1174680" cy="7791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a:solidFill>
                    <a:schemeClr val="bg1"/>
                  </a:solidFill>
                  <a:latin typeface="Calibri"/>
                  <a:ea typeface="+mj-lt"/>
                  <a:cs typeface="+mj-lt"/>
                </a:rPr>
                <a:t>17</a:t>
              </a:r>
              <a:endParaRPr lang="en-US" sz="6000">
                <a:solidFill>
                  <a:schemeClr val="bg1"/>
                </a:solidFill>
                <a:latin typeface="Calibri"/>
                <a:cs typeface="Calibri Light"/>
              </a:endParaRPr>
            </a:p>
          </p:txBody>
        </p:sp>
        <p:sp>
          <p:nvSpPr>
            <p:cNvPr id="9" name="TextBox 8">
              <a:extLst>
                <a:ext uri="{FF2B5EF4-FFF2-40B4-BE49-F238E27FC236}">
                  <a16:creationId xmlns:a16="http://schemas.microsoft.com/office/drawing/2014/main" id="{55807077-B41E-4A54-AB51-478B9E003DD2}"/>
                </a:ext>
              </a:extLst>
            </p:cNvPr>
            <p:cNvSpPr txBox="1"/>
            <p:nvPr/>
          </p:nvSpPr>
          <p:spPr>
            <a:xfrm>
              <a:off x="2687625" y="2403472"/>
              <a:ext cx="3859111" cy="36012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Font typeface="Arial"/>
                <a:buChar char="•"/>
              </a:pPr>
              <a:r>
                <a:rPr lang="en-US" sz="2600" dirty="0">
                  <a:solidFill>
                    <a:schemeClr val="bg1"/>
                  </a:solidFill>
                  <a:ea typeface="+mn-lt"/>
                  <a:cs typeface="+mn-lt"/>
                </a:rPr>
                <a:t>Spinning disk </a:t>
              </a:r>
              <a:r>
                <a:rPr lang="en-US" sz="2600" dirty="0" err="1">
                  <a:solidFill>
                    <a:schemeClr val="bg1"/>
                  </a:solidFill>
                  <a:ea typeface="+mn-lt"/>
                  <a:cs typeface="+mn-lt"/>
                </a:rPr>
                <a:t>confocals</a:t>
              </a:r>
              <a:endParaRPr lang="en-US" sz="2600" dirty="0">
                <a:solidFill>
                  <a:schemeClr val="bg1"/>
                </a:solidFill>
                <a:cs typeface="Calibri" panose="020F0502020204030204"/>
              </a:endParaRPr>
            </a:p>
            <a:p>
              <a:pPr>
                <a:buFont typeface="Arial"/>
                <a:buChar char="•"/>
              </a:pPr>
              <a:r>
                <a:rPr lang="en-US" sz="2600" dirty="0">
                  <a:solidFill>
                    <a:schemeClr val="bg1"/>
                  </a:solidFill>
                  <a:ea typeface="+mn-lt"/>
                  <a:cs typeface="+mn-lt"/>
                </a:rPr>
                <a:t>Laser scanning confocal</a:t>
              </a:r>
              <a:endParaRPr lang="en-US" sz="2600">
                <a:solidFill>
                  <a:schemeClr val="bg1"/>
                </a:solidFill>
                <a:cs typeface="Calibri"/>
              </a:endParaRPr>
            </a:p>
            <a:p>
              <a:pPr>
                <a:buFont typeface="Arial"/>
                <a:buChar char="•"/>
              </a:pPr>
              <a:r>
                <a:rPr lang="en-US" sz="2600" dirty="0">
                  <a:solidFill>
                    <a:schemeClr val="bg1"/>
                  </a:solidFill>
                  <a:ea typeface="+mn-lt"/>
                  <a:cs typeface="+mn-lt"/>
                </a:rPr>
                <a:t>Total internal reflection fluorescence</a:t>
              </a:r>
              <a:endParaRPr lang="en-US" sz="2600">
                <a:solidFill>
                  <a:schemeClr val="bg1"/>
                </a:solidFill>
                <a:cs typeface="Calibri"/>
              </a:endParaRPr>
            </a:p>
            <a:p>
              <a:pPr>
                <a:buFont typeface="Arial"/>
                <a:buChar char="•"/>
              </a:pPr>
              <a:r>
                <a:rPr lang="en-US" sz="2600" dirty="0">
                  <a:solidFill>
                    <a:schemeClr val="bg1"/>
                  </a:solidFill>
                  <a:ea typeface="+mn-lt"/>
                  <a:cs typeface="+mn-lt"/>
                </a:rPr>
                <a:t>Multiphoton</a:t>
              </a:r>
              <a:endParaRPr lang="en-US" sz="2600">
                <a:solidFill>
                  <a:schemeClr val="bg1"/>
                </a:solidFill>
                <a:cs typeface="Calibri"/>
              </a:endParaRPr>
            </a:p>
            <a:p>
              <a:pPr>
                <a:buFont typeface="Arial"/>
                <a:buChar char="•"/>
              </a:pPr>
              <a:r>
                <a:rPr lang="en-US" sz="2600" dirty="0">
                  <a:solidFill>
                    <a:schemeClr val="bg1"/>
                  </a:solidFill>
                  <a:ea typeface="+mn-lt"/>
                  <a:cs typeface="+mn-lt"/>
                </a:rPr>
                <a:t>Lattice Light Sheet</a:t>
              </a:r>
            </a:p>
            <a:p>
              <a:pPr>
                <a:buFont typeface="Arial"/>
                <a:buChar char="•"/>
              </a:pPr>
              <a:r>
                <a:rPr lang="en-US" sz="2600" dirty="0">
                  <a:solidFill>
                    <a:schemeClr val="bg1"/>
                  </a:solidFill>
                  <a:ea typeface="+mn-lt"/>
                  <a:cs typeface="+mn-lt"/>
                </a:rPr>
                <a:t>Quantitative Phase Imaging</a:t>
              </a:r>
              <a:endParaRPr lang="en-US" sz="2600" dirty="0">
                <a:solidFill>
                  <a:schemeClr val="bg1"/>
                </a:solidFill>
                <a:cs typeface="Calibri" panose="020F0502020204030204"/>
              </a:endParaRPr>
            </a:p>
          </p:txBody>
        </p:sp>
      </p:grpSp>
      <p:grpSp>
        <p:nvGrpSpPr>
          <p:cNvPr id="14" name="Group 13">
            <a:extLst>
              <a:ext uri="{FF2B5EF4-FFF2-40B4-BE49-F238E27FC236}">
                <a16:creationId xmlns:a16="http://schemas.microsoft.com/office/drawing/2014/main" id="{59299677-59AD-4E16-ACB1-56B4F5A2391E}"/>
              </a:ext>
            </a:extLst>
          </p:cNvPr>
          <p:cNvGrpSpPr/>
          <p:nvPr/>
        </p:nvGrpSpPr>
        <p:grpSpPr>
          <a:xfrm>
            <a:off x="5612823" y="5257800"/>
            <a:ext cx="3126689" cy="1213341"/>
            <a:chOff x="5742709" y="5301095"/>
            <a:chExt cx="3126689" cy="1213341"/>
          </a:xfrm>
        </p:grpSpPr>
        <p:pic>
          <p:nvPicPr>
            <p:cNvPr id="20" name="Picture 4" descr="A picture containing ax, silhouette, tool, vector graphics&#10;&#10;Description automatically generated">
              <a:extLst>
                <a:ext uri="{FF2B5EF4-FFF2-40B4-BE49-F238E27FC236}">
                  <a16:creationId xmlns:a16="http://schemas.microsoft.com/office/drawing/2014/main" id="{4D9E27FB-388F-4712-A5E4-4D70CCB45DEC}"/>
                </a:ext>
              </a:extLst>
            </p:cNvPr>
            <p:cNvPicPr>
              <a:picLocks noChangeAspect="1"/>
            </p:cNvPicPr>
            <p:nvPr/>
          </p:nvPicPr>
          <p:blipFill>
            <a:blip r:embed="rId7"/>
            <a:stretch>
              <a:fillRect/>
            </a:stretch>
          </p:blipFill>
          <p:spPr>
            <a:xfrm>
              <a:off x="5743254" y="6183491"/>
              <a:ext cx="378297" cy="330945"/>
            </a:xfrm>
            <a:prstGeom prst="rect">
              <a:avLst/>
            </a:prstGeom>
          </p:spPr>
        </p:pic>
        <p:pic>
          <p:nvPicPr>
            <p:cNvPr id="21" name="Picture 6" descr="Icon&#10;&#10;Description automatically generated">
              <a:extLst>
                <a:ext uri="{FF2B5EF4-FFF2-40B4-BE49-F238E27FC236}">
                  <a16:creationId xmlns:a16="http://schemas.microsoft.com/office/drawing/2014/main" id="{DF29592B-D1D1-4DFA-8BA4-08C9585D75CA}"/>
                </a:ext>
              </a:extLst>
            </p:cNvPr>
            <p:cNvPicPr>
              <a:picLocks noChangeAspect="1"/>
            </p:cNvPicPr>
            <p:nvPr/>
          </p:nvPicPr>
          <p:blipFill>
            <a:blip r:embed="rId8"/>
            <a:stretch>
              <a:fillRect/>
            </a:stretch>
          </p:blipFill>
          <p:spPr>
            <a:xfrm>
              <a:off x="5743254" y="5710742"/>
              <a:ext cx="378297" cy="399052"/>
            </a:xfrm>
            <a:prstGeom prst="rect">
              <a:avLst/>
            </a:prstGeom>
          </p:spPr>
        </p:pic>
        <p:sp>
          <p:nvSpPr>
            <p:cNvPr id="22" name="TextBox 21">
              <a:extLst>
                <a:ext uri="{FF2B5EF4-FFF2-40B4-BE49-F238E27FC236}">
                  <a16:creationId xmlns:a16="http://schemas.microsoft.com/office/drawing/2014/main" id="{0224DEF9-46DD-4212-B81C-DD3BF3764988}"/>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23" name="TextBox 22">
              <a:extLst>
                <a:ext uri="{FF2B5EF4-FFF2-40B4-BE49-F238E27FC236}">
                  <a16:creationId xmlns:a16="http://schemas.microsoft.com/office/drawing/2014/main" id="{9F5AAAD3-B577-44D9-959D-D21379B93219}"/>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25" name="TextBox 24">
              <a:extLst>
                <a:ext uri="{FF2B5EF4-FFF2-40B4-BE49-F238E27FC236}">
                  <a16:creationId xmlns:a16="http://schemas.microsoft.com/office/drawing/2014/main" id="{F7F2F134-552E-4387-847F-D049DDF5A26F}"/>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cs typeface="Calibri"/>
                </a:rPr>
                <a:t>tim.foster@warwick.ac.uk</a:t>
              </a:r>
            </a:p>
          </p:txBody>
        </p:sp>
        <p:pic>
          <p:nvPicPr>
            <p:cNvPr id="27" name="Graphic 2" descr="Envelope with solid fill">
              <a:extLst>
                <a:ext uri="{FF2B5EF4-FFF2-40B4-BE49-F238E27FC236}">
                  <a16:creationId xmlns:a16="http://schemas.microsoft.com/office/drawing/2014/main" id="{AB5F7602-F702-4E2E-9954-4717A309B3A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742709" y="5301095"/>
              <a:ext cx="394855" cy="394855"/>
            </a:xfrm>
            <a:prstGeom prst="rect">
              <a:avLst/>
            </a:prstGeom>
          </p:spPr>
        </p:pic>
      </p:grpSp>
      <p:pic>
        <p:nvPicPr>
          <p:cNvPr id="18" name="Content Placeholder 15" descr="A collage of several machines&#10;&#10;Description automatically generated">
            <a:extLst>
              <a:ext uri="{FF2B5EF4-FFF2-40B4-BE49-F238E27FC236}">
                <a16:creationId xmlns:a16="http://schemas.microsoft.com/office/drawing/2014/main" id="{1A083A3B-6541-0494-F932-97327BF29328}"/>
              </a:ext>
            </a:extLst>
          </p:cNvPr>
          <p:cNvPicPr>
            <a:picLocks noGrp="1" noChangeAspect="1"/>
          </p:cNvPicPr>
          <p:nvPr>
            <p:ph sz="half" idx="1"/>
          </p:nvPr>
        </p:nvPicPr>
        <p:blipFill>
          <a:blip r:embed="rId11"/>
          <a:stretch>
            <a:fillRect/>
          </a:stretch>
        </p:blipFill>
        <p:spPr>
          <a:xfrm>
            <a:off x="5806545" y="2151680"/>
            <a:ext cx="5950538" cy="2946636"/>
          </a:xfrm>
        </p:spPr>
      </p:pic>
      <p:pic>
        <p:nvPicPr>
          <p:cNvPr id="24" name="Picture 23" descr="A transparent box with wires and wires inside&#10;&#10;Description automatically generated">
            <a:extLst>
              <a:ext uri="{FF2B5EF4-FFF2-40B4-BE49-F238E27FC236}">
                <a16:creationId xmlns:a16="http://schemas.microsoft.com/office/drawing/2014/main" id="{7B6780E1-6371-7FC2-1B1E-E8DE5C0791A3}"/>
              </a:ext>
            </a:extLst>
          </p:cNvPr>
          <p:cNvPicPr>
            <a:picLocks noChangeAspect="1"/>
          </p:cNvPicPr>
          <p:nvPr/>
        </p:nvPicPr>
        <p:blipFill>
          <a:blip r:embed="rId12"/>
          <a:stretch>
            <a:fillRect/>
          </a:stretch>
        </p:blipFill>
        <p:spPr>
          <a:xfrm>
            <a:off x="10152474" y="2149044"/>
            <a:ext cx="1604905" cy="1421615"/>
          </a:xfrm>
          <a:prstGeom prst="rect">
            <a:avLst/>
          </a:prstGeom>
        </p:spPr>
      </p:pic>
    </p:spTree>
    <p:extLst>
      <p:ext uri="{BB962C8B-B14F-4D97-AF65-F5344CB8AC3E}">
        <p14:creationId xmlns:p14="http://schemas.microsoft.com/office/powerpoint/2010/main" val="949232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A picture containing logo&#10;&#10;Description automatically generated">
            <a:extLst>
              <a:ext uri="{FF2B5EF4-FFF2-40B4-BE49-F238E27FC236}">
                <a16:creationId xmlns:a16="http://schemas.microsoft.com/office/drawing/2014/main" id="{A895F763-F611-4667-AD0D-A3CC94B16F9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DF193CA8-5D80-43E1-82C3-A2EAC6F10661}"/>
              </a:ext>
            </a:extLst>
          </p:cNvPr>
          <p:cNvGrpSpPr/>
          <p:nvPr/>
        </p:nvGrpSpPr>
        <p:grpSpPr>
          <a:xfrm>
            <a:off x="5612823" y="5257800"/>
            <a:ext cx="3126689" cy="1213341"/>
            <a:chOff x="5742709" y="5301095"/>
            <a:chExt cx="3126689" cy="1213341"/>
          </a:xfrm>
        </p:grpSpPr>
        <p:pic>
          <p:nvPicPr>
            <p:cNvPr id="49" name="Picture 4" descr="A picture containing ax, silhouette, tool, vector graphics&#10;&#10;Description automatically generated">
              <a:extLst>
                <a:ext uri="{FF2B5EF4-FFF2-40B4-BE49-F238E27FC236}">
                  <a16:creationId xmlns:a16="http://schemas.microsoft.com/office/drawing/2014/main" id="{BE4A9FB6-0012-40B2-B419-059FE81961AB}"/>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50" name="Picture 6" descr="Icon&#10;&#10;Description automatically generated">
              <a:extLst>
                <a:ext uri="{FF2B5EF4-FFF2-40B4-BE49-F238E27FC236}">
                  <a16:creationId xmlns:a16="http://schemas.microsoft.com/office/drawing/2014/main" id="{7C6A9894-08CB-437D-AA71-87436EF691EB}"/>
                </a:ext>
              </a:extLst>
            </p:cNvPr>
            <p:cNvPicPr>
              <a:picLocks noChangeAspect="1"/>
            </p:cNvPicPr>
            <p:nvPr/>
          </p:nvPicPr>
          <p:blipFill>
            <a:blip r:embed="rId7"/>
            <a:stretch>
              <a:fillRect/>
            </a:stretch>
          </p:blipFill>
          <p:spPr>
            <a:xfrm>
              <a:off x="5743254" y="5710742"/>
              <a:ext cx="378297" cy="399052"/>
            </a:xfrm>
            <a:prstGeom prst="rect">
              <a:avLst/>
            </a:prstGeom>
          </p:spPr>
        </p:pic>
        <p:sp>
          <p:nvSpPr>
            <p:cNvPr id="51" name="TextBox 50">
              <a:extLst>
                <a:ext uri="{FF2B5EF4-FFF2-40B4-BE49-F238E27FC236}">
                  <a16:creationId xmlns:a16="http://schemas.microsoft.com/office/drawing/2014/main" id="{0830E8AE-E084-4599-8677-D46171EE347C}"/>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52" name="TextBox 51">
              <a:extLst>
                <a:ext uri="{FF2B5EF4-FFF2-40B4-BE49-F238E27FC236}">
                  <a16:creationId xmlns:a16="http://schemas.microsoft.com/office/drawing/2014/main" id="{7AB2EADC-8A71-4E03-B9A9-F61E62EF32C7}"/>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53" name="TextBox 52">
              <a:extLst>
                <a:ext uri="{FF2B5EF4-FFF2-40B4-BE49-F238E27FC236}">
                  <a16:creationId xmlns:a16="http://schemas.microsoft.com/office/drawing/2014/main" id="{E998DB06-83FE-4C68-A8C0-312BA9A69920}"/>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mn-lt"/>
                  <a:cs typeface="+mn-lt"/>
                </a:rPr>
                <a:t>tim.foster@warwick.ac.uk</a:t>
              </a:r>
            </a:p>
          </p:txBody>
        </p:sp>
        <p:pic>
          <p:nvPicPr>
            <p:cNvPr id="54" name="Graphic 2" descr="Envelope with solid fill">
              <a:extLst>
                <a:ext uri="{FF2B5EF4-FFF2-40B4-BE49-F238E27FC236}">
                  <a16:creationId xmlns:a16="http://schemas.microsoft.com/office/drawing/2014/main" id="{C210BFA2-27C4-4655-85D1-493CCD8BB6E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sp>
        <p:nvSpPr>
          <p:cNvPr id="285" name="Title 25">
            <a:extLst>
              <a:ext uri="{FF2B5EF4-FFF2-40B4-BE49-F238E27FC236}">
                <a16:creationId xmlns:a16="http://schemas.microsoft.com/office/drawing/2014/main" id="{41C38BB2-258B-4117-AA59-08D66FD4941D}"/>
              </a:ext>
            </a:extLst>
          </p:cNvPr>
          <p:cNvSpPr txBox="1">
            <a:spLocks/>
          </p:cNvSpPr>
          <p:nvPr/>
        </p:nvSpPr>
        <p:spPr>
          <a:xfrm>
            <a:off x="809625" y="479425"/>
            <a:ext cx="10601217" cy="8484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a:solidFill>
                  <a:srgbClr val="2283A0"/>
                </a:solidFill>
                <a:latin typeface="Calibri"/>
                <a:ea typeface="+mj-lt"/>
                <a:cs typeface="+mj-lt"/>
              </a:rPr>
              <a:t>Large Datasets</a:t>
            </a:r>
            <a:endParaRPr lang="en-US"/>
          </a:p>
        </p:txBody>
      </p:sp>
      <p:sp>
        <p:nvSpPr>
          <p:cNvPr id="2" name="Title 25">
            <a:extLst>
              <a:ext uri="{FF2B5EF4-FFF2-40B4-BE49-F238E27FC236}">
                <a16:creationId xmlns:a16="http://schemas.microsoft.com/office/drawing/2014/main" id="{8AA9ED2B-DE97-45A6-A9D6-763D1B6CAB8A}"/>
              </a:ext>
            </a:extLst>
          </p:cNvPr>
          <p:cNvSpPr txBox="1">
            <a:spLocks/>
          </p:cNvSpPr>
          <p:nvPr/>
        </p:nvSpPr>
        <p:spPr>
          <a:xfrm>
            <a:off x="3044381" y="2183357"/>
            <a:ext cx="3135722" cy="7791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dirty="0">
                <a:solidFill>
                  <a:schemeClr val="bg1"/>
                </a:solidFill>
                <a:latin typeface="Calibri"/>
                <a:ea typeface="+mj-lt"/>
                <a:cs typeface="+mj-lt"/>
              </a:rPr>
              <a:t> 100s MB</a:t>
            </a:r>
            <a:endParaRPr lang="en-US" sz="6000" dirty="0">
              <a:solidFill>
                <a:schemeClr val="bg1"/>
              </a:solidFill>
              <a:latin typeface="Calibri"/>
              <a:cs typeface="Calibri Light"/>
            </a:endParaRPr>
          </a:p>
        </p:txBody>
      </p:sp>
      <p:pic>
        <p:nvPicPr>
          <p:cNvPr id="3" name="Picture 4" descr="A picture containing light, dark, blurry&#10;&#10;Description automatically generated">
            <a:extLst>
              <a:ext uri="{FF2B5EF4-FFF2-40B4-BE49-F238E27FC236}">
                <a16:creationId xmlns:a16="http://schemas.microsoft.com/office/drawing/2014/main" id="{57905B88-9B82-4B48-A67C-B2FD840814E1}"/>
              </a:ext>
            </a:extLst>
          </p:cNvPr>
          <p:cNvPicPr>
            <a:picLocks noChangeAspect="1"/>
          </p:cNvPicPr>
          <p:nvPr/>
        </p:nvPicPr>
        <p:blipFill>
          <a:blip r:embed="rId10"/>
          <a:stretch>
            <a:fillRect/>
          </a:stretch>
        </p:blipFill>
        <p:spPr>
          <a:xfrm>
            <a:off x="1000990" y="1416627"/>
            <a:ext cx="2206337" cy="2206337"/>
          </a:xfrm>
          <a:prstGeom prst="rect">
            <a:avLst/>
          </a:prstGeom>
          <a:ln>
            <a:solidFill>
              <a:schemeClr val="bg2">
                <a:lumMod val="75000"/>
              </a:schemeClr>
            </a:solidFill>
          </a:ln>
        </p:spPr>
      </p:pic>
      <p:sp>
        <p:nvSpPr>
          <p:cNvPr id="5" name="TextBox 4">
            <a:extLst>
              <a:ext uri="{FF2B5EF4-FFF2-40B4-BE49-F238E27FC236}">
                <a16:creationId xmlns:a16="http://schemas.microsoft.com/office/drawing/2014/main" id="{DFEC0FA5-5039-4D39-8086-B812914388F2}"/>
              </a:ext>
            </a:extLst>
          </p:cNvPr>
          <p:cNvSpPr txBox="1"/>
          <p:nvPr/>
        </p:nvSpPr>
        <p:spPr>
          <a:xfrm>
            <a:off x="845128" y="4776355"/>
            <a:ext cx="1066626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FFFFFF"/>
                </a:solidFill>
              </a:rPr>
              <a:t>Image from N. </a:t>
            </a:r>
            <a:r>
              <a:rPr lang="en-US" sz="1600" dirty="0" err="1">
                <a:solidFill>
                  <a:srgbClr val="FFFFFF"/>
                </a:solidFill>
              </a:rPr>
              <a:t>Ferrandiz</a:t>
            </a:r>
            <a:r>
              <a:rPr lang="en-US" sz="1600" dirty="0">
                <a:solidFill>
                  <a:srgbClr val="FFFFFF"/>
                </a:solidFill>
              </a:rPr>
              <a:t>, L. Downie, G. P. Starling, S. J. Royle, </a:t>
            </a:r>
            <a:r>
              <a:rPr lang="en-US" sz="1600" i="1" dirty="0" err="1">
                <a:solidFill>
                  <a:srgbClr val="FFFFFF"/>
                </a:solidFill>
              </a:rPr>
              <a:t>bioRxiv</a:t>
            </a:r>
            <a:r>
              <a:rPr lang="en-US" sz="1600" dirty="0">
                <a:solidFill>
                  <a:srgbClr val="FFFFFF"/>
                </a:solidFill>
              </a:rPr>
              <a:t> 2021.04.23.441091; doi.org/10.1101/2021.04.23.441091</a:t>
            </a:r>
            <a:endParaRPr lang="en-US" sz="1600" dirty="0">
              <a:solidFill>
                <a:srgbClr val="FFFFFF"/>
              </a:solidFill>
              <a:cs typeface="Calibri"/>
            </a:endParaRPr>
          </a:p>
        </p:txBody>
      </p:sp>
    </p:spTree>
    <p:extLst>
      <p:ext uri="{BB962C8B-B14F-4D97-AF65-F5344CB8AC3E}">
        <p14:creationId xmlns:p14="http://schemas.microsoft.com/office/powerpoint/2010/main" val="1830030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A picture containing logo&#10;&#10;Description automatically generated">
            <a:extLst>
              <a:ext uri="{FF2B5EF4-FFF2-40B4-BE49-F238E27FC236}">
                <a16:creationId xmlns:a16="http://schemas.microsoft.com/office/drawing/2014/main" id="{A895F763-F611-4667-AD0D-A3CC94B16F9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DF193CA8-5D80-43E1-82C3-A2EAC6F10661}"/>
              </a:ext>
            </a:extLst>
          </p:cNvPr>
          <p:cNvGrpSpPr/>
          <p:nvPr/>
        </p:nvGrpSpPr>
        <p:grpSpPr>
          <a:xfrm>
            <a:off x="5612823" y="5257800"/>
            <a:ext cx="3126689" cy="1213341"/>
            <a:chOff x="5742709" y="5301095"/>
            <a:chExt cx="3126689" cy="1213341"/>
          </a:xfrm>
        </p:grpSpPr>
        <p:pic>
          <p:nvPicPr>
            <p:cNvPr id="49" name="Picture 4" descr="A picture containing ax, silhouette, tool, vector graphics&#10;&#10;Description automatically generated">
              <a:extLst>
                <a:ext uri="{FF2B5EF4-FFF2-40B4-BE49-F238E27FC236}">
                  <a16:creationId xmlns:a16="http://schemas.microsoft.com/office/drawing/2014/main" id="{BE4A9FB6-0012-40B2-B419-059FE81961AB}"/>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50" name="Picture 6" descr="Icon&#10;&#10;Description automatically generated">
              <a:extLst>
                <a:ext uri="{FF2B5EF4-FFF2-40B4-BE49-F238E27FC236}">
                  <a16:creationId xmlns:a16="http://schemas.microsoft.com/office/drawing/2014/main" id="{7C6A9894-08CB-437D-AA71-87436EF691EB}"/>
                </a:ext>
              </a:extLst>
            </p:cNvPr>
            <p:cNvPicPr>
              <a:picLocks noChangeAspect="1"/>
            </p:cNvPicPr>
            <p:nvPr/>
          </p:nvPicPr>
          <p:blipFill>
            <a:blip r:embed="rId7"/>
            <a:stretch>
              <a:fillRect/>
            </a:stretch>
          </p:blipFill>
          <p:spPr>
            <a:xfrm>
              <a:off x="5743254" y="5710742"/>
              <a:ext cx="378297" cy="399052"/>
            </a:xfrm>
            <a:prstGeom prst="rect">
              <a:avLst/>
            </a:prstGeom>
          </p:spPr>
        </p:pic>
        <p:sp>
          <p:nvSpPr>
            <p:cNvPr id="51" name="TextBox 50">
              <a:extLst>
                <a:ext uri="{FF2B5EF4-FFF2-40B4-BE49-F238E27FC236}">
                  <a16:creationId xmlns:a16="http://schemas.microsoft.com/office/drawing/2014/main" id="{0830E8AE-E084-4599-8677-D46171EE347C}"/>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52" name="TextBox 51">
              <a:extLst>
                <a:ext uri="{FF2B5EF4-FFF2-40B4-BE49-F238E27FC236}">
                  <a16:creationId xmlns:a16="http://schemas.microsoft.com/office/drawing/2014/main" id="{7AB2EADC-8A71-4E03-B9A9-F61E62EF32C7}"/>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53" name="TextBox 52">
              <a:extLst>
                <a:ext uri="{FF2B5EF4-FFF2-40B4-BE49-F238E27FC236}">
                  <a16:creationId xmlns:a16="http://schemas.microsoft.com/office/drawing/2014/main" id="{E998DB06-83FE-4C68-A8C0-312BA9A69920}"/>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mn-lt"/>
                  <a:cs typeface="+mn-lt"/>
                </a:rPr>
                <a:t>tim.foster@warwick.ac.uk</a:t>
              </a:r>
            </a:p>
          </p:txBody>
        </p:sp>
        <p:pic>
          <p:nvPicPr>
            <p:cNvPr id="54" name="Graphic 2" descr="Envelope with solid fill">
              <a:extLst>
                <a:ext uri="{FF2B5EF4-FFF2-40B4-BE49-F238E27FC236}">
                  <a16:creationId xmlns:a16="http://schemas.microsoft.com/office/drawing/2014/main" id="{C210BFA2-27C4-4655-85D1-493CCD8BB6E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sp>
        <p:nvSpPr>
          <p:cNvPr id="285" name="Title 25">
            <a:extLst>
              <a:ext uri="{FF2B5EF4-FFF2-40B4-BE49-F238E27FC236}">
                <a16:creationId xmlns:a16="http://schemas.microsoft.com/office/drawing/2014/main" id="{41C38BB2-258B-4117-AA59-08D66FD4941D}"/>
              </a:ext>
            </a:extLst>
          </p:cNvPr>
          <p:cNvSpPr txBox="1">
            <a:spLocks/>
          </p:cNvSpPr>
          <p:nvPr/>
        </p:nvSpPr>
        <p:spPr>
          <a:xfrm>
            <a:off x="809625" y="479425"/>
            <a:ext cx="10601217" cy="8484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a:solidFill>
                  <a:srgbClr val="2283A0"/>
                </a:solidFill>
                <a:latin typeface="Calibri"/>
                <a:ea typeface="+mj-lt"/>
                <a:cs typeface="+mj-lt"/>
              </a:rPr>
              <a:t>Large Datasets</a:t>
            </a:r>
            <a:endParaRPr lang="en-US"/>
          </a:p>
        </p:txBody>
      </p:sp>
      <p:sp>
        <p:nvSpPr>
          <p:cNvPr id="3" name="Title 25">
            <a:extLst>
              <a:ext uri="{FF2B5EF4-FFF2-40B4-BE49-F238E27FC236}">
                <a16:creationId xmlns:a16="http://schemas.microsoft.com/office/drawing/2014/main" id="{47C3467E-79BD-4452-B1C2-48AF9E93FA1E}"/>
              </a:ext>
            </a:extLst>
          </p:cNvPr>
          <p:cNvSpPr txBox="1">
            <a:spLocks/>
          </p:cNvSpPr>
          <p:nvPr/>
        </p:nvSpPr>
        <p:spPr>
          <a:xfrm>
            <a:off x="3044381" y="2183357"/>
            <a:ext cx="2901927" cy="7791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dirty="0">
                <a:solidFill>
                  <a:schemeClr val="bg1"/>
                </a:solidFill>
                <a:latin typeface="Calibri"/>
                <a:ea typeface="+mj-lt"/>
                <a:cs typeface="+mj-lt"/>
              </a:rPr>
              <a:t> 100s GB</a:t>
            </a:r>
            <a:endParaRPr lang="en-US" sz="6000" dirty="0">
              <a:solidFill>
                <a:schemeClr val="bg1"/>
              </a:solidFill>
              <a:latin typeface="Calibri"/>
              <a:cs typeface="Calibri Light"/>
            </a:endParaRPr>
          </a:p>
        </p:txBody>
      </p:sp>
      <p:grpSp>
        <p:nvGrpSpPr>
          <p:cNvPr id="6" name="Group 5">
            <a:extLst>
              <a:ext uri="{FF2B5EF4-FFF2-40B4-BE49-F238E27FC236}">
                <a16:creationId xmlns:a16="http://schemas.microsoft.com/office/drawing/2014/main" id="{7F86CBEC-444D-408D-96FF-A6A9EE6A5D01}"/>
              </a:ext>
            </a:extLst>
          </p:cNvPr>
          <p:cNvGrpSpPr/>
          <p:nvPr/>
        </p:nvGrpSpPr>
        <p:grpSpPr>
          <a:xfrm>
            <a:off x="983672" y="1468581"/>
            <a:ext cx="2266950" cy="2240975"/>
            <a:chOff x="957695" y="1239151"/>
            <a:chExt cx="2647950" cy="2617609"/>
          </a:xfrm>
        </p:grpSpPr>
        <p:pic>
          <p:nvPicPr>
            <p:cNvPr id="28" name="Picture 27" descr="A picture containing light, dark, blurry&#10;&#10;Description automatically generated">
              <a:extLst>
                <a:ext uri="{FF2B5EF4-FFF2-40B4-BE49-F238E27FC236}">
                  <a16:creationId xmlns:a16="http://schemas.microsoft.com/office/drawing/2014/main" id="{FBD689C3-E710-4CAC-A084-1757A28C589D}"/>
                </a:ext>
              </a:extLst>
            </p:cNvPr>
            <p:cNvPicPr>
              <a:picLocks noChangeAspect="1"/>
            </p:cNvPicPr>
            <p:nvPr/>
          </p:nvPicPr>
          <p:blipFill>
            <a:blip r:embed="rId10"/>
            <a:stretch>
              <a:fillRect/>
            </a:stretch>
          </p:blipFill>
          <p:spPr>
            <a:xfrm>
              <a:off x="1399309" y="1239151"/>
              <a:ext cx="2206336" cy="2206338"/>
            </a:xfrm>
            <a:prstGeom prst="rect">
              <a:avLst/>
            </a:prstGeom>
            <a:ln>
              <a:solidFill>
                <a:schemeClr val="bg2">
                  <a:lumMod val="75000"/>
                </a:schemeClr>
              </a:solidFill>
            </a:ln>
          </p:spPr>
        </p:pic>
        <p:pic>
          <p:nvPicPr>
            <p:cNvPr id="27" name="Picture 26" descr="A picture containing light, dark, blurry&#10;&#10;Description automatically generated">
              <a:extLst>
                <a:ext uri="{FF2B5EF4-FFF2-40B4-BE49-F238E27FC236}">
                  <a16:creationId xmlns:a16="http://schemas.microsoft.com/office/drawing/2014/main" id="{252DCF4D-2241-41B3-9776-0D6EF1F84110}"/>
                </a:ext>
              </a:extLst>
            </p:cNvPr>
            <p:cNvPicPr>
              <a:picLocks noChangeAspect="1"/>
            </p:cNvPicPr>
            <p:nvPr/>
          </p:nvPicPr>
          <p:blipFill>
            <a:blip r:embed="rId10"/>
            <a:stretch>
              <a:fillRect/>
            </a:stretch>
          </p:blipFill>
          <p:spPr>
            <a:xfrm>
              <a:off x="1252104" y="1376242"/>
              <a:ext cx="2206336" cy="2206338"/>
            </a:xfrm>
            <a:prstGeom prst="rect">
              <a:avLst/>
            </a:prstGeom>
            <a:ln>
              <a:solidFill>
                <a:schemeClr val="bg2">
                  <a:lumMod val="75000"/>
                </a:schemeClr>
              </a:solidFill>
            </a:ln>
          </p:spPr>
        </p:pic>
        <p:pic>
          <p:nvPicPr>
            <p:cNvPr id="26" name="Picture 25" descr="A picture containing light, dark, blurry&#10;&#10;Description automatically generated">
              <a:extLst>
                <a:ext uri="{FF2B5EF4-FFF2-40B4-BE49-F238E27FC236}">
                  <a16:creationId xmlns:a16="http://schemas.microsoft.com/office/drawing/2014/main" id="{606A9217-ED72-4B07-8613-439CDAEC9D94}"/>
                </a:ext>
              </a:extLst>
            </p:cNvPr>
            <p:cNvPicPr>
              <a:picLocks noChangeAspect="1"/>
            </p:cNvPicPr>
            <p:nvPr/>
          </p:nvPicPr>
          <p:blipFill>
            <a:blip r:embed="rId10"/>
            <a:stretch>
              <a:fillRect/>
            </a:stretch>
          </p:blipFill>
          <p:spPr>
            <a:xfrm>
              <a:off x="1104900" y="1523447"/>
              <a:ext cx="2206336" cy="2206338"/>
            </a:xfrm>
            <a:prstGeom prst="rect">
              <a:avLst/>
            </a:prstGeom>
            <a:ln>
              <a:solidFill>
                <a:schemeClr val="bg2">
                  <a:lumMod val="75000"/>
                </a:schemeClr>
              </a:solidFill>
            </a:ln>
          </p:spPr>
        </p:pic>
        <p:pic>
          <p:nvPicPr>
            <p:cNvPr id="5" name="Picture 4" descr="A picture containing light, dark, blurry&#10;&#10;Description automatically generated">
              <a:extLst>
                <a:ext uri="{FF2B5EF4-FFF2-40B4-BE49-F238E27FC236}">
                  <a16:creationId xmlns:a16="http://schemas.microsoft.com/office/drawing/2014/main" id="{902D57D1-CD2F-4E57-B95D-C425EFE54914}"/>
                </a:ext>
              </a:extLst>
            </p:cNvPr>
            <p:cNvPicPr>
              <a:picLocks noChangeAspect="1"/>
            </p:cNvPicPr>
            <p:nvPr/>
          </p:nvPicPr>
          <p:blipFill>
            <a:blip r:embed="rId10"/>
            <a:stretch>
              <a:fillRect/>
            </a:stretch>
          </p:blipFill>
          <p:spPr>
            <a:xfrm>
              <a:off x="957695" y="1650423"/>
              <a:ext cx="2206337" cy="2206337"/>
            </a:xfrm>
            <a:prstGeom prst="rect">
              <a:avLst/>
            </a:prstGeom>
            <a:ln>
              <a:solidFill>
                <a:schemeClr val="bg2">
                  <a:lumMod val="75000"/>
                </a:schemeClr>
              </a:solidFill>
            </a:ln>
          </p:spPr>
        </p:pic>
      </p:grpSp>
      <p:sp>
        <p:nvSpPr>
          <p:cNvPr id="9" name="TextBox 8">
            <a:extLst>
              <a:ext uri="{FF2B5EF4-FFF2-40B4-BE49-F238E27FC236}">
                <a16:creationId xmlns:a16="http://schemas.microsoft.com/office/drawing/2014/main" id="{E8B69CEE-176C-47B2-9791-11326AB319AA}"/>
              </a:ext>
            </a:extLst>
          </p:cNvPr>
          <p:cNvSpPr txBox="1"/>
          <p:nvPr/>
        </p:nvSpPr>
        <p:spPr>
          <a:xfrm>
            <a:off x="845128" y="4776355"/>
            <a:ext cx="1066626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FFFFFF"/>
                </a:solidFill>
              </a:rPr>
              <a:t>Image from N. </a:t>
            </a:r>
            <a:r>
              <a:rPr lang="en-US" sz="1600" dirty="0" err="1">
                <a:solidFill>
                  <a:srgbClr val="FFFFFF"/>
                </a:solidFill>
              </a:rPr>
              <a:t>Ferrandiz</a:t>
            </a:r>
            <a:r>
              <a:rPr lang="en-US" sz="1600" dirty="0">
                <a:solidFill>
                  <a:srgbClr val="FFFFFF"/>
                </a:solidFill>
              </a:rPr>
              <a:t>, L. Downie, G. P. Starling, S. J. Royle, </a:t>
            </a:r>
            <a:r>
              <a:rPr lang="en-US" sz="1600" i="1" dirty="0" err="1">
                <a:solidFill>
                  <a:srgbClr val="FFFFFF"/>
                </a:solidFill>
              </a:rPr>
              <a:t>bioRxiv</a:t>
            </a:r>
            <a:r>
              <a:rPr lang="en-US" sz="1600" dirty="0">
                <a:solidFill>
                  <a:srgbClr val="FFFFFF"/>
                </a:solidFill>
              </a:rPr>
              <a:t> 2021.04.23.441091; doi.org/10.1101/2021.04.23.441091</a:t>
            </a:r>
            <a:endParaRPr lang="en-US" sz="1600" dirty="0">
              <a:solidFill>
                <a:srgbClr val="FFFFFF"/>
              </a:solidFill>
              <a:cs typeface="Calibri"/>
            </a:endParaRPr>
          </a:p>
        </p:txBody>
      </p:sp>
    </p:spTree>
    <p:extLst>
      <p:ext uri="{BB962C8B-B14F-4D97-AF65-F5344CB8AC3E}">
        <p14:creationId xmlns:p14="http://schemas.microsoft.com/office/powerpoint/2010/main" val="4173677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A picture containing logo&#10;&#10;Description automatically generated">
            <a:extLst>
              <a:ext uri="{FF2B5EF4-FFF2-40B4-BE49-F238E27FC236}">
                <a16:creationId xmlns:a16="http://schemas.microsoft.com/office/drawing/2014/main" id="{A895F763-F611-4667-AD0D-A3CC94B16F9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DF193CA8-5D80-43E1-82C3-A2EAC6F10661}"/>
              </a:ext>
            </a:extLst>
          </p:cNvPr>
          <p:cNvGrpSpPr/>
          <p:nvPr/>
        </p:nvGrpSpPr>
        <p:grpSpPr>
          <a:xfrm>
            <a:off x="5612823" y="5257800"/>
            <a:ext cx="3126689" cy="1213341"/>
            <a:chOff x="5742709" y="5301095"/>
            <a:chExt cx="3126689" cy="1213341"/>
          </a:xfrm>
        </p:grpSpPr>
        <p:pic>
          <p:nvPicPr>
            <p:cNvPr id="49" name="Picture 4" descr="A picture containing ax, silhouette, tool, vector graphics&#10;&#10;Description automatically generated">
              <a:extLst>
                <a:ext uri="{FF2B5EF4-FFF2-40B4-BE49-F238E27FC236}">
                  <a16:creationId xmlns:a16="http://schemas.microsoft.com/office/drawing/2014/main" id="{BE4A9FB6-0012-40B2-B419-059FE81961AB}"/>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50" name="Picture 6" descr="Icon&#10;&#10;Description automatically generated">
              <a:extLst>
                <a:ext uri="{FF2B5EF4-FFF2-40B4-BE49-F238E27FC236}">
                  <a16:creationId xmlns:a16="http://schemas.microsoft.com/office/drawing/2014/main" id="{7C6A9894-08CB-437D-AA71-87436EF691EB}"/>
                </a:ext>
              </a:extLst>
            </p:cNvPr>
            <p:cNvPicPr>
              <a:picLocks noChangeAspect="1"/>
            </p:cNvPicPr>
            <p:nvPr/>
          </p:nvPicPr>
          <p:blipFill>
            <a:blip r:embed="rId7"/>
            <a:stretch>
              <a:fillRect/>
            </a:stretch>
          </p:blipFill>
          <p:spPr>
            <a:xfrm>
              <a:off x="5743254" y="5710742"/>
              <a:ext cx="378297" cy="399052"/>
            </a:xfrm>
            <a:prstGeom prst="rect">
              <a:avLst/>
            </a:prstGeom>
          </p:spPr>
        </p:pic>
        <p:sp>
          <p:nvSpPr>
            <p:cNvPr id="51" name="TextBox 50">
              <a:extLst>
                <a:ext uri="{FF2B5EF4-FFF2-40B4-BE49-F238E27FC236}">
                  <a16:creationId xmlns:a16="http://schemas.microsoft.com/office/drawing/2014/main" id="{0830E8AE-E084-4599-8677-D46171EE347C}"/>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52" name="TextBox 51">
              <a:extLst>
                <a:ext uri="{FF2B5EF4-FFF2-40B4-BE49-F238E27FC236}">
                  <a16:creationId xmlns:a16="http://schemas.microsoft.com/office/drawing/2014/main" id="{7AB2EADC-8A71-4E03-B9A9-F61E62EF32C7}"/>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53" name="TextBox 52">
              <a:extLst>
                <a:ext uri="{FF2B5EF4-FFF2-40B4-BE49-F238E27FC236}">
                  <a16:creationId xmlns:a16="http://schemas.microsoft.com/office/drawing/2014/main" id="{E998DB06-83FE-4C68-A8C0-312BA9A69920}"/>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mn-lt"/>
                  <a:cs typeface="+mn-lt"/>
                </a:rPr>
                <a:t>tim.foster@warwick.ac.uk</a:t>
              </a:r>
            </a:p>
          </p:txBody>
        </p:sp>
        <p:pic>
          <p:nvPicPr>
            <p:cNvPr id="54" name="Graphic 2" descr="Envelope with solid fill">
              <a:extLst>
                <a:ext uri="{FF2B5EF4-FFF2-40B4-BE49-F238E27FC236}">
                  <a16:creationId xmlns:a16="http://schemas.microsoft.com/office/drawing/2014/main" id="{C210BFA2-27C4-4655-85D1-493CCD8BB6E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sp>
        <p:nvSpPr>
          <p:cNvPr id="285" name="Title 25">
            <a:extLst>
              <a:ext uri="{FF2B5EF4-FFF2-40B4-BE49-F238E27FC236}">
                <a16:creationId xmlns:a16="http://schemas.microsoft.com/office/drawing/2014/main" id="{41C38BB2-258B-4117-AA59-08D66FD4941D}"/>
              </a:ext>
            </a:extLst>
          </p:cNvPr>
          <p:cNvSpPr txBox="1">
            <a:spLocks/>
          </p:cNvSpPr>
          <p:nvPr/>
        </p:nvSpPr>
        <p:spPr>
          <a:xfrm>
            <a:off x="809625" y="479425"/>
            <a:ext cx="10601217" cy="8484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a:solidFill>
                  <a:srgbClr val="2283A0"/>
                </a:solidFill>
                <a:latin typeface="Calibri"/>
                <a:ea typeface="+mj-lt"/>
                <a:cs typeface="+mj-lt"/>
              </a:rPr>
              <a:t>Large Datasets</a:t>
            </a:r>
            <a:endParaRPr lang="en-US"/>
          </a:p>
        </p:txBody>
      </p:sp>
      <p:sp>
        <p:nvSpPr>
          <p:cNvPr id="2" name="Title 25">
            <a:extLst>
              <a:ext uri="{FF2B5EF4-FFF2-40B4-BE49-F238E27FC236}">
                <a16:creationId xmlns:a16="http://schemas.microsoft.com/office/drawing/2014/main" id="{FA3551E9-445F-4D41-B4A0-086111ED3BCD}"/>
              </a:ext>
            </a:extLst>
          </p:cNvPr>
          <p:cNvSpPr txBox="1">
            <a:spLocks/>
          </p:cNvSpPr>
          <p:nvPr/>
        </p:nvSpPr>
        <p:spPr>
          <a:xfrm>
            <a:off x="3044381" y="2183357"/>
            <a:ext cx="2581541" cy="7791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000"/>
              </a:spcBef>
            </a:pPr>
            <a:r>
              <a:rPr lang="en-US" sz="6000">
                <a:solidFill>
                  <a:schemeClr val="bg1"/>
                </a:solidFill>
                <a:latin typeface="Calibri"/>
                <a:ea typeface="+mj-lt"/>
                <a:cs typeface="+mj-lt"/>
              </a:rPr>
              <a:t> 10s TB</a:t>
            </a:r>
            <a:endParaRPr lang="en-US" sz="6000">
              <a:solidFill>
                <a:schemeClr val="bg1"/>
              </a:solidFill>
              <a:latin typeface="Calibri"/>
              <a:cs typeface="Calibri Light"/>
            </a:endParaRPr>
          </a:p>
        </p:txBody>
      </p:sp>
      <p:grpSp>
        <p:nvGrpSpPr>
          <p:cNvPr id="8" name="Group 7">
            <a:extLst>
              <a:ext uri="{FF2B5EF4-FFF2-40B4-BE49-F238E27FC236}">
                <a16:creationId xmlns:a16="http://schemas.microsoft.com/office/drawing/2014/main" id="{B95263D1-1063-4952-963E-D9760E985852}"/>
              </a:ext>
            </a:extLst>
          </p:cNvPr>
          <p:cNvGrpSpPr/>
          <p:nvPr/>
        </p:nvGrpSpPr>
        <p:grpSpPr>
          <a:xfrm>
            <a:off x="529935" y="798365"/>
            <a:ext cx="3027216" cy="3148444"/>
            <a:chOff x="529935" y="798365"/>
            <a:chExt cx="3027216" cy="3148444"/>
          </a:xfrm>
        </p:grpSpPr>
        <p:pic>
          <p:nvPicPr>
            <p:cNvPr id="6" name="Picture 7" descr="A picture containing text, light, lit&#10;&#10;Description automatically generated">
              <a:extLst>
                <a:ext uri="{FF2B5EF4-FFF2-40B4-BE49-F238E27FC236}">
                  <a16:creationId xmlns:a16="http://schemas.microsoft.com/office/drawing/2014/main" id="{6FBD0B4C-22D9-445C-8D2D-A3D0610A30C1}"/>
                </a:ext>
              </a:extLst>
            </p:cNvPr>
            <p:cNvPicPr>
              <a:picLocks noChangeAspect="1"/>
            </p:cNvPicPr>
            <p:nvPr/>
          </p:nvPicPr>
          <p:blipFill>
            <a:blip r:embed="rId10"/>
            <a:stretch>
              <a:fillRect/>
            </a:stretch>
          </p:blipFill>
          <p:spPr>
            <a:xfrm>
              <a:off x="1278082" y="1394546"/>
              <a:ext cx="1859973" cy="1860839"/>
            </a:xfrm>
            <a:prstGeom prst="rect">
              <a:avLst/>
            </a:prstGeom>
          </p:spPr>
        </p:pic>
        <p:pic>
          <p:nvPicPr>
            <p:cNvPr id="16" name="Graphic 17" descr="Folder with solid fill">
              <a:extLst>
                <a:ext uri="{FF2B5EF4-FFF2-40B4-BE49-F238E27FC236}">
                  <a16:creationId xmlns:a16="http://schemas.microsoft.com/office/drawing/2014/main" id="{DBB09F57-E224-415C-9B87-7CA141BDAE4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29935" y="798365"/>
              <a:ext cx="3027216" cy="3148444"/>
            </a:xfrm>
            <a:prstGeom prst="rect">
              <a:avLst/>
            </a:prstGeom>
          </p:spPr>
        </p:pic>
        <p:sp>
          <p:nvSpPr>
            <p:cNvPr id="5" name="TextBox 4">
              <a:extLst>
                <a:ext uri="{FF2B5EF4-FFF2-40B4-BE49-F238E27FC236}">
                  <a16:creationId xmlns:a16="http://schemas.microsoft.com/office/drawing/2014/main" id="{4021AC4B-176E-4FF4-9A41-72ADC73C8DDB}"/>
                </a:ext>
              </a:extLst>
            </p:cNvPr>
            <p:cNvSpPr txBox="1"/>
            <p:nvPr/>
          </p:nvSpPr>
          <p:spPr>
            <a:xfrm>
              <a:off x="1130876" y="2161308"/>
              <a:ext cx="170410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dirty="0"/>
                <a:t>Dataset</a:t>
              </a:r>
            </a:p>
          </p:txBody>
        </p:sp>
      </p:grpSp>
    </p:spTree>
    <p:extLst>
      <p:ext uri="{BB962C8B-B14F-4D97-AF65-F5344CB8AC3E}">
        <p14:creationId xmlns:p14="http://schemas.microsoft.com/office/powerpoint/2010/main" val="1267506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C375BE05-BA83-42C9-B160-90FC2FB09C88}"/>
              </a:ext>
            </a:extLst>
          </p:cNvPr>
          <p:cNvSpPr>
            <a:spLocks noGrp="1"/>
          </p:cNvSpPr>
          <p:nvPr>
            <p:ph type="title"/>
          </p:nvPr>
        </p:nvSpPr>
        <p:spPr>
          <a:xfrm>
            <a:off x="809625" y="479425"/>
            <a:ext cx="10601217" cy="1601788"/>
          </a:xfrm>
        </p:spPr>
        <p:txBody>
          <a:bodyPr vert="horz" lIns="91440" tIns="45720" rIns="91440" bIns="45720" rtlCol="0" anchor="ctr">
            <a:noAutofit/>
          </a:bodyPr>
          <a:lstStyle/>
          <a:p>
            <a:pPr>
              <a:spcBef>
                <a:spcPts val="1000"/>
              </a:spcBef>
            </a:pPr>
            <a:r>
              <a:rPr lang="en-US" sz="6000" dirty="0">
                <a:solidFill>
                  <a:srgbClr val="2283A0"/>
                </a:solidFill>
                <a:latin typeface="Calibri"/>
                <a:ea typeface="+mj-lt"/>
                <a:cs typeface="+mj-lt"/>
              </a:rPr>
              <a:t>CAMDU Computing</a:t>
            </a:r>
          </a:p>
        </p:txBody>
      </p:sp>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logo&#10;&#10;Description automatically generated">
            <a:extLst>
              <a:ext uri="{FF2B5EF4-FFF2-40B4-BE49-F238E27FC236}">
                <a16:creationId xmlns:a16="http://schemas.microsoft.com/office/drawing/2014/main" id="{7728FEDA-1F11-49E9-B85E-D5E3BF3B93F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9299677-59AD-4E16-ACB1-56B4F5A2391E}"/>
              </a:ext>
            </a:extLst>
          </p:cNvPr>
          <p:cNvGrpSpPr/>
          <p:nvPr/>
        </p:nvGrpSpPr>
        <p:grpSpPr>
          <a:xfrm>
            <a:off x="5612823" y="5257800"/>
            <a:ext cx="3126689" cy="1213341"/>
            <a:chOff x="5742709" y="5301095"/>
            <a:chExt cx="3126689" cy="1213341"/>
          </a:xfrm>
        </p:grpSpPr>
        <p:pic>
          <p:nvPicPr>
            <p:cNvPr id="20" name="Picture 4" descr="A picture containing ax, silhouette, tool, vector graphics&#10;&#10;Description automatically generated">
              <a:extLst>
                <a:ext uri="{FF2B5EF4-FFF2-40B4-BE49-F238E27FC236}">
                  <a16:creationId xmlns:a16="http://schemas.microsoft.com/office/drawing/2014/main" id="{4D9E27FB-388F-4712-A5E4-4D70CCB45DEC}"/>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21" name="Picture 6" descr="Icon&#10;&#10;Description automatically generated">
              <a:extLst>
                <a:ext uri="{FF2B5EF4-FFF2-40B4-BE49-F238E27FC236}">
                  <a16:creationId xmlns:a16="http://schemas.microsoft.com/office/drawing/2014/main" id="{DF29592B-D1D1-4DFA-8BA4-08C9585D75CA}"/>
                </a:ext>
              </a:extLst>
            </p:cNvPr>
            <p:cNvPicPr>
              <a:picLocks noChangeAspect="1"/>
            </p:cNvPicPr>
            <p:nvPr/>
          </p:nvPicPr>
          <p:blipFill>
            <a:blip r:embed="rId7"/>
            <a:stretch>
              <a:fillRect/>
            </a:stretch>
          </p:blipFill>
          <p:spPr>
            <a:xfrm>
              <a:off x="5743254" y="5710742"/>
              <a:ext cx="378297" cy="399052"/>
            </a:xfrm>
            <a:prstGeom prst="rect">
              <a:avLst/>
            </a:prstGeom>
          </p:spPr>
        </p:pic>
        <p:sp>
          <p:nvSpPr>
            <p:cNvPr id="22" name="TextBox 21">
              <a:extLst>
                <a:ext uri="{FF2B5EF4-FFF2-40B4-BE49-F238E27FC236}">
                  <a16:creationId xmlns:a16="http://schemas.microsoft.com/office/drawing/2014/main" id="{0224DEF9-46DD-4212-B81C-DD3BF3764988}"/>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23" name="TextBox 22">
              <a:extLst>
                <a:ext uri="{FF2B5EF4-FFF2-40B4-BE49-F238E27FC236}">
                  <a16:creationId xmlns:a16="http://schemas.microsoft.com/office/drawing/2014/main" id="{9F5AAAD3-B577-44D9-959D-D21379B93219}"/>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25" name="TextBox 24">
              <a:extLst>
                <a:ext uri="{FF2B5EF4-FFF2-40B4-BE49-F238E27FC236}">
                  <a16:creationId xmlns:a16="http://schemas.microsoft.com/office/drawing/2014/main" id="{F7F2F134-552E-4387-847F-D049DDF5A26F}"/>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cs typeface="Calibri"/>
                </a:rPr>
                <a:t>tim.foster@warwick.ac.uk</a:t>
              </a:r>
            </a:p>
          </p:txBody>
        </p:sp>
        <p:pic>
          <p:nvPicPr>
            <p:cNvPr id="27" name="Graphic 2" descr="Envelope with solid fill">
              <a:extLst>
                <a:ext uri="{FF2B5EF4-FFF2-40B4-BE49-F238E27FC236}">
                  <a16:creationId xmlns:a16="http://schemas.microsoft.com/office/drawing/2014/main" id="{AB5F7602-F702-4E2E-9954-4717A309B3A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pic>
        <p:nvPicPr>
          <p:cNvPr id="19" name="Picture 18" descr="A person wearing glasses&#10;&#10;Description automatically generated with low confidence">
            <a:extLst>
              <a:ext uri="{FF2B5EF4-FFF2-40B4-BE49-F238E27FC236}">
                <a16:creationId xmlns:a16="http://schemas.microsoft.com/office/drawing/2014/main" id="{3B0B571A-EEB1-4C4A-3FB1-D8E8F2834AE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686627" y="72183"/>
            <a:ext cx="2346248" cy="2499925"/>
          </a:xfrm>
          <a:prstGeom prst="rect">
            <a:avLst/>
          </a:prstGeom>
        </p:spPr>
      </p:pic>
      <p:pic>
        <p:nvPicPr>
          <p:cNvPr id="24" name="Picture 23" descr="A person smiling for the camera&#10;&#10;Description automatically generated with medium confidence">
            <a:extLst>
              <a:ext uri="{FF2B5EF4-FFF2-40B4-BE49-F238E27FC236}">
                <a16:creationId xmlns:a16="http://schemas.microsoft.com/office/drawing/2014/main" id="{1F8A1F1E-2D3A-730C-D679-FAEFB04056E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673439" y="2630997"/>
            <a:ext cx="2365131" cy="2340000"/>
          </a:xfrm>
          <a:prstGeom prst="rect">
            <a:avLst/>
          </a:prstGeom>
        </p:spPr>
      </p:pic>
      <p:sp>
        <p:nvSpPr>
          <p:cNvPr id="32" name="TextBox 31">
            <a:extLst>
              <a:ext uri="{FF2B5EF4-FFF2-40B4-BE49-F238E27FC236}">
                <a16:creationId xmlns:a16="http://schemas.microsoft.com/office/drawing/2014/main" id="{8CB24A65-6888-4AD2-62C2-F3DD303CB01E}"/>
              </a:ext>
            </a:extLst>
          </p:cNvPr>
          <p:cNvSpPr txBox="1"/>
          <p:nvPr/>
        </p:nvSpPr>
        <p:spPr>
          <a:xfrm>
            <a:off x="415599" y="1927120"/>
            <a:ext cx="7598278"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800" dirty="0">
                <a:solidFill>
                  <a:schemeClr val="bg1"/>
                </a:solidFill>
                <a:cs typeface="Calibri" panose="020F0502020204030204"/>
              </a:rPr>
              <a:t>Manage 5 image analysis workstations</a:t>
            </a:r>
          </a:p>
          <a:p>
            <a:pPr marL="457200" indent="-457200">
              <a:buFont typeface="Arial"/>
              <a:buChar char="•"/>
            </a:pPr>
            <a:r>
              <a:rPr lang="en-US" sz="2800" dirty="0">
                <a:solidFill>
                  <a:schemeClr val="bg1"/>
                </a:solidFill>
                <a:cs typeface="Calibri" panose="020F0502020204030204"/>
              </a:rPr>
              <a:t>Image analysis teaching, workshops, drop-ins, script writing</a:t>
            </a:r>
            <a:endParaRPr lang="en-US" dirty="0">
              <a:solidFill>
                <a:schemeClr val="bg1"/>
              </a:solidFill>
            </a:endParaRPr>
          </a:p>
          <a:p>
            <a:pPr marL="457200" indent="-457200">
              <a:buFont typeface="Arial"/>
              <a:buChar char="•"/>
            </a:pPr>
            <a:r>
              <a:rPr lang="en-US" sz="2800" dirty="0">
                <a:solidFill>
                  <a:schemeClr val="bg1"/>
                </a:solidFill>
                <a:cs typeface="Calibri" panose="020F0502020204030204"/>
              </a:rPr>
              <a:t>OMERO – Secure repository for microscope images</a:t>
            </a:r>
          </a:p>
          <a:p>
            <a:pPr marL="457200" indent="-457200">
              <a:buFont typeface="Arial"/>
              <a:buChar char="•"/>
            </a:pPr>
            <a:r>
              <a:rPr lang="en-US" sz="2800" dirty="0">
                <a:solidFill>
                  <a:schemeClr val="bg1"/>
                </a:solidFill>
                <a:cs typeface="Calibri" panose="020F0502020204030204"/>
              </a:rPr>
              <a:t>Other servers – Booking system, electronic lab notebook</a:t>
            </a:r>
          </a:p>
        </p:txBody>
      </p:sp>
      <p:pic>
        <p:nvPicPr>
          <p:cNvPr id="34" name="Picture 15" descr="Icon&#10;&#10;Description automatically generated">
            <a:extLst>
              <a:ext uri="{FF2B5EF4-FFF2-40B4-BE49-F238E27FC236}">
                <a16:creationId xmlns:a16="http://schemas.microsoft.com/office/drawing/2014/main" id="{51883B54-10CB-12B6-6098-934A0BCE803F}"/>
              </a:ext>
            </a:extLst>
          </p:cNvPr>
          <p:cNvPicPr>
            <a:picLocks noChangeAspect="1"/>
          </p:cNvPicPr>
          <p:nvPr/>
        </p:nvPicPr>
        <p:blipFill>
          <a:blip r:embed="rId12"/>
          <a:stretch>
            <a:fillRect/>
          </a:stretch>
        </p:blipFill>
        <p:spPr>
          <a:xfrm>
            <a:off x="7961702" y="2137947"/>
            <a:ext cx="1212466" cy="1149537"/>
          </a:xfrm>
          <a:prstGeom prst="rect">
            <a:avLst/>
          </a:prstGeom>
        </p:spPr>
      </p:pic>
      <p:pic>
        <p:nvPicPr>
          <p:cNvPr id="36" name="Picture 9" descr="A picture containing wheel, transport&#10;&#10;Description automatically generated">
            <a:extLst>
              <a:ext uri="{FF2B5EF4-FFF2-40B4-BE49-F238E27FC236}">
                <a16:creationId xmlns:a16="http://schemas.microsoft.com/office/drawing/2014/main" id="{6CC90984-32F1-0231-BC32-67F712C941D1}"/>
              </a:ext>
            </a:extLst>
          </p:cNvPr>
          <p:cNvPicPr>
            <a:picLocks noChangeAspect="1"/>
          </p:cNvPicPr>
          <p:nvPr/>
        </p:nvPicPr>
        <p:blipFill>
          <a:blip r:embed="rId13"/>
          <a:stretch>
            <a:fillRect/>
          </a:stretch>
        </p:blipFill>
        <p:spPr>
          <a:xfrm>
            <a:off x="8109432" y="3722633"/>
            <a:ext cx="917176" cy="789501"/>
          </a:xfrm>
          <a:prstGeom prst="rect">
            <a:avLst/>
          </a:prstGeom>
        </p:spPr>
      </p:pic>
    </p:spTree>
    <p:extLst>
      <p:ext uri="{BB962C8B-B14F-4D97-AF65-F5344CB8AC3E}">
        <p14:creationId xmlns:p14="http://schemas.microsoft.com/office/powerpoint/2010/main" val="55834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C375BE05-BA83-42C9-B160-90FC2FB09C88}"/>
              </a:ext>
            </a:extLst>
          </p:cNvPr>
          <p:cNvSpPr>
            <a:spLocks noGrp="1"/>
          </p:cNvSpPr>
          <p:nvPr>
            <p:ph type="title"/>
          </p:nvPr>
        </p:nvSpPr>
        <p:spPr>
          <a:xfrm>
            <a:off x="856662" y="2106906"/>
            <a:ext cx="10601217" cy="1601788"/>
          </a:xfrm>
        </p:spPr>
        <p:txBody>
          <a:bodyPr vert="horz" lIns="91440" tIns="45720" rIns="91440" bIns="45720" rtlCol="0" anchor="ctr">
            <a:noAutofit/>
          </a:bodyPr>
          <a:lstStyle/>
          <a:p>
            <a:pPr algn="ctr">
              <a:spcBef>
                <a:spcPts val="1000"/>
              </a:spcBef>
            </a:pPr>
            <a:r>
              <a:rPr lang="en-US" sz="6000">
                <a:solidFill>
                  <a:srgbClr val="2283A0"/>
                </a:solidFill>
                <a:latin typeface="Calibri"/>
                <a:ea typeface="+mj-lt"/>
                <a:cs typeface="+mj-lt"/>
              </a:rPr>
              <a:t>Questions?</a:t>
            </a:r>
            <a:endParaRPr lang="en-US" sz="6000" dirty="0">
              <a:solidFill>
                <a:srgbClr val="2283A0"/>
              </a:solidFill>
              <a:latin typeface="Calibri"/>
              <a:ea typeface="+mj-lt"/>
              <a:cs typeface="+mj-lt"/>
            </a:endParaRPr>
          </a:p>
        </p:txBody>
      </p:sp>
      <p:sp>
        <p:nvSpPr>
          <p:cNvPr id="4" name="Rectangle 3">
            <a:extLst>
              <a:ext uri="{FF2B5EF4-FFF2-40B4-BE49-F238E27FC236}">
                <a16:creationId xmlns:a16="http://schemas.microsoft.com/office/drawing/2014/main" id="{80795501-884E-4714-BC2D-3063E1A2641F}"/>
              </a:ext>
            </a:extLst>
          </p:cNvPr>
          <p:cNvSpPr/>
          <p:nvPr/>
        </p:nvSpPr>
        <p:spPr>
          <a:xfrm>
            <a:off x="-47625" y="5171730"/>
            <a:ext cx="9673384" cy="16862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logo&#10;&#10;Description automatically generated">
            <a:extLst>
              <a:ext uri="{FF2B5EF4-FFF2-40B4-BE49-F238E27FC236}">
                <a16:creationId xmlns:a16="http://schemas.microsoft.com/office/drawing/2014/main" id="{7728FEDA-1F11-49E9-B85E-D5E3BF3B93F5}"/>
              </a:ext>
            </a:extLst>
          </p:cNvPr>
          <p:cNvPicPr>
            <a:picLocks noChangeAspect="1"/>
          </p:cNvPicPr>
          <p:nvPr/>
        </p:nvPicPr>
        <p:blipFill>
          <a:blip r:embed="rId3"/>
          <a:stretch>
            <a:fillRect/>
          </a:stretch>
        </p:blipFill>
        <p:spPr>
          <a:xfrm>
            <a:off x="807732" y="5030476"/>
            <a:ext cx="4695594" cy="1662641"/>
          </a:xfrm>
          <a:prstGeom prst="rect">
            <a:avLst/>
          </a:prstGeom>
        </p:spPr>
      </p:pic>
      <p:pic>
        <p:nvPicPr>
          <p:cNvPr id="7" name="Picture 7" descr="A picture containing text, clipart&#10;&#10;Description automatically generated">
            <a:extLst>
              <a:ext uri="{FF2B5EF4-FFF2-40B4-BE49-F238E27FC236}">
                <a16:creationId xmlns:a16="http://schemas.microsoft.com/office/drawing/2014/main" id="{951639A5-FE40-4611-83F1-789D690E6793}"/>
              </a:ext>
            </a:extLst>
          </p:cNvPr>
          <p:cNvPicPr>
            <a:picLocks noChangeAspect="1"/>
          </p:cNvPicPr>
          <p:nvPr/>
        </p:nvPicPr>
        <p:blipFill>
          <a:blip r:embed="rId4"/>
          <a:stretch>
            <a:fillRect/>
          </a:stretch>
        </p:blipFill>
        <p:spPr>
          <a:xfrm>
            <a:off x="9514777" y="5167369"/>
            <a:ext cx="2678934" cy="1686644"/>
          </a:xfrm>
          <a:prstGeom prst="rect">
            <a:avLst/>
          </a:prstGeom>
        </p:spPr>
      </p:pic>
      <p:pic>
        <p:nvPicPr>
          <p:cNvPr id="13" name="Picture 7" descr="A picture containing text, clipart&#10;&#10;Description automatically generated">
            <a:extLst>
              <a:ext uri="{FF2B5EF4-FFF2-40B4-BE49-F238E27FC236}">
                <a16:creationId xmlns:a16="http://schemas.microsoft.com/office/drawing/2014/main" id="{C4922B09-919C-4A0F-9D28-7A4358AA7355}"/>
              </a:ext>
            </a:extLst>
          </p:cNvPr>
          <p:cNvPicPr>
            <a:picLocks noChangeAspect="1"/>
          </p:cNvPicPr>
          <p:nvPr/>
        </p:nvPicPr>
        <p:blipFill>
          <a:blip r:embed="rId5"/>
          <a:stretch>
            <a:fillRect/>
          </a:stretch>
        </p:blipFill>
        <p:spPr>
          <a:xfrm>
            <a:off x="9518984" y="5167369"/>
            <a:ext cx="2670519" cy="1686644"/>
          </a:xfrm>
          <a:prstGeom prst="rect">
            <a:avLst/>
          </a:prstGeom>
        </p:spPr>
      </p:pic>
      <p:sp>
        <p:nvSpPr>
          <p:cNvPr id="15" name="Rectangle 14">
            <a:extLst>
              <a:ext uri="{FF2B5EF4-FFF2-40B4-BE49-F238E27FC236}">
                <a16:creationId xmlns:a16="http://schemas.microsoft.com/office/drawing/2014/main" id="{CE1261EB-8331-4BB9-BD9E-935C4228C5DF}"/>
              </a:ext>
            </a:extLst>
          </p:cNvPr>
          <p:cNvSpPr/>
          <p:nvPr/>
        </p:nvSpPr>
        <p:spPr>
          <a:xfrm>
            <a:off x="-44067" y="5167024"/>
            <a:ext cx="99060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13E556-AFE0-4C90-ACF2-FC2E79840421}"/>
              </a:ext>
            </a:extLst>
          </p:cNvPr>
          <p:cNvSpPr/>
          <p:nvPr/>
        </p:nvSpPr>
        <p:spPr>
          <a:xfrm>
            <a:off x="11170032" y="5167024"/>
            <a:ext cx="1828800" cy="2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9299677-59AD-4E16-ACB1-56B4F5A2391E}"/>
              </a:ext>
            </a:extLst>
          </p:cNvPr>
          <p:cNvGrpSpPr/>
          <p:nvPr/>
        </p:nvGrpSpPr>
        <p:grpSpPr>
          <a:xfrm>
            <a:off x="5612823" y="5257800"/>
            <a:ext cx="3126689" cy="1213341"/>
            <a:chOff x="5742709" y="5301095"/>
            <a:chExt cx="3126689" cy="1213341"/>
          </a:xfrm>
        </p:grpSpPr>
        <p:pic>
          <p:nvPicPr>
            <p:cNvPr id="20" name="Picture 4" descr="A picture containing ax, silhouette, tool, vector graphics&#10;&#10;Description automatically generated">
              <a:extLst>
                <a:ext uri="{FF2B5EF4-FFF2-40B4-BE49-F238E27FC236}">
                  <a16:creationId xmlns:a16="http://schemas.microsoft.com/office/drawing/2014/main" id="{4D9E27FB-388F-4712-A5E4-4D70CCB45DEC}"/>
                </a:ext>
              </a:extLst>
            </p:cNvPr>
            <p:cNvPicPr>
              <a:picLocks noChangeAspect="1"/>
            </p:cNvPicPr>
            <p:nvPr/>
          </p:nvPicPr>
          <p:blipFill>
            <a:blip r:embed="rId6"/>
            <a:stretch>
              <a:fillRect/>
            </a:stretch>
          </p:blipFill>
          <p:spPr>
            <a:xfrm>
              <a:off x="5743254" y="6183491"/>
              <a:ext cx="378297" cy="330945"/>
            </a:xfrm>
            <a:prstGeom prst="rect">
              <a:avLst/>
            </a:prstGeom>
          </p:spPr>
        </p:pic>
        <p:pic>
          <p:nvPicPr>
            <p:cNvPr id="21" name="Picture 6" descr="Icon&#10;&#10;Description automatically generated">
              <a:extLst>
                <a:ext uri="{FF2B5EF4-FFF2-40B4-BE49-F238E27FC236}">
                  <a16:creationId xmlns:a16="http://schemas.microsoft.com/office/drawing/2014/main" id="{DF29592B-D1D1-4DFA-8BA4-08C9585D75CA}"/>
                </a:ext>
              </a:extLst>
            </p:cNvPr>
            <p:cNvPicPr>
              <a:picLocks noChangeAspect="1"/>
            </p:cNvPicPr>
            <p:nvPr/>
          </p:nvPicPr>
          <p:blipFill>
            <a:blip r:embed="rId7"/>
            <a:stretch>
              <a:fillRect/>
            </a:stretch>
          </p:blipFill>
          <p:spPr>
            <a:xfrm>
              <a:off x="5743254" y="5710742"/>
              <a:ext cx="378297" cy="399052"/>
            </a:xfrm>
            <a:prstGeom prst="rect">
              <a:avLst/>
            </a:prstGeom>
          </p:spPr>
        </p:pic>
        <p:sp>
          <p:nvSpPr>
            <p:cNvPr id="22" name="TextBox 21">
              <a:extLst>
                <a:ext uri="{FF2B5EF4-FFF2-40B4-BE49-F238E27FC236}">
                  <a16:creationId xmlns:a16="http://schemas.microsoft.com/office/drawing/2014/main" id="{0224DEF9-46DD-4212-B81C-DD3BF3764988}"/>
                </a:ext>
              </a:extLst>
            </p:cNvPr>
            <p:cNvSpPr txBox="1"/>
            <p:nvPr/>
          </p:nvSpPr>
          <p:spPr>
            <a:xfrm>
              <a:off x="6126199" y="57291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solidFill>
                    <a:schemeClr val="bg1"/>
                  </a:solidFill>
                </a:rPr>
                <a:t>warwickcamdu</a:t>
              </a:r>
              <a:endParaRPr lang="en-US" dirty="0" err="1"/>
            </a:p>
          </p:txBody>
        </p:sp>
        <p:sp>
          <p:nvSpPr>
            <p:cNvPr id="23" name="TextBox 22">
              <a:extLst>
                <a:ext uri="{FF2B5EF4-FFF2-40B4-BE49-F238E27FC236}">
                  <a16:creationId xmlns:a16="http://schemas.microsoft.com/office/drawing/2014/main" id="{9F5AAAD3-B577-44D9-959D-D21379B93219}"/>
                </a:ext>
              </a:extLst>
            </p:cNvPr>
            <p:cNvSpPr txBox="1"/>
            <p:nvPr/>
          </p:nvSpPr>
          <p:spPr>
            <a:xfrm>
              <a:off x="6114865" y="61263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rPr>
                <a:t>@warwickcamdu</a:t>
              </a:r>
              <a:endParaRPr lang="en-US" dirty="0"/>
            </a:p>
          </p:txBody>
        </p:sp>
        <p:sp>
          <p:nvSpPr>
            <p:cNvPr id="25" name="TextBox 24">
              <a:extLst>
                <a:ext uri="{FF2B5EF4-FFF2-40B4-BE49-F238E27FC236}">
                  <a16:creationId xmlns:a16="http://schemas.microsoft.com/office/drawing/2014/main" id="{F7F2F134-552E-4387-847F-D049DDF5A26F}"/>
                </a:ext>
              </a:extLst>
            </p:cNvPr>
            <p:cNvSpPr txBox="1"/>
            <p:nvPr/>
          </p:nvSpPr>
          <p:spPr>
            <a:xfrm>
              <a:off x="6114865" y="532104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bg1"/>
                  </a:solidFill>
                  <a:cs typeface="Calibri"/>
                </a:rPr>
                <a:t>tim.foster@warwick.ac.uk</a:t>
              </a:r>
            </a:p>
          </p:txBody>
        </p:sp>
        <p:pic>
          <p:nvPicPr>
            <p:cNvPr id="27" name="Graphic 2" descr="Envelope with solid fill">
              <a:extLst>
                <a:ext uri="{FF2B5EF4-FFF2-40B4-BE49-F238E27FC236}">
                  <a16:creationId xmlns:a16="http://schemas.microsoft.com/office/drawing/2014/main" id="{AB5F7602-F702-4E2E-9954-4717A309B3A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42709" y="5301095"/>
              <a:ext cx="394855" cy="394855"/>
            </a:xfrm>
            <a:prstGeom prst="rect">
              <a:avLst/>
            </a:prstGeom>
          </p:spPr>
        </p:pic>
      </p:grpSp>
    </p:spTree>
    <p:extLst>
      <p:ext uri="{BB962C8B-B14F-4D97-AF65-F5344CB8AC3E}">
        <p14:creationId xmlns:p14="http://schemas.microsoft.com/office/powerpoint/2010/main" val="8627645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1">
      <a:dk1>
        <a:sysClr val="windowText" lastClr="000000"/>
      </a:dk1>
      <a:lt1>
        <a:sysClr val="window" lastClr="FFFFFF"/>
      </a:lt1>
      <a:dk2>
        <a:srgbClr val="2283A0"/>
      </a:dk2>
      <a:lt2>
        <a:srgbClr val="8DD2E7"/>
      </a:lt2>
      <a:accent1>
        <a:srgbClr val="2283A0"/>
      </a:accent1>
      <a:accent2>
        <a:srgbClr val="ED7D31"/>
      </a:accent2>
      <a:accent3>
        <a:srgbClr val="A5A5A5"/>
      </a:accent3>
      <a:accent4>
        <a:srgbClr val="FFC000"/>
      </a:accent4>
      <a:accent5>
        <a:srgbClr val="5B9BD5"/>
      </a:accent5>
      <a:accent6>
        <a:srgbClr val="70AD47"/>
      </a:accent6>
      <a:hlink>
        <a:srgbClr val="2283A0"/>
      </a:hlink>
      <a:folHlink>
        <a:srgbClr val="8DD2E7"/>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5acb87-28de-486f-a03f-188710b570f0">
      <Terms xmlns="http://schemas.microsoft.com/office/infopath/2007/PartnerControls"/>
    </lcf76f155ced4ddcb4097134ff3c332f>
    <TaxCatchAll xmlns="85889c3b-f1c0-4145-9ee2-b00ed595b75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510D1224A02F408798BE60FCC481CC" ma:contentTypeVersion="9" ma:contentTypeDescription="Create a new document." ma:contentTypeScope="" ma:versionID="b5f9703388169a7f50c25dfa33bc6183">
  <xsd:schema xmlns:xsd="http://www.w3.org/2001/XMLSchema" xmlns:xs="http://www.w3.org/2001/XMLSchema" xmlns:p="http://schemas.microsoft.com/office/2006/metadata/properties" xmlns:ns2="dc5acb87-28de-486f-a03f-188710b570f0" xmlns:ns3="85889c3b-f1c0-4145-9ee2-b00ed595b756" targetNamespace="http://schemas.microsoft.com/office/2006/metadata/properties" ma:root="true" ma:fieldsID="d9af1c4f32c2cb7fbf885920ffbbdc09" ns2:_="" ns3:_="">
    <xsd:import namespace="dc5acb87-28de-486f-a03f-188710b570f0"/>
    <xsd:import namespace="85889c3b-f1c0-4145-9ee2-b00ed595b75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5acb87-28de-486f-a03f-188710b570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889c3b-f1c0-4145-9ee2-b00ed595b756"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28f27339-f6d0-41ea-b8c7-b33e8a285bf2}" ma:internalName="TaxCatchAll" ma:showField="CatchAllData" ma:web="85889c3b-f1c0-4145-9ee2-b00ed595b7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54EAC8-9E2F-4485-9CD5-4F826C0B327A}">
  <ds:schemaRefs>
    <ds:schemaRef ds:uri="http://schemas.microsoft.com/office/2006/metadata/properties"/>
    <ds:schemaRef ds:uri="http://schemas.microsoft.com/office/infopath/2007/PartnerControls"/>
    <ds:schemaRef ds:uri="de9199e1-5c09-45e9-83d6-930abe121a06"/>
    <ds:schemaRef ds:uri="84af8db6-99e8-4ba2-b5a8-35e25b1a704d"/>
  </ds:schemaRefs>
</ds:datastoreItem>
</file>

<file path=customXml/itemProps2.xml><?xml version="1.0" encoding="utf-8"?>
<ds:datastoreItem xmlns:ds="http://schemas.openxmlformats.org/officeDocument/2006/customXml" ds:itemID="{F201182D-4535-405A-94A4-042B1D9B7098}">
  <ds:schemaRefs>
    <ds:schemaRef ds:uri="http://schemas.microsoft.com/sharepoint/v3/contenttype/forms"/>
  </ds:schemaRefs>
</ds:datastoreItem>
</file>

<file path=customXml/itemProps3.xml><?xml version="1.0" encoding="utf-8"?>
<ds:datastoreItem xmlns:ds="http://schemas.openxmlformats.org/officeDocument/2006/customXml" ds:itemID="{0870653A-5CA7-46A5-8019-BF2E9694B03E}"/>
</file>

<file path=docProps/app.xml><?xml version="1.0" encoding="utf-8"?>
<Properties xmlns="http://schemas.openxmlformats.org/officeDocument/2006/extended-properties" xmlns:vt="http://schemas.openxmlformats.org/officeDocument/2006/docPropsVTypes">
  <Template>office theme</Template>
  <TotalTime>119</TotalTime>
  <Words>1969</Words>
  <Application>Microsoft Office PowerPoint</Application>
  <PresentationFormat>Widescreen</PresentationFormat>
  <Paragraphs>221</Paragraphs>
  <Slides>8</Slides>
  <Notes>8</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Office Theme</vt:lpstr>
      <vt:lpstr>PowerPoint Presentation</vt:lpstr>
      <vt:lpstr>Computing and Advanced Microscopy Development Unit</vt:lpstr>
      <vt:lpstr>Computing and Advanced Microscopy Development Unit</vt:lpstr>
      <vt:lpstr>PowerPoint Presentation</vt:lpstr>
      <vt:lpstr>PowerPoint Presentation</vt:lpstr>
      <vt:lpstr>PowerPoint Presentation</vt:lpstr>
      <vt:lpstr>CAMDU Computing</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Cooper, Laura</cp:lastModifiedBy>
  <cp:revision>1551</cp:revision>
  <dcterms:created xsi:type="dcterms:W3CDTF">2021-07-02T12:18:54Z</dcterms:created>
  <dcterms:modified xsi:type="dcterms:W3CDTF">2023-10-31T15:22:23Z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0x0101009F510D1224A02F408798BE60FCC481CC</vt:lpwstr>
  </property>
  <property fmtid="{D5CDD505-2E9C-101B-9397-08002B2CF9AE}" pid="3" name="MediaServiceImageTags">
    <vt:lpwstr/>
  </property>
</Properties>
</file>