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80" r:id="rId6"/>
    <p:sldId id="257" r:id="rId7"/>
    <p:sldId id="262" r:id="rId8"/>
    <p:sldId id="271" r:id="rId9"/>
    <p:sldId id="272" r:id="rId10"/>
    <p:sldId id="269" r:id="rId11"/>
    <p:sldId id="270" r:id="rId12"/>
    <p:sldId id="273" r:id="rId13"/>
    <p:sldId id="281" r:id="rId14"/>
    <p:sldId id="282" r:id="rId15"/>
    <p:sldId id="275" r:id="rId16"/>
    <p:sldId id="276" r:id="rId17"/>
    <p:sldId id="266" r:id="rId18"/>
    <p:sldId id="283" r:id="rId19"/>
    <p:sldId id="265" r:id="rId20"/>
    <p:sldId id="277" r:id="rId21"/>
    <p:sldId id="260" r:id="rId22"/>
    <p:sldId id="261" r:id="rId23"/>
    <p:sldId id="278" r:id="rId24"/>
    <p:sldId id="267" r:id="rId25"/>
    <p:sldId id="27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CBFD81-9CEC-469D-91C2-ED225E10A889}" v="149" dt="2024-06-20T09:38:44.8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795039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244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80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60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8255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71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332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565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05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161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08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743F50F4-5845-47D0-BB00-7F0E21EDCDDE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818426AD-1FD9-471F-BF10-F687A12C8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71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8BB98-D2AB-A751-2955-DBEC3BAA73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Research Software in Psychology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6A4F68-E898-35BB-3830-F748F3E684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RSE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1527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33C98-8C69-6F1E-AF2E-A932258D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in Psychology</a:t>
            </a:r>
          </a:p>
        </p:txBody>
      </p:sp>
      <p:sp>
        <p:nvSpPr>
          <p:cNvPr id="6" name="Arrow: Left-Right 5">
            <a:extLst>
              <a:ext uri="{FF2B5EF4-FFF2-40B4-BE49-F238E27FC236}">
                <a16:creationId xmlns:a16="http://schemas.microsoft.com/office/drawing/2014/main" id="{4F493080-4506-DF42-A8D9-FAC8564FEFCF}"/>
              </a:ext>
            </a:extLst>
          </p:cNvPr>
          <p:cNvSpPr/>
          <p:nvPr/>
        </p:nvSpPr>
        <p:spPr>
          <a:xfrm>
            <a:off x="1750970" y="3280151"/>
            <a:ext cx="8147942" cy="919716"/>
          </a:xfrm>
          <a:prstGeom prst="leftRightArrow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7704BB-F05E-A87A-F6C0-409CBC07A2D7}"/>
              </a:ext>
            </a:extLst>
          </p:cNvPr>
          <p:cNvSpPr txBox="1"/>
          <p:nvPr/>
        </p:nvSpPr>
        <p:spPr>
          <a:xfrm>
            <a:off x="1857156" y="2585345"/>
            <a:ext cx="2062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Qualitative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8375A5-59AB-00E2-6EB0-F5D3C4C0CC49}"/>
              </a:ext>
            </a:extLst>
          </p:cNvPr>
          <p:cNvSpPr txBox="1"/>
          <p:nvPr/>
        </p:nvSpPr>
        <p:spPr>
          <a:xfrm>
            <a:off x="8272129" y="2585345"/>
            <a:ext cx="2211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Quantitative</a:t>
            </a: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6412D8-2BD5-6F42-7C5B-381D5FFC02A7}"/>
              </a:ext>
            </a:extLst>
          </p:cNvPr>
          <p:cNvSpPr txBox="1"/>
          <p:nvPr/>
        </p:nvSpPr>
        <p:spPr>
          <a:xfrm>
            <a:off x="1857156" y="4433008"/>
            <a:ext cx="23001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Interview</a:t>
            </a:r>
          </a:p>
          <a:p>
            <a:endParaRPr lang="en-GB" dirty="0"/>
          </a:p>
          <a:p>
            <a:r>
              <a:rPr lang="en-GB" dirty="0"/>
              <a:t>Content analysis</a:t>
            </a:r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2A6742-F5C7-DC04-BA14-4A81590343EF}"/>
              </a:ext>
            </a:extLst>
          </p:cNvPr>
          <p:cNvSpPr txBox="1"/>
          <p:nvPr/>
        </p:nvSpPr>
        <p:spPr>
          <a:xfrm>
            <a:off x="4851709" y="4355520"/>
            <a:ext cx="388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Corpus analysis     Surveying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65AE29-4AC1-7F08-49DA-604BC7ACBCE4}"/>
              </a:ext>
            </a:extLst>
          </p:cNvPr>
          <p:cNvSpPr txBox="1"/>
          <p:nvPr/>
        </p:nvSpPr>
        <p:spPr>
          <a:xfrm>
            <a:off x="8654339" y="4355520"/>
            <a:ext cx="2300173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Experimental Psychology</a:t>
            </a:r>
          </a:p>
          <a:p>
            <a:endParaRPr lang="en-GB" dirty="0"/>
          </a:p>
          <a:p>
            <a:r>
              <a:rPr lang="en-GB" dirty="0"/>
              <a:t>Computational Psychology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577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730EC-E075-4EAE-B1C6-C2B2AC2C1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Experimental Psychology</a:t>
            </a:r>
          </a:p>
        </p:txBody>
      </p:sp>
    </p:spTree>
    <p:extLst>
      <p:ext uri="{BB962C8B-B14F-4D97-AF65-F5344CB8AC3E}">
        <p14:creationId xmlns:p14="http://schemas.microsoft.com/office/powerpoint/2010/main" val="1870354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730EC-E075-4EAE-B1C6-C2B2AC2C1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Experimental Psychology</a:t>
            </a:r>
          </a:p>
        </p:txBody>
      </p:sp>
      <p:pic>
        <p:nvPicPr>
          <p:cNvPr id="1026" name="Picture 2" descr="Man working on a laptop from side view - Free computer icons">
            <a:extLst>
              <a:ext uri="{FF2B5EF4-FFF2-40B4-BE49-F238E27FC236}">
                <a16:creationId xmlns:a16="http://schemas.microsoft.com/office/drawing/2014/main" id="{3D323774-D95C-3F8A-ECFA-2F11A50D3E8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788" y="1375527"/>
            <a:ext cx="3572540" cy="35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203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730EC-E075-4EAE-B1C6-C2B2AC2C1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Experimental Psychology</a:t>
            </a:r>
          </a:p>
        </p:txBody>
      </p:sp>
      <p:pic>
        <p:nvPicPr>
          <p:cNvPr id="1026" name="Picture 2" descr="Man working on a laptop from side view - Free computer icons">
            <a:extLst>
              <a:ext uri="{FF2B5EF4-FFF2-40B4-BE49-F238E27FC236}">
                <a16:creationId xmlns:a16="http://schemas.microsoft.com/office/drawing/2014/main" id="{3D323774-D95C-3F8A-ECFA-2F11A50D3E8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788" y="1375527"/>
            <a:ext cx="3572540" cy="35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Man working on a laptop from side view - Free computer icons">
            <a:extLst>
              <a:ext uri="{FF2B5EF4-FFF2-40B4-BE49-F238E27FC236}">
                <a16:creationId xmlns:a16="http://schemas.microsoft.com/office/drawing/2014/main" id="{F64215C6-3881-CD99-5A1B-39F7E4CFD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25609" y="1375527"/>
            <a:ext cx="3572540" cy="35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538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730EC-E075-4EAE-B1C6-C2B2AC2C1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Experimental Psychology</a:t>
            </a:r>
          </a:p>
        </p:txBody>
      </p:sp>
      <p:pic>
        <p:nvPicPr>
          <p:cNvPr id="1026" name="Picture 2" descr="Man working on a laptop from side view - Free computer icons">
            <a:extLst>
              <a:ext uri="{FF2B5EF4-FFF2-40B4-BE49-F238E27FC236}">
                <a16:creationId xmlns:a16="http://schemas.microsoft.com/office/drawing/2014/main" id="{3D323774-D95C-3F8A-ECFA-2F11A50D3E8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788" y="1375527"/>
            <a:ext cx="3572540" cy="35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C21683-4174-D28B-2D2C-9BCACF0D9BE7}"/>
              </a:ext>
            </a:extLst>
          </p:cNvPr>
          <p:cNvSpPr txBox="1"/>
          <p:nvPr/>
        </p:nvSpPr>
        <p:spPr>
          <a:xfrm>
            <a:off x="407581" y="5082361"/>
            <a:ext cx="2048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Participant (s)</a:t>
            </a:r>
          </a:p>
        </p:txBody>
      </p:sp>
      <p:pic>
        <p:nvPicPr>
          <p:cNvPr id="5" name="Picture 2" descr="Man working on a laptop from side view - Free computer icons">
            <a:extLst>
              <a:ext uri="{FF2B5EF4-FFF2-40B4-BE49-F238E27FC236}">
                <a16:creationId xmlns:a16="http://schemas.microsoft.com/office/drawing/2014/main" id="{F64215C6-3881-CD99-5A1B-39F7E4CFD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25609" y="1375527"/>
            <a:ext cx="3572540" cy="35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E3A493-09B0-BE14-226F-3DD7AF0B02ED}"/>
              </a:ext>
            </a:extLst>
          </p:cNvPr>
          <p:cNvSpPr txBox="1"/>
          <p:nvPr/>
        </p:nvSpPr>
        <p:spPr>
          <a:xfrm>
            <a:off x="5309377" y="4794179"/>
            <a:ext cx="2048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Experimental condition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1BFE60-259C-B7BA-4C38-9762D3EC896D}"/>
              </a:ext>
            </a:extLst>
          </p:cNvPr>
          <p:cNvSpPr txBox="1"/>
          <p:nvPr/>
        </p:nvSpPr>
        <p:spPr>
          <a:xfrm>
            <a:off x="9314493" y="4948067"/>
            <a:ext cx="1793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Measure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484F3F-01B9-9F5F-D4C0-7E1E2797D1C4}"/>
              </a:ext>
            </a:extLst>
          </p:cNvPr>
          <p:cNvSpPr txBox="1"/>
          <p:nvPr/>
        </p:nvSpPr>
        <p:spPr>
          <a:xfrm>
            <a:off x="4811722" y="5958469"/>
            <a:ext cx="3572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Infer &amp; predict behaviour</a:t>
            </a:r>
          </a:p>
        </p:txBody>
      </p:sp>
    </p:spTree>
    <p:extLst>
      <p:ext uri="{BB962C8B-B14F-4D97-AF65-F5344CB8AC3E}">
        <p14:creationId xmlns:p14="http://schemas.microsoft.com/office/powerpoint/2010/main" val="2219514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730EC-E075-4EAE-B1C6-C2B2AC2C1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Experimental Psychology</a:t>
            </a:r>
          </a:p>
        </p:txBody>
      </p:sp>
      <p:pic>
        <p:nvPicPr>
          <p:cNvPr id="1026" name="Picture 2" descr="Man working on a laptop from side view - Free computer icons">
            <a:extLst>
              <a:ext uri="{FF2B5EF4-FFF2-40B4-BE49-F238E27FC236}">
                <a16:creationId xmlns:a16="http://schemas.microsoft.com/office/drawing/2014/main" id="{3D323774-D95C-3F8A-ECFA-2F11A50D3E8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788" y="1375527"/>
            <a:ext cx="3572540" cy="35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C21683-4174-D28B-2D2C-9BCACF0D9BE7}"/>
              </a:ext>
            </a:extLst>
          </p:cNvPr>
          <p:cNvSpPr txBox="1"/>
          <p:nvPr/>
        </p:nvSpPr>
        <p:spPr>
          <a:xfrm>
            <a:off x="407581" y="5082361"/>
            <a:ext cx="2048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Participant (s)</a:t>
            </a:r>
          </a:p>
        </p:txBody>
      </p:sp>
      <p:pic>
        <p:nvPicPr>
          <p:cNvPr id="5" name="Picture 2" descr="Man working on a laptop from side view - Free computer icons">
            <a:extLst>
              <a:ext uri="{FF2B5EF4-FFF2-40B4-BE49-F238E27FC236}">
                <a16:creationId xmlns:a16="http://schemas.microsoft.com/office/drawing/2014/main" id="{F64215C6-3881-CD99-5A1B-39F7E4CFD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25609" y="1375527"/>
            <a:ext cx="3572540" cy="35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E3A493-09B0-BE14-226F-3DD7AF0B02ED}"/>
              </a:ext>
            </a:extLst>
          </p:cNvPr>
          <p:cNvSpPr txBox="1"/>
          <p:nvPr/>
        </p:nvSpPr>
        <p:spPr>
          <a:xfrm>
            <a:off x="5309377" y="4794179"/>
            <a:ext cx="2048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Experimental condition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1BFE60-259C-B7BA-4C38-9762D3EC896D}"/>
              </a:ext>
            </a:extLst>
          </p:cNvPr>
          <p:cNvSpPr txBox="1"/>
          <p:nvPr/>
        </p:nvSpPr>
        <p:spPr>
          <a:xfrm>
            <a:off x="9314493" y="4948067"/>
            <a:ext cx="1793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Measure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484F3F-01B9-9F5F-D4C0-7E1E2797D1C4}"/>
              </a:ext>
            </a:extLst>
          </p:cNvPr>
          <p:cNvSpPr txBox="1"/>
          <p:nvPr/>
        </p:nvSpPr>
        <p:spPr>
          <a:xfrm>
            <a:off x="4811722" y="5958469"/>
            <a:ext cx="3572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Infer &amp; predict behaviour</a:t>
            </a:r>
          </a:p>
        </p:txBody>
      </p:sp>
    </p:spTree>
    <p:extLst>
      <p:ext uri="{BB962C8B-B14F-4D97-AF65-F5344CB8AC3E}">
        <p14:creationId xmlns:p14="http://schemas.microsoft.com/office/powerpoint/2010/main" val="817546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730EC-E075-4EAE-B1C6-C2B2AC2C1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576" y="442914"/>
            <a:ext cx="7134415" cy="1331296"/>
          </a:xfrm>
        </p:spPr>
        <p:txBody>
          <a:bodyPr anchor="b">
            <a:normAutofit/>
          </a:bodyPr>
          <a:lstStyle/>
          <a:p>
            <a:r>
              <a:rPr lang="en-GB" sz="3600" b="1"/>
              <a:t>Experimental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B869EB-E2AB-5302-06B4-45E890D2D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576" y="1966431"/>
            <a:ext cx="5485331" cy="39978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Interactive</a:t>
            </a:r>
          </a:p>
          <a:p>
            <a:pPr marL="0" indent="0">
              <a:buNone/>
            </a:pPr>
            <a:r>
              <a:rPr lang="en-GB" sz="2000" dirty="0"/>
              <a:t>Computer- based</a:t>
            </a:r>
          </a:p>
          <a:p>
            <a:pPr marL="0" indent="0">
              <a:buNone/>
            </a:pPr>
            <a:r>
              <a:rPr lang="en-GB" sz="2000" dirty="0"/>
              <a:t>Usually light</a:t>
            </a:r>
          </a:p>
          <a:p>
            <a:pPr marL="0" indent="0">
              <a:buNone/>
            </a:pPr>
            <a:r>
              <a:rPr lang="en-GB" sz="2000" dirty="0"/>
              <a:t>Very varied and very high level of customisation</a:t>
            </a:r>
          </a:p>
          <a:p>
            <a:pPr marL="0" indent="0">
              <a:buNone/>
            </a:pPr>
            <a:r>
              <a:rPr lang="en-GB" sz="2000" dirty="0"/>
              <a:t>Timing tends to be very important</a:t>
            </a:r>
          </a:p>
        </p:txBody>
      </p:sp>
    </p:spTree>
    <p:extLst>
      <p:ext uri="{BB962C8B-B14F-4D97-AF65-F5344CB8AC3E}">
        <p14:creationId xmlns:p14="http://schemas.microsoft.com/office/powerpoint/2010/main" val="1880263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730EC-E075-4EAE-B1C6-C2B2AC2C1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576" y="442914"/>
            <a:ext cx="7134415" cy="1331296"/>
          </a:xfrm>
        </p:spPr>
        <p:txBody>
          <a:bodyPr anchor="b">
            <a:normAutofit/>
          </a:bodyPr>
          <a:lstStyle/>
          <a:p>
            <a:r>
              <a:rPr lang="en-GB" sz="3600" b="1"/>
              <a:t>Experimental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B869EB-E2AB-5302-06B4-45E890D2D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576" y="1966431"/>
            <a:ext cx="5485331" cy="39978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Interactive</a:t>
            </a:r>
          </a:p>
          <a:p>
            <a:pPr marL="0" indent="0">
              <a:buNone/>
            </a:pPr>
            <a:r>
              <a:rPr lang="en-GB" sz="2000" dirty="0"/>
              <a:t>Computer- based</a:t>
            </a:r>
          </a:p>
          <a:p>
            <a:pPr marL="0" indent="0">
              <a:buNone/>
            </a:pPr>
            <a:r>
              <a:rPr lang="en-GB" sz="2000" dirty="0"/>
              <a:t>Usually light</a:t>
            </a:r>
          </a:p>
          <a:p>
            <a:pPr marL="0" indent="0">
              <a:buNone/>
            </a:pPr>
            <a:r>
              <a:rPr lang="en-GB" sz="2000" dirty="0"/>
              <a:t>Very varied and very high level of customisation</a:t>
            </a:r>
          </a:p>
          <a:p>
            <a:pPr marL="0" indent="0">
              <a:buNone/>
            </a:pPr>
            <a:r>
              <a:rPr lang="en-GB" sz="2000" dirty="0"/>
              <a:t>Timing tends to be very important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8CE025-6196-A632-9978-93D190C510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15" r="-2" b="2889"/>
          <a:stretch/>
        </p:blipFill>
        <p:spPr>
          <a:xfrm>
            <a:off x="6232303" y="3297831"/>
            <a:ext cx="5959692" cy="3560169"/>
          </a:xfrm>
          <a:custGeom>
            <a:avLst/>
            <a:gdLst/>
            <a:ahLst/>
            <a:cxnLst/>
            <a:rect l="l" t="t" r="r" b="b"/>
            <a:pathLst>
              <a:path w="5959692" h="3560169">
                <a:moveTo>
                  <a:pt x="3008109" y="42"/>
                </a:moveTo>
                <a:cubicBezTo>
                  <a:pt x="3549058" y="3372"/>
                  <a:pt x="4091345" y="208628"/>
                  <a:pt x="4702247" y="626282"/>
                </a:cubicBezTo>
                <a:cubicBezTo>
                  <a:pt x="4830168" y="713755"/>
                  <a:pt x="4951806" y="791097"/>
                  <a:pt x="5069411" y="865826"/>
                </a:cubicBezTo>
                <a:cubicBezTo>
                  <a:pt x="5495976" y="1136988"/>
                  <a:pt x="5734167" y="1298128"/>
                  <a:pt x="5895906" y="1594994"/>
                </a:cubicBezTo>
                <a:lnTo>
                  <a:pt x="5959691" y="1728783"/>
                </a:lnTo>
                <a:lnTo>
                  <a:pt x="5959692" y="3560169"/>
                </a:lnTo>
                <a:lnTo>
                  <a:pt x="635" y="3560169"/>
                </a:lnTo>
                <a:lnTo>
                  <a:pt x="0" y="3534810"/>
                </a:lnTo>
                <a:cubicBezTo>
                  <a:pt x="2402" y="3407978"/>
                  <a:pt x="21463" y="3278501"/>
                  <a:pt x="56896" y="3142342"/>
                </a:cubicBezTo>
                <a:cubicBezTo>
                  <a:pt x="155720" y="2762537"/>
                  <a:pt x="374193" y="2359525"/>
                  <a:pt x="605568" y="1932853"/>
                </a:cubicBezTo>
                <a:cubicBezTo>
                  <a:pt x="648282" y="1854194"/>
                  <a:pt x="692359" y="1772817"/>
                  <a:pt x="736162" y="1690788"/>
                </a:cubicBezTo>
                <a:cubicBezTo>
                  <a:pt x="1128289" y="956620"/>
                  <a:pt x="1429537" y="456850"/>
                  <a:pt x="2021319" y="209863"/>
                </a:cubicBezTo>
                <a:cubicBezTo>
                  <a:pt x="2359453" y="68739"/>
                  <a:pt x="2683541" y="-1956"/>
                  <a:pt x="3008109" y="42"/>
                </a:cubicBezTo>
                <a:close/>
              </a:path>
            </a:pathLst>
          </a:cu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3CBF887-31C5-D048-7266-6E0C2E1544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4" r="5785" b="-2"/>
          <a:stretch/>
        </p:blipFill>
        <p:spPr bwMode="auto">
          <a:xfrm>
            <a:off x="8898128" y="10"/>
            <a:ext cx="3293877" cy="2743202"/>
          </a:xfrm>
          <a:custGeom>
            <a:avLst/>
            <a:gdLst/>
            <a:ahLst/>
            <a:cxnLst/>
            <a:rect l="l" t="t" r="r" b="b"/>
            <a:pathLst>
              <a:path w="3293877" h="2743212">
                <a:moveTo>
                  <a:pt x="37772" y="0"/>
                </a:moveTo>
                <a:lnTo>
                  <a:pt x="3293877" y="0"/>
                </a:lnTo>
                <a:lnTo>
                  <a:pt x="3293877" y="2133887"/>
                </a:lnTo>
                <a:lnTo>
                  <a:pt x="3222757" y="2223039"/>
                </a:lnTo>
                <a:cubicBezTo>
                  <a:pt x="3041339" y="2425251"/>
                  <a:pt x="2861221" y="2476800"/>
                  <a:pt x="2503136" y="2565392"/>
                </a:cubicBezTo>
                <a:cubicBezTo>
                  <a:pt x="2416757" y="2586746"/>
                  <a:pt x="2327408" y="2608861"/>
                  <a:pt x="2232111" y="2635826"/>
                </a:cubicBezTo>
                <a:cubicBezTo>
                  <a:pt x="1503976" y="2841768"/>
                  <a:pt x="998612" y="2754939"/>
                  <a:pt x="542319" y="2345567"/>
                </a:cubicBezTo>
                <a:cubicBezTo>
                  <a:pt x="242852" y="2076894"/>
                  <a:pt x="171565" y="1714314"/>
                  <a:pt x="96920" y="1191868"/>
                </a:cubicBezTo>
                <a:cubicBezTo>
                  <a:pt x="88586" y="1133496"/>
                  <a:pt x="79946" y="1075462"/>
                  <a:pt x="71529" y="1019346"/>
                </a:cubicBezTo>
                <a:cubicBezTo>
                  <a:pt x="26070" y="715012"/>
                  <a:pt x="-16826" y="427572"/>
                  <a:pt x="6623" y="178315"/>
                </a:cubicBezTo>
                <a:cubicBezTo>
                  <a:pt x="12226" y="118742"/>
                  <a:pt x="21526" y="62431"/>
                  <a:pt x="34833" y="868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093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EED90-DE6E-B1DA-DB95-BE1B85834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Software in Experimental Psychology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2AF27F-E2DC-DFDC-3556-AFF7EAF88826}"/>
              </a:ext>
            </a:extLst>
          </p:cNvPr>
          <p:cNvSpPr txBox="1"/>
          <p:nvPr/>
        </p:nvSpPr>
        <p:spPr>
          <a:xfrm>
            <a:off x="1473201" y="2293444"/>
            <a:ext cx="812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What tools are used to build this tasks?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3A56DD2-81A3-7E2A-1021-C643B9385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612563"/>
              </p:ext>
            </p:extLst>
          </p:nvPr>
        </p:nvGraphicFramePr>
        <p:xfrm>
          <a:off x="2161362" y="341878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517">
                  <a:extLst>
                    <a:ext uri="{9D8B030D-6E8A-4147-A177-3AD203B41FA5}">
                      <a16:colId xmlns:a16="http://schemas.microsoft.com/office/drawing/2014/main" val="1048887060"/>
                    </a:ext>
                  </a:extLst>
                </a:gridCol>
                <a:gridCol w="5887483">
                  <a:extLst>
                    <a:ext uri="{9D8B030D-6E8A-4147-A177-3AD203B41FA5}">
                      <a16:colId xmlns:a16="http://schemas.microsoft.com/office/drawing/2014/main" val="8595456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Base 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1639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Python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PsychoPy</a:t>
                      </a:r>
                      <a:r>
                        <a:rPr lang="en-GB" dirty="0"/>
                        <a:t> , </a:t>
                      </a:r>
                      <a:r>
                        <a:rPr lang="en-GB" dirty="0" err="1"/>
                        <a:t>OpenSesame</a:t>
                      </a:r>
                      <a:r>
                        <a:rPr lang="en-GB" dirty="0"/>
                        <a:t>, </a:t>
                      </a:r>
                      <a:r>
                        <a:rPr lang="en-GB" dirty="0" err="1"/>
                        <a:t>oTree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0579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MATLAB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Psychtoolbox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3036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E-Basic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E-Prime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539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JavaScript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JSPsych</a:t>
                      </a:r>
                      <a:r>
                        <a:rPr lang="en-GB" dirty="0"/>
                        <a:t>, Qualtrics, lab.js, </a:t>
                      </a:r>
                      <a:r>
                        <a:rPr lang="en-GB" dirty="0" err="1"/>
                        <a:t>OSweb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531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Unity3D, Godot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281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5433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9E6D9-CFB7-4B47-807C-8CAC34A59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What I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2DB21-20B3-E3C2-B6F8-8DE25D0A9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Lab support</a:t>
            </a:r>
          </a:p>
          <a:p>
            <a:r>
              <a:rPr lang="en-GB" sz="2400" dirty="0"/>
              <a:t>Support choosing programming environment</a:t>
            </a:r>
          </a:p>
          <a:p>
            <a:r>
              <a:rPr lang="en-GB" sz="2400" dirty="0"/>
              <a:t>Offer training in programming</a:t>
            </a:r>
          </a:p>
          <a:p>
            <a:r>
              <a:rPr lang="en-GB" sz="2400" dirty="0"/>
              <a:t>Troubleshooting coding issues</a:t>
            </a:r>
          </a:p>
          <a:p>
            <a:r>
              <a:rPr lang="en-GB" sz="2400" dirty="0"/>
              <a:t>Write custom code for specific functions</a:t>
            </a:r>
          </a:p>
          <a:p>
            <a:r>
              <a:rPr lang="en-GB" sz="2400" dirty="0"/>
              <a:t>Identify research tools</a:t>
            </a:r>
          </a:p>
        </p:txBody>
      </p:sp>
    </p:spTree>
    <p:extLst>
      <p:ext uri="{BB962C8B-B14F-4D97-AF65-F5344CB8AC3E}">
        <p14:creationId xmlns:p14="http://schemas.microsoft.com/office/powerpoint/2010/main" val="1778271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33C98-8C69-6F1E-AF2E-A932258D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CE910-CC5D-F6E6-C22C-9D29E0F07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Laboratory Research Technician</a:t>
            </a:r>
          </a:p>
          <a:p>
            <a:r>
              <a:rPr lang="en-GB" sz="2400" dirty="0"/>
              <a:t>Part of the role is RSE related</a:t>
            </a:r>
          </a:p>
          <a:p>
            <a:r>
              <a:rPr lang="en-GB" sz="2400" dirty="0"/>
              <a:t>New position from October 2023 – figuring out department needs</a:t>
            </a:r>
          </a:p>
          <a:p>
            <a:r>
              <a:rPr lang="en-GB" sz="2400" dirty="0"/>
              <a:t>Background: PhD in Psychology, focused on Experimental Psychology / Psycholinguistics / Behavioural Economics</a:t>
            </a:r>
          </a:p>
          <a:p>
            <a:endParaRPr lang="en-GB" sz="24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551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9E6D9-CFB7-4B47-807C-8CAC34A59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What I would like to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2DB21-20B3-E3C2-B6F8-8DE25D0A9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Better support in Computational Psychology</a:t>
            </a:r>
          </a:p>
          <a:p>
            <a:r>
              <a:rPr lang="en-GB" sz="2400" dirty="0"/>
              <a:t>Better support in data analysis</a:t>
            </a:r>
          </a:p>
          <a:p>
            <a:r>
              <a:rPr lang="en-GB" sz="2400" dirty="0"/>
              <a:t>Learn and extend good coding practices</a:t>
            </a:r>
          </a:p>
          <a:p>
            <a:r>
              <a:rPr lang="en-GB" sz="2400" dirty="0"/>
              <a:t>Connect the members of the department with available resources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33895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9E6D9-CFB7-4B47-807C-8CAC34A59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Potential wider RSE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2DB21-20B3-E3C2-B6F8-8DE25D0A9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Hosting &amp; managing a server</a:t>
            </a:r>
          </a:p>
          <a:p>
            <a:r>
              <a:rPr lang="en-GB" sz="2400" dirty="0"/>
              <a:t>HPC (more for computational psychology and </a:t>
            </a:r>
            <a:r>
              <a:rPr lang="en-GB" sz="2400"/>
              <a:t>data analysis)</a:t>
            </a:r>
            <a:endParaRPr lang="en-GB" sz="2400" dirty="0"/>
          </a:p>
          <a:p>
            <a:r>
              <a:rPr lang="en-GB" sz="2400" dirty="0"/>
              <a:t>Further training</a:t>
            </a:r>
          </a:p>
          <a:p>
            <a:r>
              <a:rPr lang="en-GB" sz="2400" dirty="0"/>
              <a:t>Navigating IDG permissions and keeping up to date with software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8088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1A48B-FEED-3574-1D6A-D9CF1C432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522598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33C98-8C69-6F1E-AF2E-A932258D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CE910-CC5D-F6E6-C22C-9D29E0F07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Research in Psychology</a:t>
            </a:r>
          </a:p>
          <a:p>
            <a:r>
              <a:rPr lang="en-GB" sz="2400" dirty="0"/>
              <a:t>RSE in Psychology</a:t>
            </a:r>
          </a:p>
          <a:p>
            <a:r>
              <a:rPr lang="en-GB" sz="2400" dirty="0"/>
              <a:t>What I do</a:t>
            </a:r>
          </a:p>
          <a:p>
            <a:r>
              <a:rPr lang="en-GB" sz="2400" dirty="0"/>
              <a:t>Potential needs for central support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9603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33C98-8C69-6F1E-AF2E-A932258D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in Psychology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2F2BCF-4346-256D-F6BA-3633DCB465A5}"/>
              </a:ext>
            </a:extLst>
          </p:cNvPr>
          <p:cNvSpPr txBox="1"/>
          <p:nvPr/>
        </p:nvSpPr>
        <p:spPr>
          <a:xfrm>
            <a:off x="546301" y="1972163"/>
            <a:ext cx="9692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" panose="020F0502020204030204" pitchFamily="2" charset="0"/>
              </a:rPr>
              <a:t>“The scientific approach to studying social, mental, and behavioural phenomena” (Hall, 2013)</a:t>
            </a:r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758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33C98-8C69-6F1E-AF2E-A932258D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in Psychology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D8CF248-8243-FC7F-8BC1-98A5E22DE26E}"/>
              </a:ext>
            </a:extLst>
          </p:cNvPr>
          <p:cNvGrpSpPr/>
          <p:nvPr/>
        </p:nvGrpSpPr>
        <p:grpSpPr>
          <a:xfrm>
            <a:off x="1403285" y="3352634"/>
            <a:ext cx="9130567" cy="1962335"/>
            <a:chOff x="308502" y="1773769"/>
            <a:chExt cx="9130567" cy="196233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4D6F0A-7C29-6E68-7525-A968E6C5B0B6}"/>
                </a:ext>
              </a:extLst>
            </p:cNvPr>
            <p:cNvSpPr txBox="1"/>
            <p:nvPr/>
          </p:nvSpPr>
          <p:spPr>
            <a:xfrm>
              <a:off x="1229976" y="1773769"/>
              <a:ext cx="27963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Psychology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4FD772E-97B9-98DC-DF51-1496966DD847}"/>
                </a:ext>
              </a:extLst>
            </p:cNvPr>
            <p:cNvSpPr txBox="1"/>
            <p:nvPr/>
          </p:nvSpPr>
          <p:spPr>
            <a:xfrm>
              <a:off x="5721209" y="1922042"/>
              <a:ext cx="37178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Behavioural Science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C5A5970-A710-A2BC-8BA7-64D44F7D343C}"/>
                </a:ext>
              </a:extLst>
            </p:cNvPr>
            <p:cNvSpPr txBox="1"/>
            <p:nvPr/>
          </p:nvSpPr>
          <p:spPr>
            <a:xfrm>
              <a:off x="308502" y="3212884"/>
              <a:ext cx="37178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00000"/>
                  </a:solidFill>
                </a:rPr>
                <a:t>Neuroscience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12F2BCF-4346-256D-F6BA-3633DCB465A5}"/>
              </a:ext>
            </a:extLst>
          </p:cNvPr>
          <p:cNvSpPr txBox="1"/>
          <p:nvPr/>
        </p:nvSpPr>
        <p:spPr>
          <a:xfrm>
            <a:off x="546301" y="1972163"/>
            <a:ext cx="9692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" panose="020F0502020204030204" pitchFamily="2" charset="0"/>
              </a:rPr>
              <a:t>“The scientific approach to studying social, mental, and behavioural phenomena” (Hall, 2013)</a:t>
            </a:r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7498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33C98-8C69-6F1E-AF2E-A932258D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in Psychology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D8CF248-8243-FC7F-8BC1-98A5E22DE26E}"/>
              </a:ext>
            </a:extLst>
          </p:cNvPr>
          <p:cNvGrpSpPr/>
          <p:nvPr/>
        </p:nvGrpSpPr>
        <p:grpSpPr>
          <a:xfrm>
            <a:off x="1403285" y="3221724"/>
            <a:ext cx="9130567" cy="2093245"/>
            <a:chOff x="308502" y="1642859"/>
            <a:chExt cx="9130567" cy="209324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B0FA736-1445-919E-F981-CCC10CC2A380}"/>
                </a:ext>
              </a:extLst>
            </p:cNvPr>
            <p:cNvSpPr/>
            <p:nvPr/>
          </p:nvSpPr>
          <p:spPr>
            <a:xfrm rot="16200000">
              <a:off x="3602690" y="1621593"/>
              <a:ext cx="2062716" cy="2105247"/>
            </a:xfrm>
            <a:prstGeom prst="ellipse">
              <a:avLst/>
            </a:prstGeom>
            <a:noFill/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4D6F0A-7C29-6E68-7525-A968E6C5B0B6}"/>
                </a:ext>
              </a:extLst>
            </p:cNvPr>
            <p:cNvSpPr txBox="1"/>
            <p:nvPr/>
          </p:nvSpPr>
          <p:spPr>
            <a:xfrm>
              <a:off x="1229976" y="1773769"/>
              <a:ext cx="27963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Psychology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4FD772E-97B9-98DC-DF51-1496966DD847}"/>
                </a:ext>
              </a:extLst>
            </p:cNvPr>
            <p:cNvSpPr txBox="1"/>
            <p:nvPr/>
          </p:nvSpPr>
          <p:spPr>
            <a:xfrm>
              <a:off x="5721209" y="1922042"/>
              <a:ext cx="37178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Behavioural Science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C5A5970-A710-A2BC-8BA7-64D44F7D343C}"/>
                </a:ext>
              </a:extLst>
            </p:cNvPr>
            <p:cNvSpPr txBox="1"/>
            <p:nvPr/>
          </p:nvSpPr>
          <p:spPr>
            <a:xfrm>
              <a:off x="308502" y="3212884"/>
              <a:ext cx="37178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00000"/>
                  </a:solidFill>
                </a:rPr>
                <a:t>Neuroscience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12F2BCF-4346-256D-F6BA-3633DCB465A5}"/>
              </a:ext>
            </a:extLst>
          </p:cNvPr>
          <p:cNvSpPr txBox="1"/>
          <p:nvPr/>
        </p:nvSpPr>
        <p:spPr>
          <a:xfrm>
            <a:off x="546301" y="1972163"/>
            <a:ext cx="9692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" panose="020F0502020204030204" pitchFamily="2" charset="0"/>
              </a:rPr>
              <a:t>“The scientific approach to studying social, mental, and behavioural phenomena” (Hall, 2013)</a:t>
            </a:r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328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33C98-8C69-6F1E-AF2E-A932258D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in Psychology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D8CF248-8243-FC7F-8BC1-98A5E22DE26E}"/>
              </a:ext>
            </a:extLst>
          </p:cNvPr>
          <p:cNvGrpSpPr/>
          <p:nvPr/>
        </p:nvGrpSpPr>
        <p:grpSpPr>
          <a:xfrm>
            <a:off x="1403285" y="3221724"/>
            <a:ext cx="9130567" cy="2093245"/>
            <a:chOff x="308502" y="1642859"/>
            <a:chExt cx="9130567" cy="209324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732D341-462F-E149-9CC1-ACD84203C7F0}"/>
                </a:ext>
              </a:extLst>
            </p:cNvPr>
            <p:cNvGrpSpPr/>
            <p:nvPr/>
          </p:nvGrpSpPr>
          <p:grpSpPr>
            <a:xfrm rot="16200000">
              <a:off x="3606788" y="1617495"/>
              <a:ext cx="2062716" cy="2113444"/>
              <a:chOff x="4412516" y="2254101"/>
              <a:chExt cx="2062716" cy="2113444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0B0FA736-1445-919E-F981-CCC10CC2A380}"/>
                  </a:ext>
                </a:extLst>
              </p:cNvPr>
              <p:cNvSpPr/>
              <p:nvPr/>
            </p:nvSpPr>
            <p:spPr>
              <a:xfrm>
                <a:off x="4412516" y="2254101"/>
                <a:ext cx="2062716" cy="2105247"/>
              </a:xfrm>
              <a:prstGeom prst="ellipse">
                <a:avLst/>
              </a:prstGeom>
              <a:noFill/>
              <a:ln w="571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BEDF701E-543F-0140-70FD-E0A3ABD2E63A}"/>
                  </a:ext>
                </a:extLst>
              </p:cNvPr>
              <p:cNvSpPr/>
              <p:nvPr/>
            </p:nvSpPr>
            <p:spPr>
              <a:xfrm>
                <a:off x="5166527" y="3325556"/>
                <a:ext cx="1145670" cy="1041989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4D6F0A-7C29-6E68-7525-A968E6C5B0B6}"/>
                </a:ext>
              </a:extLst>
            </p:cNvPr>
            <p:cNvSpPr txBox="1"/>
            <p:nvPr/>
          </p:nvSpPr>
          <p:spPr>
            <a:xfrm>
              <a:off x="1229976" y="1773769"/>
              <a:ext cx="27963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Psychology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4FD772E-97B9-98DC-DF51-1496966DD847}"/>
                </a:ext>
              </a:extLst>
            </p:cNvPr>
            <p:cNvSpPr txBox="1"/>
            <p:nvPr/>
          </p:nvSpPr>
          <p:spPr>
            <a:xfrm>
              <a:off x="5721209" y="1922042"/>
              <a:ext cx="37178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Behavioural Science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C5A5970-A710-A2BC-8BA7-64D44F7D343C}"/>
                </a:ext>
              </a:extLst>
            </p:cNvPr>
            <p:cNvSpPr txBox="1"/>
            <p:nvPr/>
          </p:nvSpPr>
          <p:spPr>
            <a:xfrm>
              <a:off x="308502" y="3212884"/>
              <a:ext cx="37178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00000"/>
                  </a:solidFill>
                </a:rPr>
                <a:t>Neuroscience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12F2BCF-4346-256D-F6BA-3633DCB465A5}"/>
              </a:ext>
            </a:extLst>
          </p:cNvPr>
          <p:cNvSpPr txBox="1"/>
          <p:nvPr/>
        </p:nvSpPr>
        <p:spPr>
          <a:xfrm>
            <a:off x="546301" y="1972163"/>
            <a:ext cx="9692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" panose="020F0502020204030204" pitchFamily="2" charset="0"/>
              </a:rPr>
              <a:t>“The scientific approach to studying social, mental, and behavioural phenomena” (Hall, 2013)</a:t>
            </a:r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1725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33C98-8C69-6F1E-AF2E-A932258D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in Psychology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D8CF248-8243-FC7F-8BC1-98A5E22DE26E}"/>
              </a:ext>
            </a:extLst>
          </p:cNvPr>
          <p:cNvGrpSpPr/>
          <p:nvPr/>
        </p:nvGrpSpPr>
        <p:grpSpPr>
          <a:xfrm>
            <a:off x="1403285" y="3221735"/>
            <a:ext cx="9130567" cy="2869931"/>
            <a:chOff x="308502" y="1642870"/>
            <a:chExt cx="9130567" cy="28699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732D341-462F-E149-9CC1-ACD84203C7F0}"/>
                </a:ext>
              </a:extLst>
            </p:cNvPr>
            <p:cNvGrpSpPr/>
            <p:nvPr/>
          </p:nvGrpSpPr>
          <p:grpSpPr>
            <a:xfrm rot="16200000">
              <a:off x="3203192" y="2021114"/>
              <a:ext cx="2869931" cy="2113444"/>
              <a:chOff x="3605301" y="2254101"/>
              <a:chExt cx="2869931" cy="2113444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0B0FA736-1445-919E-F981-CCC10CC2A380}"/>
                  </a:ext>
                </a:extLst>
              </p:cNvPr>
              <p:cNvSpPr/>
              <p:nvPr/>
            </p:nvSpPr>
            <p:spPr>
              <a:xfrm>
                <a:off x="4412516" y="2254101"/>
                <a:ext cx="2062716" cy="2105247"/>
              </a:xfrm>
              <a:prstGeom prst="ellipse">
                <a:avLst/>
              </a:prstGeom>
              <a:noFill/>
              <a:ln w="571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BEDF701E-543F-0140-70FD-E0A3ABD2E63A}"/>
                  </a:ext>
                </a:extLst>
              </p:cNvPr>
              <p:cNvSpPr/>
              <p:nvPr/>
            </p:nvSpPr>
            <p:spPr>
              <a:xfrm>
                <a:off x="5166527" y="3325556"/>
                <a:ext cx="1145670" cy="1041989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644DB88-74C3-6FEC-2BC2-F8726BEBE728}"/>
                  </a:ext>
                </a:extLst>
              </p:cNvPr>
              <p:cNvSpPr/>
              <p:nvPr/>
            </p:nvSpPr>
            <p:spPr>
              <a:xfrm>
                <a:off x="3605301" y="2254117"/>
                <a:ext cx="2062716" cy="2105247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4D6F0A-7C29-6E68-7525-A968E6C5B0B6}"/>
                </a:ext>
              </a:extLst>
            </p:cNvPr>
            <p:cNvSpPr txBox="1"/>
            <p:nvPr/>
          </p:nvSpPr>
          <p:spPr>
            <a:xfrm>
              <a:off x="1229976" y="1773769"/>
              <a:ext cx="27963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Psychology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4FD772E-97B9-98DC-DF51-1496966DD847}"/>
                </a:ext>
              </a:extLst>
            </p:cNvPr>
            <p:cNvSpPr txBox="1"/>
            <p:nvPr/>
          </p:nvSpPr>
          <p:spPr>
            <a:xfrm>
              <a:off x="5721209" y="1922042"/>
              <a:ext cx="37178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Behavioural Science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C5A5970-A710-A2BC-8BA7-64D44F7D343C}"/>
                </a:ext>
              </a:extLst>
            </p:cNvPr>
            <p:cNvSpPr txBox="1"/>
            <p:nvPr/>
          </p:nvSpPr>
          <p:spPr>
            <a:xfrm>
              <a:off x="308502" y="3212884"/>
              <a:ext cx="37178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00000"/>
                  </a:solidFill>
                </a:rPr>
                <a:t>Neuroscience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12F2BCF-4346-256D-F6BA-3633DCB465A5}"/>
              </a:ext>
            </a:extLst>
          </p:cNvPr>
          <p:cNvSpPr txBox="1"/>
          <p:nvPr/>
        </p:nvSpPr>
        <p:spPr>
          <a:xfrm>
            <a:off x="546301" y="1972163"/>
            <a:ext cx="9692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erriweather" panose="020F0502020204030204" pitchFamily="2" charset="0"/>
              </a:rPr>
              <a:t>“The scientific approach to studying social, mental, and behavioural phenomena” (Hall, 2013)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7383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33C98-8C69-6F1E-AF2E-A932258D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in Psychology</a:t>
            </a:r>
          </a:p>
        </p:txBody>
      </p:sp>
      <p:sp>
        <p:nvSpPr>
          <p:cNvPr id="6" name="Arrow: Left-Right 5">
            <a:extLst>
              <a:ext uri="{FF2B5EF4-FFF2-40B4-BE49-F238E27FC236}">
                <a16:creationId xmlns:a16="http://schemas.microsoft.com/office/drawing/2014/main" id="{4F493080-4506-DF42-A8D9-FAC8564FEFCF}"/>
              </a:ext>
            </a:extLst>
          </p:cNvPr>
          <p:cNvSpPr/>
          <p:nvPr/>
        </p:nvSpPr>
        <p:spPr>
          <a:xfrm>
            <a:off x="1750970" y="3280151"/>
            <a:ext cx="8147942" cy="919716"/>
          </a:xfrm>
          <a:prstGeom prst="leftRightArrow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7704BB-F05E-A87A-F6C0-409CBC07A2D7}"/>
              </a:ext>
            </a:extLst>
          </p:cNvPr>
          <p:cNvSpPr txBox="1"/>
          <p:nvPr/>
        </p:nvSpPr>
        <p:spPr>
          <a:xfrm>
            <a:off x="1857156" y="2585345"/>
            <a:ext cx="2062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Qualitative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8375A5-59AB-00E2-6EB0-F5D3C4C0CC49}"/>
              </a:ext>
            </a:extLst>
          </p:cNvPr>
          <p:cNvSpPr txBox="1"/>
          <p:nvPr/>
        </p:nvSpPr>
        <p:spPr>
          <a:xfrm>
            <a:off x="8272129" y="2585345"/>
            <a:ext cx="2211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Quantitative</a:t>
            </a: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6412D8-2BD5-6F42-7C5B-381D5FFC02A7}"/>
              </a:ext>
            </a:extLst>
          </p:cNvPr>
          <p:cNvSpPr txBox="1"/>
          <p:nvPr/>
        </p:nvSpPr>
        <p:spPr>
          <a:xfrm>
            <a:off x="1857156" y="4433008"/>
            <a:ext cx="23001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Interview</a:t>
            </a:r>
          </a:p>
          <a:p>
            <a:endParaRPr lang="en-GB" dirty="0"/>
          </a:p>
          <a:p>
            <a:r>
              <a:rPr lang="en-GB" dirty="0"/>
              <a:t>Content analysis</a:t>
            </a:r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2A6742-F5C7-DC04-BA14-4A81590343EF}"/>
              </a:ext>
            </a:extLst>
          </p:cNvPr>
          <p:cNvSpPr txBox="1"/>
          <p:nvPr/>
        </p:nvSpPr>
        <p:spPr>
          <a:xfrm>
            <a:off x="4851709" y="4355520"/>
            <a:ext cx="388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Corpus analysis     Surveying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65AE29-4AC1-7F08-49DA-604BC7ACBCE4}"/>
              </a:ext>
            </a:extLst>
          </p:cNvPr>
          <p:cNvSpPr txBox="1"/>
          <p:nvPr/>
        </p:nvSpPr>
        <p:spPr>
          <a:xfrm>
            <a:off x="8654339" y="4355520"/>
            <a:ext cx="23001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Experimental Psychology</a:t>
            </a:r>
          </a:p>
          <a:p>
            <a:endParaRPr lang="en-GB" dirty="0"/>
          </a:p>
          <a:p>
            <a:r>
              <a:rPr lang="en-GB" dirty="0"/>
              <a:t>Computational Psychology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2158226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1E44F3AABE3F419319E7AEF77B937D" ma:contentTypeVersion="14" ma:contentTypeDescription="Create a new document." ma:contentTypeScope="" ma:versionID="4693289331900ec29650775fb6f763cc">
  <xsd:schema xmlns:xsd="http://www.w3.org/2001/XMLSchema" xmlns:xs="http://www.w3.org/2001/XMLSchema" xmlns:p="http://schemas.microsoft.com/office/2006/metadata/properties" xmlns:ns3="75c423d3-9b26-435c-98ed-0150f4d4d3d8" xmlns:ns4="c29cc85f-3feb-407e-8efd-f63aa4ba8f84" targetNamespace="http://schemas.microsoft.com/office/2006/metadata/properties" ma:root="true" ma:fieldsID="cf0f71587da3bfd2b765b8ae030f2b62" ns3:_="" ns4:_="">
    <xsd:import namespace="75c423d3-9b26-435c-98ed-0150f4d4d3d8"/>
    <xsd:import namespace="c29cc85f-3feb-407e-8efd-f63aa4ba8f8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DateTaken" minOccurs="0"/>
                <xsd:element ref="ns3:MediaServiceOCR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423d3-9b26-435c-98ed-0150f4d4d3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ystemTags" ma:index="15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9cc85f-3feb-407e-8efd-f63aa4ba8f8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5c423d3-9b26-435c-98ed-0150f4d4d3d8" xsi:nil="true"/>
  </documentManagement>
</p:properties>
</file>

<file path=customXml/itemProps1.xml><?xml version="1.0" encoding="utf-8"?>
<ds:datastoreItem xmlns:ds="http://schemas.openxmlformats.org/officeDocument/2006/customXml" ds:itemID="{C294EDEE-5F45-42FA-ADFA-ED5F993D520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284A70-C1AD-4999-8643-D293C8982D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c423d3-9b26-435c-98ed-0150f4d4d3d8"/>
    <ds:schemaRef ds:uri="c29cc85f-3feb-407e-8efd-f63aa4ba8f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ECCFFE-C12E-4595-B983-AA57F80DF535}">
  <ds:schemaRefs>
    <ds:schemaRef ds:uri="http://www.w3.org/XML/1998/namespace"/>
    <ds:schemaRef ds:uri="75c423d3-9b26-435c-98ed-0150f4d4d3d8"/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c29cc85f-3feb-407e-8efd-f63aa4ba8f84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1198</TotalTime>
  <Words>419</Words>
  <Application>Microsoft Office PowerPoint</Application>
  <PresentationFormat>Widescreen</PresentationFormat>
  <Paragraphs>114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Century Schoolbook</vt:lpstr>
      <vt:lpstr>Merriweather</vt:lpstr>
      <vt:lpstr>Wingdings 2</vt:lpstr>
      <vt:lpstr>View</vt:lpstr>
      <vt:lpstr>Research Software in Psychology</vt:lpstr>
      <vt:lpstr>Introduction</vt:lpstr>
      <vt:lpstr>Overview</vt:lpstr>
      <vt:lpstr>Research in Psychology</vt:lpstr>
      <vt:lpstr>Research in Psychology</vt:lpstr>
      <vt:lpstr>Research in Psychology</vt:lpstr>
      <vt:lpstr>Research in Psychology</vt:lpstr>
      <vt:lpstr>Research in Psychology</vt:lpstr>
      <vt:lpstr>Research in Psychology</vt:lpstr>
      <vt:lpstr>Research in Psychology</vt:lpstr>
      <vt:lpstr>Experimental Psychology</vt:lpstr>
      <vt:lpstr>Experimental Psychology</vt:lpstr>
      <vt:lpstr>Experimental Psychology</vt:lpstr>
      <vt:lpstr>Experimental Psychology</vt:lpstr>
      <vt:lpstr>Experimental Psychology</vt:lpstr>
      <vt:lpstr>Experimental Tasks</vt:lpstr>
      <vt:lpstr>Experimental Tasks</vt:lpstr>
      <vt:lpstr>Research Software in Experimental Psychology</vt:lpstr>
      <vt:lpstr>What I do</vt:lpstr>
      <vt:lpstr>What I would like to do</vt:lpstr>
      <vt:lpstr>Potential wider RSE needs</vt:lpstr>
      <vt:lpstr>Thank you!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Morales Izquierdo, Sara</dc:creator>
  <cp:lastModifiedBy>Morales Izquierdo, Sara</cp:lastModifiedBy>
  <cp:revision>2</cp:revision>
  <dcterms:created xsi:type="dcterms:W3CDTF">2024-06-13T13:26:32Z</dcterms:created>
  <dcterms:modified xsi:type="dcterms:W3CDTF">2024-06-20T10:04:35Z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0x010100941E44F3AABE3F419319E7AEF77B937D</vt:lpwstr>
  </property>
</Properties>
</file>