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88" r:id="rId2"/>
    <p:sldId id="334" r:id="rId3"/>
    <p:sldId id="335" r:id="rId4"/>
    <p:sldId id="336" r:id="rId5"/>
    <p:sldId id="327" r:id="rId6"/>
    <p:sldId id="293" r:id="rId7"/>
    <p:sldId id="302" r:id="rId8"/>
    <p:sldId id="309" r:id="rId9"/>
    <p:sldId id="329" r:id="rId10"/>
    <p:sldId id="299" r:id="rId11"/>
    <p:sldId id="332" r:id="rId12"/>
    <p:sldId id="331" r:id="rId13"/>
    <p:sldId id="308" r:id="rId14"/>
    <p:sldId id="333" r:id="rId15"/>
    <p:sldId id="298" r:id="rId16"/>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CC99FF"/>
    <a:srgbClr val="2D116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2" autoAdjust="0"/>
    <p:restoredTop sz="93770" autoAdjust="0"/>
  </p:normalViewPr>
  <p:slideViewPr>
    <p:cSldViewPr snapToGrid="0">
      <p:cViewPr varScale="1">
        <p:scale>
          <a:sx n="105" d="100"/>
          <a:sy n="105" d="100"/>
        </p:scale>
        <p:origin x="83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8E828BB8-0594-4C9F-AE1B-418D3792C7DA}" type="datetimeFigureOut">
              <a:rPr lang="en-GB" smtClean="0"/>
              <a:t>15/05/2024</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E022622B-E8B4-45F1-9E92-7EBFFFC6690A}" type="slidenum">
              <a:rPr lang="en-GB" smtClean="0"/>
              <a:t>‹#›</a:t>
            </a:fld>
            <a:endParaRPr lang="en-GB"/>
          </a:p>
        </p:txBody>
      </p:sp>
    </p:spTree>
    <p:extLst>
      <p:ext uri="{BB962C8B-B14F-4D97-AF65-F5344CB8AC3E}">
        <p14:creationId xmlns:p14="http://schemas.microsoft.com/office/powerpoint/2010/main" val="10321341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6367753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12</a:t>
            </a:fld>
            <a:endParaRPr lang="en-GB"/>
          </a:p>
        </p:txBody>
      </p:sp>
    </p:spTree>
    <p:extLst>
      <p:ext uri="{BB962C8B-B14F-4D97-AF65-F5344CB8AC3E}">
        <p14:creationId xmlns:p14="http://schemas.microsoft.com/office/powerpoint/2010/main" val="3378865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022622B-E8B4-45F1-9E92-7EBFFFC6690A}" type="slidenum">
              <a:rPr lang="en-GB" smtClean="0"/>
              <a:t>13</a:t>
            </a:fld>
            <a:endParaRPr lang="en-GB"/>
          </a:p>
        </p:txBody>
      </p:sp>
    </p:spTree>
    <p:extLst>
      <p:ext uri="{BB962C8B-B14F-4D97-AF65-F5344CB8AC3E}">
        <p14:creationId xmlns:p14="http://schemas.microsoft.com/office/powerpoint/2010/main" val="30253056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baseline="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022622B-E8B4-45F1-9E92-7EBFFFC6690A}" type="slidenum">
              <a:rPr lang="en-GB" smtClean="0"/>
              <a:t>15</a:t>
            </a:fld>
            <a:endParaRPr lang="en-GB"/>
          </a:p>
        </p:txBody>
      </p:sp>
    </p:spTree>
    <p:extLst>
      <p:ext uri="{BB962C8B-B14F-4D97-AF65-F5344CB8AC3E}">
        <p14:creationId xmlns:p14="http://schemas.microsoft.com/office/powerpoint/2010/main" val="36510121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2</a:t>
            </a:fld>
            <a:endParaRPr lang="en-GB"/>
          </a:p>
        </p:txBody>
      </p:sp>
    </p:spTree>
    <p:extLst>
      <p:ext uri="{BB962C8B-B14F-4D97-AF65-F5344CB8AC3E}">
        <p14:creationId xmlns:p14="http://schemas.microsoft.com/office/powerpoint/2010/main" val="42504961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3</a:t>
            </a:fld>
            <a:endParaRPr lang="en-GB"/>
          </a:p>
        </p:txBody>
      </p:sp>
    </p:spTree>
    <p:extLst>
      <p:ext uri="{BB962C8B-B14F-4D97-AF65-F5344CB8AC3E}">
        <p14:creationId xmlns:p14="http://schemas.microsoft.com/office/powerpoint/2010/main" val="10751096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4</a:t>
            </a:fld>
            <a:endParaRPr lang="en-GB"/>
          </a:p>
        </p:txBody>
      </p:sp>
    </p:spTree>
    <p:extLst>
      <p:ext uri="{BB962C8B-B14F-4D97-AF65-F5344CB8AC3E}">
        <p14:creationId xmlns:p14="http://schemas.microsoft.com/office/powerpoint/2010/main" val="2713916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008B6ED8-9D91-5E4C-8236-27D5494AAD9C}"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272516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Type any questions as they come to you in the chat – there will be an opportunity for a Q&amp;A session at the end of today’s presentation.</a:t>
            </a:r>
          </a:p>
        </p:txBody>
      </p:sp>
      <p:sp>
        <p:nvSpPr>
          <p:cNvPr id="4" name="Slide Number Placeholder 3"/>
          <p:cNvSpPr>
            <a:spLocks noGrp="1"/>
          </p:cNvSpPr>
          <p:nvPr>
            <p:ph type="sldNum" sz="quarter" idx="10"/>
          </p:nvPr>
        </p:nvSpPr>
        <p:spPr/>
        <p:txBody>
          <a:bodyPr/>
          <a:lstStyle/>
          <a:p>
            <a:fld id="{E022622B-E8B4-45F1-9E92-7EBFFFC6690A}" type="slidenum">
              <a:rPr lang="en-GB" smtClean="0"/>
              <a:t>6</a:t>
            </a:fld>
            <a:endParaRPr lang="en-GB"/>
          </a:p>
        </p:txBody>
      </p:sp>
    </p:spTree>
    <p:extLst>
      <p:ext uri="{BB962C8B-B14F-4D97-AF65-F5344CB8AC3E}">
        <p14:creationId xmlns:p14="http://schemas.microsoft.com/office/powerpoint/2010/main" val="566983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7</a:t>
            </a:fld>
            <a:endParaRPr lang="en-GB"/>
          </a:p>
        </p:txBody>
      </p:sp>
    </p:spTree>
    <p:extLst>
      <p:ext uri="{BB962C8B-B14F-4D97-AF65-F5344CB8AC3E}">
        <p14:creationId xmlns:p14="http://schemas.microsoft.com/office/powerpoint/2010/main" val="40203928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8</a:t>
            </a:fld>
            <a:endParaRPr lang="en-GB"/>
          </a:p>
        </p:txBody>
      </p:sp>
    </p:spTree>
    <p:extLst>
      <p:ext uri="{BB962C8B-B14F-4D97-AF65-F5344CB8AC3E}">
        <p14:creationId xmlns:p14="http://schemas.microsoft.com/office/powerpoint/2010/main" val="31861502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022622B-E8B4-45F1-9E92-7EBFFFC6690A}" type="slidenum">
              <a:rPr lang="en-GB" smtClean="0"/>
              <a:t>10</a:t>
            </a:fld>
            <a:endParaRPr lang="en-GB"/>
          </a:p>
        </p:txBody>
      </p:sp>
    </p:spTree>
    <p:extLst>
      <p:ext uri="{BB962C8B-B14F-4D97-AF65-F5344CB8AC3E}">
        <p14:creationId xmlns:p14="http://schemas.microsoft.com/office/powerpoint/2010/main" val="29730009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7"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dirty="0"/>
              <a:t>TITLE GOES HERE IN CAPS</a:t>
            </a:r>
          </a:p>
        </p:txBody>
      </p:sp>
      <p:sp>
        <p:nvSpPr>
          <p:cNvPr id="8"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Sub title goes here</a:t>
            </a:r>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6"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dirty="0"/>
              <a:t>Date / location / additional info</a:t>
            </a:r>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961" y="5078501"/>
            <a:ext cx="12496684" cy="1933001"/>
          </a:xfrm>
          <a:prstGeom prst="rect">
            <a:avLst/>
          </a:prstGeom>
        </p:spPr>
      </p:pic>
    </p:spTree>
    <p:extLst>
      <p:ext uri="{BB962C8B-B14F-4D97-AF65-F5344CB8AC3E}">
        <p14:creationId xmlns:p14="http://schemas.microsoft.com/office/powerpoint/2010/main" val="13687578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6" name="Rectangle 5"/>
          <p:cNvSpPr/>
          <p:nvPr userDrawn="1"/>
        </p:nvSpPr>
        <p:spPr>
          <a:xfrm>
            <a:off x="0" y="1"/>
            <a:ext cx="12192000" cy="6857999"/>
          </a:xfrm>
          <a:prstGeom prst="rect">
            <a:avLst/>
          </a:prstGeom>
          <a:solidFill>
            <a:srgbClr val="7ECBB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4961" y="5078501"/>
            <a:ext cx="12496684" cy="1933001"/>
          </a:xfrm>
          <a:prstGeom prst="rect">
            <a:avLst/>
          </a:prstGeom>
        </p:spPr>
      </p:pic>
      <p:sp>
        <p:nvSpPr>
          <p:cNvPr id="9" name="Picture Placeholder 7"/>
          <p:cNvSpPr>
            <a:spLocks noGrp="1"/>
          </p:cNvSpPr>
          <p:nvPr>
            <p:ph type="pic" sz="quarter" idx="10"/>
          </p:nvPr>
        </p:nvSpPr>
        <p:spPr>
          <a:xfrm>
            <a:off x="899605" y="5594636"/>
            <a:ext cx="1677828" cy="876304"/>
          </a:xfrm>
          <a:prstGeom prst="rect">
            <a:avLst/>
          </a:prstGeom>
        </p:spPr>
        <p:txBody>
          <a:bodyPr/>
          <a:lstStyle/>
          <a:p>
            <a:endParaRPr lang="en-US" dirty="0"/>
          </a:p>
        </p:txBody>
      </p:sp>
      <p:sp>
        <p:nvSpPr>
          <p:cNvPr id="10" name="Picture Placeholder 7"/>
          <p:cNvSpPr>
            <a:spLocks noGrp="1"/>
          </p:cNvSpPr>
          <p:nvPr>
            <p:ph type="pic" sz="quarter" idx="11"/>
          </p:nvPr>
        </p:nvSpPr>
        <p:spPr>
          <a:xfrm>
            <a:off x="2846047" y="5594636"/>
            <a:ext cx="1677828" cy="876304"/>
          </a:xfrm>
          <a:prstGeom prst="rect">
            <a:avLst/>
          </a:prstGeom>
        </p:spPr>
        <p:txBody>
          <a:bodyPr/>
          <a:lstStyle/>
          <a:p>
            <a:endParaRPr lang="en-US" dirty="0"/>
          </a:p>
        </p:txBody>
      </p:sp>
      <p:sp>
        <p:nvSpPr>
          <p:cNvPr id="12" name="Title 1"/>
          <p:cNvSpPr>
            <a:spLocks noGrp="1"/>
          </p:cNvSpPr>
          <p:nvPr>
            <p:ph type="ctrTitle" hasCustomPrompt="1"/>
          </p:nvPr>
        </p:nvSpPr>
        <p:spPr>
          <a:xfrm>
            <a:off x="804671" y="954765"/>
            <a:ext cx="9323244" cy="1497288"/>
          </a:xfrm>
          <a:prstGeom prst="rect">
            <a:avLst/>
          </a:prstGeom>
        </p:spPr>
        <p:txBody>
          <a:bodyPr anchor="t" anchorCtr="0">
            <a:noAutofit/>
          </a:bodyPr>
          <a:lstStyle>
            <a:lvl1pPr algn="l">
              <a:lnSpc>
                <a:spcPct val="80000"/>
              </a:lnSpc>
              <a:defRPr sz="7200" b="1" i="0" baseline="0">
                <a:solidFill>
                  <a:schemeClr val="bg1"/>
                </a:solidFill>
                <a:latin typeface="+mn-lt"/>
                <a:ea typeface="Avenir Next" charset="0"/>
                <a:cs typeface="Avenir Next" charset="0"/>
              </a:defRPr>
            </a:lvl1pPr>
          </a:lstStyle>
          <a:p>
            <a:r>
              <a:rPr lang="en-US" dirty="0"/>
              <a:t>TITLE GOES HERE IN CAPS</a:t>
            </a:r>
          </a:p>
        </p:txBody>
      </p:sp>
      <p:sp>
        <p:nvSpPr>
          <p:cNvPr id="14" name="Subtitle 2"/>
          <p:cNvSpPr>
            <a:spLocks noGrp="1"/>
          </p:cNvSpPr>
          <p:nvPr>
            <p:ph type="subTitle" idx="1" hasCustomPrompt="1"/>
          </p:nvPr>
        </p:nvSpPr>
        <p:spPr>
          <a:xfrm>
            <a:off x="804672" y="3087899"/>
            <a:ext cx="9144000" cy="445707"/>
          </a:xfrm>
          <a:prstGeom prst="rect">
            <a:avLst/>
          </a:prstGeom>
        </p:spPr>
        <p:txBody>
          <a:bodyPr>
            <a:noAutofit/>
          </a:bodyPr>
          <a:lstStyle>
            <a:lvl1pPr marL="0" marR="0" indent="0" algn="l" defTabSz="914377" rtl="0" eaLnBrk="1" fontAlgn="auto" latinLnBrk="0" hangingPunct="1">
              <a:lnSpc>
                <a:spcPct val="100000"/>
              </a:lnSpc>
              <a:spcBef>
                <a:spcPts val="0"/>
              </a:spcBef>
              <a:spcAft>
                <a:spcPts val="0"/>
              </a:spcAft>
              <a:buClrTx/>
              <a:buSzTx/>
              <a:buFont typeface="Arial" panose="020B0604020202020204" pitchFamily="34" charset="0"/>
              <a:buNone/>
              <a:tabLst/>
              <a:defRPr sz="3200" b="0" i="0" baseline="0">
                <a:solidFill>
                  <a:schemeClr val="bg1"/>
                </a:solidFill>
                <a:latin typeface="+mn-lt"/>
                <a:ea typeface="Avenir Next Medium" charset="0"/>
                <a:cs typeface="Avenir Next Medium" charset="0"/>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Sub title goes here</a:t>
            </a:r>
          </a:p>
        </p:txBody>
      </p:sp>
      <p:sp>
        <p:nvSpPr>
          <p:cNvPr id="15" name="Text Placeholder 15"/>
          <p:cNvSpPr>
            <a:spLocks noGrp="1"/>
          </p:cNvSpPr>
          <p:nvPr>
            <p:ph type="body" sz="quarter" idx="12" hasCustomPrompt="1"/>
          </p:nvPr>
        </p:nvSpPr>
        <p:spPr>
          <a:xfrm>
            <a:off x="804334" y="4196465"/>
            <a:ext cx="8189940" cy="450849"/>
          </a:xfrm>
          <a:prstGeom prst="rect">
            <a:avLst/>
          </a:prstGeom>
        </p:spPr>
        <p:txBody>
          <a:bodyPr/>
          <a:lstStyle>
            <a:lvl1pPr marL="0" indent="0">
              <a:buFontTx/>
              <a:buNone/>
              <a:defRPr sz="2000" b="0" i="0">
                <a:solidFill>
                  <a:schemeClr val="bg1"/>
                </a:solidFill>
                <a:latin typeface="+mn-lt"/>
                <a:ea typeface="Avenir Next" charset="0"/>
                <a:cs typeface="Avenir Next" charset="0"/>
              </a:defRPr>
            </a:lvl1pPr>
          </a:lstStyle>
          <a:p>
            <a:pPr lvl="0"/>
            <a:r>
              <a:rPr lang="en-US" dirty="0"/>
              <a:t>Date / location / additional info</a:t>
            </a:r>
          </a:p>
        </p:txBody>
      </p:sp>
    </p:spTree>
    <p:extLst>
      <p:ext uri="{BB962C8B-B14F-4D97-AF65-F5344CB8AC3E}">
        <p14:creationId xmlns:p14="http://schemas.microsoft.com/office/powerpoint/2010/main" val="168846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7325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cxnSp>
        <p:nvCxnSpPr>
          <p:cNvPr id="11" name="Straight Connector 10"/>
          <p:cNvCxnSpPr/>
          <p:nvPr userDrawn="1"/>
        </p:nvCxnSpPr>
        <p:spPr>
          <a:xfrm>
            <a:off x="899605" y="3765276"/>
            <a:ext cx="1027442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47293" y="-89728"/>
            <a:ext cx="12485589" cy="1931285"/>
          </a:xfrm>
          <a:prstGeom prst="rect">
            <a:avLst/>
          </a:prstGeom>
        </p:spPr>
      </p:pic>
      <p:sp>
        <p:nvSpPr>
          <p:cNvPr id="6" name="Text Placeholder 3"/>
          <p:cNvSpPr>
            <a:spLocks noGrp="1"/>
          </p:cNvSpPr>
          <p:nvPr>
            <p:ph type="body" sz="quarter" idx="4294967295"/>
          </p:nvPr>
        </p:nvSpPr>
        <p:spPr>
          <a:xfrm>
            <a:off x="1178989" y="2351436"/>
            <a:ext cx="8147119" cy="3665541"/>
          </a:xfrm>
          <a:prstGeom prst="rect">
            <a:avLst/>
          </a:prstGeom>
        </p:spPr>
        <p:txBody>
          <a:bodyPr/>
          <a:lstStyle/>
          <a:p>
            <a:pPr>
              <a:buClr>
                <a:srgbClr val="511C6C"/>
              </a:buClr>
            </a:pPr>
            <a:r>
              <a:rPr lang="en-US" dirty="0">
                <a:latin typeface="+mn-lt"/>
              </a:rPr>
              <a:t>Important parts of the text can be </a:t>
            </a:r>
            <a:r>
              <a:rPr lang="en-US" b="1" dirty="0">
                <a:latin typeface="+mn-lt"/>
                <a:ea typeface="Avenir Next Demi Bold" charset="0"/>
                <a:cs typeface="Avenir Next Demi Bold" charset="0"/>
              </a:rPr>
              <a:t>highlighted in demi bold weight</a:t>
            </a:r>
            <a:r>
              <a:rPr lang="en-US" dirty="0">
                <a:latin typeface="+mn-lt"/>
              </a:rPr>
              <a:t> for added impact.</a:t>
            </a:r>
          </a:p>
          <a:p>
            <a:pPr>
              <a:buClr>
                <a:srgbClr val="511C6C"/>
              </a:buClr>
            </a:pPr>
            <a:r>
              <a:rPr lang="en-US" dirty="0" err="1">
                <a:latin typeface="+mn-lt"/>
              </a:rPr>
              <a:t>Nunc</a:t>
            </a:r>
            <a:r>
              <a:rPr lang="en-US" dirty="0">
                <a:latin typeface="+mn-lt"/>
              </a:rPr>
              <a:t> a </a:t>
            </a:r>
            <a:r>
              <a:rPr lang="en-US" dirty="0" err="1">
                <a:latin typeface="+mn-lt"/>
              </a:rPr>
              <a:t>nisl</a:t>
            </a:r>
            <a:r>
              <a:rPr lang="en-US" dirty="0">
                <a:latin typeface="+mn-lt"/>
              </a:rPr>
              <a:t> vitae </a:t>
            </a:r>
            <a:r>
              <a:rPr lang="en-US" b="1" dirty="0" err="1">
                <a:latin typeface="+mn-lt"/>
                <a:ea typeface="Avenir Next Demi Bold" charset="0"/>
                <a:cs typeface="Avenir Next Demi Bold" charset="0"/>
              </a:rPr>
              <a:t>massa</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b="1" dirty="0">
                <a:latin typeface="+mn-lt"/>
                <a:ea typeface="Avenir Next Demi Bold" charset="0"/>
                <a:cs typeface="Avenir Next Demi Bold" charset="0"/>
              </a:rPr>
              <a:t> </a:t>
            </a:r>
            <a:r>
              <a:rPr lang="en-US" b="1" dirty="0" err="1">
                <a:latin typeface="+mn-lt"/>
                <a:ea typeface="Avenir Next Demi Bold" charset="0"/>
                <a:cs typeface="Avenir Next Demi Bold" charset="0"/>
              </a:rPr>
              <a:t>volutpat</a:t>
            </a:r>
            <a:r>
              <a:rPr lang="en-US" dirty="0">
                <a:latin typeface="+mn-lt"/>
              </a:rPr>
              <a:t>. </a:t>
            </a:r>
            <a:r>
              <a:rPr lang="en-US" dirty="0" err="1">
                <a:latin typeface="+mn-lt"/>
              </a:rPr>
              <a:t>Sed</a:t>
            </a:r>
            <a:r>
              <a:rPr lang="en-US" dirty="0">
                <a:latin typeface="+mn-lt"/>
              </a:rPr>
              <a:t> </a:t>
            </a:r>
            <a:r>
              <a:rPr lang="en-US" dirty="0" err="1">
                <a:latin typeface="+mn-lt"/>
              </a:rPr>
              <a:t>bibendum</a:t>
            </a:r>
            <a:r>
              <a:rPr lang="en-US" dirty="0">
                <a:latin typeface="+mn-lt"/>
              </a:rPr>
              <a:t> </a:t>
            </a:r>
            <a:r>
              <a:rPr lang="en-US" dirty="0" err="1">
                <a:latin typeface="+mn-lt"/>
              </a:rPr>
              <a:t>mauris</a:t>
            </a:r>
            <a:r>
              <a:rPr lang="en-US" dirty="0">
                <a:latin typeface="+mn-lt"/>
              </a:rPr>
              <a:t> id </a:t>
            </a:r>
            <a:r>
              <a:rPr lang="en-US" dirty="0" err="1">
                <a:latin typeface="+mn-lt"/>
              </a:rPr>
              <a:t>rutrum</a:t>
            </a:r>
            <a:r>
              <a:rPr lang="en-US" dirty="0">
                <a:latin typeface="+mn-lt"/>
              </a:rPr>
              <a:t> </a:t>
            </a:r>
            <a:r>
              <a:rPr lang="en-US" dirty="0" err="1">
                <a:latin typeface="+mn-lt"/>
              </a:rPr>
              <a:t>feugiat</a:t>
            </a:r>
            <a:r>
              <a:rPr lang="en-US" dirty="0">
                <a:latin typeface="+mn-lt"/>
              </a:rPr>
              <a:t>.</a:t>
            </a:r>
          </a:p>
          <a:p>
            <a:pPr>
              <a:buClr>
                <a:srgbClr val="511C6C"/>
              </a:buClr>
            </a:pPr>
            <a:r>
              <a:rPr lang="en-US" b="1" dirty="0">
                <a:latin typeface="+mn-lt"/>
                <a:ea typeface="Avenir Next Demi Bold" charset="0"/>
                <a:cs typeface="Avenir Next Demi Bold" charset="0"/>
              </a:rPr>
              <a:t>Or every bullet point can be in demi bold</a:t>
            </a:r>
            <a:r>
              <a:rPr lang="en-US" dirty="0">
                <a:latin typeface="+mn-lt"/>
              </a:rPr>
              <a:t>.</a:t>
            </a:r>
          </a:p>
          <a:p>
            <a:pPr>
              <a:buClr>
                <a:srgbClr val="511C6C"/>
              </a:buClr>
            </a:pPr>
            <a:r>
              <a:rPr lang="en-US" dirty="0" err="1"/>
              <a:t>Nunc</a:t>
            </a:r>
            <a:r>
              <a:rPr lang="en-US" dirty="0"/>
              <a:t> a </a:t>
            </a:r>
            <a:r>
              <a:rPr lang="en-US" dirty="0" err="1"/>
              <a:t>nisl</a:t>
            </a:r>
            <a:r>
              <a:rPr lang="en-US" dirty="0"/>
              <a:t> vitae </a:t>
            </a:r>
            <a:r>
              <a:rPr lang="en-US" b="1" dirty="0" err="1">
                <a:ea typeface="Avenir Next Demi Bold" charset="0"/>
                <a:cs typeface="Avenir Next Demi Bold" charset="0"/>
              </a:rPr>
              <a:t>massa</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b="1" dirty="0">
                <a:ea typeface="Avenir Next Demi Bold" charset="0"/>
                <a:cs typeface="Avenir Next Demi Bold" charset="0"/>
              </a:rPr>
              <a:t> </a:t>
            </a:r>
            <a:r>
              <a:rPr lang="en-US" b="1" dirty="0" err="1">
                <a:ea typeface="Avenir Next Demi Bold" charset="0"/>
                <a:cs typeface="Avenir Next Demi Bold" charset="0"/>
              </a:rPr>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a:p>
            <a:pPr>
              <a:buClr>
                <a:srgbClr val="00B2DD"/>
              </a:buClr>
            </a:pPr>
            <a:endParaRPr lang="en-US" dirty="0">
              <a:latin typeface="+mn-lt"/>
            </a:endParaRPr>
          </a:p>
          <a:p>
            <a:pPr>
              <a:buClr>
                <a:srgbClr val="00B2DD"/>
              </a:buClr>
            </a:pPr>
            <a:endParaRPr lang="en-US" dirty="0">
              <a:latin typeface="+mn-lt"/>
            </a:endParaRPr>
          </a:p>
        </p:txBody>
      </p:sp>
      <p:sp>
        <p:nvSpPr>
          <p:cNvPr id="7" name="Text Placeholder 4"/>
          <p:cNvSpPr>
            <a:spLocks noGrp="1"/>
          </p:cNvSpPr>
          <p:nvPr>
            <p:ph type="body" sz="quarter" idx="4294967295"/>
          </p:nvPr>
        </p:nvSpPr>
        <p:spPr>
          <a:xfrm>
            <a:off x="1178989" y="1620934"/>
            <a:ext cx="7164912" cy="507823"/>
          </a:xfrm>
          <a:prstGeom prst="rect">
            <a:avLst/>
          </a:prstGeom>
        </p:spPr>
        <p:txBody>
          <a:bodyPr/>
          <a:lstStyle>
            <a:lvl1pPr marL="0" indent="0">
              <a:buNone/>
              <a:defRPr/>
            </a:lvl1pPr>
          </a:lstStyle>
          <a:p>
            <a:pPr marL="0" indent="0">
              <a:buNone/>
            </a:pPr>
            <a:r>
              <a:rPr lang="en-US" dirty="0">
                <a:solidFill>
                  <a:srgbClr val="511C6C"/>
                </a:solidFill>
                <a:latin typeface="+mn-lt"/>
              </a:rPr>
              <a:t>Page title (more bullet points)</a:t>
            </a:r>
          </a:p>
          <a:p>
            <a:endParaRPr lang="en-US" dirty="0">
              <a:solidFill>
                <a:srgbClr val="00B2DD"/>
              </a:solidFill>
              <a:latin typeface="+mn-lt"/>
            </a:endParaRPr>
          </a:p>
        </p:txBody>
      </p:sp>
    </p:spTree>
    <p:extLst>
      <p:ext uri="{BB962C8B-B14F-4D97-AF65-F5344CB8AC3E}">
        <p14:creationId xmlns:p14="http://schemas.microsoft.com/office/powerpoint/2010/main" val="4250027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7"/>
            <a:ext cx="9144000" cy="1655763"/>
          </a:xfrm>
          <a:prstGeom prst="rect">
            <a:avLst/>
          </a:prstGeo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a:xfrm>
            <a:off x="838200" y="6356351"/>
            <a:ext cx="2743200" cy="365125"/>
          </a:xfrm>
          <a:prstGeom prst="rect">
            <a:avLst/>
          </a:prstGeom>
        </p:spPr>
        <p:txBody>
          <a:bodyPr/>
          <a:lstStyle/>
          <a:p>
            <a:fld id="{87C4B184-9C68-4418-9578-F5E6F1C9A3ED}" type="datetimeFigureOut">
              <a:rPr lang="en-GB" smtClean="0"/>
              <a:t>15/05/2024</a:t>
            </a:fld>
            <a:endParaRPr lang="en-GB" dirty="0"/>
          </a:p>
        </p:txBody>
      </p:sp>
      <p:sp>
        <p:nvSpPr>
          <p:cNvPr id="5" name="Footer Placeholder 4"/>
          <p:cNvSpPr>
            <a:spLocks noGrp="1"/>
          </p:cNvSpPr>
          <p:nvPr>
            <p:ph type="ftr" sz="quarter" idx="11"/>
          </p:nvPr>
        </p:nvSpPr>
        <p:spPr>
          <a:xfrm>
            <a:off x="4038600" y="6356351"/>
            <a:ext cx="4114800" cy="365125"/>
          </a:xfrm>
          <a:prstGeom prst="rect">
            <a:avLst/>
          </a:prstGeom>
        </p:spPr>
        <p:txBody>
          <a:bodyPr/>
          <a:lstStyle/>
          <a:p>
            <a:endParaRPr lang="en-GB" dirty="0"/>
          </a:p>
        </p:txBody>
      </p:sp>
      <p:sp>
        <p:nvSpPr>
          <p:cNvPr id="6" name="Slide Number Placeholder 5"/>
          <p:cNvSpPr>
            <a:spLocks noGrp="1"/>
          </p:cNvSpPr>
          <p:nvPr>
            <p:ph type="sldNum" sz="quarter" idx="12"/>
          </p:nvPr>
        </p:nvSpPr>
        <p:spPr>
          <a:xfrm>
            <a:off x="8610600" y="6356351"/>
            <a:ext cx="2743200" cy="365125"/>
          </a:xfrm>
          <a:prstGeom prst="rect">
            <a:avLst/>
          </a:prstGeom>
        </p:spPr>
        <p:txBody>
          <a:bodyPr/>
          <a:lstStyle/>
          <a:p>
            <a:fld id="{C3A80BDE-B7F5-42E2-A699-FCFBD59B018A}" type="slidenum">
              <a:rPr lang="en-GB" smtClean="0"/>
              <a:t>‹#›</a:t>
            </a:fld>
            <a:endParaRPr lang="en-GB" dirty="0"/>
          </a:p>
        </p:txBody>
      </p:sp>
    </p:spTree>
    <p:extLst>
      <p:ext uri="{BB962C8B-B14F-4D97-AF65-F5344CB8AC3E}">
        <p14:creationId xmlns:p14="http://schemas.microsoft.com/office/powerpoint/2010/main" val="32465111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8" name="Rectangle 7"/>
          <p:cNvSpPr/>
          <p:nvPr userDrawn="1"/>
        </p:nvSpPr>
        <p:spPr bwMode="auto">
          <a:xfrm>
            <a:off x="2" y="5661248"/>
            <a:ext cx="12206199" cy="1008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77"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Times New Roman" pitchFamily="18" charset="0"/>
            </a:endParaRPr>
          </a:p>
        </p:txBody>
      </p:sp>
      <p:sp>
        <p:nvSpPr>
          <p:cNvPr id="2" name="Title 1"/>
          <p:cNvSpPr>
            <a:spLocks noGrp="1"/>
          </p:cNvSpPr>
          <p:nvPr>
            <p:ph type="title" hasCustomPrompt="1"/>
          </p:nvPr>
        </p:nvSpPr>
        <p:spPr>
          <a:xfrm>
            <a:off x="914400" y="1550980"/>
            <a:ext cx="10363200" cy="1362075"/>
          </a:xfrm>
        </p:spPr>
        <p:txBody>
          <a:bodyPr anchor="t"/>
          <a:lstStyle>
            <a:lvl1pPr algn="l">
              <a:defRPr sz="4000" b="1" cap="none"/>
            </a:lvl1pPr>
          </a:lstStyle>
          <a:p>
            <a:r>
              <a:rPr lang="en-US" dirty="0"/>
              <a:t>Click to edit master title style</a:t>
            </a:r>
            <a:endParaRPr lang="en-GB" dirty="0"/>
          </a:p>
        </p:txBody>
      </p:sp>
      <p:sp>
        <p:nvSpPr>
          <p:cNvPr id="3" name="Text Placeholder 2"/>
          <p:cNvSpPr>
            <a:spLocks noGrp="1"/>
          </p:cNvSpPr>
          <p:nvPr>
            <p:ph type="body" idx="1"/>
          </p:nvPr>
        </p:nvSpPr>
        <p:spPr>
          <a:xfrm>
            <a:off x="963084" y="2906713"/>
            <a:ext cx="10363200" cy="1500187"/>
          </a:xfrm>
        </p:spPr>
        <p:txBody>
          <a:bodyPr anchor="t"/>
          <a:lstStyle>
            <a:lvl1pPr marL="0" indent="0">
              <a:buNone/>
              <a:defRPr sz="3200"/>
            </a:lvl1pPr>
            <a:lvl2pPr marL="457189" indent="0">
              <a:buNone/>
              <a:defRPr sz="1800"/>
            </a:lvl2pPr>
            <a:lvl3pPr marL="914377" indent="0">
              <a:buNone/>
              <a:defRPr sz="1600"/>
            </a:lvl3pPr>
            <a:lvl4pPr marL="1371566" indent="0">
              <a:buNone/>
              <a:defRPr sz="1400"/>
            </a:lvl4pPr>
            <a:lvl5pPr marL="1828754" indent="0">
              <a:buNone/>
              <a:defRPr sz="1400"/>
            </a:lvl5pPr>
            <a:lvl6pPr marL="2285943" indent="0">
              <a:buNone/>
              <a:defRPr sz="1400"/>
            </a:lvl6pPr>
            <a:lvl7pPr marL="2743131" indent="0">
              <a:buNone/>
              <a:defRPr sz="1400"/>
            </a:lvl7pPr>
            <a:lvl8pPr marL="3200320" indent="0">
              <a:buNone/>
              <a:defRPr sz="1400"/>
            </a:lvl8pPr>
            <a:lvl9pPr marL="3657509"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2DF8B94E-925D-4A32-90AE-A4FAA5B8065E}" type="slidenum">
              <a:rPr lang="en-GB" altLang="en-US"/>
              <a:pPr>
                <a:defRPr/>
              </a:pPr>
              <a:t>‹#›</a:t>
            </a:fld>
            <a:endParaRPr lang="en-GB" altLang="en-US" dirty="0"/>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2"/>
            <a:ext cx="12192000" cy="1377315"/>
          </a:xfrm>
          <a:prstGeom prst="rect">
            <a:avLst/>
          </a:prstGeom>
        </p:spPr>
      </p:pic>
    </p:spTree>
    <p:extLst>
      <p:ext uri="{BB962C8B-B14F-4D97-AF65-F5344CB8AC3E}">
        <p14:creationId xmlns:p14="http://schemas.microsoft.com/office/powerpoint/2010/main" val="3066497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 y="1"/>
            <a:ext cx="12191545" cy="6857999"/>
          </a:xfrm>
          <a:prstGeom prst="rect">
            <a:avLst/>
          </a:prstGeom>
        </p:spPr>
      </p:pic>
      <p:sp>
        <p:nvSpPr>
          <p:cNvPr id="22" name="Text Placeholder 21"/>
          <p:cNvSpPr>
            <a:spLocks noGrp="1"/>
          </p:cNvSpPr>
          <p:nvPr>
            <p:ph type="body" sz="quarter" idx="13" hasCustomPrompt="1"/>
          </p:nvPr>
        </p:nvSpPr>
        <p:spPr>
          <a:xfrm>
            <a:off x="1178989" y="3099144"/>
            <a:ext cx="10189521" cy="3283944"/>
          </a:xfrm>
          <a:prstGeom prst="rect">
            <a:avLst/>
          </a:prstGeom>
        </p:spPr>
        <p:txBody>
          <a:bodyPr/>
          <a:lstStyle>
            <a:lvl1pPr marL="228594" marR="0" indent="-228594" algn="l" defTabSz="914377" rtl="0" eaLnBrk="1" fontAlgn="auto" latinLnBrk="0" hangingPunct="1">
              <a:lnSpc>
                <a:spcPct val="100000"/>
              </a:lnSpc>
              <a:spcBef>
                <a:spcPts val="0"/>
              </a:spcBef>
              <a:spcAft>
                <a:spcPts val="1600"/>
              </a:spcAft>
              <a:buClr>
                <a:srgbClr val="511C6C"/>
              </a:buClr>
              <a:buSzPct val="120000"/>
              <a:buFont typeface="Arial" charset="0"/>
              <a:buChar char="•"/>
              <a:tabLst/>
              <a:defRPr sz="2667"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Important parts of the bullet can be highlighted in a bold weight for added impact.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1178989" y="2188019"/>
            <a:ext cx="6707712" cy="507823"/>
          </a:xfrm>
          <a:prstGeom prst="rect">
            <a:avLst/>
          </a:prstGeom>
        </p:spPr>
        <p:txBody>
          <a:bodyPr/>
          <a:lstStyle>
            <a:lvl1pPr marL="0" indent="0">
              <a:buFontTx/>
              <a:buNone/>
              <a:defRPr sz="2667" b="1" i="0" baseline="0">
                <a:solidFill>
                  <a:srgbClr val="511C6C"/>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(minimal text as bullet points)</a:t>
            </a:r>
          </a:p>
          <a:p>
            <a:pPr lvl="0"/>
            <a:endParaRPr lang="en-US" dirty="0"/>
          </a:p>
        </p:txBody>
      </p:sp>
    </p:spTree>
    <p:extLst>
      <p:ext uri="{BB962C8B-B14F-4D97-AF65-F5344CB8AC3E}">
        <p14:creationId xmlns:p14="http://schemas.microsoft.com/office/powerpoint/2010/main" val="3830046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 y="2"/>
            <a:ext cx="12191543" cy="6857996"/>
          </a:xfrm>
          <a:prstGeom prst="rect">
            <a:avLst/>
          </a:prstGeom>
        </p:spPr>
      </p:pic>
      <p:sp>
        <p:nvSpPr>
          <p:cNvPr id="22" name="Text Placeholder 21"/>
          <p:cNvSpPr>
            <a:spLocks noGrp="1"/>
          </p:cNvSpPr>
          <p:nvPr>
            <p:ph type="body" sz="quarter" idx="13" hasCustomPrompt="1"/>
          </p:nvPr>
        </p:nvSpPr>
        <p:spPr>
          <a:xfrm>
            <a:off x="5285769" y="1140267"/>
            <a:ext cx="6082743" cy="3283944"/>
          </a:xfrm>
          <a:prstGeom prst="rect">
            <a:avLst/>
          </a:prstGeom>
        </p:spPr>
        <p:txBody>
          <a:bodyPr/>
          <a:lstStyle>
            <a:lvl1pPr marL="228589" marR="0" indent="-228589" algn="l" defTabSz="914354" rtl="0" eaLnBrk="1" fontAlgn="auto" latinLnBrk="0" hangingPunct="1">
              <a:lnSpc>
                <a:spcPct val="100000"/>
              </a:lnSpc>
              <a:spcBef>
                <a:spcPts val="0"/>
              </a:spcBef>
              <a:spcAft>
                <a:spcPts val="1600"/>
              </a:spcAft>
              <a:buClr>
                <a:srgbClr val="511C6C"/>
              </a:buClr>
              <a:buSzPct val="120000"/>
              <a:buFont typeface="Arial" charset="0"/>
              <a:buChar char="•"/>
              <a:tabLst/>
              <a:defRPr sz="2133"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a:t>
            </a:r>
          </a:p>
        </p:txBody>
      </p:sp>
      <p:sp>
        <p:nvSpPr>
          <p:cNvPr id="7" name="Text Placeholder 21"/>
          <p:cNvSpPr>
            <a:spLocks noGrp="1"/>
          </p:cNvSpPr>
          <p:nvPr>
            <p:ph type="body" sz="quarter" idx="14" hasCustomPrompt="1"/>
          </p:nvPr>
        </p:nvSpPr>
        <p:spPr>
          <a:xfrm>
            <a:off x="1178991" y="1140267"/>
            <a:ext cx="3954485" cy="3346364"/>
          </a:xfrm>
          <a:prstGeom prst="rect">
            <a:avLst/>
          </a:prstGeom>
        </p:spPr>
        <p:txBody>
          <a:bodyPr/>
          <a:lstStyle>
            <a:lvl1pPr marL="0" indent="0">
              <a:lnSpc>
                <a:spcPct val="80000"/>
              </a:lnSpc>
              <a:buFontTx/>
              <a:buNone/>
              <a:defRPr sz="4000" b="1" i="0" baseline="0">
                <a:solidFill>
                  <a:srgbClr val="511C6C"/>
                </a:solidFill>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(DYNAMIC TITLE OPTION CAPS AND BOLD)</a:t>
            </a:r>
          </a:p>
        </p:txBody>
      </p:sp>
    </p:spTree>
    <p:extLst>
      <p:ext uri="{BB962C8B-B14F-4D97-AF65-F5344CB8AC3E}">
        <p14:creationId xmlns:p14="http://schemas.microsoft.com/office/powerpoint/2010/main" val="3048119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 y="0"/>
            <a:ext cx="12191543" cy="6857997"/>
          </a:xfrm>
          <a:prstGeom prst="rect">
            <a:avLst/>
          </a:prstGeom>
        </p:spPr>
      </p:pic>
      <p:sp>
        <p:nvSpPr>
          <p:cNvPr id="22" name="Text Placeholder 21"/>
          <p:cNvSpPr>
            <a:spLocks noGrp="1"/>
          </p:cNvSpPr>
          <p:nvPr>
            <p:ph type="body" sz="quarter" idx="13" hasCustomPrompt="1"/>
          </p:nvPr>
        </p:nvSpPr>
        <p:spPr>
          <a:xfrm>
            <a:off x="1178990" y="2111583"/>
            <a:ext cx="4692421" cy="2021964"/>
          </a:xfrm>
          <a:prstGeom prst="rect">
            <a:avLst/>
          </a:prstGeom>
        </p:spPr>
        <p:txBody>
          <a:bodyPr/>
          <a:lstStyle>
            <a:lvl1pPr marL="228594" marR="0" indent="-228594" algn="l" defTabSz="914377" rtl="0" eaLnBrk="1" fontAlgn="auto" latinLnBrk="0" hangingPunct="1">
              <a:lnSpc>
                <a:spcPct val="120000"/>
              </a:lnSpc>
              <a:spcBef>
                <a:spcPts val="0"/>
              </a:spcBef>
              <a:spcAft>
                <a:spcPts val="800"/>
              </a:spcAft>
              <a:buClr>
                <a:srgbClr val="7ECBB6"/>
              </a:buClr>
              <a:buSzPct val="120000"/>
              <a:buFont typeface="Arial" charset="0"/>
              <a:buChar char="•"/>
              <a:tabLst/>
              <a:defRPr sz="1333"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23" name="Text Placeholder 21"/>
          <p:cNvSpPr>
            <a:spLocks noGrp="1"/>
          </p:cNvSpPr>
          <p:nvPr>
            <p:ph type="body" sz="quarter" idx="14" hasCustomPrompt="1"/>
          </p:nvPr>
        </p:nvSpPr>
        <p:spPr>
          <a:xfrm>
            <a:off x="1178989" y="606869"/>
            <a:ext cx="10189521" cy="507823"/>
          </a:xfrm>
          <a:prstGeom prst="rect">
            <a:avLst/>
          </a:prstGeom>
        </p:spPr>
        <p:txBody>
          <a:bodyPr/>
          <a:lstStyle>
            <a:lvl1pPr marL="0" indent="0">
              <a:buFontTx/>
              <a:buNone/>
              <a:defRPr sz="2667" b="1" i="0" baseline="0">
                <a:solidFill>
                  <a:srgbClr val="7ECBB6"/>
                </a:solidFill>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a:t>Page title (2 column)</a:t>
            </a:r>
          </a:p>
          <a:p>
            <a:pPr lvl="0"/>
            <a:endParaRPr lang="en-US" dirty="0"/>
          </a:p>
        </p:txBody>
      </p:sp>
      <p:sp>
        <p:nvSpPr>
          <p:cNvPr id="15" name="Text Placeholder 21"/>
          <p:cNvSpPr>
            <a:spLocks noGrp="1"/>
          </p:cNvSpPr>
          <p:nvPr>
            <p:ph type="body" sz="quarter" idx="15" hasCustomPrompt="1"/>
          </p:nvPr>
        </p:nvSpPr>
        <p:spPr>
          <a:xfrm>
            <a:off x="1178990" y="1286475"/>
            <a:ext cx="4692421" cy="825108"/>
          </a:xfrm>
          <a:prstGeom prst="rect">
            <a:avLst/>
          </a:prstGeom>
        </p:spPr>
        <p:txBody>
          <a:bodyPr/>
          <a:lstStyle>
            <a:lvl1pPr marL="0" marR="0" indent="0" algn="l" defTabSz="914377" rtl="0" eaLnBrk="1" fontAlgn="auto" latinLnBrk="0" hangingPunct="1">
              <a:lnSpc>
                <a:spcPct val="120000"/>
              </a:lnSpc>
              <a:spcBef>
                <a:spcPts val="0"/>
              </a:spcBef>
              <a:spcAft>
                <a:spcPts val="800"/>
              </a:spcAft>
              <a:buClr>
                <a:srgbClr val="F47920"/>
              </a:buClr>
              <a:buSzPct val="120000"/>
              <a:buFontTx/>
              <a:buNone/>
              <a:tabLst/>
              <a:defRPr sz="1600" b="1" i="0" baseline="0">
                <a:latin typeface="+mn-lt"/>
                <a:ea typeface="Avenir Next Demi Bold" charset="0"/>
                <a:cs typeface="Avenir Next Demi Bold"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a:latin typeface="+mn-lt"/>
              </a:rPr>
              <a:t>Lorem</a:t>
            </a:r>
            <a:r>
              <a:rPr lang="en-US" dirty="0">
                <a:latin typeface="+mn-lt"/>
              </a:rPr>
              <a:t> </a:t>
            </a:r>
            <a:r>
              <a:rPr lang="en-US" dirty="0" err="1">
                <a:latin typeface="+mn-lt"/>
              </a:rPr>
              <a:t>ipsum</a:t>
            </a:r>
            <a:r>
              <a:rPr lang="en-US" dirty="0">
                <a:latin typeface="+mn-lt"/>
              </a:rPr>
              <a:t> dolor sit </a:t>
            </a:r>
            <a:r>
              <a:rPr lang="en-US" dirty="0" err="1">
                <a:latin typeface="+mn-lt"/>
              </a:rPr>
              <a:t>amet</a:t>
            </a:r>
            <a:r>
              <a:rPr lang="en-US" dirty="0">
                <a:latin typeface="+mn-lt"/>
              </a:rPr>
              <a:t>, </a:t>
            </a:r>
            <a:r>
              <a:rPr lang="en-US" dirty="0" err="1">
                <a:latin typeface="+mn-lt"/>
              </a:rPr>
              <a:t>consectetur</a:t>
            </a:r>
            <a:r>
              <a:rPr lang="en-US" dirty="0">
                <a:latin typeface="+mn-lt"/>
              </a:rPr>
              <a:t> </a:t>
            </a:r>
            <a:r>
              <a:rPr lang="en-US" dirty="0" err="1">
                <a:latin typeface="+mn-lt"/>
              </a:rPr>
              <a:t>adipiscing</a:t>
            </a:r>
            <a:r>
              <a:rPr lang="en-US" dirty="0">
                <a:latin typeface="+mn-lt"/>
              </a:rPr>
              <a:t> </a:t>
            </a:r>
            <a:r>
              <a:rPr lang="en-US" dirty="0" err="1">
                <a:latin typeface="+mn-lt"/>
              </a:rPr>
              <a:t>elit</a:t>
            </a:r>
            <a:r>
              <a:rPr lang="en-US" dirty="0">
                <a:latin typeface="+mn-lt"/>
              </a:rPr>
              <a:t> </a:t>
            </a:r>
            <a:r>
              <a:rPr lang="en-US" dirty="0" err="1">
                <a:latin typeface="+mn-lt"/>
              </a:rPr>
              <a:t>morbi</a:t>
            </a:r>
            <a:r>
              <a:rPr lang="en-US" dirty="0">
                <a:latin typeface="+mn-lt"/>
              </a:rPr>
              <a:t> vitae.</a:t>
            </a:r>
          </a:p>
        </p:txBody>
      </p:sp>
      <p:sp>
        <p:nvSpPr>
          <p:cNvPr id="16" name="Text Placeholder 21"/>
          <p:cNvSpPr>
            <a:spLocks noGrp="1"/>
          </p:cNvSpPr>
          <p:nvPr>
            <p:ph type="body" sz="quarter" idx="16" hasCustomPrompt="1"/>
          </p:nvPr>
        </p:nvSpPr>
        <p:spPr>
          <a:xfrm>
            <a:off x="6387328" y="2111583"/>
            <a:ext cx="4692421" cy="2021964"/>
          </a:xfrm>
          <a:prstGeom prst="rect">
            <a:avLst/>
          </a:prstGeom>
        </p:spPr>
        <p:txBody>
          <a:bodyPr/>
          <a:lstStyle>
            <a:lvl1pPr marL="228594" marR="0" indent="-228594" algn="l" defTabSz="914377" rtl="0" eaLnBrk="1" fontAlgn="auto" latinLnBrk="0" hangingPunct="1">
              <a:lnSpc>
                <a:spcPct val="120000"/>
              </a:lnSpc>
              <a:spcBef>
                <a:spcPts val="0"/>
              </a:spcBef>
              <a:spcAft>
                <a:spcPts val="800"/>
              </a:spcAft>
              <a:buClr>
                <a:srgbClr val="7ECBB6"/>
              </a:buClr>
              <a:buSzPct val="120000"/>
              <a:buFont typeface="Arial" charset="0"/>
              <a:buChar char="•"/>
              <a:tabLst/>
              <a:defRPr sz="1333" b="0" i="0" baseline="0">
                <a:latin typeface="+mn-lt"/>
                <a:ea typeface="Avenir Next" charset="0"/>
                <a:cs typeface="Avenir Next" charset="0"/>
              </a:defRPr>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Morbi</a:t>
            </a:r>
            <a:r>
              <a:rPr lang="en-US" dirty="0"/>
              <a:t> vitae </a:t>
            </a:r>
            <a:r>
              <a:rPr lang="en-US" dirty="0" err="1"/>
              <a:t>nibh</a:t>
            </a:r>
            <a:r>
              <a:rPr lang="en-US" dirty="0"/>
              <a:t> est.</a:t>
            </a:r>
          </a:p>
          <a:p>
            <a:pPr lvl="0"/>
            <a:r>
              <a:rPr lang="en-US" dirty="0"/>
              <a:t>Maecenas vitae quam et </a:t>
            </a:r>
            <a:r>
              <a:rPr lang="en-US" dirty="0" err="1"/>
              <a:t>leo</a:t>
            </a:r>
            <a:r>
              <a:rPr lang="en-US" dirty="0"/>
              <a:t> </a:t>
            </a:r>
            <a:r>
              <a:rPr lang="en-US" dirty="0" err="1"/>
              <a:t>vulputate</a:t>
            </a:r>
            <a:r>
              <a:rPr lang="en-US" dirty="0"/>
              <a:t> </a:t>
            </a:r>
            <a:r>
              <a:rPr lang="en-US" dirty="0" err="1"/>
              <a:t>maximus</a:t>
            </a:r>
            <a:r>
              <a:rPr lang="en-US" dirty="0"/>
              <a:t> </a:t>
            </a:r>
            <a:r>
              <a:rPr lang="en-US" dirty="0" err="1"/>
              <a:t>quis</a:t>
            </a:r>
            <a:r>
              <a:rPr lang="en-US" dirty="0"/>
              <a:t> a </a:t>
            </a:r>
            <a:r>
              <a:rPr lang="en-US" dirty="0" err="1"/>
              <a:t>tortor</a:t>
            </a:r>
            <a:r>
              <a:rPr lang="en-US" dirty="0"/>
              <a:t>. </a:t>
            </a:r>
            <a:r>
              <a:rPr lang="en-US" dirty="0" err="1"/>
              <a:t>Vivamus</a:t>
            </a:r>
            <a:r>
              <a:rPr lang="en-US" dirty="0"/>
              <a:t> </a:t>
            </a:r>
            <a:r>
              <a:rPr lang="en-US" dirty="0" err="1"/>
              <a:t>tincidunt</a:t>
            </a:r>
            <a:r>
              <a:rPr lang="en-US" dirty="0"/>
              <a:t> </a:t>
            </a:r>
            <a:r>
              <a:rPr lang="en-US" dirty="0" err="1"/>
              <a:t>lacinia</a:t>
            </a:r>
            <a:r>
              <a:rPr lang="en-US" dirty="0"/>
              <a:t> </a:t>
            </a:r>
            <a:r>
              <a:rPr lang="en-US" dirty="0" err="1"/>
              <a:t>tempor</a:t>
            </a:r>
            <a:r>
              <a:rPr lang="en-US" dirty="0"/>
              <a:t>.</a:t>
            </a:r>
          </a:p>
          <a:p>
            <a:pPr lvl="0"/>
            <a:r>
              <a:rPr lang="en-US" dirty="0" err="1"/>
              <a:t>Nunc</a:t>
            </a:r>
            <a:r>
              <a:rPr lang="en-US" dirty="0"/>
              <a:t> a </a:t>
            </a:r>
            <a:r>
              <a:rPr lang="en-US" dirty="0" err="1"/>
              <a:t>nisl</a:t>
            </a:r>
            <a:r>
              <a:rPr lang="en-US" dirty="0"/>
              <a:t> vitae </a:t>
            </a:r>
            <a:r>
              <a:rPr lang="en-US" dirty="0" err="1"/>
              <a:t>massa</a:t>
            </a:r>
            <a:r>
              <a:rPr lang="en-US" dirty="0"/>
              <a:t> </a:t>
            </a:r>
            <a:r>
              <a:rPr lang="en-US" dirty="0" err="1"/>
              <a:t>volutpat</a:t>
            </a:r>
            <a:r>
              <a:rPr lang="en-US" dirty="0"/>
              <a:t> </a:t>
            </a:r>
            <a:r>
              <a:rPr lang="en-US" dirty="0" err="1"/>
              <a:t>volutpat</a:t>
            </a:r>
            <a:r>
              <a:rPr lang="en-US" dirty="0"/>
              <a:t>. </a:t>
            </a:r>
            <a:r>
              <a:rPr lang="en-US" dirty="0" err="1"/>
              <a:t>Sed</a:t>
            </a:r>
            <a:r>
              <a:rPr lang="en-US" dirty="0"/>
              <a:t> </a:t>
            </a:r>
            <a:r>
              <a:rPr lang="en-US" dirty="0" err="1"/>
              <a:t>bibendum</a:t>
            </a:r>
            <a:r>
              <a:rPr lang="en-US" dirty="0"/>
              <a:t> </a:t>
            </a:r>
            <a:r>
              <a:rPr lang="en-US" dirty="0" err="1"/>
              <a:t>mauris</a:t>
            </a:r>
            <a:r>
              <a:rPr lang="en-US" dirty="0"/>
              <a:t> id </a:t>
            </a:r>
            <a:r>
              <a:rPr lang="en-US" dirty="0" err="1"/>
              <a:t>rutrum</a:t>
            </a:r>
            <a:r>
              <a:rPr lang="en-US" dirty="0"/>
              <a:t> </a:t>
            </a:r>
            <a:r>
              <a:rPr lang="en-US" dirty="0" err="1"/>
              <a:t>feugiat</a:t>
            </a:r>
            <a:r>
              <a:rPr lang="en-US" dirty="0"/>
              <a:t>.</a:t>
            </a:r>
          </a:p>
        </p:txBody>
      </p:sp>
      <p:sp>
        <p:nvSpPr>
          <p:cNvPr id="17" name="Text Placeholder 21"/>
          <p:cNvSpPr>
            <a:spLocks noGrp="1"/>
          </p:cNvSpPr>
          <p:nvPr>
            <p:ph type="body" sz="quarter" idx="17" hasCustomPrompt="1"/>
          </p:nvPr>
        </p:nvSpPr>
        <p:spPr>
          <a:xfrm>
            <a:off x="6387328" y="1286475"/>
            <a:ext cx="4692421" cy="825108"/>
          </a:xfrm>
          <a:prstGeom prst="rect">
            <a:avLst/>
          </a:prstGeom>
        </p:spPr>
        <p:txBody>
          <a:bodyPr/>
          <a:lstStyle>
            <a:lvl1pPr marL="0" marR="0" indent="0" algn="l" defTabSz="914377" rtl="0" eaLnBrk="1" fontAlgn="auto" latinLnBrk="0" hangingPunct="1">
              <a:lnSpc>
                <a:spcPct val="120000"/>
              </a:lnSpc>
              <a:spcBef>
                <a:spcPts val="0"/>
              </a:spcBef>
              <a:spcAft>
                <a:spcPts val="800"/>
              </a:spcAft>
              <a:buClr>
                <a:srgbClr val="F47920"/>
              </a:buClr>
              <a:buSzPct val="120000"/>
              <a:buFontTx/>
              <a:buNone/>
              <a:tabLst/>
              <a:defRPr lang="en-US" dirty="0"/>
            </a:lvl1pPr>
            <a:lvl2pPr>
              <a:defRPr b="1" i="0">
                <a:latin typeface="Avenir Next Demi Bold" charset="0"/>
                <a:ea typeface="Avenir Next Demi Bold" charset="0"/>
                <a:cs typeface="Avenir Next Demi Bold" charset="0"/>
              </a:defRPr>
            </a:lvl2pPr>
            <a:lvl3pPr>
              <a:defRPr b="1" i="0">
                <a:latin typeface="Avenir Next Demi Bold" charset="0"/>
                <a:ea typeface="Avenir Next Demi Bold" charset="0"/>
                <a:cs typeface="Avenir Next Demi Bold" charset="0"/>
              </a:defRPr>
            </a:lvl3pPr>
            <a:lvl4pPr>
              <a:defRPr b="1" i="0">
                <a:latin typeface="Avenir Next Demi Bold" charset="0"/>
                <a:ea typeface="Avenir Next Demi Bold" charset="0"/>
                <a:cs typeface="Avenir Next Demi Bold" charset="0"/>
              </a:defRPr>
            </a:lvl4pPr>
            <a:lvl5pPr>
              <a:defRPr b="1" i="0">
                <a:latin typeface="Avenir Next Demi Bold" charset="0"/>
                <a:ea typeface="Avenir Next Demi Bold" charset="0"/>
                <a:cs typeface="Avenir Next Demi Bold" charset="0"/>
              </a:defRPr>
            </a:lvl5pPr>
          </a:lstStyle>
          <a:p>
            <a:r>
              <a:rPr lang="en-US" dirty="0" err="1">
                <a:latin typeface="+mn-lt"/>
              </a:rPr>
              <a:t>Lorem</a:t>
            </a:r>
            <a:r>
              <a:rPr lang="en-US" dirty="0">
                <a:latin typeface="+mn-lt"/>
              </a:rPr>
              <a:t> </a:t>
            </a:r>
            <a:r>
              <a:rPr lang="en-US" dirty="0" err="1">
                <a:latin typeface="+mn-lt"/>
              </a:rPr>
              <a:t>ipsum</a:t>
            </a:r>
            <a:r>
              <a:rPr lang="en-US" dirty="0">
                <a:latin typeface="+mn-lt"/>
              </a:rPr>
              <a:t> dolor sit </a:t>
            </a:r>
            <a:r>
              <a:rPr lang="en-US" dirty="0" err="1">
                <a:latin typeface="+mn-lt"/>
              </a:rPr>
              <a:t>amet</a:t>
            </a:r>
            <a:r>
              <a:rPr lang="en-US" dirty="0">
                <a:latin typeface="+mn-lt"/>
              </a:rPr>
              <a:t>, </a:t>
            </a:r>
            <a:r>
              <a:rPr lang="en-US" dirty="0" err="1">
                <a:latin typeface="+mn-lt"/>
              </a:rPr>
              <a:t>consectetur</a:t>
            </a:r>
            <a:r>
              <a:rPr lang="en-US" dirty="0">
                <a:latin typeface="+mn-lt"/>
              </a:rPr>
              <a:t> </a:t>
            </a:r>
            <a:r>
              <a:rPr lang="en-US" dirty="0" err="1">
                <a:latin typeface="+mn-lt"/>
              </a:rPr>
              <a:t>adipiscing</a:t>
            </a:r>
            <a:r>
              <a:rPr lang="en-US" dirty="0">
                <a:latin typeface="+mn-lt"/>
              </a:rPr>
              <a:t> </a:t>
            </a:r>
            <a:r>
              <a:rPr lang="en-US" dirty="0" err="1">
                <a:latin typeface="+mn-lt"/>
              </a:rPr>
              <a:t>elit</a:t>
            </a:r>
            <a:r>
              <a:rPr lang="en-US" dirty="0">
                <a:latin typeface="+mn-lt"/>
              </a:rPr>
              <a:t> </a:t>
            </a:r>
            <a:r>
              <a:rPr lang="en-US" dirty="0" err="1">
                <a:latin typeface="+mn-lt"/>
              </a:rPr>
              <a:t>morbi</a:t>
            </a:r>
            <a:r>
              <a:rPr lang="en-US" dirty="0">
                <a:latin typeface="+mn-lt"/>
              </a:rPr>
              <a:t> vitae.</a:t>
            </a:r>
          </a:p>
        </p:txBody>
      </p:sp>
    </p:spTree>
    <p:extLst>
      <p:ext uri="{BB962C8B-B14F-4D97-AF65-F5344CB8AC3E}">
        <p14:creationId xmlns:p14="http://schemas.microsoft.com/office/powerpoint/2010/main" val="2775477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720385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8.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hyperlink" Target="https://warwick.ac.uk/services/ris/research-integrity/training/online-training/" TargetMode="External"/><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hyperlink" Target="mailto:SpotlightsRDF@warwick.ac.uk" TargetMode="External"/><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3" Type="http://schemas.openxmlformats.org/officeDocument/2006/relationships/hyperlink" Target="https://warwick.ac.uk/services/ris/research-funding-opportunities/rdf" TargetMode="External"/><Relationship Id="rId2" Type="http://schemas.openxmlformats.org/officeDocument/2006/relationships/hyperlink" Target="https://warwick.ac.uk/services/ris/research-funding-opportunities/rdf/sciences" TargetMode="External"/><Relationship Id="rId1" Type="http://schemas.openxmlformats.org/officeDocument/2006/relationships/slideLayout" Target="../slideLayouts/slideLayout8.xml"/><Relationship Id="rId5" Type="http://schemas.openxmlformats.org/officeDocument/2006/relationships/hyperlink" Target="https://warwick.ac.uk/services/ris/research-funding-opportunities/" TargetMode="External"/><Relationship Id="rId4" Type="http://schemas.openxmlformats.org/officeDocument/2006/relationships/hyperlink" Target="https://warwick.ac.uk/services/ris/research-funding-opportunities/rdf/hrf"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hyperlink" Target="https://warwick.ac.uk/research/spotlight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8.emf"/></Relationships>
</file>

<file path=ppt/slides/_rels/slide6.xml.rels><?xml version="1.0" encoding="UTF-8" standalone="yes"?>
<Relationships xmlns="http://schemas.openxmlformats.org/package/2006/relationships"><Relationship Id="rId3" Type="http://schemas.openxmlformats.org/officeDocument/2006/relationships/hyperlink" Target="mailto:SpotlightsRDF@warwick.ac.uk" TargetMode="External"/><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hyperlink" Target="mailto:%20SpotlightsRDF@warwick.ac.uk" TargetMode="External"/><Relationship Id="rId2" Type="http://schemas.openxmlformats.org/officeDocument/2006/relationships/hyperlink" Target="https://warwick.ac.uk/research/spotlights/rdf-funding-call/"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267008"/>
            <a:ext cx="12191999" cy="8125007"/>
          </a:xfrm>
          <a:prstGeom prst="rect">
            <a:avLst/>
          </a:prstGeom>
          <a:solidFill>
            <a:schemeClr val="tx1"/>
          </a:solidFill>
        </p:spPr>
      </p:pic>
      <p:sp>
        <p:nvSpPr>
          <p:cNvPr id="10" name="Rectangle 9"/>
          <p:cNvSpPr/>
          <p:nvPr/>
        </p:nvSpPr>
        <p:spPr>
          <a:xfrm>
            <a:off x="757690" y="0"/>
            <a:ext cx="5082671" cy="4427620"/>
          </a:xfrm>
          <a:prstGeom prst="rect">
            <a:avLst/>
          </a:prstGeom>
          <a:solidFill>
            <a:srgbClr val="511C6C"/>
          </a:solidFill>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dirty="0">
              <a:solidFill>
                <a:prstClr val="white"/>
              </a:solidFill>
              <a:latin typeface="Calibri"/>
            </a:endParaRP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961" y="5078501"/>
            <a:ext cx="12496684" cy="1933001"/>
          </a:xfrm>
          <a:prstGeom prst="rect">
            <a:avLst/>
          </a:prstGeom>
        </p:spPr>
      </p:pic>
      <p:sp>
        <p:nvSpPr>
          <p:cNvPr id="11" name="Title 1"/>
          <p:cNvSpPr txBox="1">
            <a:spLocks/>
          </p:cNvSpPr>
          <p:nvPr/>
        </p:nvSpPr>
        <p:spPr>
          <a:xfrm>
            <a:off x="932355" y="83394"/>
            <a:ext cx="4045280" cy="3106902"/>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defTabSz="914377">
              <a:lnSpc>
                <a:spcPct val="120000"/>
              </a:lnSpc>
            </a:pPr>
            <a:endParaRPr lang="en-GB" dirty="0">
              <a:solidFill>
                <a:prstClr val="white"/>
              </a:solidFill>
              <a:latin typeface="Calibri"/>
            </a:endParaRPr>
          </a:p>
          <a:p>
            <a:pPr defTabSz="914377">
              <a:lnSpc>
                <a:spcPct val="120000"/>
              </a:lnSpc>
            </a:pPr>
            <a:r>
              <a:rPr lang="en-GB" dirty="0">
                <a:solidFill>
                  <a:prstClr val="white"/>
                </a:solidFill>
                <a:latin typeface="Calibri"/>
              </a:rPr>
              <a:t>Interdisciplinary Research Spotlights</a:t>
            </a:r>
          </a:p>
          <a:p>
            <a:pPr defTabSz="914377">
              <a:lnSpc>
                <a:spcPct val="120000"/>
              </a:lnSpc>
            </a:pPr>
            <a:r>
              <a:rPr lang="en-GB" dirty="0">
                <a:solidFill>
                  <a:prstClr val="white"/>
                </a:solidFill>
                <a:latin typeface="Calibri"/>
              </a:rPr>
              <a:t>Information event: Wednesday 15 May 2024</a:t>
            </a:r>
          </a:p>
        </p:txBody>
      </p:sp>
      <p:sp>
        <p:nvSpPr>
          <p:cNvPr id="13" name="Subtitle 2"/>
          <p:cNvSpPr txBox="1">
            <a:spLocks/>
          </p:cNvSpPr>
          <p:nvPr/>
        </p:nvSpPr>
        <p:spPr>
          <a:xfrm>
            <a:off x="932355" y="1438275"/>
            <a:ext cx="3925891" cy="2560411"/>
          </a:xfrm>
          <a:prstGeom prst="rect">
            <a:avLst/>
          </a:prstGeom>
        </p:spPr>
        <p:txBody>
          <a:bodyPr vert="horz" lIns="121920" tIns="60960" rIns="121920" bIns="6096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defTabSz="914377">
              <a:spcBef>
                <a:spcPts val="1000"/>
              </a:spcBef>
            </a:pPr>
            <a:endParaRPr lang="en-GB" sz="2800" dirty="0">
              <a:solidFill>
                <a:prstClr val="white"/>
              </a:solidFill>
              <a:latin typeface="Calibri"/>
              <a:ea typeface="Avenir Next" charset="0"/>
              <a:cs typeface="Avenir Next" charset="0"/>
            </a:endParaRPr>
          </a:p>
          <a:p>
            <a:pPr defTabSz="914377">
              <a:spcBef>
                <a:spcPts val="1000"/>
              </a:spcBef>
            </a:pPr>
            <a:endParaRPr lang="en-GB" sz="2200" dirty="0">
              <a:solidFill>
                <a:prstClr val="white"/>
              </a:solidFill>
              <a:latin typeface="Calibri"/>
              <a:ea typeface="Avenir Next" charset="0"/>
              <a:cs typeface="Avenir Next" charset="0"/>
            </a:endParaRPr>
          </a:p>
        </p:txBody>
      </p:sp>
    </p:spTree>
    <p:extLst>
      <p:ext uri="{BB962C8B-B14F-4D97-AF65-F5344CB8AC3E}">
        <p14:creationId xmlns:p14="http://schemas.microsoft.com/office/powerpoint/2010/main" val="37008343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9657" y="275318"/>
            <a:ext cx="11074400" cy="1325563"/>
          </a:xfrm>
          <a:prstGeom prst="rect">
            <a:avLst/>
          </a:prstGeom>
        </p:spPr>
        <p:txBody>
          <a:bodyPr>
            <a:normAutofit/>
          </a:bodyPr>
          <a:lstStyle/>
          <a:p>
            <a:r>
              <a:rPr lang="en-GB" sz="4200" b="1" dirty="0">
                <a:solidFill>
                  <a:schemeClr val="accent5">
                    <a:lumMod val="50000"/>
                  </a:schemeClr>
                </a:solidFill>
                <a:latin typeface="+mn-lt"/>
              </a:rPr>
              <a:t>What will we fund?</a:t>
            </a:r>
          </a:p>
        </p:txBody>
      </p:sp>
      <p:sp>
        <p:nvSpPr>
          <p:cNvPr id="4" name="TextBox 3">
            <a:extLst>
              <a:ext uri="{FF2B5EF4-FFF2-40B4-BE49-F238E27FC236}">
                <a16:creationId xmlns:a16="http://schemas.microsoft.com/office/drawing/2014/main" id="{31A54153-14C3-8BBC-4FB8-E6FA8B26E48F}"/>
              </a:ext>
            </a:extLst>
          </p:cNvPr>
          <p:cNvSpPr txBox="1"/>
          <p:nvPr/>
        </p:nvSpPr>
        <p:spPr>
          <a:xfrm>
            <a:off x="241443" y="938099"/>
            <a:ext cx="6652518" cy="4233531"/>
          </a:xfrm>
          <a:prstGeom prst="rect">
            <a:avLst/>
          </a:prstGeom>
          <a:noFill/>
        </p:spPr>
        <p:txBody>
          <a:bodyPr wrap="square">
            <a:spAutoFit/>
          </a:bodyPr>
          <a:lstStyle/>
          <a:p>
            <a:r>
              <a:rPr lang="en-GB" sz="2400" b="1" dirty="0">
                <a:effectLst/>
                <a:latin typeface="Calibri" panose="020F0502020204030204" pitchFamily="34" charset="0"/>
                <a:ea typeface="Calibri" panose="020F0502020204030204" pitchFamily="34" charset="0"/>
              </a:rPr>
              <a:t>Eligible Costs  </a:t>
            </a:r>
            <a:endParaRPr lang="en-GB" sz="2400" dirty="0">
              <a:effectLst/>
              <a:latin typeface="Calibri" panose="020F0502020204030204" pitchFamily="34" charset="0"/>
              <a:ea typeface="Calibri" panose="020F0502020204030204" pitchFamily="34" charset="0"/>
            </a:endParaRPr>
          </a:p>
          <a:p>
            <a:pPr marL="342900" lvl="0" indent="-342900">
              <a:lnSpc>
                <a:spcPct val="105000"/>
              </a:lnSpc>
              <a:buFont typeface="Symbol" panose="05050102010706020507" pitchFamily="18" charset="2"/>
              <a:buChar char=""/>
            </a:pPr>
            <a:r>
              <a:rPr lang="en-GB" sz="2400" dirty="0">
                <a:effectLst/>
                <a:latin typeface="Calibri" panose="020F0502020204030204" pitchFamily="34" charset="0"/>
                <a:ea typeface="Times New Roman" panose="02020603050405020304" pitchFamily="18" charset="0"/>
              </a:rPr>
              <a:t>Applicants can apply for normally of funds up to £</a:t>
            </a:r>
            <a:r>
              <a:rPr lang="en-GB" sz="2400" dirty="0">
                <a:latin typeface="Calibri" panose="020F0502020204030204" pitchFamily="34" charset="0"/>
                <a:ea typeface="Times New Roman" panose="02020603050405020304" pitchFamily="18" charset="0"/>
              </a:rPr>
              <a:t>15</a:t>
            </a:r>
            <a:r>
              <a:rPr lang="en-GB" sz="2400" dirty="0">
                <a:effectLst/>
                <a:latin typeface="Calibri" panose="020F0502020204030204" pitchFamily="34" charset="0"/>
                <a:ea typeface="Times New Roman" panose="02020603050405020304" pitchFamily="18" charset="0"/>
              </a:rPr>
              <a:t>k and a minimum of £5k. Applications up to £25k may be accepted but you should speak with us prior to applying;</a:t>
            </a:r>
            <a:br>
              <a:rPr lang="en-GB" sz="2400" dirty="0">
                <a:effectLst/>
                <a:latin typeface="Calibri" panose="020F0502020204030204" pitchFamily="34" charset="0"/>
                <a:ea typeface="Times New Roman" panose="02020603050405020304" pitchFamily="18" charset="0"/>
              </a:rPr>
            </a:br>
            <a:endParaRPr lang="en-GB" sz="1400" dirty="0">
              <a:effectLst/>
              <a:latin typeface="Calibri" panose="020F0502020204030204" pitchFamily="34" charset="0"/>
              <a:ea typeface="Calibri" panose="020F0502020204030204" pitchFamily="34" charset="0"/>
            </a:endParaRPr>
          </a:p>
          <a:p>
            <a:pPr marL="342900" lvl="0" indent="-342900">
              <a:lnSpc>
                <a:spcPct val="105000"/>
              </a:lnSpc>
              <a:buFont typeface="Symbol" panose="05050102010706020507" pitchFamily="18" charset="2"/>
              <a:buChar char=""/>
            </a:pPr>
            <a:r>
              <a:rPr lang="en-GB" sz="2400" dirty="0">
                <a:effectLst/>
                <a:latin typeface="Calibri" panose="020F0502020204030204" pitchFamily="34" charset="0"/>
                <a:ea typeface="Times New Roman" panose="02020603050405020304" pitchFamily="18" charset="0"/>
              </a:rPr>
              <a:t>Funds can be used for direct costs only;</a:t>
            </a:r>
            <a:br>
              <a:rPr lang="en-GB" sz="2400" dirty="0">
                <a:effectLst/>
                <a:latin typeface="Calibri" panose="020F0502020204030204" pitchFamily="34" charset="0"/>
                <a:ea typeface="Times New Roman" panose="02020603050405020304" pitchFamily="18" charset="0"/>
              </a:rPr>
            </a:br>
            <a:endParaRPr lang="en-GB" sz="1400" dirty="0">
              <a:effectLst/>
              <a:latin typeface="Calibri" panose="020F0502020204030204" pitchFamily="34" charset="0"/>
              <a:ea typeface="Calibri" panose="020F0502020204030204" pitchFamily="34" charset="0"/>
            </a:endParaRPr>
          </a:p>
          <a:p>
            <a:pPr marL="342900" lvl="0" indent="-342900">
              <a:lnSpc>
                <a:spcPct val="105000"/>
              </a:lnSpc>
              <a:buFont typeface="Symbol" panose="05050102010706020507" pitchFamily="18" charset="2"/>
              <a:buChar char=""/>
            </a:pPr>
            <a:r>
              <a:rPr lang="en-GB" sz="2400" dirty="0">
                <a:effectLst/>
                <a:latin typeface="Calibri" panose="020F0502020204030204" pitchFamily="34" charset="0"/>
                <a:ea typeface="Times New Roman" panose="02020603050405020304" pitchFamily="18" charset="0"/>
              </a:rPr>
              <a:t>If bidding for research assistants, applicants should clearly indicate what their work would include.</a:t>
            </a:r>
            <a:br>
              <a:rPr lang="en-GB" sz="2400" dirty="0">
                <a:effectLst/>
                <a:latin typeface="Calibri" panose="020F0502020204030204" pitchFamily="34" charset="0"/>
                <a:ea typeface="Times New Roman" panose="02020603050405020304" pitchFamily="18" charset="0"/>
              </a:rPr>
            </a:br>
            <a:r>
              <a:rPr lang="en-GB" sz="1400" dirty="0">
                <a:effectLst/>
                <a:latin typeface="Calibri" panose="020F0502020204030204" pitchFamily="34" charset="0"/>
                <a:ea typeface="Times New Roman" panose="02020603050405020304" pitchFamily="18" charset="0"/>
              </a:rPr>
              <a:t>  </a:t>
            </a:r>
            <a:endParaRPr lang="en-GB" sz="2400" dirty="0">
              <a:effectLst/>
              <a:latin typeface="Calibri" panose="020F0502020204030204" pitchFamily="34" charset="0"/>
              <a:ea typeface="Calibri" panose="020F0502020204030204" pitchFamily="34" charset="0"/>
            </a:endParaRPr>
          </a:p>
        </p:txBody>
      </p:sp>
      <p:sp>
        <p:nvSpPr>
          <p:cNvPr id="5" name="TextBox 4">
            <a:extLst>
              <a:ext uri="{FF2B5EF4-FFF2-40B4-BE49-F238E27FC236}">
                <a16:creationId xmlns:a16="http://schemas.microsoft.com/office/drawing/2014/main" id="{43BBDBF7-4869-6AEA-51D0-5098717B3126}"/>
              </a:ext>
            </a:extLst>
          </p:cNvPr>
          <p:cNvSpPr txBox="1"/>
          <p:nvPr/>
        </p:nvSpPr>
        <p:spPr>
          <a:xfrm>
            <a:off x="6893961" y="365646"/>
            <a:ext cx="6133672" cy="2818913"/>
          </a:xfrm>
          <a:prstGeom prst="rect">
            <a:avLst/>
          </a:prstGeom>
          <a:noFill/>
        </p:spPr>
        <p:txBody>
          <a:bodyPr wrap="square">
            <a:spAutoFit/>
          </a:bodyPr>
          <a:lstStyle/>
          <a:p>
            <a:br>
              <a:rPr lang="en-GB" sz="2400" b="1" dirty="0">
                <a:effectLst/>
                <a:latin typeface="Calibri" panose="020F0502020204030204" pitchFamily="34" charset="0"/>
                <a:ea typeface="Calibri" panose="020F0502020204030204" pitchFamily="34" charset="0"/>
              </a:rPr>
            </a:br>
            <a:r>
              <a:rPr lang="en-GB" sz="2400" b="1" dirty="0">
                <a:effectLst/>
                <a:latin typeface="Calibri" panose="020F0502020204030204" pitchFamily="34" charset="0"/>
                <a:ea typeface="Calibri" panose="020F0502020204030204" pitchFamily="34" charset="0"/>
              </a:rPr>
              <a:t>Ineligible Costs</a:t>
            </a:r>
            <a:endParaRPr lang="en-GB" sz="2400" dirty="0">
              <a:effectLst/>
              <a:latin typeface="Calibri" panose="020F0502020204030204" pitchFamily="34" charset="0"/>
              <a:ea typeface="Calibri" panose="020F0502020204030204" pitchFamily="34" charset="0"/>
            </a:endParaRPr>
          </a:p>
          <a:p>
            <a:pPr marL="342900" lvl="0" indent="-342900">
              <a:lnSpc>
                <a:spcPct val="105000"/>
              </a:lnSpc>
              <a:buFont typeface="Symbol" panose="05050102010706020507" pitchFamily="18" charset="2"/>
              <a:buChar char=""/>
            </a:pPr>
            <a:r>
              <a:rPr lang="en-GB" sz="2400" dirty="0">
                <a:effectLst/>
                <a:latin typeface="Calibri" panose="020F0502020204030204" pitchFamily="34" charset="0"/>
                <a:ea typeface="Times New Roman" panose="02020603050405020304" pitchFamily="18" charset="0"/>
              </a:rPr>
              <a:t>PI or Co-I time, Teaching relief;</a:t>
            </a:r>
            <a:br>
              <a:rPr lang="en-GB" sz="1400" dirty="0">
                <a:effectLst/>
                <a:latin typeface="Calibri" panose="020F0502020204030204" pitchFamily="34" charset="0"/>
                <a:ea typeface="Times New Roman" panose="02020603050405020304" pitchFamily="18" charset="0"/>
              </a:rPr>
            </a:br>
            <a:endParaRPr lang="en-GB" sz="1400" dirty="0">
              <a:effectLst/>
              <a:latin typeface="Calibri" panose="020F0502020204030204" pitchFamily="34" charset="0"/>
              <a:ea typeface="Calibri" panose="020F0502020204030204" pitchFamily="34" charset="0"/>
            </a:endParaRPr>
          </a:p>
          <a:p>
            <a:pPr marL="342900" lvl="0" indent="-342900">
              <a:lnSpc>
                <a:spcPct val="105000"/>
              </a:lnSpc>
              <a:buFont typeface="Symbol" panose="05050102010706020507" pitchFamily="18" charset="2"/>
              <a:buChar char=""/>
            </a:pPr>
            <a:r>
              <a:rPr lang="en-GB" sz="2400" dirty="0">
                <a:effectLst/>
                <a:latin typeface="Calibri" panose="020F0502020204030204" pitchFamily="34" charset="0"/>
                <a:ea typeface="Times New Roman" panose="02020603050405020304" pitchFamily="18" charset="0"/>
              </a:rPr>
              <a:t>Equipment (other than in exceptiona</a:t>
            </a:r>
            <a:r>
              <a:rPr lang="en-GB" sz="2400" dirty="0">
                <a:latin typeface="Calibri" panose="020F0502020204030204" pitchFamily="34" charset="0"/>
                <a:ea typeface="Times New Roman" panose="02020603050405020304" pitchFamily="18" charset="0"/>
              </a:rPr>
              <a:t>l circumstances)</a:t>
            </a:r>
            <a:br>
              <a:rPr lang="en-GB" sz="2400" dirty="0">
                <a:effectLst/>
                <a:latin typeface="Calibri" panose="020F0502020204030204" pitchFamily="34" charset="0"/>
                <a:ea typeface="Times New Roman" panose="02020603050405020304" pitchFamily="18" charset="0"/>
              </a:rPr>
            </a:br>
            <a:endParaRPr lang="en-GB" sz="1400" dirty="0">
              <a:effectLst/>
              <a:latin typeface="Calibri" panose="020F0502020204030204" pitchFamily="34" charset="0"/>
              <a:ea typeface="Calibri" panose="020F0502020204030204" pitchFamily="34" charset="0"/>
            </a:endParaRPr>
          </a:p>
          <a:p>
            <a:pPr marL="342900" lvl="0" indent="-342900">
              <a:lnSpc>
                <a:spcPct val="105000"/>
              </a:lnSpc>
              <a:buFont typeface="Symbol" panose="05050102010706020507" pitchFamily="18" charset="2"/>
              <a:buChar char=""/>
            </a:pPr>
            <a:r>
              <a:rPr lang="en-GB" sz="2400" dirty="0">
                <a:effectLst/>
                <a:latin typeface="Calibri" panose="020F0502020204030204" pitchFamily="34" charset="0"/>
                <a:ea typeface="Times New Roman" panose="02020603050405020304" pitchFamily="18" charset="0"/>
              </a:rPr>
              <a:t>Estates and </a:t>
            </a:r>
            <a:r>
              <a:rPr lang="en-GB" sz="2400" dirty="0" err="1">
                <a:effectLst/>
                <a:latin typeface="Calibri" panose="020F0502020204030204" pitchFamily="34" charset="0"/>
                <a:ea typeface="Times New Roman" panose="02020603050405020304" pitchFamily="18" charset="0"/>
              </a:rPr>
              <a:t>indirects</a:t>
            </a:r>
            <a:r>
              <a:rPr lang="en-GB" sz="2400" dirty="0">
                <a:effectLst/>
                <a:latin typeface="Calibri" panose="020F0502020204030204" pitchFamily="34" charset="0"/>
                <a:ea typeface="Times New Roman" panose="02020603050405020304" pitchFamily="18" charset="0"/>
              </a:rPr>
              <a:t>.</a:t>
            </a:r>
            <a:endParaRPr lang="en-GB" sz="2400" dirty="0">
              <a:effectLst/>
              <a:latin typeface="Calibri" panose="020F0502020204030204" pitchFamily="34" charset="0"/>
              <a:ea typeface="Calibri" panose="020F0502020204030204" pitchFamily="34" charset="0"/>
            </a:endParaRPr>
          </a:p>
        </p:txBody>
      </p:sp>
      <p:sp>
        <p:nvSpPr>
          <p:cNvPr id="7" name="TextBox 6">
            <a:extLst>
              <a:ext uri="{FF2B5EF4-FFF2-40B4-BE49-F238E27FC236}">
                <a16:creationId xmlns:a16="http://schemas.microsoft.com/office/drawing/2014/main" id="{1A8449CC-1BA8-BC87-715A-B4898032E979}"/>
              </a:ext>
            </a:extLst>
          </p:cNvPr>
          <p:cNvSpPr txBox="1"/>
          <p:nvPr/>
        </p:nvSpPr>
        <p:spPr>
          <a:xfrm>
            <a:off x="8323779" y="3184559"/>
            <a:ext cx="3626778" cy="1938992"/>
          </a:xfrm>
          <a:prstGeom prst="rect">
            <a:avLst/>
          </a:prstGeom>
          <a:solidFill>
            <a:srgbClr val="CC99FF"/>
          </a:solidFill>
        </p:spPr>
        <p:style>
          <a:lnRef idx="1">
            <a:schemeClr val="accent1"/>
          </a:lnRef>
          <a:fillRef idx="2">
            <a:schemeClr val="accent1"/>
          </a:fillRef>
          <a:effectRef idx="1">
            <a:schemeClr val="accent1"/>
          </a:effectRef>
          <a:fontRef idx="minor">
            <a:schemeClr val="dk1"/>
          </a:fontRef>
        </p:style>
        <p:txBody>
          <a:bodyPr wrap="square">
            <a:spAutoFit/>
          </a:bodyPr>
          <a:lstStyle/>
          <a:p>
            <a:r>
              <a:rPr lang="en-GB" sz="2000" b="0" i="0" dirty="0">
                <a:solidFill>
                  <a:srgbClr val="383838"/>
                </a:solidFill>
                <a:effectLst/>
              </a:rPr>
              <a:t>Projects can start from 1 August 2024 and must be completed by 31 July 2025 as funds are not available past this date and unspent funds cannot be rolled forward.</a:t>
            </a:r>
            <a:endParaRPr lang="en-GB" sz="2000" dirty="0"/>
          </a:p>
        </p:txBody>
      </p:sp>
    </p:spTree>
    <p:extLst>
      <p:ext uri="{BB962C8B-B14F-4D97-AF65-F5344CB8AC3E}">
        <p14:creationId xmlns:p14="http://schemas.microsoft.com/office/powerpoint/2010/main" val="34778420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DD2F1F0-3543-7455-7AEA-5558802C99C6}"/>
              </a:ext>
            </a:extLst>
          </p:cNvPr>
          <p:cNvSpPr>
            <a:spLocks noGrp="1"/>
          </p:cNvSpPr>
          <p:nvPr>
            <p:ph type="body" sz="quarter" idx="4294967295"/>
          </p:nvPr>
        </p:nvSpPr>
        <p:spPr>
          <a:xfrm>
            <a:off x="368710" y="1194618"/>
            <a:ext cx="11665973" cy="4822359"/>
          </a:xfrm>
        </p:spPr>
        <p:txBody>
          <a:bodyPr/>
          <a:lstStyle/>
          <a:p>
            <a:pPr marL="0" indent="0" algn="l">
              <a:buNone/>
            </a:pPr>
            <a:endParaRPr lang="en-GB" sz="2800" b="1" dirty="0">
              <a:solidFill>
                <a:srgbClr val="383838"/>
              </a:solidFill>
            </a:endParaRPr>
          </a:p>
          <a:p>
            <a:pPr marL="0" indent="0" algn="l">
              <a:buNone/>
            </a:pPr>
            <a:r>
              <a:rPr lang="en-GB" sz="2800" b="1" dirty="0">
                <a:solidFill>
                  <a:srgbClr val="383838"/>
                </a:solidFill>
              </a:rPr>
              <a:t>Scope</a:t>
            </a:r>
            <a:r>
              <a:rPr lang="en-GB" b="1" dirty="0">
                <a:solidFill>
                  <a:srgbClr val="383838"/>
                </a:solidFill>
              </a:rPr>
              <a:t>: Must be </a:t>
            </a:r>
            <a:r>
              <a:rPr lang="en-GB" sz="2800" dirty="0">
                <a:solidFill>
                  <a:srgbClr val="383838"/>
                </a:solidFill>
              </a:rPr>
              <a:t>aligned with one or more of the Spotlights and potential to enhance or complement the activities of the Spotlight/s. </a:t>
            </a:r>
          </a:p>
          <a:p>
            <a:pPr marL="0" indent="0">
              <a:buNone/>
            </a:pPr>
            <a:r>
              <a:rPr lang="en-GB" sz="2800" b="1" i="0" dirty="0">
                <a:solidFill>
                  <a:srgbClr val="383838"/>
                </a:solidFill>
                <a:effectLst/>
              </a:rPr>
              <a:t>Interdisciplinarity (5): </a:t>
            </a:r>
            <a:r>
              <a:rPr lang="en-GB" sz="2800" b="0" i="0" dirty="0">
                <a:solidFill>
                  <a:srgbClr val="383838"/>
                </a:solidFill>
                <a:effectLst/>
              </a:rPr>
              <a:t>Generation of novel partnerships to enhance Warwick profile.</a:t>
            </a:r>
          </a:p>
          <a:p>
            <a:pPr marL="0" indent="0" algn="l">
              <a:buNone/>
            </a:pPr>
            <a:r>
              <a:rPr lang="en-GB" sz="2800" b="1" i="0" dirty="0">
                <a:solidFill>
                  <a:srgbClr val="383838"/>
                </a:solidFill>
                <a:effectLst/>
              </a:rPr>
              <a:t>Importance (5)</a:t>
            </a:r>
            <a:r>
              <a:rPr lang="en-GB" sz="2800" b="0" i="0" dirty="0">
                <a:solidFill>
                  <a:srgbClr val="383838"/>
                </a:solidFill>
                <a:effectLst/>
              </a:rPr>
              <a:t>: Proposed project’s relevance to global challenges and funder priorities; </a:t>
            </a:r>
            <a:r>
              <a:rPr lang="en-GB" sz="2800" i="0" dirty="0">
                <a:solidFill>
                  <a:srgbClr val="383838"/>
                </a:solidFill>
                <a:effectLst/>
              </a:rPr>
              <a:t>Novelty and timeliness: What will this funding offer that is different from existing projects and that cannot be secured through other sources? </a:t>
            </a:r>
            <a:endParaRPr lang="en-GB" sz="1600" b="0" i="0" dirty="0">
              <a:solidFill>
                <a:srgbClr val="383838"/>
              </a:solidFill>
              <a:effectLst/>
            </a:endParaRPr>
          </a:p>
          <a:p>
            <a:pPr marL="0" indent="0" algn="l">
              <a:buNone/>
            </a:pPr>
            <a:r>
              <a:rPr lang="en-GB" sz="2800" b="1" i="0" dirty="0">
                <a:solidFill>
                  <a:srgbClr val="383838"/>
                </a:solidFill>
                <a:effectLst/>
              </a:rPr>
              <a:t>Quality (5)</a:t>
            </a:r>
            <a:r>
              <a:rPr lang="en-GB" dirty="0">
                <a:solidFill>
                  <a:srgbClr val="383838"/>
                </a:solidFill>
              </a:rPr>
              <a:t> </a:t>
            </a:r>
            <a:r>
              <a:rPr lang="en-GB" sz="2800" i="0" dirty="0">
                <a:solidFill>
                  <a:srgbClr val="383838"/>
                </a:solidFill>
                <a:effectLst/>
              </a:rPr>
              <a:t>Clarity of objectives and methodology</a:t>
            </a:r>
            <a:r>
              <a:rPr lang="en-GB" sz="2800" dirty="0">
                <a:solidFill>
                  <a:srgbClr val="383838"/>
                </a:solidFill>
              </a:rPr>
              <a:t>;</a:t>
            </a:r>
            <a:r>
              <a:rPr lang="en-GB" sz="2800" i="0" dirty="0">
                <a:solidFill>
                  <a:srgbClr val="383838"/>
                </a:solidFill>
                <a:effectLst/>
              </a:rPr>
              <a:t> Viability of the project activities in the funding period.</a:t>
            </a:r>
            <a:endParaRPr lang="en-GB" sz="1600" b="0" i="0" dirty="0">
              <a:solidFill>
                <a:srgbClr val="383838"/>
              </a:solidFill>
              <a:effectLst/>
            </a:endParaRPr>
          </a:p>
          <a:p>
            <a:pPr marL="0" indent="0" algn="l">
              <a:buNone/>
            </a:pPr>
            <a:r>
              <a:rPr lang="en-GB" sz="2800" b="1" i="0" dirty="0">
                <a:solidFill>
                  <a:srgbClr val="383838"/>
                </a:solidFill>
                <a:effectLst/>
              </a:rPr>
              <a:t>Impact (5)</a:t>
            </a:r>
            <a:r>
              <a:rPr lang="en-GB" sz="2800" b="0" i="0" dirty="0">
                <a:solidFill>
                  <a:srgbClr val="383838"/>
                </a:solidFill>
                <a:effectLst/>
              </a:rPr>
              <a:t>: Significance and reach of planned activities, pathway to external funding applications</a:t>
            </a:r>
            <a:br>
              <a:rPr lang="en-GB" sz="1600" b="0" i="0" dirty="0">
                <a:solidFill>
                  <a:srgbClr val="383838"/>
                </a:solidFill>
                <a:effectLst/>
              </a:rPr>
            </a:br>
            <a:endParaRPr lang="en-GB" dirty="0"/>
          </a:p>
        </p:txBody>
      </p:sp>
      <p:sp>
        <p:nvSpPr>
          <p:cNvPr id="6" name="Title 1">
            <a:extLst>
              <a:ext uri="{FF2B5EF4-FFF2-40B4-BE49-F238E27FC236}">
                <a16:creationId xmlns:a16="http://schemas.microsoft.com/office/drawing/2014/main" id="{19C5B8B2-865C-2382-3958-94590E3BB19A}"/>
              </a:ext>
            </a:extLst>
          </p:cNvPr>
          <p:cNvSpPr txBox="1">
            <a:spLocks/>
          </p:cNvSpPr>
          <p:nvPr/>
        </p:nvSpPr>
        <p:spPr>
          <a:xfrm>
            <a:off x="157317" y="839117"/>
            <a:ext cx="11074400" cy="711001"/>
          </a:xfrm>
          <a:prstGeom prst="rect">
            <a:avLst/>
          </a:prstGeom>
        </p:spPr>
        <p:txBody>
          <a:bodyPr>
            <a:norm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4200" b="1">
                <a:solidFill>
                  <a:schemeClr val="accent5">
                    <a:lumMod val="50000"/>
                  </a:schemeClr>
                </a:solidFill>
                <a:latin typeface="+mn-lt"/>
              </a:rPr>
              <a:t>Assessment Criteria</a:t>
            </a:r>
            <a:endParaRPr lang="en-GB" sz="4200" b="1" dirty="0">
              <a:solidFill>
                <a:schemeClr val="accent5">
                  <a:lumMod val="50000"/>
                </a:schemeClr>
              </a:solidFill>
              <a:latin typeface="+mn-lt"/>
            </a:endParaRPr>
          </a:p>
        </p:txBody>
      </p:sp>
    </p:spTree>
    <p:extLst>
      <p:ext uri="{BB962C8B-B14F-4D97-AF65-F5344CB8AC3E}">
        <p14:creationId xmlns:p14="http://schemas.microsoft.com/office/powerpoint/2010/main" val="4080829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9657" y="275318"/>
            <a:ext cx="11074400" cy="711001"/>
          </a:xfrm>
          <a:prstGeom prst="rect">
            <a:avLst/>
          </a:prstGeom>
        </p:spPr>
        <p:txBody>
          <a:bodyPr>
            <a:normAutofit/>
          </a:bodyPr>
          <a:lstStyle/>
          <a:p>
            <a:r>
              <a:rPr lang="en-GB" sz="4200" b="1" dirty="0">
                <a:solidFill>
                  <a:schemeClr val="accent5">
                    <a:lumMod val="50000"/>
                  </a:schemeClr>
                </a:solidFill>
                <a:latin typeface="+mn-lt"/>
              </a:rPr>
              <a:t>Award conditions</a:t>
            </a:r>
          </a:p>
        </p:txBody>
      </p:sp>
      <p:sp>
        <p:nvSpPr>
          <p:cNvPr id="4" name="TextBox 3">
            <a:extLst>
              <a:ext uri="{FF2B5EF4-FFF2-40B4-BE49-F238E27FC236}">
                <a16:creationId xmlns:a16="http://schemas.microsoft.com/office/drawing/2014/main" id="{9470EB39-A14B-1C4D-6BD1-7BAD1EADD0AE}"/>
              </a:ext>
            </a:extLst>
          </p:cNvPr>
          <p:cNvSpPr txBox="1"/>
          <p:nvPr/>
        </p:nvSpPr>
        <p:spPr>
          <a:xfrm>
            <a:off x="529117" y="986319"/>
            <a:ext cx="11358081" cy="4524315"/>
          </a:xfrm>
          <a:prstGeom prst="rect">
            <a:avLst/>
          </a:prstGeom>
          <a:noFill/>
        </p:spPr>
        <p:txBody>
          <a:bodyPr wrap="square">
            <a:spAutoFit/>
          </a:bodyPr>
          <a:lstStyle/>
          <a:p>
            <a:pPr algn="l"/>
            <a:r>
              <a:rPr lang="en-GB" sz="2400" b="1" dirty="0" err="1">
                <a:solidFill>
                  <a:srgbClr val="383838"/>
                </a:solidFill>
              </a:rPr>
              <a:t>Epigeum</a:t>
            </a:r>
            <a:r>
              <a:rPr lang="en-GB" sz="2400" b="1" dirty="0">
                <a:solidFill>
                  <a:srgbClr val="383838"/>
                </a:solidFill>
              </a:rPr>
              <a:t> Research Integrity Training: </a:t>
            </a:r>
          </a:p>
          <a:p>
            <a:pPr algn="l"/>
            <a:r>
              <a:rPr lang="en-GB" sz="2400" dirty="0">
                <a:hlinkClick r:id="rId3"/>
              </a:rPr>
              <a:t>Research Integrity Online Training | Research at Warwick</a:t>
            </a:r>
            <a:endParaRPr lang="en-GB" sz="2400" b="1" dirty="0">
              <a:solidFill>
                <a:srgbClr val="383838"/>
              </a:solidFill>
            </a:endParaRPr>
          </a:p>
          <a:p>
            <a:pPr algn="l"/>
            <a:r>
              <a:rPr lang="en-GB" sz="2400" b="1" i="0" dirty="0">
                <a:solidFill>
                  <a:srgbClr val="383838"/>
                </a:solidFill>
                <a:effectLst/>
              </a:rPr>
              <a:t>Reportin</a:t>
            </a:r>
            <a:r>
              <a:rPr lang="en-GB" sz="2400" b="1" dirty="0">
                <a:solidFill>
                  <a:srgbClr val="383838"/>
                </a:solidFill>
              </a:rPr>
              <a:t>g: </a:t>
            </a:r>
          </a:p>
          <a:p>
            <a:pPr algn="l">
              <a:buFont typeface="Arial" panose="020B0604020202020204" pitchFamily="34" charset="0"/>
              <a:buChar char="•"/>
            </a:pPr>
            <a:r>
              <a:rPr lang="en-GB" sz="2400" dirty="0">
                <a:solidFill>
                  <a:srgbClr val="383838"/>
                </a:solidFill>
                <a:highlight>
                  <a:srgbClr val="FFFFFF"/>
                </a:highlight>
              </a:rPr>
              <a:t> </a:t>
            </a:r>
            <a:r>
              <a:rPr lang="en-GB" sz="2400" b="1" dirty="0">
                <a:solidFill>
                  <a:srgbClr val="383838"/>
                </a:solidFill>
                <a:highlight>
                  <a:srgbClr val="FFFFFF"/>
                </a:highlight>
              </a:rPr>
              <a:t>B</a:t>
            </a:r>
            <a:r>
              <a:rPr lang="en-GB" sz="2400" b="1" i="0" dirty="0">
                <a:solidFill>
                  <a:srgbClr val="383838"/>
                </a:solidFill>
                <a:effectLst/>
                <a:highlight>
                  <a:srgbClr val="FFFFFF"/>
                </a:highlight>
              </a:rPr>
              <a:t>rief report within one month of the end of the funding period</a:t>
            </a:r>
            <a:r>
              <a:rPr lang="en-GB" sz="2400" b="0" i="0" dirty="0">
                <a:solidFill>
                  <a:srgbClr val="383838"/>
                </a:solidFill>
                <a:effectLst/>
                <a:highlight>
                  <a:srgbClr val="FFFFFF"/>
                </a:highlight>
              </a:rPr>
              <a:t>. This report should detail the use of the funds, achievement of outputs from the award, how the activities have contributed to the Spotlights, future plans to build on the work done and further funding applications made or planned.</a:t>
            </a:r>
          </a:p>
          <a:p>
            <a:pPr algn="l">
              <a:buFont typeface="Arial" panose="020B0604020202020204" pitchFamily="34" charset="0"/>
              <a:buChar char="•"/>
            </a:pPr>
            <a:r>
              <a:rPr lang="en-GB" sz="2400" dirty="0">
                <a:solidFill>
                  <a:srgbClr val="383838"/>
                </a:solidFill>
                <a:highlight>
                  <a:srgbClr val="FFFFFF"/>
                </a:highlight>
              </a:rPr>
              <a:t> </a:t>
            </a:r>
            <a:r>
              <a:rPr lang="en-GB" sz="2400" b="1" dirty="0">
                <a:solidFill>
                  <a:srgbClr val="383838"/>
                </a:solidFill>
                <a:highlight>
                  <a:srgbClr val="FFFFFF"/>
                </a:highlight>
              </a:rPr>
              <a:t>S</a:t>
            </a:r>
            <a:r>
              <a:rPr lang="en-GB" sz="2400" b="1" i="0" dirty="0">
                <a:solidFill>
                  <a:srgbClr val="383838"/>
                </a:solidFill>
                <a:effectLst/>
                <a:highlight>
                  <a:srgbClr val="FFFFFF"/>
                </a:highlight>
              </a:rPr>
              <a:t>econd report will be required one year </a:t>
            </a:r>
            <a:r>
              <a:rPr lang="en-GB" sz="2400" b="0" i="0" dirty="0">
                <a:solidFill>
                  <a:srgbClr val="383838"/>
                </a:solidFill>
                <a:effectLst/>
                <a:highlight>
                  <a:srgbClr val="FFFFFF"/>
                </a:highlight>
              </a:rPr>
              <a:t>after the end of the funding period in order to further assess outputs from the IRDF grant.</a:t>
            </a:r>
          </a:p>
          <a:p>
            <a:pPr algn="l"/>
            <a:endParaRPr lang="en-GB" sz="2400" dirty="0">
              <a:solidFill>
                <a:srgbClr val="383838"/>
              </a:solidFill>
              <a:highlight>
                <a:srgbClr val="FFFFFF"/>
              </a:highlight>
            </a:endParaRPr>
          </a:p>
          <a:p>
            <a:pPr algn="l"/>
            <a:r>
              <a:rPr lang="en-GB" sz="2400" b="1" dirty="0">
                <a:solidFill>
                  <a:srgbClr val="383838"/>
                </a:solidFill>
                <a:highlight>
                  <a:srgbClr val="FFFFFF"/>
                </a:highlight>
              </a:rPr>
              <a:t>Report forms will be made available </a:t>
            </a:r>
            <a:endParaRPr lang="en-GB" sz="2400" b="1" i="0" dirty="0">
              <a:solidFill>
                <a:srgbClr val="383838"/>
              </a:solidFill>
              <a:effectLst/>
              <a:highlight>
                <a:srgbClr val="FFFFFF"/>
              </a:highlight>
            </a:endParaRPr>
          </a:p>
          <a:p>
            <a:pPr algn="l">
              <a:buFont typeface="Arial" panose="020B0604020202020204" pitchFamily="34" charset="0"/>
              <a:buChar char="•"/>
            </a:pPr>
            <a:endParaRPr lang="en-GB" sz="2400" b="0" i="0" dirty="0">
              <a:solidFill>
                <a:srgbClr val="383838"/>
              </a:solidFill>
              <a:effectLst/>
            </a:endParaRPr>
          </a:p>
        </p:txBody>
      </p:sp>
    </p:spTree>
    <p:extLst>
      <p:ext uri="{BB962C8B-B14F-4D97-AF65-F5344CB8AC3E}">
        <p14:creationId xmlns:p14="http://schemas.microsoft.com/office/powerpoint/2010/main" val="1509122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D4A62AB9-5B6A-999A-A030-DBA88DB5F93A}"/>
              </a:ext>
            </a:extLst>
          </p:cNvPr>
          <p:cNvSpPr txBox="1"/>
          <p:nvPr/>
        </p:nvSpPr>
        <p:spPr>
          <a:xfrm>
            <a:off x="396623" y="1136491"/>
            <a:ext cx="7017251" cy="2400657"/>
          </a:xfrm>
          <a:prstGeom prst="rect">
            <a:avLst/>
          </a:prstGeom>
          <a:solidFill>
            <a:srgbClr val="CC99FF"/>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sz="3000" b="1" dirty="0"/>
              <a:t>Get in touch for advice on proposal development</a:t>
            </a:r>
          </a:p>
          <a:p>
            <a:br>
              <a:rPr lang="en-GB" sz="3000" dirty="0"/>
            </a:br>
            <a:r>
              <a:rPr lang="en-GB" sz="3000" b="1" dirty="0">
                <a:hlinkClick r:id="rId3"/>
              </a:rPr>
              <a:t>SpotlightsRDF@warwick.ac.uk</a:t>
            </a:r>
            <a:endParaRPr lang="en-GB" sz="3000" b="1" dirty="0"/>
          </a:p>
          <a:p>
            <a:endParaRPr lang="en-GB" sz="3000" b="1" dirty="0"/>
          </a:p>
        </p:txBody>
      </p:sp>
    </p:spTree>
    <p:extLst>
      <p:ext uri="{BB962C8B-B14F-4D97-AF65-F5344CB8AC3E}">
        <p14:creationId xmlns:p14="http://schemas.microsoft.com/office/powerpoint/2010/main" val="210169575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1B26312-55AD-5A26-9AE7-042237CAB369}"/>
              </a:ext>
            </a:extLst>
          </p:cNvPr>
          <p:cNvSpPr>
            <a:spLocks noGrp="1"/>
          </p:cNvSpPr>
          <p:nvPr>
            <p:ph type="body" sz="quarter" idx="13"/>
          </p:nvPr>
        </p:nvSpPr>
        <p:spPr>
          <a:xfrm>
            <a:off x="183144" y="624074"/>
            <a:ext cx="12008856" cy="4552610"/>
          </a:xfrm>
        </p:spPr>
        <p:txBody>
          <a:bodyPr/>
          <a:lstStyle/>
          <a:p>
            <a:pPr marL="0" indent="0">
              <a:spcAft>
                <a:spcPts val="0"/>
              </a:spcAft>
              <a:buNone/>
            </a:pPr>
            <a:r>
              <a:rPr lang="en-GB" sz="2400" b="1" dirty="0">
                <a:hlinkClick r:id="rId2"/>
              </a:rPr>
              <a:t>RDF Development Awards for the Faculty of Science, Engineering and Medicine </a:t>
            </a:r>
            <a:r>
              <a:rPr lang="en-GB" sz="2400" b="1" dirty="0"/>
              <a:t>Deadline: 17 June 2024</a:t>
            </a:r>
          </a:p>
          <a:p>
            <a:pPr marL="0" indent="0">
              <a:spcAft>
                <a:spcPts val="0"/>
              </a:spcAft>
              <a:buNone/>
            </a:pPr>
            <a:r>
              <a:rPr lang="en-GB" sz="2400" dirty="0"/>
              <a:t>Pump priming support for new research initiatives and/or future external funding applications.</a:t>
            </a:r>
            <a:endParaRPr lang="en-GB" sz="2400" b="1" dirty="0"/>
          </a:p>
          <a:p>
            <a:pPr marL="0" indent="0">
              <a:spcAft>
                <a:spcPts val="0"/>
              </a:spcAft>
              <a:buNone/>
            </a:pPr>
            <a:r>
              <a:rPr lang="en-GB" sz="2400" b="1" dirty="0">
                <a:hlinkClick r:id="rId3"/>
              </a:rPr>
              <a:t>Research Development Funds (Strategic Awards)</a:t>
            </a:r>
            <a:r>
              <a:rPr lang="en-GB" sz="2400" b="1" dirty="0"/>
              <a:t> Deadline: 3 June 2024</a:t>
            </a:r>
          </a:p>
          <a:p>
            <a:pPr marL="0" indent="0">
              <a:spcAft>
                <a:spcPts val="0"/>
              </a:spcAft>
              <a:buNone/>
            </a:pPr>
            <a:r>
              <a:rPr lang="en-GB" sz="2400" dirty="0"/>
              <a:t>Projects aligned to the University’s research strategy and involves external partners. </a:t>
            </a:r>
            <a:endParaRPr lang="en-GB" sz="2400" b="1" dirty="0"/>
          </a:p>
          <a:p>
            <a:pPr marL="0" indent="0">
              <a:spcAft>
                <a:spcPts val="0"/>
              </a:spcAft>
              <a:buNone/>
            </a:pPr>
            <a:r>
              <a:rPr lang="en-GB" sz="2400" b="1" dirty="0">
                <a:hlinkClick r:id="rId4"/>
              </a:rPr>
              <a:t>Humanities Research Fund </a:t>
            </a:r>
            <a:r>
              <a:rPr lang="en-GB" sz="2400" b="1" dirty="0"/>
              <a:t>Deadline: 3 June 2024</a:t>
            </a:r>
          </a:p>
          <a:p>
            <a:pPr marL="0" indent="0">
              <a:spcAft>
                <a:spcPts val="0"/>
              </a:spcAft>
              <a:buNone/>
            </a:pPr>
            <a:r>
              <a:rPr lang="en-GB" sz="2400" dirty="0"/>
              <a:t>Includes funds for small pump-priming projects or conference travel.</a:t>
            </a:r>
          </a:p>
          <a:p>
            <a:pPr marL="0" indent="0">
              <a:spcAft>
                <a:spcPts val="0"/>
              </a:spcAft>
              <a:buNone/>
            </a:pPr>
            <a:r>
              <a:rPr lang="en-GB" sz="2400" b="1" dirty="0"/>
              <a:t>FSS Research Development Fund Deadline: TBC 2024</a:t>
            </a:r>
          </a:p>
          <a:p>
            <a:pPr marL="0" indent="0">
              <a:spcAft>
                <a:spcPts val="0"/>
              </a:spcAft>
              <a:buNone/>
            </a:pPr>
            <a:r>
              <a:rPr lang="en-GB" sz="2400" dirty="0"/>
              <a:t>Supports pump priming projects up to £5k</a:t>
            </a:r>
          </a:p>
          <a:p>
            <a:pPr marL="0" indent="0">
              <a:spcAft>
                <a:spcPts val="0"/>
              </a:spcAft>
              <a:buNone/>
            </a:pPr>
            <a:endParaRPr lang="en-GB" sz="2400" dirty="0"/>
          </a:p>
          <a:p>
            <a:pPr marL="0" indent="0">
              <a:spcAft>
                <a:spcPts val="0"/>
              </a:spcAft>
              <a:buNone/>
            </a:pPr>
            <a:r>
              <a:rPr lang="en-GB" sz="2400" b="1" dirty="0"/>
              <a:t>Links to R&amp;IS schemes</a:t>
            </a:r>
          </a:p>
          <a:p>
            <a:pPr marL="0" indent="0">
              <a:spcAft>
                <a:spcPts val="0"/>
              </a:spcAft>
              <a:buNone/>
            </a:pPr>
            <a:r>
              <a:rPr lang="en-GB" sz="2400" dirty="0">
                <a:hlinkClick r:id="rId5"/>
              </a:rPr>
              <a:t>Research Funding (warwick.ac.uk)</a:t>
            </a:r>
            <a:endParaRPr lang="en-GB" sz="2400" dirty="0"/>
          </a:p>
          <a:p>
            <a:pPr marL="0" indent="0">
              <a:spcAft>
                <a:spcPts val="0"/>
              </a:spcAft>
              <a:buNone/>
            </a:pPr>
            <a:endParaRPr lang="en-GB" b="1" dirty="0"/>
          </a:p>
        </p:txBody>
      </p:sp>
      <p:sp>
        <p:nvSpPr>
          <p:cNvPr id="3" name="Text Placeholder 2">
            <a:extLst>
              <a:ext uri="{FF2B5EF4-FFF2-40B4-BE49-F238E27FC236}">
                <a16:creationId xmlns:a16="http://schemas.microsoft.com/office/drawing/2014/main" id="{44F3CDBB-CAF8-55E3-44F1-060DC599BB55}"/>
              </a:ext>
            </a:extLst>
          </p:cNvPr>
          <p:cNvSpPr>
            <a:spLocks noGrp="1"/>
          </p:cNvSpPr>
          <p:nvPr>
            <p:ph type="body" sz="quarter" idx="14"/>
          </p:nvPr>
        </p:nvSpPr>
        <p:spPr>
          <a:xfrm>
            <a:off x="183144" y="127270"/>
            <a:ext cx="7530262" cy="496804"/>
          </a:xfrm>
        </p:spPr>
        <p:txBody>
          <a:bodyPr/>
          <a:lstStyle/>
          <a:p>
            <a:r>
              <a:rPr lang="en-GB" dirty="0"/>
              <a:t>Internal Schemes</a:t>
            </a:r>
          </a:p>
        </p:txBody>
      </p:sp>
    </p:spTree>
    <p:extLst>
      <p:ext uri="{BB962C8B-B14F-4D97-AF65-F5344CB8AC3E}">
        <p14:creationId xmlns:p14="http://schemas.microsoft.com/office/powerpoint/2010/main" val="3084954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F9408931-0132-1BCC-3103-C4D6221AAA07}"/>
              </a:ext>
            </a:extLst>
          </p:cNvPr>
          <p:cNvSpPr txBox="1"/>
          <p:nvPr/>
        </p:nvSpPr>
        <p:spPr>
          <a:xfrm>
            <a:off x="260497" y="1157693"/>
            <a:ext cx="10969478" cy="1323439"/>
          </a:xfrm>
          <a:prstGeom prst="rect">
            <a:avLst/>
          </a:prstGeom>
          <a:noFill/>
        </p:spPr>
        <p:txBody>
          <a:bodyPr wrap="square">
            <a:spAutoFit/>
          </a:bodyPr>
          <a:lstStyle/>
          <a:p>
            <a:pPr algn="ctr"/>
            <a:r>
              <a:rPr lang="en-GB" sz="2800" dirty="0"/>
              <a:t> </a:t>
            </a:r>
            <a:r>
              <a:rPr lang="en-GB" sz="8000" b="1" dirty="0"/>
              <a:t>Questions? </a:t>
            </a:r>
          </a:p>
        </p:txBody>
      </p:sp>
      <p:sp>
        <p:nvSpPr>
          <p:cNvPr id="3" name="Title 1"/>
          <p:cNvSpPr txBox="1">
            <a:spLocks/>
          </p:cNvSpPr>
          <p:nvPr/>
        </p:nvSpPr>
        <p:spPr>
          <a:xfrm>
            <a:off x="260497" y="191387"/>
            <a:ext cx="10515600" cy="808074"/>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b="1" dirty="0">
                <a:latin typeface="Calibri" panose="020F0502020204030204" pitchFamily="34" charset="0"/>
              </a:rPr>
              <a:t>Thank you</a:t>
            </a:r>
            <a:endParaRPr lang="en-GB" sz="3600" b="1" dirty="0">
              <a:latin typeface="+mn-lt"/>
            </a:endParaRPr>
          </a:p>
        </p:txBody>
      </p:sp>
    </p:spTree>
    <p:extLst>
      <p:ext uri="{BB962C8B-B14F-4D97-AF65-F5344CB8AC3E}">
        <p14:creationId xmlns:p14="http://schemas.microsoft.com/office/powerpoint/2010/main" val="3256674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9657" y="275318"/>
            <a:ext cx="11074400" cy="711001"/>
          </a:xfrm>
          <a:prstGeom prst="rect">
            <a:avLst/>
          </a:prstGeom>
        </p:spPr>
        <p:txBody>
          <a:bodyPr>
            <a:normAutofit/>
          </a:bodyPr>
          <a:lstStyle/>
          <a:p>
            <a:r>
              <a:rPr lang="en-GB" sz="4200" b="1" dirty="0">
                <a:solidFill>
                  <a:schemeClr val="accent5">
                    <a:lumMod val="50000"/>
                  </a:schemeClr>
                </a:solidFill>
                <a:latin typeface="+mn-lt"/>
              </a:rPr>
              <a:t>Interdisciplinary Research Spotlights</a:t>
            </a:r>
          </a:p>
        </p:txBody>
      </p:sp>
      <p:sp>
        <p:nvSpPr>
          <p:cNvPr id="3" name="Text Placeholder 24">
            <a:extLst>
              <a:ext uri="{FF2B5EF4-FFF2-40B4-BE49-F238E27FC236}">
                <a16:creationId xmlns:a16="http://schemas.microsoft.com/office/drawing/2014/main" id="{A96E4FFB-189A-3126-5865-3B5BD3536D84}"/>
              </a:ext>
            </a:extLst>
          </p:cNvPr>
          <p:cNvSpPr txBox="1">
            <a:spLocks/>
          </p:cNvSpPr>
          <p:nvPr/>
        </p:nvSpPr>
        <p:spPr>
          <a:xfrm>
            <a:off x="546100" y="2184400"/>
            <a:ext cx="3202940" cy="2531291"/>
          </a:xfrm>
          <a:prstGeom prst="rect">
            <a:avLst/>
          </a:prstGeom>
          <a:solidFill>
            <a:srgbClr val="CC99FF"/>
          </a:solidFill>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000" dirty="0">
              <a:solidFill>
                <a:srgbClr val="3C1053"/>
              </a:solidFill>
            </a:endParaRPr>
          </a:p>
          <a:p>
            <a:pPr marL="0" indent="0">
              <a:buNone/>
            </a:pPr>
            <a:r>
              <a:rPr lang="en-GB" sz="2400" dirty="0">
                <a:solidFill>
                  <a:srgbClr val="3C1053"/>
                </a:solidFill>
              </a:rPr>
              <a:t>Build interdisciplinary research capacity on key global challenges</a:t>
            </a:r>
          </a:p>
        </p:txBody>
      </p:sp>
      <p:sp>
        <p:nvSpPr>
          <p:cNvPr id="4" name="Text Placeholder 25">
            <a:extLst>
              <a:ext uri="{FF2B5EF4-FFF2-40B4-BE49-F238E27FC236}">
                <a16:creationId xmlns:a16="http://schemas.microsoft.com/office/drawing/2014/main" id="{0A152D3C-83DE-7434-9DC8-AC3DC81696E8}"/>
              </a:ext>
            </a:extLst>
          </p:cNvPr>
          <p:cNvSpPr txBox="1">
            <a:spLocks/>
          </p:cNvSpPr>
          <p:nvPr/>
        </p:nvSpPr>
        <p:spPr>
          <a:xfrm>
            <a:off x="4441825" y="2184400"/>
            <a:ext cx="3202940" cy="2531291"/>
          </a:xfrm>
          <a:prstGeom prst="rect">
            <a:avLst/>
          </a:prstGeom>
          <a:solidFill>
            <a:srgbClr val="CC99FF"/>
          </a:solidFill>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400" dirty="0">
              <a:solidFill>
                <a:srgbClr val="3C1053"/>
              </a:solidFill>
            </a:endParaRPr>
          </a:p>
          <a:p>
            <a:pPr marL="0" indent="0">
              <a:buNone/>
            </a:pPr>
            <a:r>
              <a:rPr lang="en-GB" sz="2400" dirty="0">
                <a:solidFill>
                  <a:srgbClr val="3C1053"/>
                </a:solidFill>
              </a:rPr>
              <a:t>Promote a vibrant interdisciplinary research culture</a:t>
            </a:r>
          </a:p>
          <a:p>
            <a:endParaRPr lang="en-GB" sz="2400" dirty="0">
              <a:solidFill>
                <a:srgbClr val="3C1053"/>
              </a:solidFill>
            </a:endParaRPr>
          </a:p>
        </p:txBody>
      </p:sp>
      <p:sp>
        <p:nvSpPr>
          <p:cNvPr id="5" name="Text Placeholder 26">
            <a:extLst>
              <a:ext uri="{FF2B5EF4-FFF2-40B4-BE49-F238E27FC236}">
                <a16:creationId xmlns:a16="http://schemas.microsoft.com/office/drawing/2014/main" id="{96178BA1-646C-0B4D-5E88-A3C12AC7235A}"/>
              </a:ext>
            </a:extLst>
          </p:cNvPr>
          <p:cNvSpPr txBox="1">
            <a:spLocks/>
          </p:cNvSpPr>
          <p:nvPr/>
        </p:nvSpPr>
        <p:spPr>
          <a:xfrm>
            <a:off x="8337550" y="2184400"/>
            <a:ext cx="3202940" cy="2531291"/>
          </a:xfrm>
          <a:prstGeom prst="rect">
            <a:avLst/>
          </a:prstGeom>
          <a:solidFill>
            <a:srgbClr val="CC99FF"/>
          </a:solidFill>
        </p:spPr>
        <p:txBody>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2400" dirty="0">
              <a:solidFill>
                <a:srgbClr val="3C1053"/>
              </a:solidFill>
            </a:endParaRPr>
          </a:p>
          <a:p>
            <a:pPr marL="0" indent="0">
              <a:buNone/>
            </a:pPr>
            <a:r>
              <a:rPr lang="en-GB" sz="2400" dirty="0">
                <a:solidFill>
                  <a:srgbClr val="3C1053"/>
                </a:solidFill>
              </a:rPr>
              <a:t>Enhance the visibility of Warwick’s research excellence </a:t>
            </a:r>
          </a:p>
        </p:txBody>
      </p:sp>
      <p:grpSp>
        <p:nvGrpSpPr>
          <p:cNvPr id="7" name="Group 6" descr="Atomic Symbol Icon">
            <a:extLst>
              <a:ext uri="{FF2B5EF4-FFF2-40B4-BE49-F238E27FC236}">
                <a16:creationId xmlns:a16="http://schemas.microsoft.com/office/drawing/2014/main" id="{114F8D02-CF8D-3DA0-7EC3-25BFFAD51A1A}"/>
              </a:ext>
            </a:extLst>
          </p:cNvPr>
          <p:cNvGrpSpPr/>
          <p:nvPr/>
        </p:nvGrpSpPr>
        <p:grpSpPr>
          <a:xfrm>
            <a:off x="4770273" y="1816312"/>
            <a:ext cx="741680" cy="741680"/>
            <a:chOff x="5494290" y="4548458"/>
            <a:chExt cx="741680" cy="741680"/>
          </a:xfrm>
        </p:grpSpPr>
        <p:sp>
          <p:nvSpPr>
            <p:cNvPr id="8" name="Oval 7">
              <a:extLst>
                <a:ext uri="{FF2B5EF4-FFF2-40B4-BE49-F238E27FC236}">
                  <a16:creationId xmlns:a16="http://schemas.microsoft.com/office/drawing/2014/main" id="{689C6721-9AF7-4599-A831-FE4DEA45A55F}"/>
                </a:ext>
              </a:extLst>
            </p:cNvPr>
            <p:cNvSpPr/>
            <p:nvPr/>
          </p:nvSpPr>
          <p:spPr>
            <a:xfrm>
              <a:off x="5494290" y="454845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9" name="Graphic 8" descr="Atom outline">
              <a:extLst>
                <a:ext uri="{FF2B5EF4-FFF2-40B4-BE49-F238E27FC236}">
                  <a16:creationId xmlns:a16="http://schemas.microsoft.com/office/drawing/2014/main" id="{07C53AA1-F671-A0B7-4265-415BD043D0E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583190" y="4637358"/>
              <a:ext cx="563880" cy="563880"/>
            </a:xfrm>
            <a:prstGeom prst="rect">
              <a:avLst/>
            </a:prstGeom>
          </p:spPr>
        </p:pic>
      </p:grpSp>
      <p:grpSp>
        <p:nvGrpSpPr>
          <p:cNvPr id="10" name="Group 9" descr="Light Bulb Icon">
            <a:extLst>
              <a:ext uri="{FF2B5EF4-FFF2-40B4-BE49-F238E27FC236}">
                <a16:creationId xmlns:a16="http://schemas.microsoft.com/office/drawing/2014/main" id="{D265F055-607D-EFCB-1C7C-4B2C27D1802A}"/>
              </a:ext>
            </a:extLst>
          </p:cNvPr>
          <p:cNvGrpSpPr/>
          <p:nvPr/>
        </p:nvGrpSpPr>
        <p:grpSpPr>
          <a:xfrm>
            <a:off x="874548" y="1816312"/>
            <a:ext cx="741680" cy="741680"/>
            <a:chOff x="9482814" y="2583588"/>
            <a:chExt cx="741680" cy="741680"/>
          </a:xfrm>
        </p:grpSpPr>
        <p:sp>
          <p:nvSpPr>
            <p:cNvPr id="11" name="Oval 10">
              <a:extLst>
                <a:ext uri="{FF2B5EF4-FFF2-40B4-BE49-F238E27FC236}">
                  <a16:creationId xmlns:a16="http://schemas.microsoft.com/office/drawing/2014/main" id="{548B87C2-9449-066F-60DE-13667BC2A2E4}"/>
                </a:ext>
              </a:extLst>
            </p:cNvPr>
            <p:cNvSpPr/>
            <p:nvPr/>
          </p:nvSpPr>
          <p:spPr>
            <a:xfrm>
              <a:off x="9482814" y="258358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2" name="Graphic 11" descr="Lights On outline">
              <a:extLst>
                <a:ext uri="{FF2B5EF4-FFF2-40B4-BE49-F238E27FC236}">
                  <a16:creationId xmlns:a16="http://schemas.microsoft.com/office/drawing/2014/main" id="{20B4DB79-1B6C-C26C-843D-A489901DAF37}"/>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571714" y="2672488"/>
              <a:ext cx="563880" cy="563880"/>
            </a:xfrm>
            <a:prstGeom prst="rect">
              <a:avLst/>
            </a:prstGeom>
          </p:spPr>
        </p:pic>
      </p:grpSp>
      <p:grpSp>
        <p:nvGrpSpPr>
          <p:cNvPr id="13" name="Group 12" descr="Microphone Icon">
            <a:extLst>
              <a:ext uri="{FF2B5EF4-FFF2-40B4-BE49-F238E27FC236}">
                <a16:creationId xmlns:a16="http://schemas.microsoft.com/office/drawing/2014/main" id="{87E4D270-5789-8904-7DE7-C82D60C6ACEF}"/>
              </a:ext>
            </a:extLst>
          </p:cNvPr>
          <p:cNvGrpSpPr/>
          <p:nvPr/>
        </p:nvGrpSpPr>
        <p:grpSpPr>
          <a:xfrm>
            <a:off x="8664781" y="1816312"/>
            <a:ext cx="741680" cy="741680"/>
            <a:chOff x="10479945" y="4548458"/>
            <a:chExt cx="741680" cy="741680"/>
          </a:xfrm>
        </p:grpSpPr>
        <p:sp>
          <p:nvSpPr>
            <p:cNvPr id="14" name="Oval 13">
              <a:extLst>
                <a:ext uri="{FF2B5EF4-FFF2-40B4-BE49-F238E27FC236}">
                  <a16:creationId xmlns:a16="http://schemas.microsoft.com/office/drawing/2014/main" id="{7C1B6375-7199-B9B4-6E62-FAD048015DBB}"/>
                </a:ext>
              </a:extLst>
            </p:cNvPr>
            <p:cNvSpPr/>
            <p:nvPr/>
          </p:nvSpPr>
          <p:spPr>
            <a:xfrm>
              <a:off x="10479945" y="4548458"/>
              <a:ext cx="741680" cy="741680"/>
            </a:xfrm>
            <a:prstGeom prst="ellipse">
              <a:avLst/>
            </a:prstGeom>
            <a:solidFill>
              <a:schemeClr val="bg1"/>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endParaRPr lang="en-GB" dirty="0"/>
            </a:p>
          </p:txBody>
        </p:sp>
        <p:pic>
          <p:nvPicPr>
            <p:cNvPr id="15" name="Graphic 14" descr="Megaphone1 outline">
              <a:extLst>
                <a:ext uri="{FF2B5EF4-FFF2-40B4-BE49-F238E27FC236}">
                  <a16:creationId xmlns:a16="http://schemas.microsoft.com/office/drawing/2014/main" id="{025F49F6-41D9-E77A-5E06-96578081ABD2}"/>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0568845" y="4637358"/>
              <a:ext cx="563880" cy="563880"/>
            </a:xfrm>
            <a:prstGeom prst="rect">
              <a:avLst/>
            </a:prstGeom>
          </p:spPr>
        </p:pic>
      </p:grpSp>
      <p:sp>
        <p:nvSpPr>
          <p:cNvPr id="16" name="Title 1">
            <a:extLst>
              <a:ext uri="{FF2B5EF4-FFF2-40B4-BE49-F238E27FC236}">
                <a16:creationId xmlns:a16="http://schemas.microsoft.com/office/drawing/2014/main" id="{C74CC12A-F2A3-540F-CF5A-9D3D07F137B8}"/>
              </a:ext>
            </a:extLst>
          </p:cNvPr>
          <p:cNvSpPr txBox="1">
            <a:spLocks/>
          </p:cNvSpPr>
          <p:nvPr/>
        </p:nvSpPr>
        <p:spPr>
          <a:xfrm>
            <a:off x="312057" y="926478"/>
            <a:ext cx="11074400" cy="711001"/>
          </a:xfrm>
          <a:prstGeom prst="rect">
            <a:avLst/>
          </a:prstGeom>
        </p:spPr>
        <p:txBody>
          <a:bodyPr>
            <a:normAutofit/>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r>
              <a:rPr lang="en-GB" sz="2400" b="1" dirty="0">
                <a:solidFill>
                  <a:schemeClr val="accent5">
                    <a:lumMod val="50000"/>
                  </a:schemeClr>
                </a:solidFill>
                <a:latin typeface="+mn-lt"/>
              </a:rPr>
              <a:t>A new initiative at Warwick </a:t>
            </a:r>
          </a:p>
        </p:txBody>
      </p:sp>
    </p:spTree>
    <p:extLst>
      <p:ext uri="{BB962C8B-B14F-4D97-AF65-F5344CB8AC3E}">
        <p14:creationId xmlns:p14="http://schemas.microsoft.com/office/powerpoint/2010/main" val="34237335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96233" y="147302"/>
            <a:ext cx="11074400" cy="711001"/>
          </a:xfrm>
          <a:prstGeom prst="rect">
            <a:avLst/>
          </a:prstGeom>
        </p:spPr>
        <p:txBody>
          <a:bodyPr>
            <a:normAutofit/>
          </a:bodyPr>
          <a:lstStyle/>
          <a:p>
            <a:r>
              <a:rPr lang="en-GB" sz="4200" b="1" dirty="0">
                <a:solidFill>
                  <a:schemeClr val="accent5">
                    <a:lumMod val="50000"/>
                  </a:schemeClr>
                </a:solidFill>
                <a:latin typeface="+mn-lt"/>
              </a:rPr>
              <a:t>The Six Interdisciplinary Research Spotlights</a:t>
            </a:r>
          </a:p>
        </p:txBody>
      </p:sp>
      <p:pic>
        <p:nvPicPr>
          <p:cNvPr id="6" name="Picture 5" descr="A collage of images of people&#10;&#10;Description automatically generated">
            <a:extLst>
              <a:ext uri="{FF2B5EF4-FFF2-40B4-BE49-F238E27FC236}">
                <a16:creationId xmlns:a16="http://schemas.microsoft.com/office/drawing/2014/main" id="{0D5BEE38-0521-E0BF-6F31-CF61BDB5AE8A}"/>
              </a:ext>
            </a:extLst>
          </p:cNvPr>
          <p:cNvPicPr>
            <a:picLocks noChangeAspect="1"/>
          </p:cNvPicPr>
          <p:nvPr/>
        </p:nvPicPr>
        <p:blipFill>
          <a:blip r:embed="rId3"/>
          <a:stretch>
            <a:fillRect/>
          </a:stretch>
        </p:blipFill>
        <p:spPr>
          <a:xfrm>
            <a:off x="1003663" y="766863"/>
            <a:ext cx="9030456" cy="3792791"/>
          </a:xfrm>
          <a:prstGeom prst="rect">
            <a:avLst/>
          </a:prstGeom>
          <a:noFill/>
        </p:spPr>
      </p:pic>
      <p:sp>
        <p:nvSpPr>
          <p:cNvPr id="3" name="TextBox 2">
            <a:extLst>
              <a:ext uri="{FF2B5EF4-FFF2-40B4-BE49-F238E27FC236}">
                <a16:creationId xmlns:a16="http://schemas.microsoft.com/office/drawing/2014/main" id="{949D5FA0-8B09-12FD-5E5B-0A7D76818B81}"/>
              </a:ext>
            </a:extLst>
          </p:cNvPr>
          <p:cNvSpPr txBox="1"/>
          <p:nvPr/>
        </p:nvSpPr>
        <p:spPr>
          <a:xfrm>
            <a:off x="1847088" y="4727448"/>
            <a:ext cx="8037576" cy="369332"/>
          </a:xfrm>
          <a:prstGeom prst="rect">
            <a:avLst/>
          </a:prstGeom>
          <a:noFill/>
        </p:spPr>
        <p:txBody>
          <a:bodyPr wrap="square" rtlCol="0">
            <a:spAutoFit/>
          </a:bodyPr>
          <a:lstStyle/>
          <a:p>
            <a:pPr algn="ctr"/>
            <a:r>
              <a:rPr lang="en-GB" b="0" i="0">
                <a:effectLst/>
                <a:highlight>
                  <a:srgbClr val="FFFFFF"/>
                </a:highlight>
                <a:latin typeface="Aptos" panose="020B0004020202020204" pitchFamily="34" charset="0"/>
                <a:hlinkClick r:id="rId4"/>
              </a:rPr>
              <a:t>https://warwick.ac.uk/research/spotlights/</a:t>
            </a:r>
            <a:endParaRPr lang="en-GB" dirty="0"/>
          </a:p>
        </p:txBody>
      </p:sp>
    </p:spTree>
    <p:extLst>
      <p:ext uri="{BB962C8B-B14F-4D97-AF65-F5344CB8AC3E}">
        <p14:creationId xmlns:p14="http://schemas.microsoft.com/office/powerpoint/2010/main" val="33194615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9657" y="275318"/>
            <a:ext cx="11074400" cy="711001"/>
          </a:xfrm>
          <a:prstGeom prst="rect">
            <a:avLst/>
          </a:prstGeom>
        </p:spPr>
        <p:txBody>
          <a:bodyPr>
            <a:normAutofit/>
          </a:bodyPr>
          <a:lstStyle/>
          <a:p>
            <a:r>
              <a:rPr lang="en-GB" sz="4200" b="1" dirty="0">
                <a:solidFill>
                  <a:schemeClr val="accent5">
                    <a:lumMod val="50000"/>
                  </a:schemeClr>
                </a:solidFill>
                <a:latin typeface="+mn-lt"/>
              </a:rPr>
              <a:t>Research Development Funding Call 2024-2025</a:t>
            </a:r>
          </a:p>
        </p:txBody>
      </p:sp>
      <p:sp>
        <p:nvSpPr>
          <p:cNvPr id="3" name="TextBox 2">
            <a:extLst>
              <a:ext uri="{FF2B5EF4-FFF2-40B4-BE49-F238E27FC236}">
                <a16:creationId xmlns:a16="http://schemas.microsoft.com/office/drawing/2014/main" id="{446E2DBB-78EE-C389-C61A-28D1BB850C43}"/>
              </a:ext>
            </a:extLst>
          </p:cNvPr>
          <p:cNvSpPr txBox="1"/>
          <p:nvPr/>
        </p:nvSpPr>
        <p:spPr>
          <a:xfrm>
            <a:off x="424665" y="972248"/>
            <a:ext cx="11433959" cy="2462213"/>
          </a:xfrm>
          <a:prstGeom prst="rect">
            <a:avLst/>
          </a:prstGeom>
          <a:noFill/>
        </p:spPr>
        <p:txBody>
          <a:bodyPr wrap="square">
            <a:spAutoFit/>
          </a:bodyPr>
          <a:lstStyle/>
          <a:p>
            <a:pPr marL="342900" indent="-342900" algn="l">
              <a:buFont typeface="Arial" panose="020B0604020202020204" pitchFamily="34" charset="0"/>
              <a:buChar char="•"/>
            </a:pPr>
            <a:endParaRPr lang="en-GB" sz="2800" b="0" i="0" dirty="0">
              <a:solidFill>
                <a:srgbClr val="383838"/>
              </a:solidFill>
              <a:effectLst/>
              <a:highlight>
                <a:srgbClr val="FFFFFF"/>
              </a:highlight>
            </a:endParaRPr>
          </a:p>
          <a:p>
            <a:pPr marL="342900" indent="-342900" algn="l">
              <a:buFont typeface="Arial" panose="020B0604020202020204" pitchFamily="34" charset="0"/>
              <a:buChar char="•"/>
            </a:pPr>
            <a:r>
              <a:rPr lang="en-GB" sz="2800" b="0" i="0" dirty="0">
                <a:solidFill>
                  <a:srgbClr val="383838"/>
                </a:solidFill>
                <a:effectLst/>
                <a:highlight>
                  <a:srgbClr val="FFFFFF"/>
                </a:highlight>
              </a:rPr>
              <a:t>Seed funding opportunity for activities taking place next academic year.</a:t>
            </a:r>
          </a:p>
          <a:p>
            <a:pPr marL="342900" indent="-342900" algn="l">
              <a:buFont typeface="Arial" panose="020B0604020202020204" pitchFamily="34" charset="0"/>
              <a:buChar char="•"/>
            </a:pPr>
            <a:endParaRPr lang="en-GB" sz="2800" b="0" i="0" dirty="0">
              <a:solidFill>
                <a:srgbClr val="383838"/>
              </a:solidFill>
              <a:effectLst/>
              <a:highlight>
                <a:srgbClr val="FFFFFF"/>
              </a:highlight>
            </a:endParaRPr>
          </a:p>
          <a:p>
            <a:pPr marL="342900" indent="-342900" algn="l">
              <a:buFont typeface="Arial" panose="020B0604020202020204" pitchFamily="34" charset="0"/>
              <a:buChar char="•"/>
            </a:pPr>
            <a:r>
              <a:rPr lang="en-GB" sz="2800" b="0" i="0" dirty="0">
                <a:solidFill>
                  <a:srgbClr val="383838"/>
                </a:solidFill>
                <a:effectLst/>
                <a:highlight>
                  <a:srgbClr val="FFFFFF"/>
                </a:highlight>
              </a:rPr>
              <a:t>Awards normally up to a maximum of £15,000 are available to support interdisciplinary research projects that align with the six Spotlights.</a:t>
            </a:r>
            <a:br>
              <a:rPr lang="en-GB" sz="2400" dirty="0">
                <a:effectLst/>
                <a:latin typeface="Calibri" panose="020F0502020204030204" pitchFamily="34" charset="0"/>
                <a:ea typeface="Times New Roman" panose="02020603050405020304" pitchFamily="18" charset="0"/>
              </a:rPr>
            </a:br>
            <a:r>
              <a:rPr lang="en-GB" sz="1400" dirty="0">
                <a:effectLst/>
                <a:latin typeface="Calibri" panose="020F0502020204030204" pitchFamily="34" charset="0"/>
                <a:ea typeface="Times New Roman" panose="02020603050405020304" pitchFamily="18" charset="0"/>
              </a:rPr>
              <a:t>  </a:t>
            </a:r>
            <a:endParaRPr lang="en-GB" sz="24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5131426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267008"/>
            <a:ext cx="12191999" cy="8125007"/>
          </a:xfrm>
          <a:prstGeom prst="rect">
            <a:avLst/>
          </a:prstGeom>
          <a:solidFill>
            <a:schemeClr val="tx1"/>
          </a:solidFill>
        </p:spPr>
      </p:pic>
      <p:sp>
        <p:nvSpPr>
          <p:cNvPr id="10" name="Rectangle 9"/>
          <p:cNvSpPr/>
          <p:nvPr/>
        </p:nvSpPr>
        <p:spPr>
          <a:xfrm>
            <a:off x="757691" y="-308062"/>
            <a:ext cx="4219944" cy="4821068"/>
          </a:xfrm>
          <a:prstGeom prst="rect">
            <a:avLst/>
          </a:prstGeom>
          <a:solidFill>
            <a:srgbClr val="511C6C"/>
          </a:solidFill>
          <a:ln>
            <a:noFill/>
          </a:ln>
          <a:effectLst>
            <a:outerShdw blurRad="508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377"/>
            <a:endParaRPr lang="en-US" dirty="0">
              <a:solidFill>
                <a:prstClr val="white"/>
              </a:solidFill>
              <a:latin typeface="Calibri"/>
            </a:endParaRP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4961" y="5078501"/>
            <a:ext cx="12496684" cy="1933001"/>
          </a:xfrm>
          <a:prstGeom prst="rect">
            <a:avLst/>
          </a:prstGeom>
        </p:spPr>
      </p:pic>
      <p:sp>
        <p:nvSpPr>
          <p:cNvPr id="11" name="Title 1"/>
          <p:cNvSpPr txBox="1">
            <a:spLocks/>
          </p:cNvSpPr>
          <p:nvPr/>
        </p:nvSpPr>
        <p:spPr>
          <a:xfrm>
            <a:off x="932355" y="83394"/>
            <a:ext cx="4045280" cy="3106902"/>
          </a:xfrm>
          <a:prstGeom prst="rect">
            <a:avLst/>
          </a:prstGeom>
        </p:spPr>
        <p:txBody>
          <a:bodyPr anchor="t" anchorCtr="0">
            <a:noAutofit/>
          </a:bodyPr>
          <a:lstStyle>
            <a:lvl1pPr algn="l" defTabSz="685800" rtl="0" eaLnBrk="1" latinLnBrk="0" hangingPunct="1">
              <a:lnSpc>
                <a:spcPct val="90000"/>
              </a:lnSpc>
              <a:spcBef>
                <a:spcPct val="0"/>
              </a:spcBef>
              <a:buNone/>
              <a:defRPr sz="3600" b="1" i="0" kern="1200">
                <a:solidFill>
                  <a:schemeClr val="bg1"/>
                </a:solidFill>
                <a:latin typeface="Avenir Next" charset="0"/>
                <a:ea typeface="Avenir Next" charset="0"/>
                <a:cs typeface="Avenir Next" charset="0"/>
              </a:defRPr>
            </a:lvl1pPr>
          </a:lstStyle>
          <a:p>
            <a:pPr defTabSz="914377">
              <a:lnSpc>
                <a:spcPct val="120000"/>
              </a:lnSpc>
            </a:pPr>
            <a:r>
              <a:rPr lang="en-GB" sz="3200" dirty="0">
                <a:solidFill>
                  <a:prstClr val="white"/>
                </a:solidFill>
                <a:latin typeface="Calibri"/>
              </a:rPr>
              <a:t>Interdisciplinary Research Spotlights: Research Development Fund (IRDF) call 2024-2025 </a:t>
            </a:r>
            <a:endParaRPr lang="en-US" sz="3200" dirty="0">
              <a:solidFill>
                <a:prstClr val="white"/>
              </a:solidFill>
              <a:latin typeface="Calibri"/>
            </a:endParaRPr>
          </a:p>
          <a:p>
            <a:pPr defTabSz="914377">
              <a:lnSpc>
                <a:spcPct val="120000"/>
              </a:lnSpc>
            </a:pPr>
            <a:endParaRPr lang="en-US" sz="3200" dirty="0">
              <a:solidFill>
                <a:prstClr val="white"/>
              </a:solidFill>
              <a:latin typeface="Calibri"/>
            </a:endParaRPr>
          </a:p>
          <a:p>
            <a:pPr defTabSz="914377">
              <a:lnSpc>
                <a:spcPct val="120000"/>
              </a:lnSpc>
            </a:pPr>
            <a:r>
              <a:rPr lang="en-US" sz="3200" dirty="0">
                <a:solidFill>
                  <a:prstClr val="white"/>
                </a:solidFill>
                <a:latin typeface="Calibri"/>
              </a:rPr>
              <a:t>Call Guidance</a:t>
            </a:r>
            <a:endParaRPr lang="en-GB" sz="3200" dirty="0">
              <a:solidFill>
                <a:prstClr val="white"/>
              </a:solidFill>
              <a:latin typeface="Calibri"/>
            </a:endParaRPr>
          </a:p>
        </p:txBody>
      </p:sp>
      <p:sp>
        <p:nvSpPr>
          <p:cNvPr id="13" name="Subtitle 2"/>
          <p:cNvSpPr txBox="1">
            <a:spLocks/>
          </p:cNvSpPr>
          <p:nvPr/>
        </p:nvSpPr>
        <p:spPr>
          <a:xfrm>
            <a:off x="932355" y="1438275"/>
            <a:ext cx="3925891" cy="2560411"/>
          </a:xfrm>
          <a:prstGeom prst="rect">
            <a:avLst/>
          </a:prstGeom>
        </p:spPr>
        <p:txBody>
          <a:bodyPr vert="horz" lIns="121920" tIns="60960" rIns="121920" bIns="60960" rtlCol="0">
            <a:noAutofit/>
          </a:bodyPr>
          <a:lstStyle>
            <a:lvl1pPr marL="0" indent="0" algn="l" defTabSz="685800" rtl="0" eaLnBrk="1" latinLnBrk="0" hangingPunct="1">
              <a:lnSpc>
                <a:spcPct val="90000"/>
              </a:lnSpc>
              <a:spcBef>
                <a:spcPts val="750"/>
              </a:spcBef>
              <a:buFont typeface="Arial" panose="020B0604020202020204" pitchFamily="34" charset="0"/>
              <a:buNone/>
              <a:defRPr sz="2000" b="0" i="0" kern="1200">
                <a:solidFill>
                  <a:schemeClr val="tx1"/>
                </a:solidFill>
                <a:latin typeface="Avenir Next Medium" charset="0"/>
                <a:ea typeface="Avenir Next Medium" charset="0"/>
                <a:cs typeface="Avenir Next Medium" charset="0"/>
              </a:defRPr>
            </a:lvl1pPr>
            <a:lvl2pPr marL="342900" indent="0" algn="ctr" defTabSz="685800" rtl="0" eaLnBrk="1" latinLnBrk="0" hangingPunct="1">
              <a:lnSpc>
                <a:spcPct val="90000"/>
              </a:lnSpc>
              <a:spcBef>
                <a:spcPts val="375"/>
              </a:spcBef>
              <a:buFont typeface="Arial" panose="020B0604020202020204" pitchFamily="34" charset="0"/>
              <a:buNone/>
              <a:defRPr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sz="1200" kern="1200">
                <a:solidFill>
                  <a:schemeClr val="tx1"/>
                </a:solidFill>
                <a:latin typeface="+mn-lt"/>
                <a:ea typeface="+mn-ea"/>
                <a:cs typeface="+mn-cs"/>
              </a:defRPr>
            </a:lvl9pPr>
          </a:lstStyle>
          <a:p>
            <a:pPr defTabSz="914377">
              <a:spcBef>
                <a:spcPts val="1000"/>
              </a:spcBef>
            </a:pPr>
            <a:endParaRPr lang="en-GB" sz="2800" dirty="0">
              <a:solidFill>
                <a:prstClr val="white"/>
              </a:solidFill>
              <a:latin typeface="Calibri"/>
              <a:ea typeface="Avenir Next" charset="0"/>
              <a:cs typeface="Avenir Next" charset="0"/>
            </a:endParaRPr>
          </a:p>
          <a:p>
            <a:pPr defTabSz="914377">
              <a:spcBef>
                <a:spcPts val="1000"/>
              </a:spcBef>
            </a:pPr>
            <a:endParaRPr lang="en-GB" sz="2200" dirty="0">
              <a:solidFill>
                <a:prstClr val="white"/>
              </a:solidFill>
              <a:latin typeface="Calibri"/>
              <a:ea typeface="Avenir Next" charset="0"/>
              <a:cs typeface="Avenir Next" charset="0"/>
            </a:endParaRPr>
          </a:p>
        </p:txBody>
      </p:sp>
    </p:spTree>
    <p:extLst>
      <p:ext uri="{BB962C8B-B14F-4D97-AF65-F5344CB8AC3E}">
        <p14:creationId xmlns:p14="http://schemas.microsoft.com/office/powerpoint/2010/main" val="4256112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9657" y="30055"/>
            <a:ext cx="11074400" cy="1325563"/>
          </a:xfrm>
          <a:prstGeom prst="rect">
            <a:avLst/>
          </a:prstGeom>
        </p:spPr>
        <p:txBody>
          <a:bodyPr>
            <a:normAutofit/>
          </a:bodyPr>
          <a:lstStyle/>
          <a:p>
            <a:r>
              <a:rPr lang="en-GB" sz="4200" b="1" dirty="0">
                <a:solidFill>
                  <a:schemeClr val="accent5">
                    <a:lumMod val="50000"/>
                  </a:schemeClr>
                </a:solidFill>
                <a:latin typeface="+mn-lt"/>
              </a:rPr>
              <a:t>Call guidance – Key Dates</a:t>
            </a:r>
          </a:p>
        </p:txBody>
      </p:sp>
      <p:sp>
        <p:nvSpPr>
          <p:cNvPr id="4" name="TextBox 3">
            <a:extLst>
              <a:ext uri="{FF2B5EF4-FFF2-40B4-BE49-F238E27FC236}">
                <a16:creationId xmlns:a16="http://schemas.microsoft.com/office/drawing/2014/main" id="{31A54153-14C3-8BBC-4FB8-E6FA8B26E48F}"/>
              </a:ext>
            </a:extLst>
          </p:cNvPr>
          <p:cNvSpPr txBox="1"/>
          <p:nvPr/>
        </p:nvSpPr>
        <p:spPr>
          <a:xfrm>
            <a:off x="281213" y="692836"/>
            <a:ext cx="11751130" cy="4154984"/>
          </a:xfrm>
          <a:prstGeom prst="rect">
            <a:avLst/>
          </a:prstGeom>
          <a:noFill/>
        </p:spPr>
        <p:txBody>
          <a:bodyPr wrap="square">
            <a:spAutoFit/>
          </a:bodyPr>
          <a:lstStyle/>
          <a:p>
            <a:pPr algn="l"/>
            <a:r>
              <a:rPr lang="en-GB" sz="2400" b="1" i="0" dirty="0">
                <a:solidFill>
                  <a:srgbClr val="383838"/>
                </a:solidFill>
                <a:effectLst/>
              </a:rPr>
              <a:t>Call issued:</a:t>
            </a:r>
            <a:r>
              <a:rPr lang="en-GB" sz="2400" b="0" i="0" dirty="0">
                <a:solidFill>
                  <a:srgbClr val="383838"/>
                </a:solidFill>
                <a:effectLst/>
              </a:rPr>
              <a:t> </a:t>
            </a:r>
            <a:r>
              <a:rPr lang="en-GB" sz="2400" dirty="0">
                <a:solidFill>
                  <a:srgbClr val="383838"/>
                </a:solidFill>
              </a:rPr>
              <a:t>Wednesday 8 May</a:t>
            </a:r>
            <a:r>
              <a:rPr lang="en-GB" sz="2400" b="0" i="0" dirty="0">
                <a:solidFill>
                  <a:srgbClr val="383838"/>
                </a:solidFill>
                <a:effectLst/>
              </a:rPr>
              <a:t> 2024</a:t>
            </a:r>
            <a:br>
              <a:rPr lang="en-GB" sz="2400" b="0" i="0" dirty="0">
                <a:solidFill>
                  <a:srgbClr val="383838"/>
                </a:solidFill>
                <a:effectLst/>
              </a:rPr>
            </a:br>
            <a:endParaRPr lang="en-GB" sz="2400" b="0" i="0" dirty="0">
              <a:solidFill>
                <a:srgbClr val="383838"/>
              </a:solidFill>
              <a:effectLst/>
            </a:endParaRPr>
          </a:p>
          <a:p>
            <a:pPr algn="l"/>
            <a:r>
              <a:rPr lang="en-GB" sz="2400" b="1" i="0" dirty="0">
                <a:solidFill>
                  <a:srgbClr val="383838"/>
                </a:solidFill>
                <a:effectLst/>
                <a:highlight>
                  <a:srgbClr val="FFFF00"/>
                </a:highlight>
              </a:rPr>
              <a:t>Deadline:</a:t>
            </a:r>
            <a:r>
              <a:rPr lang="en-GB" sz="2400" b="0" i="0" dirty="0">
                <a:solidFill>
                  <a:srgbClr val="383838"/>
                </a:solidFill>
                <a:effectLst/>
                <a:highlight>
                  <a:srgbClr val="FFFF00"/>
                </a:highlight>
              </a:rPr>
              <a:t> 1pm, </a:t>
            </a:r>
            <a:r>
              <a:rPr lang="en-GB" sz="2400" dirty="0">
                <a:solidFill>
                  <a:srgbClr val="383838"/>
                </a:solidFill>
                <a:highlight>
                  <a:srgbClr val="FFFF00"/>
                </a:highlight>
              </a:rPr>
              <a:t>Wednesday 5 June </a:t>
            </a:r>
            <a:r>
              <a:rPr lang="en-GB" sz="2400" b="0" i="0" dirty="0">
                <a:solidFill>
                  <a:srgbClr val="383838"/>
                </a:solidFill>
                <a:effectLst/>
                <a:highlight>
                  <a:srgbClr val="FFFF00"/>
                </a:highlight>
              </a:rPr>
              <a:t>2024</a:t>
            </a:r>
          </a:p>
          <a:p>
            <a:pPr algn="l"/>
            <a:br>
              <a:rPr lang="en-GB" sz="2400" b="1" i="0" dirty="0">
                <a:solidFill>
                  <a:srgbClr val="383838"/>
                </a:solidFill>
                <a:effectLst/>
              </a:rPr>
            </a:br>
            <a:r>
              <a:rPr lang="en-GB" sz="2400" b="1" i="0" dirty="0">
                <a:solidFill>
                  <a:srgbClr val="383838"/>
                </a:solidFill>
                <a:effectLst/>
              </a:rPr>
              <a:t>Panel meeting:</a:t>
            </a:r>
            <a:r>
              <a:rPr lang="en-GB" sz="2400" b="0" i="0" dirty="0">
                <a:solidFill>
                  <a:srgbClr val="383838"/>
                </a:solidFill>
                <a:effectLst/>
              </a:rPr>
              <a:t> </a:t>
            </a:r>
            <a:r>
              <a:rPr lang="en-GB" sz="2400" dirty="0">
                <a:solidFill>
                  <a:srgbClr val="383838"/>
                </a:solidFill>
              </a:rPr>
              <a:t>Mid-June</a:t>
            </a:r>
            <a:r>
              <a:rPr lang="en-GB" sz="2400" b="0" i="0" dirty="0">
                <a:solidFill>
                  <a:srgbClr val="383838"/>
                </a:solidFill>
                <a:effectLst/>
              </a:rPr>
              <a:t> 2024</a:t>
            </a:r>
          </a:p>
          <a:p>
            <a:pPr algn="l"/>
            <a:br>
              <a:rPr lang="en-GB" sz="2400" b="1" i="0" dirty="0">
                <a:solidFill>
                  <a:srgbClr val="383838"/>
                </a:solidFill>
                <a:effectLst/>
              </a:rPr>
            </a:br>
            <a:r>
              <a:rPr lang="en-GB" sz="2400" b="1" i="0" dirty="0">
                <a:solidFill>
                  <a:srgbClr val="383838"/>
                </a:solidFill>
                <a:effectLst/>
              </a:rPr>
              <a:t>Decision announced to applicants:</a:t>
            </a:r>
            <a:r>
              <a:rPr lang="en-GB" sz="2400" b="0" i="0" dirty="0">
                <a:solidFill>
                  <a:srgbClr val="383838"/>
                </a:solidFill>
                <a:effectLst/>
              </a:rPr>
              <a:t> Late June 2024</a:t>
            </a:r>
          </a:p>
          <a:p>
            <a:pPr algn="l"/>
            <a:br>
              <a:rPr lang="en-GB" sz="2400" b="1" i="0" dirty="0">
                <a:solidFill>
                  <a:srgbClr val="383838"/>
                </a:solidFill>
                <a:effectLst/>
                <a:highlight>
                  <a:srgbClr val="FF00FF"/>
                </a:highlight>
              </a:rPr>
            </a:br>
            <a:r>
              <a:rPr lang="en-GB" sz="2400" b="1" i="0" dirty="0">
                <a:solidFill>
                  <a:srgbClr val="383838"/>
                </a:solidFill>
                <a:effectLst/>
                <a:highlight>
                  <a:srgbClr val="FFFF00"/>
                </a:highlight>
              </a:rPr>
              <a:t>Project start date (from):</a:t>
            </a:r>
            <a:r>
              <a:rPr lang="en-GB" sz="2400" b="0" i="0" dirty="0">
                <a:solidFill>
                  <a:srgbClr val="383838"/>
                </a:solidFill>
                <a:effectLst/>
                <a:highlight>
                  <a:srgbClr val="FFFF00"/>
                </a:highlight>
              </a:rPr>
              <a:t> 1 August 2024</a:t>
            </a:r>
          </a:p>
          <a:p>
            <a:pPr algn="l"/>
            <a:endParaRPr lang="en-GB" sz="2400" b="0" i="0" dirty="0">
              <a:solidFill>
                <a:srgbClr val="383838"/>
              </a:solidFill>
              <a:effectLst/>
            </a:endParaRPr>
          </a:p>
          <a:p>
            <a:pPr algn="l"/>
            <a:r>
              <a:rPr lang="en-GB" sz="2400" b="0" i="0" dirty="0">
                <a:solidFill>
                  <a:srgbClr val="383838"/>
                </a:solidFill>
                <a:effectLst/>
              </a:rPr>
              <a:t>Should there be funds remaining then there will be further round/s, starting in Early 2025</a:t>
            </a:r>
          </a:p>
        </p:txBody>
      </p:sp>
      <p:sp>
        <p:nvSpPr>
          <p:cNvPr id="3" name="TextBox 2">
            <a:extLst>
              <a:ext uri="{FF2B5EF4-FFF2-40B4-BE49-F238E27FC236}">
                <a16:creationId xmlns:a16="http://schemas.microsoft.com/office/drawing/2014/main" id="{D790187D-161C-F8BD-0BAC-10527BD90BCC}"/>
              </a:ext>
            </a:extLst>
          </p:cNvPr>
          <p:cNvSpPr txBox="1"/>
          <p:nvPr/>
        </p:nvSpPr>
        <p:spPr>
          <a:xfrm>
            <a:off x="7993294" y="902184"/>
            <a:ext cx="3647326" cy="1477328"/>
          </a:xfrm>
          <a:prstGeom prst="rect">
            <a:avLst/>
          </a:prstGeom>
          <a:solidFill>
            <a:srgbClr val="CC99FF"/>
          </a:solidFill>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en-GB" sz="2400" dirty="0"/>
              <a:t>Get in touch for advice on proposal development</a:t>
            </a:r>
          </a:p>
          <a:p>
            <a:br>
              <a:rPr lang="en-GB" sz="1200" dirty="0"/>
            </a:br>
            <a:r>
              <a:rPr lang="en-GB" b="1" u="sng" dirty="0">
                <a:hlinkClick r:id="rId3"/>
              </a:rPr>
              <a:t>SpotlightsRDF@warwick.ac.uk</a:t>
            </a:r>
            <a:endParaRPr lang="en-GB" b="1" u="sng" dirty="0"/>
          </a:p>
          <a:p>
            <a:endParaRPr lang="en-GB" sz="1200" b="1" dirty="0"/>
          </a:p>
        </p:txBody>
      </p:sp>
    </p:spTree>
    <p:extLst>
      <p:ext uri="{BB962C8B-B14F-4D97-AF65-F5344CB8AC3E}">
        <p14:creationId xmlns:p14="http://schemas.microsoft.com/office/powerpoint/2010/main" val="12994096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9657" y="275318"/>
            <a:ext cx="11074400" cy="711001"/>
          </a:xfrm>
          <a:prstGeom prst="rect">
            <a:avLst/>
          </a:prstGeom>
        </p:spPr>
        <p:txBody>
          <a:bodyPr>
            <a:normAutofit/>
          </a:bodyPr>
          <a:lstStyle/>
          <a:p>
            <a:r>
              <a:rPr lang="en-GB" sz="4200" b="1" dirty="0">
                <a:solidFill>
                  <a:schemeClr val="accent5">
                    <a:lumMod val="50000"/>
                  </a:schemeClr>
                </a:solidFill>
                <a:latin typeface="+mn-lt"/>
              </a:rPr>
              <a:t>Who can apply</a:t>
            </a:r>
          </a:p>
        </p:txBody>
      </p:sp>
      <p:sp>
        <p:nvSpPr>
          <p:cNvPr id="3" name="TextBox 2">
            <a:extLst>
              <a:ext uri="{FF2B5EF4-FFF2-40B4-BE49-F238E27FC236}">
                <a16:creationId xmlns:a16="http://schemas.microsoft.com/office/drawing/2014/main" id="{446E2DBB-78EE-C389-C61A-28D1BB850C43}"/>
              </a:ext>
            </a:extLst>
          </p:cNvPr>
          <p:cNvSpPr txBox="1"/>
          <p:nvPr/>
        </p:nvSpPr>
        <p:spPr>
          <a:xfrm>
            <a:off x="424665" y="972248"/>
            <a:ext cx="11433959" cy="4555093"/>
          </a:xfrm>
          <a:prstGeom prst="rect">
            <a:avLst/>
          </a:prstGeom>
          <a:noFill/>
        </p:spPr>
        <p:txBody>
          <a:bodyPr wrap="square">
            <a:spAutoFit/>
          </a:bodyPr>
          <a:lstStyle/>
          <a:p>
            <a:pPr marL="342900" indent="-342900" algn="l">
              <a:buFont typeface="Arial" panose="020B0604020202020204" pitchFamily="34" charset="0"/>
              <a:buChar char="•"/>
            </a:pPr>
            <a:r>
              <a:rPr lang="en-GB" sz="2800" b="0" i="0" dirty="0">
                <a:solidFill>
                  <a:srgbClr val="383838"/>
                </a:solidFill>
                <a:effectLst/>
                <a:highlight>
                  <a:srgbClr val="FFFFFF"/>
                </a:highlight>
              </a:rPr>
              <a:t>The IRDF is open to all members of the research community, including, but not limited to, staff involved in Interdisciplinary Research Spotlight leadership teams.</a:t>
            </a:r>
          </a:p>
          <a:p>
            <a:pPr algn="l"/>
            <a:endParaRPr lang="en-GB" sz="2800" b="0" i="0" dirty="0">
              <a:solidFill>
                <a:srgbClr val="383838"/>
              </a:solidFill>
              <a:effectLst/>
              <a:highlight>
                <a:srgbClr val="FFFFFF"/>
              </a:highlight>
            </a:endParaRPr>
          </a:p>
          <a:p>
            <a:pPr marL="342900" indent="-342900" algn="l">
              <a:buFont typeface="Arial" panose="020B0604020202020204" pitchFamily="34" charset="0"/>
              <a:buChar char="•"/>
            </a:pPr>
            <a:r>
              <a:rPr lang="en-GB" sz="2800" b="0" i="0" dirty="0">
                <a:solidFill>
                  <a:srgbClr val="383838"/>
                </a:solidFill>
                <a:effectLst/>
                <a:highlight>
                  <a:srgbClr val="FFFFFF"/>
                </a:highlight>
              </a:rPr>
              <a:t>A single Principal Investigator should be identified but each project must have at least one Co-I from a different Faculty.</a:t>
            </a:r>
          </a:p>
          <a:p>
            <a:pPr algn="l"/>
            <a:endParaRPr lang="en-GB" sz="2800" b="0" i="0" dirty="0">
              <a:solidFill>
                <a:srgbClr val="383838"/>
              </a:solidFill>
              <a:effectLst/>
              <a:highlight>
                <a:srgbClr val="FFFFFF"/>
              </a:highlight>
            </a:endParaRPr>
          </a:p>
          <a:p>
            <a:pPr marL="342900" indent="-342900" algn="l">
              <a:buFont typeface="Arial" panose="020B0604020202020204" pitchFamily="34" charset="0"/>
              <a:buChar char="•"/>
            </a:pPr>
            <a:r>
              <a:rPr lang="en-GB" sz="2800" b="0" i="0" dirty="0">
                <a:solidFill>
                  <a:srgbClr val="383838"/>
                </a:solidFill>
                <a:effectLst/>
                <a:highlight>
                  <a:srgbClr val="FFFFFF"/>
                </a:highlight>
              </a:rPr>
              <a:t>Applicants should normally be a University employee in an academic post or be the holder of an externally funded fellowship. </a:t>
            </a:r>
          </a:p>
          <a:p>
            <a:br>
              <a:rPr lang="en-GB" sz="2400" dirty="0">
                <a:effectLst/>
                <a:latin typeface="Calibri" panose="020F0502020204030204" pitchFamily="34" charset="0"/>
                <a:ea typeface="Times New Roman" panose="02020603050405020304" pitchFamily="18" charset="0"/>
              </a:rPr>
            </a:br>
            <a:r>
              <a:rPr lang="en-GB" sz="1400" dirty="0">
                <a:effectLst/>
                <a:latin typeface="Calibri" panose="020F0502020204030204" pitchFamily="34" charset="0"/>
                <a:ea typeface="Times New Roman" panose="02020603050405020304" pitchFamily="18" charset="0"/>
              </a:rPr>
              <a:t>  </a:t>
            </a:r>
            <a:endParaRPr lang="en-GB" sz="2400" dirty="0">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2178059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9657" y="275318"/>
            <a:ext cx="11074400" cy="711001"/>
          </a:xfrm>
          <a:prstGeom prst="rect">
            <a:avLst/>
          </a:prstGeom>
        </p:spPr>
        <p:txBody>
          <a:bodyPr>
            <a:normAutofit/>
          </a:bodyPr>
          <a:lstStyle/>
          <a:p>
            <a:r>
              <a:rPr lang="en-GB" sz="4200" b="1" dirty="0">
                <a:solidFill>
                  <a:schemeClr val="accent5">
                    <a:lumMod val="50000"/>
                  </a:schemeClr>
                </a:solidFill>
                <a:latin typeface="+mn-lt"/>
              </a:rPr>
              <a:t>Who can apply</a:t>
            </a:r>
          </a:p>
        </p:txBody>
      </p:sp>
      <p:sp>
        <p:nvSpPr>
          <p:cNvPr id="6" name="TextBox 5">
            <a:extLst>
              <a:ext uri="{FF2B5EF4-FFF2-40B4-BE49-F238E27FC236}">
                <a16:creationId xmlns:a16="http://schemas.microsoft.com/office/drawing/2014/main" id="{012772E2-B14B-C2C9-8784-FC439C8E7EB9}"/>
              </a:ext>
            </a:extLst>
          </p:cNvPr>
          <p:cNvSpPr txBox="1"/>
          <p:nvPr/>
        </p:nvSpPr>
        <p:spPr>
          <a:xfrm>
            <a:off x="241442" y="986319"/>
            <a:ext cx="11675255" cy="5139869"/>
          </a:xfrm>
          <a:prstGeom prst="rect">
            <a:avLst/>
          </a:prstGeom>
          <a:noFill/>
        </p:spPr>
        <p:txBody>
          <a:bodyPr wrap="square">
            <a:spAutoFit/>
          </a:bodyPr>
          <a:lstStyle/>
          <a:p>
            <a:pPr marL="457200" indent="-457200">
              <a:buFont typeface="Arial" panose="020B0604020202020204" pitchFamily="34" charset="0"/>
              <a:buChar char="•"/>
            </a:pPr>
            <a:r>
              <a:rPr lang="en-GB" sz="2800" b="0" i="0" dirty="0">
                <a:solidFill>
                  <a:srgbClr val="383838"/>
                </a:solidFill>
                <a:effectLst/>
                <a:highlight>
                  <a:srgbClr val="FFFFFF"/>
                </a:highlight>
              </a:rPr>
              <a:t>Staff on non-academic contracts are eligible to apply as co-leads if they would be eligible to be included on an externally funded interdisciplinary research project application. All applicants must have at least 12 months left to run on their employment contract or Fellowship as of 1st August 2024.</a:t>
            </a:r>
          </a:p>
          <a:p>
            <a:endParaRPr lang="en-GB" sz="2800" b="0" i="0" dirty="0">
              <a:solidFill>
                <a:srgbClr val="383838"/>
              </a:solidFill>
              <a:effectLst/>
              <a:highlight>
                <a:srgbClr val="FFFFFF"/>
              </a:highlight>
            </a:endParaRPr>
          </a:p>
          <a:p>
            <a:pPr marL="457200" indent="-457200">
              <a:buFont typeface="Arial" panose="020B0604020202020204" pitchFamily="34" charset="0"/>
              <a:buChar char="•"/>
            </a:pPr>
            <a:r>
              <a:rPr lang="en-GB" sz="2800" b="0" i="0" dirty="0">
                <a:solidFill>
                  <a:srgbClr val="383838"/>
                </a:solidFill>
                <a:effectLst/>
              </a:rPr>
              <a:t>Technology Specialists </a:t>
            </a:r>
          </a:p>
          <a:p>
            <a:endParaRPr lang="en-GB" sz="2800" b="0" i="0" dirty="0">
              <a:solidFill>
                <a:srgbClr val="383838"/>
              </a:solidFill>
              <a:effectLst/>
            </a:endParaRPr>
          </a:p>
          <a:p>
            <a:pPr marL="457200" indent="-457200" algn="l">
              <a:buFont typeface="Arial" panose="020B0604020202020204" pitchFamily="34" charset="0"/>
              <a:buChar char="•"/>
            </a:pPr>
            <a:r>
              <a:rPr lang="en-GB" sz="2800" b="0" i="0" dirty="0">
                <a:solidFill>
                  <a:srgbClr val="383838"/>
                </a:solidFill>
                <a:effectLst/>
              </a:rPr>
              <a:t>Projects should seek to include Early </a:t>
            </a:r>
            <a:r>
              <a:rPr lang="en-GB" sz="2800" dirty="0">
                <a:solidFill>
                  <a:srgbClr val="383838"/>
                </a:solidFill>
              </a:rPr>
              <a:t>Career</a:t>
            </a:r>
            <a:r>
              <a:rPr lang="en-GB" sz="2800" b="0" i="0" dirty="0">
                <a:solidFill>
                  <a:srgbClr val="383838"/>
                </a:solidFill>
                <a:effectLst/>
              </a:rPr>
              <a:t> Researchers, PhD researchers, Research Support Staff</a:t>
            </a:r>
          </a:p>
          <a:p>
            <a:pPr marL="457200" indent="-457200" algn="l">
              <a:buFont typeface="Arial" panose="020B0604020202020204" pitchFamily="34" charset="0"/>
              <a:buChar char="•"/>
            </a:pPr>
            <a:endParaRPr lang="en-GB" sz="2800" dirty="0">
              <a:solidFill>
                <a:srgbClr val="383838"/>
              </a:solidFill>
            </a:endParaRPr>
          </a:p>
          <a:p>
            <a:pPr algn="l"/>
            <a:endParaRPr lang="en-GB" sz="2400" dirty="0">
              <a:solidFill>
                <a:srgbClr val="383838"/>
              </a:solidFill>
            </a:endParaRPr>
          </a:p>
          <a:p>
            <a:pPr algn="l"/>
            <a:endParaRPr lang="en-GB" sz="2400" b="0" i="0" dirty="0">
              <a:solidFill>
                <a:srgbClr val="383838"/>
              </a:solidFill>
              <a:effectLst/>
            </a:endParaRPr>
          </a:p>
        </p:txBody>
      </p:sp>
    </p:spTree>
    <p:extLst>
      <p:ext uri="{BB962C8B-B14F-4D97-AF65-F5344CB8AC3E}">
        <p14:creationId xmlns:p14="http://schemas.microsoft.com/office/powerpoint/2010/main" val="3846993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EEBD256-37FD-80EF-7ABC-3C89A7B362A0}"/>
              </a:ext>
            </a:extLst>
          </p:cNvPr>
          <p:cNvSpPr>
            <a:spLocks noGrp="1"/>
          </p:cNvSpPr>
          <p:nvPr>
            <p:ph type="body" sz="quarter" idx="4294967295"/>
          </p:nvPr>
        </p:nvSpPr>
        <p:spPr>
          <a:xfrm>
            <a:off x="559557" y="1316010"/>
            <a:ext cx="11386637" cy="3665541"/>
          </a:xfrm>
        </p:spPr>
        <p:txBody>
          <a:bodyPr/>
          <a:lstStyle/>
          <a:p>
            <a:r>
              <a:rPr lang="en-GB" dirty="0"/>
              <a:t>Applications must be made via the </a:t>
            </a:r>
            <a:r>
              <a:rPr lang="en-GB" dirty="0">
                <a:hlinkClick r:id="rId2"/>
              </a:rPr>
              <a:t>IRDF application form</a:t>
            </a:r>
            <a:r>
              <a:rPr lang="en-GB" dirty="0"/>
              <a:t>.</a:t>
            </a:r>
          </a:p>
          <a:p>
            <a:pPr algn="l"/>
            <a:r>
              <a:rPr lang="en-GB" b="0" i="0" dirty="0">
                <a:solidFill>
                  <a:srgbClr val="383838"/>
                </a:solidFill>
                <a:effectLst/>
                <a:highlight>
                  <a:srgbClr val="FFFFFF"/>
                </a:highlight>
              </a:rPr>
              <a:t>Single line spacing can be used and the font should be </a:t>
            </a:r>
            <a:r>
              <a:rPr lang="en-GB" b="1" i="0" dirty="0">
                <a:solidFill>
                  <a:srgbClr val="383838"/>
                </a:solidFill>
                <a:effectLst/>
                <a:highlight>
                  <a:srgbClr val="FFFFFF"/>
                </a:highlight>
              </a:rPr>
              <a:t>no smaller than 11pt Arial.</a:t>
            </a:r>
          </a:p>
          <a:p>
            <a:pPr algn="l"/>
            <a:r>
              <a:rPr lang="en-GB" b="0" i="0" dirty="0">
                <a:solidFill>
                  <a:srgbClr val="383838"/>
                </a:solidFill>
                <a:effectLst/>
                <a:highlight>
                  <a:srgbClr val="FFFFFF"/>
                </a:highlight>
              </a:rPr>
              <a:t>The maximum page limits on the application form </a:t>
            </a:r>
            <a:r>
              <a:rPr lang="en-GB" b="1" i="0" dirty="0">
                <a:solidFill>
                  <a:srgbClr val="383838"/>
                </a:solidFill>
                <a:effectLst/>
                <a:highlight>
                  <a:srgbClr val="FFFFFF"/>
                </a:highlight>
              </a:rPr>
              <a:t>must not be exceeded</a:t>
            </a:r>
            <a:r>
              <a:rPr lang="en-GB" b="0" i="0" dirty="0">
                <a:solidFill>
                  <a:srgbClr val="383838"/>
                </a:solidFill>
                <a:effectLst/>
                <a:highlight>
                  <a:srgbClr val="FFFFFF"/>
                </a:highlight>
              </a:rPr>
              <a:t>.</a:t>
            </a:r>
          </a:p>
          <a:p>
            <a:pPr algn="l"/>
            <a:r>
              <a:rPr lang="en-GB" b="0" i="0" dirty="0">
                <a:solidFill>
                  <a:srgbClr val="383838"/>
                </a:solidFill>
                <a:effectLst/>
                <a:highlight>
                  <a:srgbClr val="FFFFFF"/>
                </a:highlight>
              </a:rPr>
              <a:t>Please note that all applications must include endorsements from the Heads of Department of each applicant (PI and Co-Is).</a:t>
            </a:r>
          </a:p>
          <a:p>
            <a:pPr algn="l"/>
            <a:r>
              <a:rPr lang="en-GB" b="0" i="0" dirty="0">
                <a:solidFill>
                  <a:srgbClr val="383838"/>
                </a:solidFill>
                <a:effectLst/>
                <a:highlight>
                  <a:srgbClr val="FFFFFF"/>
                </a:highlight>
              </a:rPr>
              <a:t>The Head of Department of the PI should also outline how the project supports Departmental and University strategy, including in relation to the Spotlights.</a:t>
            </a:r>
          </a:p>
          <a:p>
            <a:pPr algn="l"/>
            <a:r>
              <a:rPr lang="en-GB" b="0" i="0" dirty="0">
                <a:solidFill>
                  <a:srgbClr val="383838"/>
                </a:solidFill>
                <a:effectLst/>
                <a:highlight>
                  <a:srgbClr val="FFFFFF"/>
                </a:highlight>
              </a:rPr>
              <a:t>Completed applications should be emailed by the Principal Investigator to </a:t>
            </a:r>
            <a:r>
              <a:rPr lang="en-GB" b="1" i="0" dirty="0">
                <a:solidFill>
                  <a:srgbClr val="383838"/>
                </a:solidFill>
                <a:effectLst/>
                <a:highlight>
                  <a:srgbClr val="FFFFFF"/>
                </a:highlight>
                <a:hlinkClick r:id="rId3"/>
              </a:rPr>
              <a:t>SpotlightsRDF@warwick.ac.uk</a:t>
            </a:r>
            <a:r>
              <a:rPr lang="en-GB" b="0" i="0" dirty="0">
                <a:solidFill>
                  <a:srgbClr val="383838"/>
                </a:solidFill>
                <a:effectLst/>
                <a:highlight>
                  <a:srgbClr val="FFFFFF"/>
                </a:highlight>
              </a:rPr>
              <a:t> by </a:t>
            </a:r>
            <a:r>
              <a:rPr lang="en-GB" b="1" i="0" dirty="0">
                <a:solidFill>
                  <a:srgbClr val="383838"/>
                </a:solidFill>
                <a:effectLst/>
                <a:highlight>
                  <a:srgbClr val="FFFFFF"/>
                </a:highlight>
              </a:rPr>
              <a:t>1pm on 5 June 2024</a:t>
            </a:r>
            <a:r>
              <a:rPr lang="en-GB" b="0" i="0" dirty="0">
                <a:solidFill>
                  <a:srgbClr val="383838"/>
                </a:solidFill>
                <a:effectLst/>
                <a:highlight>
                  <a:srgbClr val="FFFFFF"/>
                </a:highlight>
              </a:rPr>
              <a:t>.</a:t>
            </a:r>
          </a:p>
          <a:p>
            <a:endParaRPr lang="en-GB" dirty="0"/>
          </a:p>
        </p:txBody>
      </p:sp>
      <p:sp>
        <p:nvSpPr>
          <p:cNvPr id="5" name="Text Placeholder 4">
            <a:extLst>
              <a:ext uri="{FF2B5EF4-FFF2-40B4-BE49-F238E27FC236}">
                <a16:creationId xmlns:a16="http://schemas.microsoft.com/office/drawing/2014/main" id="{251CFD5A-8CF6-BFDB-E858-DBF737DB4D9C}"/>
              </a:ext>
            </a:extLst>
          </p:cNvPr>
          <p:cNvSpPr>
            <a:spLocks noGrp="1"/>
          </p:cNvSpPr>
          <p:nvPr>
            <p:ph type="body" sz="quarter" idx="4294967295"/>
          </p:nvPr>
        </p:nvSpPr>
        <p:spPr>
          <a:xfrm>
            <a:off x="397324" y="587111"/>
            <a:ext cx="7164912" cy="507823"/>
          </a:xfrm>
        </p:spPr>
        <p:txBody>
          <a:bodyPr/>
          <a:lstStyle/>
          <a:p>
            <a:r>
              <a:rPr lang="en-GB" sz="4200" b="1" dirty="0">
                <a:solidFill>
                  <a:schemeClr val="accent5">
                    <a:lumMod val="50000"/>
                  </a:schemeClr>
                </a:solidFill>
              </a:rPr>
              <a:t>How to</a:t>
            </a:r>
            <a:r>
              <a:rPr lang="en-GB" sz="4200" b="1" dirty="0">
                <a:solidFill>
                  <a:schemeClr val="accent5">
                    <a:lumMod val="50000"/>
                  </a:schemeClr>
                </a:solidFill>
                <a:latin typeface="+mn-lt"/>
              </a:rPr>
              <a:t> apply</a:t>
            </a:r>
            <a:endParaRPr lang="en-GB" sz="4200" dirty="0"/>
          </a:p>
        </p:txBody>
      </p:sp>
    </p:spTree>
    <p:extLst>
      <p:ext uri="{BB962C8B-B14F-4D97-AF65-F5344CB8AC3E}">
        <p14:creationId xmlns:p14="http://schemas.microsoft.com/office/powerpoint/2010/main" val="1117124443"/>
      </p:ext>
    </p:extLst>
  </p:cSld>
  <p:clrMapOvr>
    <a:masterClrMapping/>
  </p:clrMapOvr>
</p:sld>
</file>

<file path=ppt/theme/theme1.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5549</TotalTime>
  <Words>969</Words>
  <Application>Microsoft Office PowerPoint</Application>
  <PresentationFormat>Widescreen</PresentationFormat>
  <Paragraphs>106</Paragraphs>
  <Slides>15</Slides>
  <Notes>12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Aptos</vt:lpstr>
      <vt:lpstr>Arial</vt:lpstr>
      <vt:lpstr>Avenir Next Demi Bold</vt:lpstr>
      <vt:lpstr>Calibri</vt:lpstr>
      <vt:lpstr>Symbol</vt:lpstr>
      <vt:lpstr>Times New Roman</vt:lpstr>
      <vt:lpstr>1_Office Theme</vt:lpstr>
      <vt:lpstr>PowerPoint Presentation</vt:lpstr>
      <vt:lpstr>Interdisciplinary Research Spotlights</vt:lpstr>
      <vt:lpstr>The Six Interdisciplinary Research Spotlights</vt:lpstr>
      <vt:lpstr>Research Development Funding Call 2024-2025</vt:lpstr>
      <vt:lpstr>PowerPoint Presentation</vt:lpstr>
      <vt:lpstr>Call guidance – Key Dates</vt:lpstr>
      <vt:lpstr>Who can apply</vt:lpstr>
      <vt:lpstr>Who can apply</vt:lpstr>
      <vt:lpstr>PowerPoint Presentation</vt:lpstr>
      <vt:lpstr>What will we fund?</vt:lpstr>
      <vt:lpstr>PowerPoint Presentation</vt:lpstr>
      <vt:lpstr>Award conditions</vt:lpstr>
      <vt:lpstr>PowerPoint Presentation</vt:lpstr>
      <vt:lpstr>PowerPoint Presentation</vt:lpstr>
      <vt:lpstr>PowerPoint Presentation</vt:lpstr>
    </vt:vector>
  </TitlesOfParts>
  <Company>University of Warwick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Harris, Carole</dc:creator>
  <cp:lastModifiedBy>Sarah</cp:lastModifiedBy>
  <cp:revision>193</cp:revision>
  <cp:lastPrinted>2023-04-25T08:14:25Z</cp:lastPrinted>
  <dcterms:created xsi:type="dcterms:W3CDTF">2020-11-19T10:17:42Z</dcterms:created>
  <dcterms:modified xsi:type="dcterms:W3CDTF">2024-05-15T08:41:52Z</dcterms:modified>
</cp:coreProperties>
</file>