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8" r:id="rId2"/>
    <p:sldId id="271" r:id="rId3"/>
    <p:sldId id="285" r:id="rId4"/>
    <p:sldId id="272" r:id="rId5"/>
    <p:sldId id="258" r:id="rId6"/>
    <p:sldId id="284" r:id="rId7"/>
    <p:sldId id="289" r:id="rId8"/>
    <p:sldId id="290" r:id="rId9"/>
    <p:sldId id="261" r:id="rId10"/>
    <p:sldId id="262" r:id="rId11"/>
    <p:sldId id="287" r:id="rId12"/>
    <p:sldId id="273" r:id="rId13"/>
    <p:sldId id="263" r:id="rId14"/>
    <p:sldId id="275" r:id="rId15"/>
    <p:sldId id="277" r:id="rId16"/>
    <p:sldId id="278" r:id="rId17"/>
    <p:sldId id="282" r:id="rId18"/>
    <p:sldId id="283" r:id="rId19"/>
    <p:sldId id="279" r:id="rId20"/>
    <p:sldId id="28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11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3979" autoAdjust="0"/>
  </p:normalViewPr>
  <p:slideViewPr>
    <p:cSldViewPr snapToGrid="0">
      <p:cViewPr>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828BB8-0594-4C9F-AE1B-418D3792C7DA}" type="datetimeFigureOut">
              <a:rPr lang="en-GB" smtClean="0"/>
              <a:t>11/02/2021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22622B-E8B4-45F1-9E92-7EBFFFC6690A}" type="slidenum">
              <a:rPr lang="en-GB" smtClean="0"/>
              <a:t>‹#›</a:t>
            </a:fld>
            <a:endParaRPr lang="en-GB"/>
          </a:p>
        </p:txBody>
      </p:sp>
    </p:spTree>
    <p:extLst>
      <p:ext uri="{BB962C8B-B14F-4D97-AF65-F5344CB8AC3E}">
        <p14:creationId xmlns:p14="http://schemas.microsoft.com/office/powerpoint/2010/main" val="1032134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36775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10</a:t>
            </a:fld>
            <a:endParaRPr lang="en-GB"/>
          </a:p>
        </p:txBody>
      </p:sp>
    </p:spTree>
    <p:extLst>
      <p:ext uri="{BB962C8B-B14F-4D97-AF65-F5344CB8AC3E}">
        <p14:creationId xmlns:p14="http://schemas.microsoft.com/office/powerpoint/2010/main" val="2388399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11</a:t>
            </a:fld>
            <a:endParaRPr lang="en-GB"/>
          </a:p>
        </p:txBody>
      </p:sp>
    </p:spTree>
    <p:extLst>
      <p:ext uri="{BB962C8B-B14F-4D97-AF65-F5344CB8AC3E}">
        <p14:creationId xmlns:p14="http://schemas.microsoft.com/office/powerpoint/2010/main" val="342915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E022622B-E8B4-45F1-9E92-7EBFFFC6690A}" type="slidenum">
              <a:rPr lang="en-GB" smtClean="0"/>
              <a:t>12</a:t>
            </a:fld>
            <a:endParaRPr lang="en-GB"/>
          </a:p>
        </p:txBody>
      </p:sp>
    </p:spTree>
    <p:extLst>
      <p:ext uri="{BB962C8B-B14F-4D97-AF65-F5344CB8AC3E}">
        <p14:creationId xmlns:p14="http://schemas.microsoft.com/office/powerpoint/2010/main" val="2340559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13</a:t>
            </a:fld>
            <a:endParaRPr lang="en-GB"/>
          </a:p>
        </p:txBody>
      </p:sp>
    </p:spTree>
    <p:extLst>
      <p:ext uri="{BB962C8B-B14F-4D97-AF65-F5344CB8AC3E}">
        <p14:creationId xmlns:p14="http://schemas.microsoft.com/office/powerpoint/2010/main" val="706338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14</a:t>
            </a:fld>
            <a:endParaRPr lang="en-GB"/>
          </a:p>
        </p:txBody>
      </p:sp>
    </p:spTree>
    <p:extLst>
      <p:ext uri="{BB962C8B-B14F-4D97-AF65-F5344CB8AC3E}">
        <p14:creationId xmlns:p14="http://schemas.microsoft.com/office/powerpoint/2010/main" val="814218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15</a:t>
            </a:fld>
            <a:endParaRPr lang="en-GB"/>
          </a:p>
        </p:txBody>
      </p:sp>
    </p:spTree>
    <p:extLst>
      <p:ext uri="{BB962C8B-B14F-4D97-AF65-F5344CB8AC3E}">
        <p14:creationId xmlns:p14="http://schemas.microsoft.com/office/powerpoint/2010/main" val="2103895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16</a:t>
            </a:fld>
            <a:endParaRPr lang="en-GB"/>
          </a:p>
        </p:txBody>
      </p:sp>
    </p:spTree>
    <p:extLst>
      <p:ext uri="{BB962C8B-B14F-4D97-AF65-F5344CB8AC3E}">
        <p14:creationId xmlns:p14="http://schemas.microsoft.com/office/powerpoint/2010/main" val="2972424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17</a:t>
            </a:fld>
            <a:endParaRPr lang="en-GB"/>
          </a:p>
        </p:txBody>
      </p:sp>
    </p:spTree>
    <p:extLst>
      <p:ext uri="{BB962C8B-B14F-4D97-AF65-F5344CB8AC3E}">
        <p14:creationId xmlns:p14="http://schemas.microsoft.com/office/powerpoint/2010/main" val="254968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18</a:t>
            </a:fld>
            <a:endParaRPr lang="en-GB"/>
          </a:p>
        </p:txBody>
      </p:sp>
    </p:spTree>
    <p:extLst>
      <p:ext uri="{BB962C8B-B14F-4D97-AF65-F5344CB8AC3E}">
        <p14:creationId xmlns:p14="http://schemas.microsoft.com/office/powerpoint/2010/main" val="3031283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19</a:t>
            </a:fld>
            <a:endParaRPr lang="en-GB"/>
          </a:p>
        </p:txBody>
      </p:sp>
    </p:spTree>
    <p:extLst>
      <p:ext uri="{BB962C8B-B14F-4D97-AF65-F5344CB8AC3E}">
        <p14:creationId xmlns:p14="http://schemas.microsoft.com/office/powerpoint/2010/main" val="90223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2</a:t>
            </a:fld>
            <a:endParaRPr lang="en-GB"/>
          </a:p>
        </p:txBody>
      </p:sp>
    </p:spTree>
    <p:extLst>
      <p:ext uri="{BB962C8B-B14F-4D97-AF65-F5344CB8AC3E}">
        <p14:creationId xmlns:p14="http://schemas.microsoft.com/office/powerpoint/2010/main" val="1262966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20</a:t>
            </a:fld>
            <a:endParaRPr lang="en-GB"/>
          </a:p>
        </p:txBody>
      </p:sp>
    </p:spTree>
    <p:extLst>
      <p:ext uri="{BB962C8B-B14F-4D97-AF65-F5344CB8AC3E}">
        <p14:creationId xmlns:p14="http://schemas.microsoft.com/office/powerpoint/2010/main" val="559332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3</a:t>
            </a:fld>
            <a:endParaRPr lang="en-GB"/>
          </a:p>
        </p:txBody>
      </p:sp>
    </p:spTree>
    <p:extLst>
      <p:ext uri="{BB962C8B-B14F-4D97-AF65-F5344CB8AC3E}">
        <p14:creationId xmlns:p14="http://schemas.microsoft.com/office/powerpoint/2010/main" val="726582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22622B-E8B4-45F1-9E92-7EBFFFC6690A}" type="slidenum">
              <a:rPr lang="en-GB" smtClean="0"/>
              <a:t>4</a:t>
            </a:fld>
            <a:endParaRPr lang="en-GB"/>
          </a:p>
        </p:txBody>
      </p:sp>
    </p:spTree>
    <p:extLst>
      <p:ext uri="{BB962C8B-B14F-4D97-AF65-F5344CB8AC3E}">
        <p14:creationId xmlns:p14="http://schemas.microsoft.com/office/powerpoint/2010/main" val="56149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5</a:t>
            </a:fld>
            <a:endParaRPr lang="en-GB"/>
          </a:p>
        </p:txBody>
      </p:sp>
    </p:spTree>
    <p:extLst>
      <p:ext uri="{BB962C8B-B14F-4D97-AF65-F5344CB8AC3E}">
        <p14:creationId xmlns:p14="http://schemas.microsoft.com/office/powerpoint/2010/main" val="325210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022622B-E8B4-45F1-9E92-7EBFFFC6690A}" type="slidenum">
              <a:rPr lang="en-GB" smtClean="0"/>
              <a:t>6</a:t>
            </a:fld>
            <a:endParaRPr lang="en-GB"/>
          </a:p>
        </p:txBody>
      </p:sp>
    </p:spTree>
    <p:extLst>
      <p:ext uri="{BB962C8B-B14F-4D97-AF65-F5344CB8AC3E}">
        <p14:creationId xmlns:p14="http://schemas.microsoft.com/office/powerpoint/2010/main" val="3331653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One of the key recommendations from the House of Commons Science and Technology Committee report was around strengthening the 2012 Concordat.</a:t>
            </a:r>
            <a:r>
              <a:rPr lang="en-GB" sz="1100"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revised Concordat published in October 2019 sets out five high-level commitments that institutions are expected to demonstrate compliance with. The commitments are similar to those outlined in the 2012 Concordat, however there are a number of significant changes in the detail around the commitments. In addition, the language throughout the Concordat has been tightened, with the aim that compliance can be more easily assessed. </a:t>
            </a:r>
          </a:p>
          <a:p>
            <a:pPr>
              <a:lnSpc>
                <a:spcPct val="107000"/>
              </a:lnSpc>
              <a:spcAft>
                <a:spcPts val="800"/>
              </a:spcAft>
            </a:pPr>
            <a:endPar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Commitment 1 now includes far greater emphasis on funders in terms of setting expectations of researchers through policy development and associating Concordat compliance with funding conditions.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2019 Concordat states that research funders will publish clear statements of their expectations of researchers and employers of researchers regarding professionalism and integrity, take research integrity into account in the development of policies and processes and, crucially, encourage adoption of the Concordat by associating it with their funding conditions by only awarding funding to institutions that can demonstrate compliance. Funders are also required to take appropriate action when research misconduct is reported to them, which, in the most serious cases could include funding sanctions or mandatory improvements.)</a:t>
            </a:r>
            <a:endParaRPr lang="en-GB" dirty="0">
              <a:effectLst/>
            </a:endParaRPr>
          </a:p>
          <a:p>
            <a:pPr>
              <a:lnSpc>
                <a:spcPct val="107000"/>
              </a:lnSpc>
              <a:spcAft>
                <a:spcPts val="800"/>
              </a:spcAft>
            </a:pPr>
            <a:endParaRPr lang="en-GB" sz="1200" kern="1200" dirty="0">
              <a:solidFill>
                <a:srgbClr val="000000"/>
              </a:solidFill>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t>Commitment 3 ‘Embedding a culture of research integrity’ sets out the signatories commitment to ‘supporting a research environment that is underpinned by a culture of integrity and based on good governance, best practice, and support for the development of researchers’. It requires employers of researchers to have in place mechanisms to periodically review research practice and culture.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200" dirty="0"/>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dirty="0"/>
              <a:t>(It goes on to describe the minimum key features of a research environment that helps to develop good research practice and embed a culture of research integrity. These include features such as clear policies, practices and procedures to support researchers, training on research ethics and research integrity and support for the development of researchers’ skills throughout their careers, r</a:t>
            </a:r>
            <a:r>
              <a:rPr lang="en-GB" sz="1800" b="0" i="0" u="none" strike="noStrike" baseline="0" dirty="0">
                <a:solidFill>
                  <a:srgbClr val="000000"/>
                </a:solidFill>
                <a:latin typeface="Georgia" panose="02040502050405020303" pitchFamily="18" charset="0"/>
              </a:rPr>
              <a:t>obust management systems to ensure that policies relating to research, research integrity and researcher behaviour are implemented, mechanisms for providing support to researchers in need of assistance and clear processes for any staff member to raise concerns about research integrity.)</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i="0" u="none" strike="noStrike" baseline="0" dirty="0">
              <a:solidFill>
                <a:srgbClr val="000000"/>
              </a:solidFill>
              <a:latin typeface="Georgia" panose="02040502050405020303"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revised Concordat states that employers of researchers will be required to participate in an annual monitoring exercise to demonstrate that the institution has met the commitments of the Concordat, however further information is yet to be received regarding what form this will take.</a:t>
            </a:r>
            <a:endParaRPr lang="en-GB" sz="1800" dirty="0">
              <a:effectLst/>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i="0" u="none" strike="noStrike" baseline="0" dirty="0">
              <a:solidFill>
                <a:srgbClr val="000000"/>
              </a:solidFill>
              <a:latin typeface="Georgia" panose="02040502050405020303" pitchFamily="18" charset="0"/>
            </a:endParaRPr>
          </a:p>
          <a:p>
            <a:pPr marL="0" marR="0" lvl="0" indent="0" algn="l" defTabSz="914400" rtl="0" eaLnBrk="1" fontAlgn="auto" latinLnBrk="0" hangingPunct="1">
              <a:lnSpc>
                <a:spcPct val="106000"/>
              </a:lnSpc>
              <a:spcBef>
                <a:spcPts val="0"/>
              </a:spcBef>
              <a:spcAft>
                <a:spcPts val="0"/>
              </a:spcAft>
              <a:buClrTx/>
              <a:buSzTx/>
              <a:buFontTx/>
              <a:buNone/>
              <a:tabLst/>
              <a:defRPr/>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There had been an expectation within the sector that research integrity training would be made mandatory, however the 2019 Concordat stops short of this, requiring that employers of researchers ‘promote training and development opportunities to research staff and students, and encourage their uptake’. </a:t>
            </a:r>
            <a:r>
              <a:rPr lang="en-GB" sz="1200" dirty="0">
                <a:effectLst/>
                <a:latin typeface="Calibri" panose="020F0502020204030204" pitchFamily="34" charset="0"/>
                <a:ea typeface="SimSun" panose="02010600030101010101" pitchFamily="2" charset="-122"/>
              </a:rPr>
              <a:t>Despite the revised Concordat not requiring that research integrity training be made mandatory</a:t>
            </a:r>
            <a:r>
              <a:rPr lang="en-GB" sz="1000" kern="1200" dirty="0">
                <a:solidFill>
                  <a:srgbClr val="000000"/>
                </a:solidFill>
                <a:effectLst/>
                <a:latin typeface="Calibri" panose="020F0502020204030204" pitchFamily="34" charset="0"/>
                <a:ea typeface="SimSun" panose="02010600030101010101" pitchFamily="2" charset="-122"/>
              </a:rPr>
              <a:t>, t</a:t>
            </a:r>
            <a:r>
              <a:rPr lang="en-GB" sz="1200" kern="1200" dirty="0">
                <a:solidFill>
                  <a:srgbClr val="000000"/>
                </a:solidFill>
                <a:effectLst/>
                <a:ea typeface="Times New Roman" panose="02020603050405020304" pitchFamily="18" charset="0"/>
              </a:rPr>
              <a:t>he University has established a Research Integrity Training Committee with the remit of reviewing requirements around the completion of research integrity training, with the aim of </a:t>
            </a:r>
            <a:r>
              <a:rPr lang="en-GB" sz="1800" dirty="0">
                <a:effectLst/>
                <a:latin typeface="Calibri" panose="020F0502020204030204" pitchFamily="34" charset="0"/>
                <a:ea typeface="SimSun" panose="02010600030101010101" pitchFamily="2" charset="-122"/>
              </a:rPr>
              <a:t>working towards mandatory research integrity training for all staff and PhD students in order to strengthen the our research integrity environment.</a:t>
            </a:r>
          </a:p>
          <a:p>
            <a:pPr marL="0" marR="0" lvl="0" indent="0" algn="l" defTabSz="914400" rtl="0" eaLnBrk="1" fontAlgn="auto" latinLnBrk="0" hangingPunct="1">
              <a:lnSpc>
                <a:spcPct val="106000"/>
              </a:lnSpc>
              <a:spcBef>
                <a:spcPts val="0"/>
              </a:spcBef>
              <a:spcAft>
                <a:spcPts val="0"/>
              </a:spcAft>
              <a:buClrTx/>
              <a:buSzTx/>
              <a:buFontTx/>
              <a:buNone/>
              <a:tabLst/>
              <a:defRPr/>
            </a:pPr>
            <a:endParaRPr lang="en-GB" sz="1800" dirty="0">
              <a:effectLst/>
              <a:latin typeface="Calibri" panose="020F0502020204030204" pitchFamily="34" charset="0"/>
              <a:ea typeface="SimSun" panose="02010600030101010101" pitchFamily="2" charset="-122"/>
            </a:endParaRPr>
          </a:p>
          <a:p>
            <a:pPr marL="0" marR="0" lvl="0" indent="0" algn="l" defTabSz="914400" rtl="0" eaLnBrk="1" fontAlgn="auto" latinLnBrk="0" hangingPunct="1">
              <a:lnSpc>
                <a:spcPct val="106000"/>
              </a:lnSpc>
              <a:spcBef>
                <a:spcPts val="0"/>
              </a:spcBef>
              <a:spcAft>
                <a:spcPts val="0"/>
              </a:spcAft>
              <a:buClrTx/>
              <a:buSzTx/>
              <a:buFontTx/>
              <a:buNone/>
              <a:tabLst/>
              <a:defRPr/>
            </a:pPr>
            <a:r>
              <a:rPr lang="en-GB"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Responsibilities of employers of researchers have been expanded to ensuring that procedures are in place to ensure that research is carried out in accordance with best practice, that there are systems in place to promote research integrity and that there are transparent, timely, robust and fair processes in place to investigate alleged research misconduct. In addition to these requirements, policies must ensure that there is no stigma attached to those researchers needing assistance from their employer and that research misconduct investigations are independent and well documented.</a:t>
            </a:r>
            <a:endParaRPr lang="en-GB" sz="1800" dirty="0">
              <a:effectLst/>
            </a:endParaRPr>
          </a:p>
          <a:p>
            <a:pPr>
              <a:lnSpc>
                <a:spcPct val="106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0"/>
              </a:spcAft>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revised Concordat also places additional responsibilities on researchers to contribute to embedding a culture of research integrity, stating that researchers will take responsibility for keeping their knowledge up to date on the frameworks, standards and obligations that apply to their work; collaborate to maintain a research environment that encourages research integrity and design, conduct and report research in ways that embed integrity and ethical practice throughout.</a:t>
            </a:r>
          </a:p>
          <a:p>
            <a:pPr>
              <a:lnSpc>
                <a:spcPct val="106000"/>
              </a:lnSpc>
              <a:spcAft>
                <a:spcPts val="0"/>
              </a:spcAft>
            </a:pPr>
            <a:endPar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6000"/>
              </a:lnSpc>
              <a:spcBef>
                <a:spcPts val="0"/>
              </a:spcBef>
              <a:spcAft>
                <a:spcPts val="0"/>
              </a:spcAft>
              <a:buClrTx/>
              <a:buSzTx/>
              <a:buFontTx/>
              <a:buNone/>
              <a:tabLst/>
              <a:defRPr/>
            </a:pPr>
            <a:r>
              <a:rPr lang="en-GB"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2019 Concordat also expands the definition of research misconduct, providing many examples, including a revised definition of plagiarism which now includes the use of other researchers’ ideas, including intellectual property, written or otherwise rather than just the use of materials without acknowledgment or permission.</a:t>
            </a:r>
            <a:endParaRPr lang="en-GB" dirty="0">
              <a:effectLst/>
            </a:endParaRPr>
          </a:p>
        </p:txBody>
      </p:sp>
      <p:sp>
        <p:nvSpPr>
          <p:cNvPr id="4" name="Slide Number Placeholder 3"/>
          <p:cNvSpPr>
            <a:spLocks noGrp="1"/>
          </p:cNvSpPr>
          <p:nvPr>
            <p:ph type="sldNum" sz="quarter" idx="10"/>
          </p:nvPr>
        </p:nvSpPr>
        <p:spPr/>
        <p:txBody>
          <a:bodyPr/>
          <a:lstStyle/>
          <a:p>
            <a:fld id="{E022622B-E8B4-45F1-9E92-7EBFFFC6690A}" type="slidenum">
              <a:rPr lang="en-GB" smtClean="0"/>
              <a:t>7</a:t>
            </a:fld>
            <a:endParaRPr lang="en-GB"/>
          </a:p>
        </p:txBody>
      </p:sp>
    </p:spTree>
    <p:extLst>
      <p:ext uri="{BB962C8B-B14F-4D97-AF65-F5344CB8AC3E}">
        <p14:creationId xmlns:p14="http://schemas.microsoft.com/office/powerpoint/2010/main" val="2158382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E022622B-E8B4-45F1-9E92-7EBFFFC6690A}" type="slidenum">
              <a:rPr lang="en-GB" smtClean="0"/>
              <a:t>8</a:t>
            </a:fld>
            <a:endParaRPr lang="en-GB"/>
          </a:p>
        </p:txBody>
      </p:sp>
    </p:spTree>
    <p:extLst>
      <p:ext uri="{BB962C8B-B14F-4D97-AF65-F5344CB8AC3E}">
        <p14:creationId xmlns:p14="http://schemas.microsoft.com/office/powerpoint/2010/main" val="322829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9</a:t>
            </a:fld>
            <a:endParaRPr lang="en-GB"/>
          </a:p>
        </p:txBody>
      </p:sp>
    </p:spTree>
    <p:extLst>
      <p:ext uri="{BB962C8B-B14F-4D97-AF65-F5344CB8AC3E}">
        <p14:creationId xmlns:p14="http://schemas.microsoft.com/office/powerpoint/2010/main" val="20481038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1368757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6884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3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425002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7"/>
            <a:ext cx="9144000" cy="1655763"/>
          </a:xfrm>
          <a:prstGeom prst="rect">
            <a:avLst/>
          </a:prstGeo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7C4B184-9C68-4418-9578-F5E6F1C9A3ED}" type="datetimeFigureOut">
              <a:rPr lang="en-GB" smtClean="0"/>
              <a:t>11/02/2021</a:t>
            </a:fld>
            <a:endParaRPr lang="en-GB" dirty="0"/>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C3A80BDE-B7F5-42E2-A699-FCFBD59B018A}" type="slidenum">
              <a:rPr lang="en-GB" smtClean="0"/>
              <a:t>‹#›</a:t>
            </a:fld>
            <a:endParaRPr lang="en-GB" dirty="0"/>
          </a:p>
        </p:txBody>
      </p:sp>
    </p:spTree>
    <p:extLst>
      <p:ext uri="{BB962C8B-B14F-4D97-AF65-F5344CB8AC3E}">
        <p14:creationId xmlns:p14="http://schemas.microsoft.com/office/powerpoint/2010/main" val="324651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2"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
            <a:ext cx="12192000" cy="1377315"/>
          </a:xfrm>
          <a:prstGeom prst="rect">
            <a:avLst/>
          </a:prstGeom>
        </p:spPr>
      </p:pic>
    </p:spTree>
    <p:extLst>
      <p:ext uri="{BB962C8B-B14F-4D97-AF65-F5344CB8AC3E}">
        <p14:creationId xmlns:p14="http://schemas.microsoft.com/office/powerpoint/2010/main" val="3066497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83004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 y="2"/>
            <a:ext cx="12191543" cy="6857996"/>
          </a:xfrm>
          <a:prstGeom prst="rect">
            <a:avLst/>
          </a:prstGeom>
        </p:spPr>
      </p:pic>
      <p:sp>
        <p:nvSpPr>
          <p:cNvPr id="22" name="Text Placeholder 21"/>
          <p:cNvSpPr>
            <a:spLocks noGrp="1"/>
          </p:cNvSpPr>
          <p:nvPr>
            <p:ph type="body" sz="quarter" idx="13" hasCustomPrompt="1"/>
          </p:nvPr>
        </p:nvSpPr>
        <p:spPr>
          <a:xfrm>
            <a:off x="5285769" y="1140267"/>
            <a:ext cx="6082743" cy="3283944"/>
          </a:xfrm>
          <a:prstGeom prst="rect">
            <a:avLst/>
          </a:prstGeom>
        </p:spPr>
        <p:txBody>
          <a:bodyPr/>
          <a:lstStyle>
            <a:lvl1pPr marL="228589" marR="0" indent="-228589" algn="l" defTabSz="914354" rtl="0" eaLnBrk="1" fontAlgn="auto" latinLnBrk="0" hangingPunct="1">
              <a:lnSpc>
                <a:spcPct val="100000"/>
              </a:lnSpc>
              <a:spcBef>
                <a:spcPts val="0"/>
              </a:spcBef>
              <a:spcAft>
                <a:spcPts val="1600"/>
              </a:spcAft>
              <a:buClr>
                <a:srgbClr val="511C6C"/>
              </a:buClr>
              <a:buSzPct val="120000"/>
              <a:buFont typeface="Arial" charset="0"/>
              <a:buChar char="•"/>
              <a:tabLst/>
              <a:defRPr sz="21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1178991" y="1140267"/>
            <a:ext cx="3954485" cy="3346364"/>
          </a:xfrm>
          <a:prstGeom prst="rect">
            <a:avLst/>
          </a:prstGeom>
        </p:spPr>
        <p:txBody>
          <a:bodyPr/>
          <a:lstStyle>
            <a:lvl1pPr marL="0" indent="0">
              <a:lnSpc>
                <a:spcPct val="80000"/>
              </a:lnSpc>
              <a:buFontTx/>
              <a:buNone/>
              <a:defRPr sz="4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04811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90"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1178990"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6387328"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6387328"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lang="en-US"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2775477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203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fac/sci/dst/equality/"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hyperlink" Target="https://warwick.ac.uk/fac/sci/transferable-skills/pgctss"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67008"/>
            <a:ext cx="12191999" cy="8125007"/>
          </a:xfrm>
          <a:prstGeom prst="rect">
            <a:avLst/>
          </a:prstGeom>
          <a:solidFill>
            <a:schemeClr val="tx1"/>
          </a:solidFill>
        </p:spPr>
      </p:pic>
      <p:sp>
        <p:nvSpPr>
          <p:cNvPr id="10" name="Rectangle 9"/>
          <p:cNvSpPr/>
          <p:nvPr/>
        </p:nvSpPr>
        <p:spPr>
          <a:xfrm>
            <a:off x="757691" y="-298537"/>
            <a:ext cx="4219944" cy="4427620"/>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solidFill>
              <a:latin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11" name="Title 1"/>
          <p:cNvSpPr txBox="1">
            <a:spLocks/>
          </p:cNvSpPr>
          <p:nvPr/>
        </p:nvSpPr>
        <p:spPr>
          <a:xfrm>
            <a:off x="932355" y="83394"/>
            <a:ext cx="4045280" cy="3106902"/>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defTabSz="914377">
              <a:lnSpc>
                <a:spcPct val="120000"/>
              </a:lnSpc>
            </a:pPr>
            <a:r>
              <a:rPr lang="en-GB" sz="3900" dirty="0">
                <a:solidFill>
                  <a:prstClr val="white"/>
                </a:solidFill>
                <a:latin typeface="Calibri"/>
              </a:rPr>
              <a:t>Research Culture: </a:t>
            </a:r>
            <a:br>
              <a:rPr lang="en-GB" sz="3900" dirty="0">
                <a:solidFill>
                  <a:prstClr val="white"/>
                </a:solidFill>
                <a:latin typeface="Calibri"/>
              </a:rPr>
            </a:br>
            <a:r>
              <a:rPr lang="en-GB" sz="3900" dirty="0">
                <a:solidFill>
                  <a:prstClr val="white"/>
                </a:solidFill>
                <a:latin typeface="Calibri"/>
              </a:rPr>
              <a:t>Wider context and areas for discussion</a:t>
            </a:r>
            <a:endParaRPr lang="en-US" sz="3900" dirty="0">
              <a:solidFill>
                <a:prstClr val="white"/>
              </a:solidFill>
              <a:latin typeface="Calibri"/>
            </a:endParaRPr>
          </a:p>
        </p:txBody>
      </p:sp>
      <p:sp>
        <p:nvSpPr>
          <p:cNvPr id="13" name="Subtitle 2"/>
          <p:cNvSpPr txBox="1">
            <a:spLocks/>
          </p:cNvSpPr>
          <p:nvPr/>
        </p:nvSpPr>
        <p:spPr>
          <a:xfrm>
            <a:off x="932355" y="3105256"/>
            <a:ext cx="3925891" cy="893430"/>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914377">
              <a:spcBef>
                <a:spcPts val="1000"/>
              </a:spcBef>
            </a:pPr>
            <a:r>
              <a:rPr lang="en-GB" sz="2200" dirty="0">
                <a:solidFill>
                  <a:prstClr val="white"/>
                </a:solidFill>
                <a:latin typeface="Calibri"/>
                <a:ea typeface="Avenir Next" charset="0"/>
                <a:cs typeface="Avenir Next" charset="0"/>
              </a:rPr>
              <a:t>Research Culture Committee</a:t>
            </a:r>
          </a:p>
          <a:p>
            <a:pPr defTabSz="914377">
              <a:spcBef>
                <a:spcPts val="1000"/>
              </a:spcBef>
            </a:pPr>
            <a:r>
              <a:rPr lang="en-GB" sz="2200" dirty="0">
                <a:solidFill>
                  <a:prstClr val="white"/>
                </a:solidFill>
                <a:latin typeface="Calibri"/>
                <a:ea typeface="Avenir Next" charset="0"/>
                <a:cs typeface="Avenir Next" charset="0"/>
              </a:rPr>
              <a:t>14 December, 2020</a:t>
            </a:r>
          </a:p>
        </p:txBody>
      </p:sp>
    </p:spTree>
    <p:extLst>
      <p:ext uri="{BB962C8B-B14F-4D97-AF65-F5344CB8AC3E}">
        <p14:creationId xmlns:p14="http://schemas.microsoft.com/office/powerpoint/2010/main" val="3700834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3028" y="1107669"/>
            <a:ext cx="7334329" cy="4351337"/>
          </a:xfrm>
          <a:prstGeom prst="rect">
            <a:avLst/>
          </a:prstGeom>
        </p:spPr>
        <p:txBody>
          <a:bodyPr>
            <a:normAutofit/>
          </a:bodyPr>
          <a:lstStyle/>
          <a:p>
            <a:pPr marL="355600" indent="-355600">
              <a:lnSpc>
                <a:spcPct val="120000"/>
              </a:lnSpc>
              <a:spcBef>
                <a:spcPts val="0"/>
              </a:spcBef>
              <a:buClr>
                <a:srgbClr val="2D1165"/>
              </a:buClr>
              <a:buSzPct val="98000"/>
            </a:pPr>
            <a:r>
              <a:rPr lang="en-GB" sz="3500" dirty="0"/>
              <a:t>Royal Society </a:t>
            </a:r>
          </a:p>
          <a:p>
            <a:pPr marL="355600" indent="-355600">
              <a:lnSpc>
                <a:spcPct val="120000"/>
              </a:lnSpc>
              <a:spcBef>
                <a:spcPts val="0"/>
              </a:spcBef>
              <a:buClr>
                <a:srgbClr val="2D1165"/>
              </a:buClr>
              <a:buSzPct val="98000"/>
            </a:pPr>
            <a:r>
              <a:rPr lang="en-GB" sz="3500" dirty="0"/>
              <a:t>Assessment of research and researchers</a:t>
            </a:r>
          </a:p>
          <a:p>
            <a:pPr marL="355600" indent="-355600">
              <a:lnSpc>
                <a:spcPct val="120000"/>
              </a:lnSpc>
              <a:spcBef>
                <a:spcPts val="0"/>
              </a:spcBef>
              <a:buClr>
                <a:srgbClr val="2D1165"/>
              </a:buClr>
              <a:buSzPct val="98000"/>
            </a:pPr>
            <a:r>
              <a:rPr lang="en-GB" sz="3500" dirty="0"/>
              <a:t>Researcher career development</a:t>
            </a:r>
          </a:p>
          <a:p>
            <a:pPr marL="355600" indent="-355600">
              <a:lnSpc>
                <a:spcPct val="120000"/>
              </a:lnSpc>
              <a:spcBef>
                <a:spcPts val="0"/>
              </a:spcBef>
              <a:buClr>
                <a:srgbClr val="2D1165"/>
              </a:buClr>
              <a:buSzPct val="98000"/>
            </a:pPr>
            <a:r>
              <a:rPr lang="en-GB" sz="3500" dirty="0"/>
              <a:t>Open science</a:t>
            </a:r>
          </a:p>
          <a:p>
            <a:endParaRPr lang="en-GB" dirty="0"/>
          </a:p>
          <a:p>
            <a:endParaRPr lang="en-GB" dirty="0"/>
          </a:p>
          <a:p>
            <a:pPr marL="0" indent="0">
              <a:buNone/>
            </a:pPr>
            <a:endParaRPr lang="en-GB" dirty="0"/>
          </a:p>
          <a:p>
            <a:endParaRPr lang="en-GB" dirty="0"/>
          </a:p>
        </p:txBody>
      </p:sp>
      <p:sp>
        <p:nvSpPr>
          <p:cNvPr id="6"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‘Changing Expectations’ Programme</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395" r="8773"/>
          <a:stretch/>
        </p:blipFill>
        <p:spPr>
          <a:xfrm>
            <a:off x="7626337" y="1107669"/>
            <a:ext cx="4399744" cy="3382230"/>
          </a:xfrm>
          <a:prstGeom prst="rect">
            <a:avLst/>
          </a:prstGeom>
          <a:ln w="19050">
            <a:solidFill>
              <a:srgbClr val="2D1165"/>
            </a:solidFill>
          </a:ln>
        </p:spPr>
      </p:pic>
    </p:spTree>
    <p:extLst>
      <p:ext uri="{BB962C8B-B14F-4D97-AF65-F5344CB8AC3E}">
        <p14:creationId xmlns:p14="http://schemas.microsoft.com/office/powerpoint/2010/main" val="874208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97710" y="1119298"/>
            <a:ext cx="8458201" cy="4250144"/>
          </a:xfrm>
          <a:prstGeom prst="rect">
            <a:avLst/>
          </a:prstGeom>
        </p:spPr>
        <p:txBody>
          <a:bodyPr>
            <a:normAutofit/>
          </a:bodyPr>
          <a:lstStyle/>
          <a:p>
            <a:pPr marL="355600" indent="-355600">
              <a:lnSpc>
                <a:spcPct val="130000"/>
              </a:lnSpc>
              <a:spcBef>
                <a:spcPts val="0"/>
              </a:spcBef>
              <a:spcAft>
                <a:spcPts val="600"/>
              </a:spcAft>
              <a:buClr>
                <a:srgbClr val="2D1165"/>
              </a:buClr>
            </a:pPr>
            <a:r>
              <a:rPr lang="en-GB" sz="3000" dirty="0"/>
              <a:t>Recognition and Esteem</a:t>
            </a:r>
          </a:p>
          <a:p>
            <a:pPr marL="355600" indent="-355600">
              <a:lnSpc>
                <a:spcPct val="130000"/>
              </a:lnSpc>
              <a:spcBef>
                <a:spcPts val="0"/>
              </a:spcBef>
              <a:spcAft>
                <a:spcPts val="600"/>
              </a:spcAft>
              <a:buClr>
                <a:srgbClr val="2D1165"/>
              </a:buClr>
            </a:pPr>
            <a:r>
              <a:rPr lang="en-GB" sz="3000" dirty="0"/>
              <a:t>Setting Culture</a:t>
            </a:r>
          </a:p>
          <a:p>
            <a:pPr marL="355600" indent="-355600">
              <a:lnSpc>
                <a:spcPct val="130000"/>
              </a:lnSpc>
              <a:spcBef>
                <a:spcPts val="0"/>
              </a:spcBef>
              <a:spcAft>
                <a:spcPts val="600"/>
              </a:spcAft>
              <a:buClr>
                <a:srgbClr val="2D1165"/>
              </a:buClr>
            </a:pPr>
            <a:r>
              <a:rPr lang="en-GB" sz="3000" dirty="0"/>
              <a:t>A Culture of Mobility</a:t>
            </a:r>
          </a:p>
          <a:p>
            <a:pPr marL="355600" indent="-355600">
              <a:lnSpc>
                <a:spcPct val="130000"/>
              </a:lnSpc>
              <a:spcBef>
                <a:spcPts val="0"/>
              </a:spcBef>
              <a:spcAft>
                <a:spcPts val="600"/>
              </a:spcAft>
              <a:buClr>
                <a:srgbClr val="2D1165"/>
              </a:buClr>
            </a:pPr>
            <a:r>
              <a:rPr lang="en-GB" sz="3000" dirty="0"/>
              <a:t>Fostering Scientific Leadership</a:t>
            </a:r>
          </a:p>
          <a:p>
            <a:pPr marL="355600" indent="-355600">
              <a:lnSpc>
                <a:spcPct val="130000"/>
              </a:lnSpc>
              <a:spcBef>
                <a:spcPts val="0"/>
              </a:spcBef>
              <a:spcAft>
                <a:spcPts val="600"/>
              </a:spcAft>
              <a:buClr>
                <a:srgbClr val="2D1165"/>
              </a:buClr>
            </a:pPr>
            <a:r>
              <a:rPr lang="en-GB" sz="3000" dirty="0"/>
              <a:t>Consistent wide-reaching messaging </a:t>
            </a:r>
          </a:p>
          <a:p>
            <a:pPr marL="355600" indent="-355600">
              <a:lnSpc>
                <a:spcPct val="130000"/>
              </a:lnSpc>
              <a:spcBef>
                <a:spcPts val="0"/>
              </a:spcBef>
              <a:spcAft>
                <a:spcPts val="600"/>
              </a:spcAft>
              <a:buClr>
                <a:srgbClr val="2D1165"/>
              </a:buClr>
            </a:pPr>
            <a:r>
              <a:rPr lang="en-GB" sz="3000" dirty="0"/>
              <a:t>Develop and embed positive values and behaviours</a:t>
            </a:r>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‘Changing Expectations’ Programme (2)</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0475" y="1297172"/>
            <a:ext cx="4500000" cy="3003750"/>
          </a:xfrm>
          <a:prstGeom prst="rect">
            <a:avLst/>
          </a:prstGeom>
          <a:ln w="19050">
            <a:solidFill>
              <a:srgbClr val="2D1165"/>
            </a:solidFill>
          </a:ln>
        </p:spPr>
      </p:pic>
    </p:spTree>
    <p:extLst>
      <p:ext uri="{BB962C8B-B14F-4D97-AF65-F5344CB8AC3E}">
        <p14:creationId xmlns:p14="http://schemas.microsoft.com/office/powerpoint/2010/main" val="1655806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7079" y="980335"/>
            <a:ext cx="7654086" cy="5239711"/>
          </a:xfrm>
          <a:prstGeom prst="rect">
            <a:avLst/>
          </a:prstGeom>
        </p:spPr>
        <p:txBody>
          <a:bodyPr>
            <a:normAutofit/>
          </a:bodyPr>
          <a:lstStyle/>
          <a:p>
            <a:pPr marL="355600" indent="-355600">
              <a:lnSpc>
                <a:spcPct val="120000"/>
              </a:lnSpc>
              <a:spcBef>
                <a:spcPts val="0"/>
              </a:spcBef>
              <a:spcAft>
                <a:spcPts val="300"/>
              </a:spcAft>
              <a:buClr>
                <a:srgbClr val="2D1165"/>
              </a:buClr>
              <a:buSzPct val="98000"/>
            </a:pPr>
            <a:r>
              <a:rPr lang="en-GB" sz="2900" b="1" dirty="0">
                <a:solidFill>
                  <a:srgbClr val="2D1165"/>
                </a:solidFill>
              </a:rPr>
              <a:t>Policy review </a:t>
            </a:r>
            <a:r>
              <a:rPr lang="en-GB" sz="2900" dirty="0"/>
              <a:t>and</a:t>
            </a:r>
            <a:r>
              <a:rPr lang="en-GB" sz="2900" b="1" dirty="0">
                <a:solidFill>
                  <a:srgbClr val="2D1165"/>
                </a:solidFill>
              </a:rPr>
              <a:t> update</a:t>
            </a:r>
          </a:p>
          <a:p>
            <a:pPr marL="355600" indent="-355600">
              <a:lnSpc>
                <a:spcPct val="120000"/>
              </a:lnSpc>
              <a:spcBef>
                <a:spcPts val="0"/>
              </a:spcBef>
              <a:spcAft>
                <a:spcPts val="300"/>
              </a:spcAft>
              <a:buClr>
                <a:srgbClr val="2D1165"/>
              </a:buClr>
              <a:buSzPct val="98000"/>
            </a:pPr>
            <a:r>
              <a:rPr lang="en-GB" sz="2900" dirty="0"/>
              <a:t>First </a:t>
            </a:r>
            <a:r>
              <a:rPr lang="en-GB" sz="2900" b="1" dirty="0">
                <a:solidFill>
                  <a:srgbClr val="2D1165"/>
                </a:solidFill>
              </a:rPr>
              <a:t>national research integrity committee</a:t>
            </a:r>
          </a:p>
          <a:p>
            <a:pPr marL="355600" indent="-355600">
              <a:lnSpc>
                <a:spcPct val="120000"/>
              </a:lnSpc>
              <a:spcBef>
                <a:spcPts val="0"/>
              </a:spcBef>
              <a:spcAft>
                <a:spcPts val="300"/>
              </a:spcAft>
              <a:buClr>
                <a:srgbClr val="2D1165"/>
              </a:buClr>
              <a:buSzPct val="98000"/>
            </a:pPr>
            <a:r>
              <a:rPr lang="en-GB" sz="2900" dirty="0"/>
              <a:t>Launch of ‘</a:t>
            </a:r>
            <a:r>
              <a:rPr lang="en-GB" sz="2900" b="1" dirty="0">
                <a:solidFill>
                  <a:srgbClr val="2D1165"/>
                </a:solidFill>
              </a:rPr>
              <a:t>Forum for Tackling Bullying and Harassment in Research</a:t>
            </a:r>
            <a:r>
              <a:rPr lang="en-GB" sz="2900" dirty="0"/>
              <a:t>’</a:t>
            </a:r>
          </a:p>
          <a:p>
            <a:pPr marL="355600" indent="-355600">
              <a:lnSpc>
                <a:spcPct val="120000"/>
              </a:lnSpc>
              <a:spcBef>
                <a:spcPts val="0"/>
              </a:spcBef>
              <a:spcAft>
                <a:spcPts val="300"/>
              </a:spcAft>
              <a:buClr>
                <a:srgbClr val="2D1165"/>
              </a:buClr>
              <a:buSzPct val="98000"/>
            </a:pPr>
            <a:r>
              <a:rPr lang="en-GB" sz="2900" dirty="0"/>
              <a:t>Development of ‘</a:t>
            </a:r>
            <a:r>
              <a:rPr lang="en-GB" sz="2900" b="1" dirty="0">
                <a:solidFill>
                  <a:srgbClr val="2D1165"/>
                </a:solidFill>
              </a:rPr>
              <a:t>Good research resource hub</a:t>
            </a:r>
            <a:r>
              <a:rPr lang="en-GB" sz="2900" dirty="0"/>
              <a:t>’</a:t>
            </a:r>
          </a:p>
          <a:p>
            <a:pPr marL="355600" indent="-355600">
              <a:lnSpc>
                <a:spcPct val="120000"/>
              </a:lnSpc>
              <a:spcBef>
                <a:spcPts val="0"/>
              </a:spcBef>
              <a:spcAft>
                <a:spcPts val="300"/>
              </a:spcAft>
              <a:buClr>
                <a:srgbClr val="2D1165"/>
              </a:buClr>
              <a:buSzPct val="98000"/>
            </a:pPr>
            <a:r>
              <a:rPr lang="en-GB" sz="2900" b="1" dirty="0">
                <a:solidFill>
                  <a:srgbClr val="2D1165"/>
                </a:solidFill>
              </a:rPr>
              <a:t>Dame Ottoline </a:t>
            </a:r>
            <a:r>
              <a:rPr lang="en-GB" sz="2900" b="1" dirty="0" err="1">
                <a:solidFill>
                  <a:srgbClr val="2D1165"/>
                </a:solidFill>
              </a:rPr>
              <a:t>Leyser</a:t>
            </a:r>
            <a:r>
              <a:rPr lang="en-GB" sz="2900" b="1" dirty="0">
                <a:solidFill>
                  <a:srgbClr val="2D1165"/>
                </a:solidFill>
              </a:rPr>
              <a:t> </a:t>
            </a:r>
            <a:r>
              <a:rPr lang="en-GB" sz="2900" dirty="0"/>
              <a:t>– long-term interest in research culture</a:t>
            </a:r>
            <a:endParaRPr lang="en-GB" sz="2900" b="1" dirty="0">
              <a:solidFill>
                <a:srgbClr val="FF0000"/>
              </a:solidFill>
            </a:endParaRPr>
          </a:p>
        </p:txBody>
      </p:sp>
      <p:sp>
        <p:nvSpPr>
          <p:cNvPr id="6"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b="1" dirty="0">
                <a:solidFill>
                  <a:srgbClr val="2D1165"/>
                </a:solidFill>
                <a:latin typeface="+mn-lt"/>
              </a:rPr>
              <a:t>UK Research &amp; Innovation</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4968" r="1325"/>
          <a:stretch/>
        </p:blipFill>
        <p:spPr>
          <a:xfrm>
            <a:off x="7971849" y="1241297"/>
            <a:ext cx="4077191" cy="3251285"/>
          </a:xfrm>
          <a:prstGeom prst="rect">
            <a:avLst/>
          </a:prstGeom>
          <a:ln w="19050">
            <a:solidFill>
              <a:srgbClr val="2D1165"/>
            </a:solidFill>
          </a:ln>
        </p:spPr>
      </p:pic>
    </p:spTree>
    <p:extLst>
      <p:ext uri="{BB962C8B-B14F-4D97-AF65-F5344CB8AC3E}">
        <p14:creationId xmlns:p14="http://schemas.microsoft.com/office/powerpoint/2010/main" val="2384950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1387" y="942001"/>
            <a:ext cx="12131749" cy="4351338"/>
          </a:xfrm>
          <a:prstGeom prst="rect">
            <a:avLst/>
          </a:prstGeom>
        </p:spPr>
        <p:txBody>
          <a:bodyPr>
            <a:noAutofit/>
          </a:bodyPr>
          <a:lstStyle/>
          <a:p>
            <a:pPr marL="355600" indent="-355600">
              <a:lnSpc>
                <a:spcPct val="130000"/>
              </a:lnSpc>
              <a:spcBef>
                <a:spcPts val="0"/>
              </a:spcBef>
              <a:spcAft>
                <a:spcPts val="300"/>
              </a:spcAft>
              <a:buClr>
                <a:srgbClr val="2D1165"/>
              </a:buClr>
              <a:buSzPct val="102000"/>
            </a:pPr>
            <a:r>
              <a:rPr lang="en-GB" sz="2200" dirty="0"/>
              <a:t>Encourage and celebrate </a:t>
            </a:r>
            <a:r>
              <a:rPr lang="en-GB" sz="2200" b="1" dirty="0">
                <a:solidFill>
                  <a:srgbClr val="2D1165"/>
                </a:solidFill>
              </a:rPr>
              <a:t>diversity</a:t>
            </a:r>
          </a:p>
          <a:p>
            <a:pPr marL="355600" indent="-355600">
              <a:lnSpc>
                <a:spcPct val="130000"/>
              </a:lnSpc>
              <a:spcBef>
                <a:spcPts val="0"/>
              </a:spcBef>
              <a:spcAft>
                <a:spcPts val="300"/>
              </a:spcAft>
              <a:buClr>
                <a:srgbClr val="2D1165"/>
              </a:buClr>
              <a:buSzPct val="102000"/>
            </a:pPr>
            <a:r>
              <a:rPr lang="en-GB" sz="2200" dirty="0"/>
              <a:t>Support a </a:t>
            </a:r>
            <a:r>
              <a:rPr lang="en-GB" sz="2200" b="1" dirty="0">
                <a:solidFill>
                  <a:srgbClr val="2D1165"/>
                </a:solidFill>
              </a:rPr>
              <a:t>collaborative environment</a:t>
            </a:r>
          </a:p>
          <a:p>
            <a:pPr marL="355600" indent="-355600">
              <a:lnSpc>
                <a:spcPct val="130000"/>
              </a:lnSpc>
              <a:spcBef>
                <a:spcPts val="0"/>
              </a:spcBef>
              <a:spcAft>
                <a:spcPts val="300"/>
              </a:spcAft>
              <a:buClr>
                <a:srgbClr val="2D1165"/>
              </a:buClr>
              <a:buSzPct val="102000"/>
            </a:pPr>
            <a:r>
              <a:rPr lang="en-GB" sz="2200" dirty="0"/>
              <a:t>Provide and promote the uptake of </a:t>
            </a:r>
            <a:r>
              <a:rPr lang="en-GB" sz="2200" b="1" dirty="0">
                <a:solidFill>
                  <a:srgbClr val="2D1165"/>
                </a:solidFill>
              </a:rPr>
              <a:t>training and development </a:t>
            </a:r>
            <a:r>
              <a:rPr lang="en-GB" sz="2200" dirty="0"/>
              <a:t>to all levels of researcher</a:t>
            </a:r>
          </a:p>
          <a:p>
            <a:pPr marL="355600" indent="-355600">
              <a:lnSpc>
                <a:spcPct val="130000"/>
              </a:lnSpc>
              <a:spcBef>
                <a:spcPts val="0"/>
              </a:spcBef>
              <a:spcAft>
                <a:spcPts val="300"/>
              </a:spcAft>
              <a:buClr>
                <a:srgbClr val="2D1165"/>
              </a:buClr>
              <a:buSzPct val="102000"/>
            </a:pPr>
            <a:r>
              <a:rPr lang="en-GB" sz="2200" dirty="0"/>
              <a:t>Develop </a:t>
            </a:r>
            <a:r>
              <a:rPr lang="en-GB" sz="2200" b="1" dirty="0">
                <a:solidFill>
                  <a:srgbClr val="2D1165"/>
                </a:solidFill>
              </a:rPr>
              <a:t>research managers and leaders</a:t>
            </a:r>
          </a:p>
          <a:p>
            <a:pPr marL="355600" indent="-355600">
              <a:lnSpc>
                <a:spcPct val="130000"/>
              </a:lnSpc>
              <a:spcBef>
                <a:spcPts val="0"/>
              </a:spcBef>
              <a:spcAft>
                <a:spcPts val="300"/>
              </a:spcAft>
              <a:buClr>
                <a:srgbClr val="2D1165"/>
              </a:buClr>
              <a:buSzPct val="102000"/>
            </a:pPr>
            <a:r>
              <a:rPr lang="en-GB" sz="2200" dirty="0"/>
              <a:t>Deal effectively with </a:t>
            </a:r>
            <a:r>
              <a:rPr lang="en-GB" sz="2200" b="1" dirty="0">
                <a:solidFill>
                  <a:srgbClr val="2D1165"/>
                </a:solidFill>
              </a:rPr>
              <a:t>research misconduct </a:t>
            </a:r>
            <a:r>
              <a:rPr lang="x-none" sz="2200" dirty="0"/>
              <a:t>and </a:t>
            </a:r>
            <a:r>
              <a:rPr lang="en-GB" sz="2200" dirty="0"/>
              <a:t>the </a:t>
            </a:r>
            <a:r>
              <a:rPr lang="en-GB" sz="2200" b="1" dirty="0">
                <a:solidFill>
                  <a:srgbClr val="2D1165"/>
                </a:solidFill>
              </a:rPr>
              <a:t>reporting </a:t>
            </a:r>
            <a:r>
              <a:rPr lang="x-none" sz="2200" b="1" dirty="0">
                <a:solidFill>
                  <a:srgbClr val="2D1165"/>
                </a:solidFill>
              </a:rPr>
              <a:t>of misconduct</a:t>
            </a:r>
            <a:endParaRPr lang="en-GB" sz="2200" b="1" dirty="0">
              <a:solidFill>
                <a:srgbClr val="2D1165"/>
              </a:solidFill>
            </a:endParaRPr>
          </a:p>
          <a:p>
            <a:pPr marL="355600" indent="-355600">
              <a:lnSpc>
                <a:spcPct val="130000"/>
              </a:lnSpc>
              <a:spcBef>
                <a:spcPts val="0"/>
              </a:spcBef>
              <a:spcAft>
                <a:spcPts val="300"/>
              </a:spcAft>
              <a:buClr>
                <a:srgbClr val="2D1165"/>
              </a:buClr>
              <a:buSzPct val="102000"/>
            </a:pPr>
            <a:r>
              <a:rPr lang="en-GB" sz="2200" dirty="0"/>
              <a:t>Reward and recognise </a:t>
            </a:r>
            <a:r>
              <a:rPr lang="en-GB" sz="2200" b="1" dirty="0">
                <a:solidFill>
                  <a:srgbClr val="2D1165"/>
                </a:solidFill>
              </a:rPr>
              <a:t>good research culture</a:t>
            </a:r>
          </a:p>
          <a:p>
            <a:pPr marL="355600" indent="-355600">
              <a:lnSpc>
                <a:spcPct val="130000"/>
              </a:lnSpc>
              <a:spcBef>
                <a:spcPts val="0"/>
              </a:spcBef>
              <a:spcAft>
                <a:spcPts val="300"/>
              </a:spcAft>
              <a:buClr>
                <a:srgbClr val="2D1165"/>
              </a:buClr>
              <a:buSzPct val="102000"/>
            </a:pPr>
            <a:r>
              <a:rPr lang="en-GB" sz="2200" dirty="0"/>
              <a:t>Share, promote and embed </a:t>
            </a:r>
            <a:r>
              <a:rPr lang="en-GB" sz="2200" b="1" dirty="0">
                <a:solidFill>
                  <a:srgbClr val="2D1165"/>
                </a:solidFill>
              </a:rPr>
              <a:t>good practice</a:t>
            </a:r>
          </a:p>
          <a:p>
            <a:pPr marL="355600" indent="-355600">
              <a:lnSpc>
                <a:spcPct val="130000"/>
              </a:lnSpc>
              <a:spcBef>
                <a:spcPts val="0"/>
              </a:spcBef>
              <a:spcAft>
                <a:spcPts val="300"/>
              </a:spcAft>
              <a:buClr>
                <a:srgbClr val="2D1165"/>
              </a:buClr>
              <a:buSzPct val="102000"/>
            </a:pPr>
            <a:r>
              <a:rPr lang="en-GB" sz="2200" b="1" dirty="0">
                <a:solidFill>
                  <a:srgbClr val="2D1165"/>
                </a:solidFill>
              </a:rPr>
              <a:t>Research culture </a:t>
            </a:r>
            <a:r>
              <a:rPr lang="en-GB" sz="2200" dirty="0"/>
              <a:t>to be developed both ‘</a:t>
            </a:r>
            <a:r>
              <a:rPr lang="en-GB" sz="2200" b="1" dirty="0">
                <a:solidFill>
                  <a:srgbClr val="2D1165"/>
                </a:solidFill>
              </a:rPr>
              <a:t>top-down</a:t>
            </a:r>
            <a:r>
              <a:rPr lang="en-GB" sz="2200" dirty="0"/>
              <a:t>’ and ‘</a:t>
            </a:r>
            <a:r>
              <a:rPr lang="en-GB" sz="2200" b="1" dirty="0">
                <a:solidFill>
                  <a:srgbClr val="2D1165"/>
                </a:solidFill>
              </a:rPr>
              <a:t>bottom-up</a:t>
            </a:r>
            <a:r>
              <a:rPr lang="en-GB" sz="2200" dirty="0"/>
              <a:t>’ - University policies </a:t>
            </a:r>
            <a:r>
              <a:rPr lang="en-GB" sz="2200" b="1" dirty="0">
                <a:solidFill>
                  <a:srgbClr val="2D1165"/>
                </a:solidFill>
              </a:rPr>
              <a:t>AND </a:t>
            </a:r>
            <a:r>
              <a:rPr lang="en-GB" sz="2200" dirty="0"/>
              <a:t>departmental / research groups, individual behaviours and practices</a:t>
            </a:r>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External reports: Summary of key points </a:t>
            </a:r>
          </a:p>
        </p:txBody>
      </p:sp>
    </p:spTree>
    <p:extLst>
      <p:ext uri="{BB962C8B-B14F-4D97-AF65-F5344CB8AC3E}">
        <p14:creationId xmlns:p14="http://schemas.microsoft.com/office/powerpoint/2010/main" val="3340708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2945" y="1156217"/>
            <a:ext cx="12137245" cy="4351338"/>
          </a:xfrm>
          <a:prstGeom prst="rect">
            <a:avLst/>
          </a:prstGeom>
        </p:spPr>
        <p:txBody>
          <a:bodyPr>
            <a:normAutofit/>
          </a:bodyPr>
          <a:lstStyle/>
          <a:p>
            <a:pPr marL="355600" indent="-355600">
              <a:lnSpc>
                <a:spcPct val="120000"/>
              </a:lnSpc>
              <a:spcBef>
                <a:spcPts val="0"/>
              </a:spcBef>
              <a:spcAft>
                <a:spcPts val="600"/>
              </a:spcAft>
              <a:buClr>
                <a:srgbClr val="2D1165"/>
              </a:buClr>
            </a:pPr>
            <a:r>
              <a:rPr lang="en-GB" sz="3000" dirty="0"/>
              <a:t>Transformed from a </a:t>
            </a:r>
            <a:r>
              <a:rPr lang="en-GB" sz="3000" b="1" dirty="0">
                <a:solidFill>
                  <a:srgbClr val="2D1165"/>
                </a:solidFill>
              </a:rPr>
              <a:t>top-down review process </a:t>
            </a:r>
            <a:r>
              <a:rPr lang="en-GB" sz="3000" dirty="0"/>
              <a:t>to a </a:t>
            </a:r>
            <a:r>
              <a:rPr lang="en-GB" sz="3000" b="1" dirty="0">
                <a:solidFill>
                  <a:srgbClr val="2D1165"/>
                </a:solidFill>
              </a:rPr>
              <a:t>collaborative approach</a:t>
            </a:r>
          </a:p>
          <a:p>
            <a:pPr marL="355600" indent="-355600">
              <a:lnSpc>
                <a:spcPct val="120000"/>
              </a:lnSpc>
              <a:spcBef>
                <a:spcPts val="0"/>
              </a:spcBef>
              <a:spcAft>
                <a:spcPts val="600"/>
              </a:spcAft>
              <a:buClr>
                <a:srgbClr val="2D1165"/>
              </a:buClr>
            </a:pPr>
            <a:r>
              <a:rPr lang="en-GB" sz="3000" b="1" dirty="0">
                <a:solidFill>
                  <a:srgbClr val="2D1165"/>
                </a:solidFill>
              </a:rPr>
              <a:t>Advice, guidance and challenge </a:t>
            </a:r>
            <a:r>
              <a:rPr lang="en-GB" sz="3000" dirty="0"/>
              <a:t>offered to all areas of submission</a:t>
            </a:r>
          </a:p>
          <a:p>
            <a:pPr marL="355600" indent="-355600">
              <a:lnSpc>
                <a:spcPct val="120000"/>
              </a:lnSpc>
              <a:spcBef>
                <a:spcPts val="0"/>
              </a:spcBef>
              <a:spcAft>
                <a:spcPts val="600"/>
              </a:spcAft>
              <a:buClr>
                <a:srgbClr val="2D1165"/>
              </a:buClr>
            </a:pPr>
            <a:r>
              <a:rPr lang="en-GB" sz="3000" dirty="0"/>
              <a:t>An </a:t>
            </a:r>
            <a:r>
              <a:rPr lang="en-GB" sz="3000" b="1" dirty="0">
                <a:solidFill>
                  <a:srgbClr val="2D1165"/>
                </a:solidFill>
              </a:rPr>
              <a:t>ongoing dialogue</a:t>
            </a:r>
            <a:r>
              <a:rPr lang="en-GB" sz="3000" dirty="0"/>
              <a:t>,</a:t>
            </a:r>
            <a:r>
              <a:rPr lang="en-GB" sz="3000" b="1" dirty="0">
                <a:solidFill>
                  <a:srgbClr val="2D1165"/>
                </a:solidFill>
              </a:rPr>
              <a:t> </a:t>
            </a:r>
            <a:r>
              <a:rPr lang="en-GB" sz="3000" dirty="0"/>
              <a:t>with </a:t>
            </a:r>
            <a:r>
              <a:rPr lang="en-GB" sz="3000" b="1" dirty="0">
                <a:solidFill>
                  <a:srgbClr val="2D1165"/>
                </a:solidFill>
              </a:rPr>
              <a:t>regular touch points </a:t>
            </a:r>
            <a:r>
              <a:rPr lang="en-GB" sz="3000" dirty="0"/>
              <a:t>and support provided</a:t>
            </a:r>
          </a:p>
          <a:p>
            <a:pPr marL="355600" indent="-355600">
              <a:lnSpc>
                <a:spcPct val="120000"/>
              </a:lnSpc>
              <a:spcBef>
                <a:spcPts val="0"/>
              </a:spcBef>
              <a:spcAft>
                <a:spcPts val="600"/>
              </a:spcAft>
              <a:buClr>
                <a:srgbClr val="2D1165"/>
              </a:buClr>
            </a:pPr>
            <a:r>
              <a:rPr lang="en-GB" sz="3000" b="1" dirty="0">
                <a:solidFill>
                  <a:srgbClr val="2D1165"/>
                </a:solidFill>
              </a:rPr>
              <a:t>New innovations in systems and processes </a:t>
            </a:r>
            <a:r>
              <a:rPr lang="en-GB" sz="3000" dirty="0"/>
              <a:t>to support changes</a:t>
            </a:r>
          </a:p>
          <a:p>
            <a:pPr marL="355600" lvl="0" indent="-355600">
              <a:lnSpc>
                <a:spcPct val="120000"/>
              </a:lnSpc>
              <a:spcBef>
                <a:spcPts val="0"/>
              </a:spcBef>
              <a:spcAft>
                <a:spcPts val="600"/>
              </a:spcAft>
              <a:buClr>
                <a:srgbClr val="2D1165"/>
              </a:buClr>
            </a:pPr>
            <a:r>
              <a:rPr lang="en-GB" sz="3000" dirty="0"/>
              <a:t>How to </a:t>
            </a:r>
            <a:r>
              <a:rPr lang="en-GB" sz="3000" b="1" dirty="0">
                <a:solidFill>
                  <a:srgbClr val="2D1165"/>
                </a:solidFill>
              </a:rPr>
              <a:t>embed the lessons learned </a:t>
            </a:r>
            <a:r>
              <a:rPr lang="en-GB" sz="3000" dirty="0"/>
              <a:t>into the </a:t>
            </a:r>
            <a:r>
              <a:rPr lang="en-GB" sz="3000" b="1" dirty="0">
                <a:solidFill>
                  <a:srgbClr val="2D1165"/>
                </a:solidFill>
              </a:rPr>
              <a:t>wider research planning </a:t>
            </a:r>
            <a:r>
              <a:rPr lang="en-GB" sz="3000" dirty="0"/>
              <a:t>processes at the University</a:t>
            </a:r>
          </a:p>
          <a:p>
            <a:pPr marL="0" lvl="0" indent="0">
              <a:buNone/>
            </a:pPr>
            <a:endParaRPr lang="en-GB" dirty="0"/>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REF2021</a:t>
            </a:r>
          </a:p>
        </p:txBody>
      </p:sp>
    </p:spTree>
    <p:extLst>
      <p:ext uri="{BB962C8B-B14F-4D97-AF65-F5344CB8AC3E}">
        <p14:creationId xmlns:p14="http://schemas.microsoft.com/office/powerpoint/2010/main" val="2186825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11889" y="889564"/>
            <a:ext cx="11880111" cy="4517055"/>
          </a:xfrm>
          <a:prstGeom prst="rect">
            <a:avLst/>
          </a:prstGeom>
        </p:spPr>
        <p:txBody>
          <a:bodyPr>
            <a:normAutofit fontScale="92500" lnSpcReduction="10000"/>
          </a:bodyPr>
          <a:lstStyle/>
          <a:p>
            <a:pPr marL="355600" indent="-355600">
              <a:lnSpc>
                <a:spcPct val="130000"/>
              </a:lnSpc>
              <a:spcBef>
                <a:spcPts val="0"/>
              </a:spcBef>
              <a:spcAft>
                <a:spcPts val="600"/>
              </a:spcAft>
              <a:buClr>
                <a:srgbClr val="2D1165"/>
              </a:buClr>
              <a:buSzPct val="102000"/>
            </a:pPr>
            <a:r>
              <a:rPr lang="en-GB" sz="2600" b="1" dirty="0">
                <a:solidFill>
                  <a:srgbClr val="2D1165"/>
                </a:solidFill>
              </a:rPr>
              <a:t>CDT </a:t>
            </a:r>
            <a:r>
              <a:rPr lang="en-GB" sz="2600" dirty="0">
                <a:solidFill>
                  <a:schemeClr val="tx1">
                    <a:lumMod val="95000"/>
                    <a:lumOff val="5000"/>
                  </a:schemeClr>
                </a:solidFill>
              </a:rPr>
              <a:t>in</a:t>
            </a:r>
            <a:r>
              <a:rPr lang="en-GB" sz="2600" b="1" dirty="0"/>
              <a:t> </a:t>
            </a:r>
            <a:r>
              <a:rPr lang="en-GB" sz="2600" b="1" dirty="0">
                <a:solidFill>
                  <a:srgbClr val="2D1165"/>
                </a:solidFill>
              </a:rPr>
              <a:t>EPRSC Diamond Science and Technology</a:t>
            </a:r>
            <a:r>
              <a:rPr lang="en-GB" sz="2600" dirty="0"/>
              <a:t>: Statement of commitment to EDI and signposting to resources </a:t>
            </a:r>
            <a:r>
              <a:rPr lang="en-GB" sz="2600" u="sng" dirty="0">
                <a:hlinkClick r:id="rId3"/>
              </a:rPr>
              <a:t>https://warwick.ac.uk/fac/sci/dst/equality</a:t>
            </a:r>
          </a:p>
          <a:p>
            <a:pPr marL="355600" indent="-355600">
              <a:lnSpc>
                <a:spcPct val="130000"/>
              </a:lnSpc>
              <a:spcBef>
                <a:spcPts val="600"/>
              </a:spcBef>
              <a:spcAft>
                <a:spcPts val="600"/>
              </a:spcAft>
              <a:buClr>
                <a:srgbClr val="2D1165"/>
              </a:buClr>
              <a:buSzPct val="102000"/>
            </a:pPr>
            <a:r>
              <a:rPr lang="en-GB" sz="2600" dirty="0"/>
              <a:t>Training delivered through the ‘</a:t>
            </a:r>
            <a:r>
              <a:rPr lang="en-GB" sz="2600" b="1" dirty="0">
                <a:solidFill>
                  <a:srgbClr val="2D1165"/>
                </a:solidFill>
              </a:rPr>
              <a:t>Postgraduate Certificate in Transferable Skills in Science (PGCTSS)</a:t>
            </a:r>
            <a:r>
              <a:rPr lang="en-GB" sz="2600" dirty="0"/>
              <a:t>’ course - focuses on the skills required to be a successful researcher, including ‘</a:t>
            </a:r>
            <a:r>
              <a:rPr lang="en-GB" sz="2600" b="1" dirty="0" err="1">
                <a:solidFill>
                  <a:srgbClr val="2D1165"/>
                </a:solidFill>
              </a:rPr>
              <a:t>Teamworking</a:t>
            </a:r>
            <a:r>
              <a:rPr lang="en-GB" sz="2600" b="1" dirty="0">
                <a:solidFill>
                  <a:srgbClr val="2D1165"/>
                </a:solidFill>
              </a:rPr>
              <a:t> in a Research Environment</a:t>
            </a:r>
            <a:r>
              <a:rPr lang="en-GB" sz="2600" dirty="0"/>
              <a:t>’ and ‘</a:t>
            </a:r>
            <a:r>
              <a:rPr lang="en-GB" sz="2600" b="1" dirty="0">
                <a:solidFill>
                  <a:srgbClr val="2D1165"/>
                </a:solidFill>
              </a:rPr>
              <a:t>Research Ethics and Practice</a:t>
            </a:r>
            <a:r>
              <a:rPr lang="en-GB" sz="2600" dirty="0"/>
              <a:t>’ </a:t>
            </a:r>
            <a:r>
              <a:rPr lang="en-GB" sz="2600" u="sng" dirty="0">
                <a:hlinkClick r:id="rId4"/>
              </a:rPr>
              <a:t>https://warwick.ac.uk/fac/sci/transferable-skills/pgctss</a:t>
            </a:r>
            <a:r>
              <a:rPr lang="en-GB" sz="2600" dirty="0"/>
              <a:t> </a:t>
            </a:r>
          </a:p>
          <a:p>
            <a:pPr marL="355600" indent="-355600">
              <a:lnSpc>
                <a:spcPct val="130000"/>
              </a:lnSpc>
              <a:spcBef>
                <a:spcPts val="600"/>
              </a:spcBef>
              <a:spcAft>
                <a:spcPts val="600"/>
              </a:spcAft>
              <a:buClr>
                <a:srgbClr val="2D1165"/>
              </a:buClr>
              <a:buSzPct val="102000"/>
            </a:pPr>
            <a:r>
              <a:rPr lang="en-US" sz="2600" b="1" dirty="0">
                <a:solidFill>
                  <a:srgbClr val="2D1165"/>
                </a:solidFill>
              </a:rPr>
              <a:t>Postdoctoral Society of Chemistry (</a:t>
            </a:r>
            <a:r>
              <a:rPr lang="en-GB" sz="2600" b="1" dirty="0" err="1">
                <a:solidFill>
                  <a:srgbClr val="2D1165"/>
                </a:solidFill>
              </a:rPr>
              <a:t>PSoC</a:t>
            </a:r>
            <a:r>
              <a:rPr lang="en-GB" sz="2600" b="1" dirty="0">
                <a:solidFill>
                  <a:srgbClr val="2D1165"/>
                </a:solidFill>
              </a:rPr>
              <a:t>) </a:t>
            </a:r>
            <a:r>
              <a:rPr lang="en-GB" sz="2600" dirty="0"/>
              <a:t>awarded a grant from the </a:t>
            </a:r>
            <a:r>
              <a:rPr lang="en-GB" sz="2600" b="1" dirty="0">
                <a:solidFill>
                  <a:srgbClr val="2D1165"/>
                </a:solidFill>
              </a:rPr>
              <a:t>Royal Society of Chemistry's</a:t>
            </a:r>
            <a:r>
              <a:rPr lang="en-GB" sz="2600" dirty="0"/>
              <a:t> </a:t>
            </a:r>
            <a:r>
              <a:rPr lang="en-GB" sz="2600" b="1" dirty="0">
                <a:solidFill>
                  <a:srgbClr val="2D1165"/>
                </a:solidFill>
              </a:rPr>
              <a:t>‘Inclusion and Diversity Fund’</a:t>
            </a:r>
            <a:r>
              <a:rPr lang="en-GB" sz="2600" dirty="0"/>
              <a:t> to run a series of seminars in relation to 'Breaking Barriers' to highlight and celebrate diversity in the workplace</a:t>
            </a:r>
          </a:p>
          <a:p>
            <a:endParaRPr lang="en-GB" dirty="0"/>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PGRs</a:t>
            </a:r>
          </a:p>
        </p:txBody>
      </p:sp>
    </p:spTree>
    <p:extLst>
      <p:ext uri="{BB962C8B-B14F-4D97-AF65-F5344CB8AC3E}">
        <p14:creationId xmlns:p14="http://schemas.microsoft.com/office/powerpoint/2010/main" val="1869413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8223" y="1071193"/>
            <a:ext cx="11993526" cy="4776787"/>
          </a:xfrm>
          <a:prstGeom prst="rect">
            <a:avLst/>
          </a:prstGeom>
        </p:spPr>
        <p:txBody>
          <a:bodyPr>
            <a:noAutofit/>
          </a:bodyPr>
          <a:lstStyle/>
          <a:p>
            <a:pPr marL="355600" indent="-355600">
              <a:lnSpc>
                <a:spcPct val="120000"/>
              </a:lnSpc>
              <a:spcBef>
                <a:spcPts val="0"/>
              </a:spcBef>
              <a:spcAft>
                <a:spcPts val="600"/>
              </a:spcAft>
              <a:buClr>
                <a:srgbClr val="2D1165"/>
              </a:buClr>
            </a:pPr>
            <a:r>
              <a:rPr lang="en-GB" sz="2300" b="1" dirty="0">
                <a:solidFill>
                  <a:srgbClr val="2D1165"/>
                </a:solidFill>
              </a:rPr>
              <a:t>Integration of postdoctoral research fellows on fixed-term contracts </a:t>
            </a:r>
            <a:r>
              <a:rPr lang="en-GB" sz="2300" dirty="0"/>
              <a:t>- invitations to seminars, workshops, staff training, and represented at departmental committee meetings</a:t>
            </a:r>
          </a:p>
          <a:p>
            <a:pPr marL="355600" indent="-355600">
              <a:lnSpc>
                <a:spcPct val="120000"/>
              </a:lnSpc>
              <a:spcBef>
                <a:spcPts val="0"/>
              </a:spcBef>
              <a:spcAft>
                <a:spcPts val="600"/>
              </a:spcAft>
              <a:buClr>
                <a:srgbClr val="2D1165"/>
              </a:buClr>
            </a:pPr>
            <a:r>
              <a:rPr lang="en-GB" sz="2300" dirty="0"/>
              <a:t>Fostering a </a:t>
            </a:r>
            <a:r>
              <a:rPr lang="en-GB" sz="2300" b="1" dirty="0">
                <a:solidFill>
                  <a:srgbClr val="2D1165"/>
                </a:solidFill>
              </a:rPr>
              <a:t>sense of community between postdocs within departments and across the Faculty </a:t>
            </a:r>
            <a:r>
              <a:rPr lang="en-GB" sz="2300" dirty="0"/>
              <a:t>– ‘get to know each other’ events, fellowship sharing of experiences</a:t>
            </a:r>
          </a:p>
          <a:p>
            <a:pPr marL="355600" indent="-355600">
              <a:lnSpc>
                <a:spcPct val="120000"/>
              </a:lnSpc>
              <a:spcBef>
                <a:spcPts val="0"/>
              </a:spcBef>
              <a:spcAft>
                <a:spcPts val="600"/>
              </a:spcAft>
              <a:buClr>
                <a:srgbClr val="2D1165"/>
              </a:buClr>
            </a:pPr>
            <a:r>
              <a:rPr lang="en-GB" sz="2300" b="1" dirty="0">
                <a:solidFill>
                  <a:srgbClr val="2D1165"/>
                </a:solidFill>
              </a:rPr>
              <a:t>Sessions organised by departments and R&amp;IS </a:t>
            </a:r>
            <a:r>
              <a:rPr lang="en-GB" sz="2300" dirty="0"/>
              <a:t>re external funding landscape e.g. planned funding-focused event for early career female scholars</a:t>
            </a:r>
          </a:p>
          <a:p>
            <a:pPr marL="355600" indent="-355600">
              <a:lnSpc>
                <a:spcPct val="120000"/>
              </a:lnSpc>
              <a:spcBef>
                <a:spcPts val="0"/>
              </a:spcBef>
              <a:spcAft>
                <a:spcPts val="600"/>
              </a:spcAft>
              <a:buClr>
                <a:srgbClr val="2D1165"/>
              </a:buClr>
            </a:pPr>
            <a:r>
              <a:rPr lang="en-GB" sz="2300" dirty="0"/>
              <a:t>All staff encouraged to </a:t>
            </a:r>
            <a:r>
              <a:rPr lang="en-GB" sz="2300" b="1" dirty="0">
                <a:solidFill>
                  <a:srgbClr val="2D1165"/>
                </a:solidFill>
              </a:rPr>
              <a:t>apply for research funding</a:t>
            </a:r>
            <a:r>
              <a:rPr lang="en-GB" sz="2300" dirty="0"/>
              <a:t> and </a:t>
            </a:r>
            <a:r>
              <a:rPr lang="en-GB" sz="2300" b="1" dirty="0">
                <a:solidFill>
                  <a:srgbClr val="2D1165"/>
                </a:solidFill>
              </a:rPr>
              <a:t>departmental internal peer review </a:t>
            </a:r>
            <a:r>
              <a:rPr lang="en-GB" sz="2300" dirty="0"/>
              <a:t>systems for research funding applications, providing feedback and mentoring for early career researchers</a:t>
            </a:r>
          </a:p>
          <a:p>
            <a:pPr>
              <a:lnSpc>
                <a:spcPct val="120000"/>
              </a:lnSpc>
            </a:pPr>
            <a:endParaRPr lang="en-GB" sz="2300" dirty="0"/>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ECRs (Arts)</a:t>
            </a:r>
          </a:p>
        </p:txBody>
      </p:sp>
    </p:spTree>
    <p:extLst>
      <p:ext uri="{BB962C8B-B14F-4D97-AF65-F5344CB8AC3E}">
        <p14:creationId xmlns:p14="http://schemas.microsoft.com/office/powerpoint/2010/main" val="36482799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60497" y="938268"/>
            <a:ext cx="11871252" cy="4351337"/>
          </a:xfrm>
          <a:prstGeom prst="rect">
            <a:avLst/>
          </a:prstGeom>
        </p:spPr>
        <p:txBody>
          <a:bodyPr>
            <a:normAutofit fontScale="92500" lnSpcReduction="10000"/>
          </a:bodyPr>
          <a:lstStyle/>
          <a:p>
            <a:pPr marL="355600" indent="-355600">
              <a:lnSpc>
                <a:spcPct val="120000"/>
              </a:lnSpc>
              <a:spcBef>
                <a:spcPts val="0"/>
              </a:spcBef>
              <a:spcAft>
                <a:spcPts val="600"/>
              </a:spcAft>
              <a:buClr>
                <a:srgbClr val="2D1165"/>
              </a:buClr>
              <a:buSzPct val="102000"/>
            </a:pPr>
            <a:r>
              <a:rPr lang="en-GB" dirty="0"/>
              <a:t>Opportunities for </a:t>
            </a:r>
            <a:r>
              <a:rPr lang="en-GB" b="1" dirty="0">
                <a:solidFill>
                  <a:srgbClr val="2D1165"/>
                </a:solidFill>
              </a:rPr>
              <a:t>networking at all levels </a:t>
            </a:r>
            <a:r>
              <a:rPr lang="en-GB" dirty="0"/>
              <a:t>(3C - coffee, cake and catch-up)</a:t>
            </a:r>
          </a:p>
          <a:p>
            <a:pPr marL="355600" indent="-355600">
              <a:lnSpc>
                <a:spcPct val="120000"/>
              </a:lnSpc>
              <a:spcBef>
                <a:spcPts val="0"/>
              </a:spcBef>
              <a:spcAft>
                <a:spcPts val="600"/>
              </a:spcAft>
              <a:buClr>
                <a:srgbClr val="2D1165"/>
              </a:buClr>
              <a:buSzPct val="102000"/>
            </a:pPr>
            <a:r>
              <a:rPr lang="en-GB" b="1" dirty="0">
                <a:solidFill>
                  <a:srgbClr val="2D1165"/>
                </a:solidFill>
              </a:rPr>
              <a:t>Discussion forum for ECRs </a:t>
            </a:r>
            <a:r>
              <a:rPr lang="en-GB" dirty="0"/>
              <a:t>to facilitate sharing of ideas, experience and knowledge across disciplines, encouraging researchers to stay at WMS</a:t>
            </a:r>
          </a:p>
          <a:p>
            <a:pPr marL="355600" indent="-355600">
              <a:lnSpc>
                <a:spcPct val="120000"/>
              </a:lnSpc>
              <a:spcBef>
                <a:spcPts val="0"/>
              </a:spcBef>
              <a:spcAft>
                <a:spcPts val="600"/>
              </a:spcAft>
              <a:buClr>
                <a:srgbClr val="2D1165"/>
              </a:buClr>
              <a:buSzPct val="102000"/>
            </a:pPr>
            <a:r>
              <a:rPr lang="en-GB" b="1" dirty="0">
                <a:solidFill>
                  <a:srgbClr val="2D1165"/>
                </a:solidFill>
              </a:rPr>
              <a:t>Support and internal peer review </a:t>
            </a:r>
            <a:r>
              <a:rPr lang="en-GB" dirty="0"/>
              <a:t>for fellowship applications</a:t>
            </a:r>
          </a:p>
          <a:p>
            <a:pPr marL="355600" indent="-355600">
              <a:lnSpc>
                <a:spcPct val="120000"/>
              </a:lnSpc>
              <a:spcBef>
                <a:spcPts val="0"/>
              </a:spcBef>
              <a:spcAft>
                <a:spcPts val="600"/>
              </a:spcAft>
              <a:buClr>
                <a:srgbClr val="2D1165"/>
              </a:buClr>
              <a:buSzPct val="102000"/>
            </a:pPr>
            <a:r>
              <a:rPr lang="en-GB" dirty="0"/>
              <a:t>Allocation of a </a:t>
            </a:r>
            <a:r>
              <a:rPr lang="en-GB" b="1" dirty="0">
                <a:solidFill>
                  <a:srgbClr val="2D1165"/>
                </a:solidFill>
              </a:rPr>
              <a:t>mentor</a:t>
            </a:r>
            <a:r>
              <a:rPr lang="en-GB" dirty="0"/>
              <a:t>, to identify </a:t>
            </a:r>
            <a:r>
              <a:rPr lang="en-GB" b="1" dirty="0">
                <a:solidFill>
                  <a:srgbClr val="2D1165"/>
                </a:solidFill>
              </a:rPr>
              <a:t>training needs</a:t>
            </a:r>
            <a:r>
              <a:rPr lang="en-GB" dirty="0"/>
              <a:t> and to develop an individualised </a:t>
            </a:r>
            <a:r>
              <a:rPr lang="en-GB" b="1" dirty="0">
                <a:solidFill>
                  <a:srgbClr val="2D1165"/>
                </a:solidFill>
              </a:rPr>
              <a:t>Career Development Plan</a:t>
            </a:r>
          </a:p>
          <a:p>
            <a:pPr marL="355600" indent="-355600">
              <a:lnSpc>
                <a:spcPct val="120000"/>
              </a:lnSpc>
              <a:spcBef>
                <a:spcPts val="0"/>
              </a:spcBef>
              <a:spcAft>
                <a:spcPts val="600"/>
              </a:spcAft>
              <a:buClr>
                <a:srgbClr val="2D1165"/>
              </a:buClr>
              <a:buSzPct val="102000"/>
            </a:pPr>
            <a:r>
              <a:rPr lang="en-GB" dirty="0"/>
              <a:t>Progress monitored via a </a:t>
            </a:r>
            <a:r>
              <a:rPr lang="en-GB" b="1" dirty="0">
                <a:solidFill>
                  <a:srgbClr val="2D1165"/>
                </a:solidFill>
              </a:rPr>
              <a:t>bespoke departmental advisory committee</a:t>
            </a:r>
            <a:r>
              <a:rPr lang="en-GB" dirty="0"/>
              <a:t>. Established for all WMS ECRs, providing a sounding board for them, covering research focus/funding, teaching, career development and planning</a:t>
            </a:r>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ECRs (Medicine)</a:t>
            </a:r>
          </a:p>
        </p:txBody>
      </p:sp>
    </p:spTree>
    <p:extLst>
      <p:ext uri="{BB962C8B-B14F-4D97-AF65-F5344CB8AC3E}">
        <p14:creationId xmlns:p14="http://schemas.microsoft.com/office/powerpoint/2010/main" val="2959345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1387" y="1073926"/>
            <a:ext cx="11679864" cy="3965907"/>
          </a:xfrm>
          <a:prstGeom prst="rect">
            <a:avLst/>
          </a:prstGeom>
        </p:spPr>
        <p:txBody>
          <a:bodyPr>
            <a:noAutofit/>
          </a:bodyPr>
          <a:lstStyle/>
          <a:p>
            <a:pPr marL="355600" indent="-355600">
              <a:lnSpc>
                <a:spcPct val="120000"/>
              </a:lnSpc>
              <a:spcBef>
                <a:spcPts val="0"/>
              </a:spcBef>
              <a:spcAft>
                <a:spcPts val="600"/>
              </a:spcAft>
              <a:buClr>
                <a:srgbClr val="2D1165"/>
              </a:buClr>
            </a:pPr>
            <a:r>
              <a:rPr lang="en-GB" dirty="0"/>
              <a:t>Departmental </a:t>
            </a:r>
            <a:r>
              <a:rPr lang="en-GB" b="1" dirty="0">
                <a:solidFill>
                  <a:srgbClr val="2D1165"/>
                </a:solidFill>
              </a:rPr>
              <a:t>mentor schemes </a:t>
            </a:r>
            <a:r>
              <a:rPr lang="en-GB" dirty="0"/>
              <a:t>to establish support systems aiming to boost morale and </a:t>
            </a:r>
            <a:r>
              <a:rPr lang="en-GB" b="1" dirty="0">
                <a:solidFill>
                  <a:srgbClr val="2D1165"/>
                </a:solidFill>
              </a:rPr>
              <a:t>enhance a positive research environment</a:t>
            </a:r>
          </a:p>
          <a:p>
            <a:pPr marL="355600" indent="-355600">
              <a:lnSpc>
                <a:spcPct val="120000"/>
              </a:lnSpc>
              <a:spcBef>
                <a:spcPts val="0"/>
              </a:spcBef>
              <a:spcAft>
                <a:spcPts val="600"/>
              </a:spcAft>
              <a:buClr>
                <a:srgbClr val="2D1165"/>
              </a:buClr>
            </a:pPr>
            <a:r>
              <a:rPr lang="en-GB" b="1" dirty="0">
                <a:solidFill>
                  <a:srgbClr val="2D1165"/>
                </a:solidFill>
              </a:rPr>
              <a:t>Internal peer review </a:t>
            </a:r>
            <a:r>
              <a:rPr lang="en-GB" dirty="0"/>
              <a:t>systems to support academics applying for research grants</a:t>
            </a:r>
          </a:p>
          <a:p>
            <a:pPr marL="355600" indent="-355600">
              <a:lnSpc>
                <a:spcPct val="120000"/>
              </a:lnSpc>
              <a:spcBef>
                <a:spcPts val="0"/>
              </a:spcBef>
              <a:spcAft>
                <a:spcPts val="600"/>
              </a:spcAft>
              <a:buClr>
                <a:srgbClr val="2D1165"/>
              </a:buClr>
            </a:pPr>
            <a:r>
              <a:rPr lang="en-GB" b="1" dirty="0">
                <a:solidFill>
                  <a:srgbClr val="2D1165"/>
                </a:solidFill>
              </a:rPr>
              <a:t>Dedicated senior management resource </a:t>
            </a:r>
            <a:r>
              <a:rPr lang="en-GB" dirty="0"/>
              <a:t>with responsibility for overseeing Postdoctoral experience</a:t>
            </a:r>
          </a:p>
          <a:p>
            <a:pPr marL="355600" indent="-355600">
              <a:lnSpc>
                <a:spcPct val="120000"/>
              </a:lnSpc>
              <a:spcBef>
                <a:spcPts val="0"/>
              </a:spcBef>
              <a:spcAft>
                <a:spcPts val="600"/>
              </a:spcAft>
              <a:buClr>
                <a:srgbClr val="2D1165"/>
              </a:buClr>
            </a:pPr>
            <a:r>
              <a:rPr lang="en-GB" b="1" dirty="0">
                <a:solidFill>
                  <a:srgbClr val="2D1165"/>
                </a:solidFill>
              </a:rPr>
              <a:t>Nominated points of contact </a:t>
            </a:r>
            <a:r>
              <a:rPr lang="en-GB" dirty="0"/>
              <a:t>to raise any issues / concerns</a:t>
            </a:r>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Mentoring (Social Sciences)</a:t>
            </a:r>
          </a:p>
        </p:txBody>
      </p:sp>
    </p:spTree>
    <p:extLst>
      <p:ext uri="{BB962C8B-B14F-4D97-AF65-F5344CB8AC3E}">
        <p14:creationId xmlns:p14="http://schemas.microsoft.com/office/powerpoint/2010/main" val="2919968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1387" y="905594"/>
            <a:ext cx="11879919" cy="4254869"/>
          </a:xfrm>
          <a:prstGeom prst="rect">
            <a:avLst/>
          </a:prstGeom>
        </p:spPr>
        <p:txBody>
          <a:bodyPr>
            <a:noAutofit/>
          </a:bodyPr>
          <a:lstStyle/>
          <a:p>
            <a:pPr>
              <a:lnSpc>
                <a:spcPct val="120000"/>
              </a:lnSpc>
              <a:spcBef>
                <a:spcPts val="0"/>
              </a:spcBef>
              <a:spcAft>
                <a:spcPts val="300"/>
              </a:spcAft>
            </a:pPr>
            <a:r>
              <a:rPr lang="en-GB" sz="2250" dirty="0"/>
              <a:t>Support for </a:t>
            </a:r>
            <a:r>
              <a:rPr lang="en-GB" sz="2250" b="1" dirty="0">
                <a:solidFill>
                  <a:srgbClr val="2D1165"/>
                </a:solidFill>
              </a:rPr>
              <a:t>ECRs</a:t>
            </a:r>
            <a:r>
              <a:rPr lang="en-GB" sz="2250" dirty="0"/>
              <a:t> regarding </a:t>
            </a:r>
            <a:r>
              <a:rPr lang="en-GB" sz="2250" b="1" dirty="0">
                <a:solidFill>
                  <a:srgbClr val="2D1165"/>
                </a:solidFill>
              </a:rPr>
              <a:t>clear progression routes </a:t>
            </a:r>
            <a:r>
              <a:rPr lang="en-GB" sz="2250" dirty="0"/>
              <a:t>- Professor Dave Haddleton is champion of de-mystification of </a:t>
            </a:r>
            <a:r>
              <a:rPr lang="en-GB" sz="2250" b="1" dirty="0">
                <a:solidFill>
                  <a:srgbClr val="2D1165"/>
                </a:solidFill>
              </a:rPr>
              <a:t>promotions</a:t>
            </a:r>
            <a:r>
              <a:rPr lang="en-GB" sz="2250" dirty="0"/>
              <a:t> procedures, to encourage more female submissions</a:t>
            </a:r>
          </a:p>
          <a:p>
            <a:pPr>
              <a:lnSpc>
                <a:spcPct val="120000"/>
              </a:lnSpc>
              <a:spcBef>
                <a:spcPts val="0"/>
              </a:spcBef>
              <a:spcAft>
                <a:spcPts val="300"/>
              </a:spcAft>
            </a:pPr>
            <a:r>
              <a:rPr lang="en-GB" sz="2250" dirty="0"/>
              <a:t>Careful </a:t>
            </a:r>
            <a:r>
              <a:rPr lang="en-GB" sz="2250" b="1" dirty="0">
                <a:solidFill>
                  <a:srgbClr val="2D1165"/>
                </a:solidFill>
              </a:rPr>
              <a:t>choice of wording in recruitment adverts </a:t>
            </a:r>
            <a:r>
              <a:rPr lang="en-GB" sz="2250" dirty="0"/>
              <a:t>to encourage diversity in applications. Mixed gender and ethnicity </a:t>
            </a:r>
            <a:r>
              <a:rPr lang="en-GB" sz="2250" b="1" dirty="0">
                <a:solidFill>
                  <a:srgbClr val="2D1165"/>
                </a:solidFill>
              </a:rPr>
              <a:t>interview panels</a:t>
            </a:r>
          </a:p>
          <a:p>
            <a:pPr>
              <a:lnSpc>
                <a:spcPct val="120000"/>
              </a:lnSpc>
              <a:spcBef>
                <a:spcPts val="0"/>
              </a:spcBef>
              <a:spcAft>
                <a:spcPts val="300"/>
              </a:spcAft>
            </a:pPr>
            <a:r>
              <a:rPr lang="en-GB" sz="2250" dirty="0"/>
              <a:t>Bespoke </a:t>
            </a:r>
            <a:r>
              <a:rPr lang="en-GB" sz="2250" b="1" dirty="0">
                <a:solidFill>
                  <a:srgbClr val="2D1165"/>
                </a:solidFill>
              </a:rPr>
              <a:t>individual support to staff in special circumstances </a:t>
            </a:r>
            <a:r>
              <a:rPr lang="en-GB" sz="2250" dirty="0"/>
              <a:t>who need extra help</a:t>
            </a:r>
          </a:p>
          <a:p>
            <a:pPr>
              <a:lnSpc>
                <a:spcPct val="120000"/>
              </a:lnSpc>
              <a:spcBef>
                <a:spcPts val="0"/>
              </a:spcBef>
              <a:spcAft>
                <a:spcPts val="300"/>
              </a:spcAft>
            </a:pPr>
            <a:r>
              <a:rPr lang="en-GB" sz="2250" b="1" dirty="0">
                <a:solidFill>
                  <a:srgbClr val="2D1165"/>
                </a:solidFill>
              </a:rPr>
              <a:t>Open culture </a:t>
            </a:r>
            <a:r>
              <a:rPr lang="en-GB" sz="2250" dirty="0"/>
              <a:t>where everyone feels </a:t>
            </a:r>
            <a:r>
              <a:rPr lang="en-GB" sz="2250" b="1" dirty="0">
                <a:solidFill>
                  <a:srgbClr val="2D1165"/>
                </a:solidFill>
              </a:rPr>
              <a:t>welcome and valued</a:t>
            </a:r>
            <a:r>
              <a:rPr lang="en-GB" sz="2250" dirty="0"/>
              <a:t>, i.e. a multi-faith prayer room and celebration of multi-faith important feasts</a:t>
            </a:r>
          </a:p>
          <a:p>
            <a:pPr>
              <a:lnSpc>
                <a:spcPct val="120000"/>
              </a:lnSpc>
              <a:spcBef>
                <a:spcPts val="0"/>
              </a:spcBef>
              <a:spcAft>
                <a:spcPts val="300"/>
              </a:spcAft>
            </a:pPr>
            <a:r>
              <a:rPr lang="en-GB" sz="2250" dirty="0"/>
              <a:t>‘</a:t>
            </a:r>
            <a:r>
              <a:rPr lang="en-GB" sz="2250" b="1" dirty="0">
                <a:solidFill>
                  <a:srgbClr val="2D1165"/>
                </a:solidFill>
              </a:rPr>
              <a:t>Black in Physics</a:t>
            </a:r>
            <a:r>
              <a:rPr lang="en-GB" sz="2250" dirty="0"/>
              <a:t>’ week </a:t>
            </a:r>
            <a:r>
              <a:rPr lang="en-GB" sz="2250" dirty="0" smtClean="0"/>
              <a:t>- topical </a:t>
            </a:r>
            <a:r>
              <a:rPr lang="en-GB" sz="2250" dirty="0"/>
              <a:t>days </a:t>
            </a:r>
            <a:r>
              <a:rPr lang="en-GB" sz="2250" b="1" dirty="0">
                <a:solidFill>
                  <a:srgbClr val="2D1165"/>
                </a:solidFill>
              </a:rPr>
              <a:t>covering different aspects of Physics</a:t>
            </a:r>
            <a:r>
              <a:rPr lang="en-GB" sz="2250" dirty="0"/>
              <a:t>, with professional and social events, as well as community-building activities on Twitter and featuring a daily article written by a Black physicist</a:t>
            </a:r>
          </a:p>
        </p:txBody>
      </p:sp>
      <p:sp>
        <p:nvSpPr>
          <p:cNvPr id="4" name="Title 1"/>
          <p:cNvSpPr txBox="1">
            <a:spLocks/>
          </p:cNvSpPr>
          <p:nvPr/>
        </p:nvSpPr>
        <p:spPr>
          <a:xfrm>
            <a:off x="191387" y="19574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Sharing best practice – ED&amp;I (Science)</a:t>
            </a:r>
          </a:p>
        </p:txBody>
      </p:sp>
    </p:spTree>
    <p:extLst>
      <p:ext uri="{BB962C8B-B14F-4D97-AF65-F5344CB8AC3E}">
        <p14:creationId xmlns:p14="http://schemas.microsoft.com/office/powerpoint/2010/main" val="989900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rgbClr val="2D1165"/>
                </a:solidFill>
                <a:latin typeface="+mn-lt"/>
              </a:rPr>
              <a:t>External context: Sector reports and publications</a:t>
            </a:r>
            <a:endParaRPr lang="en-GB" sz="4200" b="1" dirty="0">
              <a:latin typeface="+mn-lt"/>
            </a:endParaRPr>
          </a:p>
        </p:txBody>
      </p:sp>
      <p:sp>
        <p:nvSpPr>
          <p:cNvPr id="4" name="Content Placeholder 3"/>
          <p:cNvSpPr>
            <a:spLocks noGrp="1"/>
          </p:cNvSpPr>
          <p:nvPr>
            <p:ph sz="half" idx="4294967295"/>
          </p:nvPr>
        </p:nvSpPr>
        <p:spPr>
          <a:xfrm>
            <a:off x="159657" y="1108356"/>
            <a:ext cx="7330980" cy="4508500"/>
          </a:xfrm>
          <a:prstGeom prst="rect">
            <a:avLst/>
          </a:prstGeom>
        </p:spPr>
        <p:txBody>
          <a:bodyPr>
            <a:normAutofit/>
          </a:bodyPr>
          <a:lstStyle/>
          <a:p>
            <a:pPr marL="355600" indent="-355600">
              <a:lnSpc>
                <a:spcPct val="120000"/>
              </a:lnSpc>
              <a:spcBef>
                <a:spcPts val="0"/>
              </a:spcBef>
              <a:spcAft>
                <a:spcPts val="600"/>
              </a:spcAft>
              <a:buClr>
                <a:srgbClr val="2D1165"/>
              </a:buClr>
              <a:buSzPct val="105000"/>
            </a:pPr>
            <a:r>
              <a:rPr lang="en-GB" dirty="0"/>
              <a:t>House of Commons Science and Technology ‘</a:t>
            </a:r>
            <a:r>
              <a:rPr lang="en-GB" b="1" dirty="0">
                <a:solidFill>
                  <a:srgbClr val="2D1165"/>
                </a:solidFill>
              </a:rPr>
              <a:t>Research Integrity Report</a:t>
            </a:r>
            <a:r>
              <a:rPr lang="en-GB" dirty="0"/>
              <a:t>’</a:t>
            </a:r>
          </a:p>
          <a:p>
            <a:pPr marL="355600" indent="-355600">
              <a:lnSpc>
                <a:spcPct val="120000"/>
              </a:lnSpc>
              <a:spcBef>
                <a:spcPts val="0"/>
              </a:spcBef>
              <a:spcAft>
                <a:spcPts val="600"/>
              </a:spcAft>
              <a:buClr>
                <a:srgbClr val="2D1165"/>
              </a:buClr>
              <a:buSzPct val="105000"/>
            </a:pPr>
            <a:r>
              <a:rPr lang="en-GB" dirty="0"/>
              <a:t>‘</a:t>
            </a:r>
            <a:r>
              <a:rPr lang="en-GB" b="1" dirty="0">
                <a:solidFill>
                  <a:srgbClr val="2D1165"/>
                </a:solidFill>
              </a:rPr>
              <a:t>What Researchers Think About the Culture They Work In</a:t>
            </a:r>
            <a:r>
              <a:rPr lang="en-GB" dirty="0"/>
              <a:t>’ - Wellcome Trust</a:t>
            </a:r>
          </a:p>
          <a:p>
            <a:pPr marL="355600" indent="-355600">
              <a:lnSpc>
                <a:spcPct val="120000"/>
              </a:lnSpc>
              <a:spcBef>
                <a:spcPts val="0"/>
              </a:spcBef>
              <a:spcAft>
                <a:spcPts val="600"/>
              </a:spcAft>
              <a:buClr>
                <a:srgbClr val="2D1165"/>
              </a:buClr>
              <a:buSzPct val="105000"/>
            </a:pPr>
            <a:r>
              <a:rPr lang="en-GB" dirty="0"/>
              <a:t>‘</a:t>
            </a:r>
            <a:r>
              <a:rPr lang="en-GB" b="1" dirty="0">
                <a:solidFill>
                  <a:srgbClr val="2D1165"/>
                </a:solidFill>
              </a:rPr>
              <a:t>Changing Expectations</a:t>
            </a:r>
            <a:r>
              <a:rPr lang="en-GB" dirty="0"/>
              <a:t>’ programme - The Royal Society</a:t>
            </a:r>
          </a:p>
          <a:p>
            <a:pPr marL="355600" indent="-355600">
              <a:lnSpc>
                <a:spcPct val="120000"/>
              </a:lnSpc>
              <a:spcBef>
                <a:spcPts val="0"/>
              </a:spcBef>
              <a:spcAft>
                <a:spcPts val="600"/>
              </a:spcAft>
              <a:buClr>
                <a:srgbClr val="2D1165"/>
              </a:buClr>
              <a:buSzPct val="105000"/>
            </a:pPr>
            <a:r>
              <a:rPr lang="en-GB" b="1" dirty="0">
                <a:solidFill>
                  <a:srgbClr val="2D1165"/>
                </a:solidFill>
              </a:rPr>
              <a:t>Contractual terms </a:t>
            </a:r>
            <a:r>
              <a:rPr lang="en-GB" dirty="0"/>
              <a:t>of major funders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1758" y="1345017"/>
            <a:ext cx="4693268" cy="3131290"/>
          </a:xfrm>
          <a:prstGeom prst="rect">
            <a:avLst/>
          </a:prstGeom>
          <a:ln w="19050">
            <a:solidFill>
              <a:srgbClr val="2D1165"/>
            </a:solidFill>
          </a:ln>
        </p:spPr>
      </p:pic>
    </p:spTree>
    <p:extLst>
      <p:ext uri="{BB962C8B-B14F-4D97-AF65-F5344CB8AC3E}">
        <p14:creationId xmlns:p14="http://schemas.microsoft.com/office/powerpoint/2010/main" val="3725633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63156" y="1350529"/>
            <a:ext cx="11796823" cy="3233997"/>
          </a:xfrm>
          <a:prstGeom prst="rect">
            <a:avLst/>
          </a:prstGeom>
        </p:spPr>
        <p:txBody>
          <a:bodyPr>
            <a:normAutofit/>
          </a:bodyPr>
          <a:lstStyle/>
          <a:p>
            <a:pPr marL="0" indent="0">
              <a:lnSpc>
                <a:spcPct val="120000"/>
              </a:lnSpc>
              <a:spcBef>
                <a:spcPts val="0"/>
              </a:spcBef>
              <a:spcAft>
                <a:spcPts val="1800"/>
              </a:spcAft>
              <a:buNone/>
            </a:pPr>
            <a:r>
              <a:rPr lang="en-GB" sz="3000" b="1" dirty="0">
                <a:solidFill>
                  <a:srgbClr val="2D1165"/>
                </a:solidFill>
              </a:rPr>
              <a:t>How can the Research Culture Committee…</a:t>
            </a:r>
          </a:p>
          <a:p>
            <a:pPr marL="355600" indent="-355600">
              <a:lnSpc>
                <a:spcPct val="130000"/>
              </a:lnSpc>
              <a:spcBef>
                <a:spcPts val="0"/>
              </a:spcBef>
              <a:spcAft>
                <a:spcPts val="600"/>
              </a:spcAft>
              <a:buClr>
                <a:srgbClr val="2D1165"/>
              </a:buClr>
            </a:pPr>
            <a:r>
              <a:rPr lang="en-GB" sz="2600" dirty="0"/>
              <a:t>Raise issues from </a:t>
            </a:r>
            <a:r>
              <a:rPr lang="en-GB" sz="2600" b="1" dirty="0">
                <a:solidFill>
                  <a:srgbClr val="2D1165"/>
                </a:solidFill>
              </a:rPr>
              <a:t>Faculties / Departments </a:t>
            </a:r>
            <a:r>
              <a:rPr lang="en-GB" sz="2600" dirty="0"/>
              <a:t>and disseminate </a:t>
            </a:r>
            <a:r>
              <a:rPr lang="en-GB" sz="2600" b="1" dirty="0">
                <a:solidFill>
                  <a:srgbClr val="2D1165"/>
                </a:solidFill>
              </a:rPr>
              <a:t>Committee ideas</a:t>
            </a:r>
            <a:r>
              <a:rPr lang="en-GB" sz="2600" dirty="0"/>
              <a:t>?</a:t>
            </a:r>
          </a:p>
          <a:p>
            <a:pPr marL="355600" indent="-355600">
              <a:lnSpc>
                <a:spcPct val="130000"/>
              </a:lnSpc>
              <a:spcBef>
                <a:spcPts val="0"/>
              </a:spcBef>
              <a:spcAft>
                <a:spcPts val="600"/>
              </a:spcAft>
              <a:buClr>
                <a:srgbClr val="2D1165"/>
              </a:buClr>
            </a:pPr>
            <a:r>
              <a:rPr lang="en-GB" sz="2600" dirty="0"/>
              <a:t>Gather and share examples of </a:t>
            </a:r>
            <a:r>
              <a:rPr lang="en-GB" sz="2600" b="1" dirty="0">
                <a:solidFill>
                  <a:srgbClr val="2D1165"/>
                </a:solidFill>
              </a:rPr>
              <a:t>best practice</a:t>
            </a:r>
            <a:r>
              <a:rPr lang="en-GB" sz="2600" dirty="0"/>
              <a:t>?</a:t>
            </a:r>
          </a:p>
          <a:p>
            <a:pPr marL="355600" indent="-355600">
              <a:lnSpc>
                <a:spcPct val="130000"/>
              </a:lnSpc>
              <a:spcBef>
                <a:spcPts val="0"/>
              </a:spcBef>
              <a:spcAft>
                <a:spcPts val="600"/>
              </a:spcAft>
              <a:buClr>
                <a:srgbClr val="2D1165"/>
              </a:buClr>
            </a:pPr>
            <a:r>
              <a:rPr lang="en-GB" sz="2600" dirty="0"/>
              <a:t>Create a </a:t>
            </a:r>
            <a:r>
              <a:rPr lang="en-GB" sz="2600" b="1" dirty="0">
                <a:solidFill>
                  <a:srgbClr val="2D1165"/>
                </a:solidFill>
              </a:rPr>
              <a:t>Research Culture network</a:t>
            </a:r>
            <a:r>
              <a:rPr lang="en-GB" sz="2600" dirty="0"/>
              <a:t>?</a:t>
            </a:r>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Areas for discussion</a:t>
            </a:r>
          </a:p>
        </p:txBody>
      </p:sp>
    </p:spTree>
    <p:extLst>
      <p:ext uri="{BB962C8B-B14F-4D97-AF65-F5344CB8AC3E}">
        <p14:creationId xmlns:p14="http://schemas.microsoft.com/office/powerpoint/2010/main" val="3969952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0363" y="275487"/>
            <a:ext cx="11074400" cy="1325563"/>
          </a:xfrm>
          <a:prstGeom prst="rect">
            <a:avLst/>
          </a:prstGeom>
        </p:spPr>
        <p:txBody>
          <a:bodyPr/>
          <a:lstStyle/>
          <a:p>
            <a:r>
              <a:rPr lang="en-GB" sz="4200" b="1" dirty="0">
                <a:solidFill>
                  <a:srgbClr val="2D1165"/>
                </a:solidFill>
                <a:latin typeface="+mn-lt"/>
              </a:rPr>
              <a:t>Internal context: Sharing best practice </a:t>
            </a:r>
          </a:p>
        </p:txBody>
      </p:sp>
      <p:sp>
        <p:nvSpPr>
          <p:cNvPr id="4" name="Content Placeholder 3"/>
          <p:cNvSpPr>
            <a:spLocks noGrp="1"/>
          </p:cNvSpPr>
          <p:nvPr>
            <p:ph sz="half" idx="4294967295"/>
          </p:nvPr>
        </p:nvSpPr>
        <p:spPr>
          <a:xfrm>
            <a:off x="579475" y="1091055"/>
            <a:ext cx="5762846" cy="4508500"/>
          </a:xfrm>
          <a:prstGeom prst="rect">
            <a:avLst/>
          </a:prstGeom>
        </p:spPr>
        <p:txBody>
          <a:bodyPr>
            <a:normAutofit/>
          </a:bodyPr>
          <a:lstStyle/>
          <a:p>
            <a:pPr marL="355600" indent="-355600">
              <a:lnSpc>
                <a:spcPct val="120000"/>
              </a:lnSpc>
              <a:spcBef>
                <a:spcPts val="0"/>
              </a:spcBef>
              <a:spcAft>
                <a:spcPts val="600"/>
              </a:spcAft>
              <a:buClr>
                <a:srgbClr val="2D1165"/>
              </a:buClr>
              <a:buSzPct val="99000"/>
            </a:pPr>
            <a:r>
              <a:rPr lang="en-GB" sz="3500" dirty="0"/>
              <a:t>REF2021</a:t>
            </a:r>
          </a:p>
          <a:p>
            <a:pPr marL="355600" indent="-355600">
              <a:lnSpc>
                <a:spcPct val="120000"/>
              </a:lnSpc>
              <a:spcBef>
                <a:spcPts val="0"/>
              </a:spcBef>
              <a:spcAft>
                <a:spcPts val="600"/>
              </a:spcAft>
              <a:buClr>
                <a:srgbClr val="2D1165"/>
              </a:buClr>
              <a:buSzPct val="99000"/>
            </a:pPr>
            <a:r>
              <a:rPr lang="en-GB" sz="3500" dirty="0"/>
              <a:t>PGR Students </a:t>
            </a:r>
          </a:p>
          <a:p>
            <a:pPr marL="355600" indent="-355600">
              <a:lnSpc>
                <a:spcPct val="120000"/>
              </a:lnSpc>
              <a:spcBef>
                <a:spcPts val="0"/>
              </a:spcBef>
              <a:spcAft>
                <a:spcPts val="600"/>
              </a:spcAft>
              <a:buClr>
                <a:srgbClr val="2D1165"/>
              </a:buClr>
              <a:buSzPct val="99000"/>
            </a:pPr>
            <a:r>
              <a:rPr lang="en-GB" sz="3500" dirty="0"/>
              <a:t>Early career researchers </a:t>
            </a:r>
          </a:p>
          <a:p>
            <a:pPr marL="355600" indent="-355600">
              <a:lnSpc>
                <a:spcPct val="120000"/>
              </a:lnSpc>
              <a:spcBef>
                <a:spcPts val="0"/>
              </a:spcBef>
              <a:spcAft>
                <a:spcPts val="600"/>
              </a:spcAft>
              <a:buClr>
                <a:srgbClr val="2D1165"/>
              </a:buClr>
              <a:buSzPct val="99000"/>
            </a:pPr>
            <a:r>
              <a:rPr lang="en-GB" sz="3500" dirty="0"/>
              <a:t>Equality Diversity &amp; Inclusion</a:t>
            </a:r>
          </a:p>
          <a:p>
            <a:pPr>
              <a:lnSpc>
                <a:spcPct val="120000"/>
              </a:lnSpc>
              <a:spcBef>
                <a:spcPts val="0"/>
              </a:spcBef>
            </a:pP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1271" y="1403829"/>
            <a:ext cx="4676400" cy="3121497"/>
          </a:xfrm>
          <a:prstGeom prst="rect">
            <a:avLst/>
          </a:prstGeom>
          <a:ln w="19050">
            <a:solidFill>
              <a:srgbClr val="2D1165"/>
            </a:solidFill>
          </a:ln>
        </p:spPr>
      </p:pic>
    </p:spTree>
    <p:extLst>
      <p:ext uri="{BB962C8B-B14F-4D97-AF65-F5344CB8AC3E}">
        <p14:creationId xmlns:p14="http://schemas.microsoft.com/office/powerpoint/2010/main" val="1136562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0497" y="191387"/>
            <a:ext cx="10515600" cy="808074"/>
          </a:xfrm>
          <a:prstGeom prst="rect">
            <a:avLst/>
          </a:prstGeom>
        </p:spPr>
        <p:txBody>
          <a:bodyPr/>
          <a:lstStyle/>
          <a:p>
            <a:r>
              <a:rPr lang="en-GB" sz="4200" b="1" dirty="0">
                <a:solidFill>
                  <a:srgbClr val="2D1165"/>
                </a:solidFill>
                <a:latin typeface="+mn-lt"/>
              </a:rPr>
              <a:t>Research culture: Timeline</a:t>
            </a:r>
          </a:p>
        </p:txBody>
      </p:sp>
      <p:sp>
        <p:nvSpPr>
          <p:cNvPr id="3" name="Content Placeholder 2"/>
          <p:cNvSpPr>
            <a:spLocks noGrp="1"/>
          </p:cNvSpPr>
          <p:nvPr>
            <p:ph idx="4294967295"/>
          </p:nvPr>
        </p:nvSpPr>
        <p:spPr>
          <a:xfrm>
            <a:off x="154172" y="1084632"/>
            <a:ext cx="11709400" cy="4244975"/>
          </a:xfrm>
          <a:prstGeom prst="rect">
            <a:avLst/>
          </a:prstGeom>
        </p:spPr>
        <p:txBody>
          <a:bodyPr>
            <a:normAutofit fontScale="92500" lnSpcReduction="20000"/>
          </a:bodyPr>
          <a:lstStyle/>
          <a:p>
            <a:pPr marL="355600" indent="-355600">
              <a:lnSpc>
                <a:spcPct val="130000"/>
              </a:lnSpc>
              <a:spcBef>
                <a:spcPts val="0"/>
              </a:spcBef>
              <a:spcAft>
                <a:spcPts val="600"/>
              </a:spcAft>
              <a:buClr>
                <a:srgbClr val="2D1165"/>
              </a:buClr>
            </a:pPr>
            <a:r>
              <a:rPr lang="en-GB" b="1" dirty="0">
                <a:solidFill>
                  <a:srgbClr val="2D1165"/>
                </a:solidFill>
              </a:rPr>
              <a:t>2012</a:t>
            </a:r>
            <a:r>
              <a:rPr lang="en-GB" b="1" dirty="0"/>
              <a:t> </a:t>
            </a:r>
            <a:r>
              <a:rPr lang="en-GB" dirty="0"/>
              <a:t>- ‘Concordat to support Research Integrity’</a:t>
            </a:r>
          </a:p>
          <a:p>
            <a:pPr marL="355600" indent="-355600">
              <a:lnSpc>
                <a:spcPct val="130000"/>
              </a:lnSpc>
              <a:spcBef>
                <a:spcPts val="0"/>
              </a:spcBef>
              <a:spcAft>
                <a:spcPts val="600"/>
              </a:spcAft>
              <a:buClr>
                <a:srgbClr val="2D1165"/>
              </a:buClr>
            </a:pPr>
            <a:r>
              <a:rPr lang="en-GB" b="1" dirty="0">
                <a:solidFill>
                  <a:srgbClr val="2D1165"/>
                </a:solidFill>
              </a:rPr>
              <a:t>2018</a:t>
            </a:r>
            <a:r>
              <a:rPr lang="en-GB" dirty="0"/>
              <a:t> - House of Commons Science &amp; Technology ‘Research Integrity Report’ </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solidFill>
                  <a:srgbClr val="2D1165"/>
                </a:solidFill>
              </a:rPr>
              <a:t> </a:t>
            </a:r>
            <a:r>
              <a:rPr lang="en-GB" dirty="0"/>
              <a:t>- Revised ‘Concordat to support Research Integrity’</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t> - Report by the REF Equality and Diversity Advisory Panel (EDAP)</a:t>
            </a:r>
          </a:p>
          <a:p>
            <a:pPr marL="355600" indent="-355600">
              <a:lnSpc>
                <a:spcPct val="130000"/>
              </a:lnSpc>
              <a:spcBef>
                <a:spcPts val="0"/>
              </a:spcBef>
              <a:spcAft>
                <a:spcPts val="600"/>
              </a:spcAft>
              <a:buClr>
                <a:srgbClr val="2D1165"/>
              </a:buClr>
            </a:pPr>
            <a:r>
              <a:rPr lang="en-GB" b="1" dirty="0">
                <a:solidFill>
                  <a:srgbClr val="2D1165"/>
                </a:solidFill>
              </a:rPr>
              <a:t>2019</a:t>
            </a:r>
            <a:r>
              <a:rPr lang="en-GB" dirty="0"/>
              <a:t> - Funders T&amp;Cs on bullying and harassment</a:t>
            </a:r>
          </a:p>
          <a:p>
            <a:pPr marL="355600" indent="-355600">
              <a:lnSpc>
                <a:spcPct val="130000"/>
              </a:lnSpc>
              <a:spcBef>
                <a:spcPts val="0"/>
              </a:spcBef>
              <a:spcAft>
                <a:spcPts val="600"/>
              </a:spcAft>
              <a:buClr>
                <a:srgbClr val="2D1165"/>
              </a:buClr>
            </a:pPr>
            <a:r>
              <a:rPr lang="en-GB" b="1" dirty="0">
                <a:solidFill>
                  <a:srgbClr val="2D1165"/>
                </a:solidFill>
              </a:rPr>
              <a:t>2018</a:t>
            </a:r>
            <a:r>
              <a:rPr lang="en-GB" dirty="0"/>
              <a:t>-</a:t>
            </a:r>
            <a:r>
              <a:rPr lang="en-GB" b="1" dirty="0">
                <a:solidFill>
                  <a:srgbClr val="2D1165"/>
                </a:solidFill>
              </a:rPr>
              <a:t>2020 </a:t>
            </a:r>
            <a:r>
              <a:rPr lang="en-GB" dirty="0"/>
              <a:t>- Wellcome Trust / Royal Society discussions on Research Culture</a:t>
            </a:r>
          </a:p>
          <a:p>
            <a:pPr marL="355600" indent="-355600">
              <a:lnSpc>
                <a:spcPct val="130000"/>
              </a:lnSpc>
              <a:spcBef>
                <a:spcPts val="0"/>
              </a:spcBef>
              <a:spcAft>
                <a:spcPts val="600"/>
              </a:spcAft>
              <a:buClr>
                <a:srgbClr val="2D1165"/>
              </a:buClr>
            </a:pPr>
            <a:r>
              <a:rPr lang="en-GB" b="1" dirty="0">
                <a:solidFill>
                  <a:srgbClr val="2D1165"/>
                </a:solidFill>
              </a:rPr>
              <a:t>2020</a:t>
            </a:r>
            <a:r>
              <a:rPr lang="en-GB" dirty="0"/>
              <a:t> - Establishment of a national research integrity committee (UKRI)</a:t>
            </a:r>
          </a:p>
          <a:p>
            <a:pPr marL="355600" indent="-355600">
              <a:lnSpc>
                <a:spcPct val="130000"/>
              </a:lnSpc>
              <a:spcBef>
                <a:spcPts val="0"/>
              </a:spcBef>
              <a:spcAft>
                <a:spcPts val="600"/>
              </a:spcAft>
              <a:buClr>
                <a:srgbClr val="2D1165"/>
              </a:buClr>
            </a:pPr>
            <a:r>
              <a:rPr lang="en-GB" b="1" dirty="0">
                <a:solidFill>
                  <a:srgbClr val="2D1165"/>
                </a:solidFill>
              </a:rPr>
              <a:t>2020</a:t>
            </a:r>
            <a:r>
              <a:rPr lang="en-GB" dirty="0"/>
              <a:t> - UK R&amp;D roadmap - New R&amp;D People and Culture Strategy</a:t>
            </a:r>
          </a:p>
        </p:txBody>
      </p:sp>
    </p:spTree>
    <p:extLst>
      <p:ext uri="{BB962C8B-B14F-4D97-AF65-F5344CB8AC3E}">
        <p14:creationId xmlns:p14="http://schemas.microsoft.com/office/powerpoint/2010/main" val="1120808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61884" y="1178287"/>
            <a:ext cx="6434198" cy="4579582"/>
          </a:xfrm>
          <a:prstGeom prst="rect">
            <a:avLst/>
          </a:prstGeom>
        </p:spPr>
        <p:txBody>
          <a:bodyPr>
            <a:normAutofit/>
          </a:bodyPr>
          <a:lstStyle/>
          <a:p>
            <a:pPr marL="355600" indent="-355600">
              <a:lnSpc>
                <a:spcPct val="120000"/>
              </a:lnSpc>
              <a:spcBef>
                <a:spcPts val="0"/>
              </a:spcBef>
              <a:spcAft>
                <a:spcPts val="600"/>
              </a:spcAft>
              <a:buClr>
                <a:srgbClr val="2D1165"/>
              </a:buClr>
              <a:buSzPct val="99000"/>
            </a:pPr>
            <a:r>
              <a:rPr lang="en-GB" dirty="0"/>
              <a:t>UK’s </a:t>
            </a:r>
            <a:r>
              <a:rPr lang="en-GB" b="1" dirty="0">
                <a:solidFill>
                  <a:srgbClr val="2D1165"/>
                </a:solidFill>
              </a:rPr>
              <a:t>national policy statement </a:t>
            </a:r>
            <a:r>
              <a:rPr lang="en-GB" dirty="0"/>
              <a:t>on research integrity – </a:t>
            </a:r>
            <a:r>
              <a:rPr lang="en-GB" b="1" dirty="0">
                <a:solidFill>
                  <a:srgbClr val="2D1165"/>
                </a:solidFill>
              </a:rPr>
              <a:t>five commitments</a:t>
            </a:r>
          </a:p>
          <a:p>
            <a:pPr marL="355600" indent="-355600">
              <a:lnSpc>
                <a:spcPct val="120000"/>
              </a:lnSpc>
              <a:spcBef>
                <a:spcPts val="0"/>
              </a:spcBef>
              <a:spcAft>
                <a:spcPts val="600"/>
              </a:spcAft>
              <a:buClr>
                <a:srgbClr val="2D1165"/>
              </a:buClr>
              <a:buSzPct val="99000"/>
            </a:pPr>
            <a:r>
              <a:rPr lang="en-GB" b="1" dirty="0">
                <a:solidFill>
                  <a:srgbClr val="2D1165"/>
                </a:solidFill>
              </a:rPr>
              <a:t>Compliance is a prerequisite </a:t>
            </a:r>
            <a:r>
              <a:rPr lang="en-GB" dirty="0"/>
              <a:t>for </a:t>
            </a:r>
            <a:r>
              <a:rPr lang="en-GB" b="1" dirty="0">
                <a:solidFill>
                  <a:srgbClr val="2D1165"/>
                </a:solidFill>
              </a:rPr>
              <a:t>receiving funding </a:t>
            </a:r>
            <a:r>
              <a:rPr lang="en-GB" dirty="0"/>
              <a:t>from UK research councils and higher education funding councils</a:t>
            </a:r>
          </a:p>
          <a:p>
            <a:endParaRPr lang="en-GB" dirty="0"/>
          </a:p>
        </p:txBody>
      </p:sp>
      <p:sp>
        <p:nvSpPr>
          <p:cNvPr id="6" name="Title 1"/>
          <p:cNvSpPr txBox="1">
            <a:spLocks/>
          </p:cNvSpPr>
          <p:nvPr/>
        </p:nvSpPr>
        <p:spPr>
          <a:xfrm>
            <a:off x="510363" y="275487"/>
            <a:ext cx="11074400"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Concordat to Support Research Integrity 2012</a:t>
            </a:r>
          </a:p>
        </p:txBody>
      </p:sp>
      <p:pic>
        <p:nvPicPr>
          <p:cNvPr id="2" name="Picture 1"/>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l="5338" t="7731" b="-1"/>
          <a:stretch/>
        </p:blipFill>
        <p:spPr>
          <a:xfrm>
            <a:off x="7236083" y="1411490"/>
            <a:ext cx="4652359" cy="2834532"/>
          </a:xfrm>
          <a:prstGeom prst="rect">
            <a:avLst/>
          </a:prstGeom>
          <a:ln w="19050">
            <a:solidFill>
              <a:srgbClr val="2D1165"/>
            </a:solidFill>
          </a:ln>
        </p:spPr>
      </p:pic>
    </p:spTree>
    <p:extLst>
      <p:ext uri="{BB962C8B-B14F-4D97-AF65-F5344CB8AC3E}">
        <p14:creationId xmlns:p14="http://schemas.microsoft.com/office/powerpoint/2010/main" val="2719073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0522" y="206376"/>
            <a:ext cx="11586574" cy="827560"/>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House of Commons Select Committee Report 2018</a:t>
            </a:r>
          </a:p>
          <a:p>
            <a:endParaRPr lang="en-GB" sz="4200" b="1" dirty="0">
              <a:solidFill>
                <a:srgbClr val="2D1165"/>
              </a:solidFill>
              <a:latin typeface="+mn-lt"/>
            </a:endParaRPr>
          </a:p>
          <a:p>
            <a:endParaRPr lang="en-GB" sz="4200" b="1" dirty="0">
              <a:solidFill>
                <a:srgbClr val="2D1165"/>
              </a:solidFill>
              <a:latin typeface="+mn-lt"/>
            </a:endParaRPr>
          </a:p>
        </p:txBody>
      </p:sp>
      <p:sp>
        <p:nvSpPr>
          <p:cNvPr id="7" name="Content Placeholder 2"/>
          <p:cNvSpPr txBox="1">
            <a:spLocks/>
          </p:cNvSpPr>
          <p:nvPr/>
        </p:nvSpPr>
        <p:spPr>
          <a:xfrm>
            <a:off x="244384" y="928513"/>
            <a:ext cx="7985053" cy="467192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40000"/>
              </a:lnSpc>
              <a:spcAft>
                <a:spcPts val="300"/>
              </a:spcAft>
              <a:buClr>
                <a:srgbClr val="2D1165"/>
              </a:buClr>
            </a:pPr>
            <a:r>
              <a:rPr lang="en-GB" sz="3000" dirty="0"/>
              <a:t>Concluded there was a </a:t>
            </a:r>
            <a:r>
              <a:rPr lang="en-GB" sz="3000" b="1" dirty="0">
                <a:solidFill>
                  <a:srgbClr val="2D1165"/>
                </a:solidFill>
              </a:rPr>
              <a:t>continuing upward trend in misconduct and errors </a:t>
            </a:r>
            <a:r>
              <a:rPr lang="en-GB" sz="3000" dirty="0"/>
              <a:t>in publishing and a 'reproducibility crisis’ in some disciplines </a:t>
            </a:r>
          </a:p>
          <a:p>
            <a:pPr>
              <a:lnSpc>
                <a:spcPct val="140000"/>
              </a:lnSpc>
              <a:spcAft>
                <a:spcPts val="300"/>
              </a:spcAft>
              <a:buClr>
                <a:srgbClr val="2D1165"/>
              </a:buClr>
            </a:pPr>
            <a:r>
              <a:rPr lang="en-GB" sz="3000" b="1" dirty="0">
                <a:solidFill>
                  <a:srgbClr val="2D1165"/>
                </a:solidFill>
              </a:rPr>
              <a:t>Key recommendations of the inquiry:</a:t>
            </a:r>
          </a:p>
          <a:p>
            <a:pPr lvl="1">
              <a:lnSpc>
                <a:spcPct val="140000"/>
              </a:lnSpc>
              <a:spcAft>
                <a:spcPts val="300"/>
              </a:spcAft>
              <a:buClr>
                <a:srgbClr val="2D1165"/>
              </a:buClr>
              <a:buSzPct val="120000"/>
            </a:pPr>
            <a:r>
              <a:rPr lang="en-GB" sz="2700" b="1" dirty="0">
                <a:solidFill>
                  <a:srgbClr val="2D1165"/>
                </a:solidFill>
              </a:rPr>
              <a:t>Strengthen the current Concordat </a:t>
            </a:r>
            <a:r>
              <a:rPr lang="en-GB" sz="2700" dirty="0"/>
              <a:t>so compliance can more easily be assessed </a:t>
            </a:r>
          </a:p>
          <a:p>
            <a:pPr lvl="1">
              <a:lnSpc>
                <a:spcPct val="140000"/>
              </a:lnSpc>
              <a:spcAft>
                <a:spcPts val="300"/>
              </a:spcAft>
              <a:buClr>
                <a:srgbClr val="2D1165"/>
              </a:buClr>
              <a:buSzPct val="120000"/>
            </a:pPr>
            <a:r>
              <a:rPr lang="en-GB" sz="2700" b="1" dirty="0">
                <a:solidFill>
                  <a:srgbClr val="2D1165"/>
                </a:solidFill>
              </a:rPr>
              <a:t>Increased transparency </a:t>
            </a:r>
            <a:r>
              <a:rPr lang="en-GB" sz="2700" dirty="0"/>
              <a:t>on research misconduct required</a:t>
            </a:r>
          </a:p>
          <a:p>
            <a:pPr lvl="1">
              <a:lnSpc>
                <a:spcPct val="140000"/>
              </a:lnSpc>
              <a:spcAft>
                <a:spcPts val="300"/>
              </a:spcAft>
              <a:buClr>
                <a:srgbClr val="2D1165"/>
              </a:buClr>
              <a:buSzPct val="120000"/>
            </a:pPr>
            <a:r>
              <a:rPr lang="en-GB" sz="2700" b="1" dirty="0">
                <a:solidFill>
                  <a:srgbClr val="2D1165"/>
                </a:solidFill>
              </a:rPr>
              <a:t>External members </a:t>
            </a:r>
            <a:r>
              <a:rPr lang="en-GB" sz="2700" dirty="0"/>
              <a:t>to be included on research misconduct investigation panels for serious cases</a:t>
            </a:r>
          </a:p>
          <a:p>
            <a:pPr lvl="1">
              <a:lnSpc>
                <a:spcPct val="140000"/>
              </a:lnSpc>
              <a:spcAft>
                <a:spcPts val="300"/>
              </a:spcAft>
              <a:buClr>
                <a:srgbClr val="2D1165"/>
              </a:buClr>
              <a:buSzPct val="120000"/>
            </a:pPr>
            <a:r>
              <a:rPr lang="en-GB" sz="2700" dirty="0"/>
              <a:t>A </a:t>
            </a:r>
            <a:r>
              <a:rPr lang="en-GB" sz="2700" b="1" dirty="0">
                <a:solidFill>
                  <a:srgbClr val="2D1165"/>
                </a:solidFill>
              </a:rPr>
              <a:t>new committee </a:t>
            </a:r>
            <a:r>
              <a:rPr lang="en-GB" sz="2700" dirty="0"/>
              <a:t>to be responsible for championing research integrity in the sector to be established by UKRI</a:t>
            </a:r>
          </a:p>
        </p:txBody>
      </p:sp>
      <p:pic>
        <p:nvPicPr>
          <p:cNvPr id="2" name="Picture 1"/>
          <p:cNvPicPr>
            <a:picLocks noChangeAspect="1"/>
          </p:cNvPicPr>
          <p:nvPr/>
        </p:nvPicPr>
        <p:blipFill rotWithShape="1">
          <a:blip r:embed="rId3"/>
          <a:srcRect l="7752" t="6152" r="7307" b="16617"/>
          <a:stretch/>
        </p:blipFill>
        <p:spPr>
          <a:xfrm>
            <a:off x="8296944" y="1033936"/>
            <a:ext cx="3812989" cy="4108625"/>
          </a:xfrm>
          <a:prstGeom prst="rect">
            <a:avLst/>
          </a:prstGeom>
          <a:ln>
            <a:solidFill>
              <a:srgbClr val="2D1165"/>
            </a:solidFill>
          </a:ln>
        </p:spPr>
      </p:pic>
    </p:spTree>
    <p:extLst>
      <p:ext uri="{BB962C8B-B14F-4D97-AF65-F5344CB8AC3E}">
        <p14:creationId xmlns:p14="http://schemas.microsoft.com/office/powerpoint/2010/main" val="1493381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74158" y="924510"/>
            <a:ext cx="11211442" cy="4275020"/>
          </a:xfrm>
          <a:prstGeom prst="rect">
            <a:avLst/>
          </a:prstGeom>
        </p:spPr>
        <p:txBody>
          <a:bodyPr>
            <a:noAutofit/>
          </a:bodyPr>
          <a:lstStyle/>
          <a:p>
            <a:pPr marL="285750" indent="-285750">
              <a:lnSpc>
                <a:spcPct val="120000"/>
              </a:lnSpc>
              <a:spcAft>
                <a:spcPts val="400"/>
              </a:spcAft>
              <a:buClr>
                <a:srgbClr val="2D1165"/>
              </a:buClr>
              <a:buSzPct val="120000"/>
            </a:pPr>
            <a:r>
              <a:rPr lang="en-GB" sz="1900" dirty="0"/>
              <a:t>Funders to only award funding to </a:t>
            </a:r>
            <a:r>
              <a:rPr lang="en-GB" sz="1900" b="1" dirty="0">
                <a:solidFill>
                  <a:srgbClr val="2D1165"/>
                </a:solidFill>
              </a:rPr>
              <a:t>organisations that demonstrate compliance </a:t>
            </a:r>
            <a:r>
              <a:rPr lang="en-GB" sz="1900" dirty="0"/>
              <a:t>and </a:t>
            </a:r>
            <a:r>
              <a:rPr lang="en-GB" sz="1900" b="1" dirty="0">
                <a:solidFill>
                  <a:srgbClr val="2D1165"/>
                </a:solidFill>
              </a:rPr>
              <a:t>incorporate into funding conditions </a:t>
            </a:r>
          </a:p>
          <a:p>
            <a:pPr marL="285750" indent="-285750">
              <a:lnSpc>
                <a:spcPct val="120000"/>
              </a:lnSpc>
              <a:spcAft>
                <a:spcPts val="400"/>
              </a:spcAft>
              <a:buClr>
                <a:srgbClr val="2D1165"/>
              </a:buClr>
              <a:buSzPct val="120000"/>
            </a:pPr>
            <a:r>
              <a:rPr lang="en-GB" sz="1900" dirty="0"/>
              <a:t>Employers of researchers must have </a:t>
            </a:r>
            <a:r>
              <a:rPr lang="en-GB" sz="1900" b="1" dirty="0">
                <a:solidFill>
                  <a:srgbClr val="2D1165"/>
                </a:solidFill>
              </a:rPr>
              <a:t>mechanisms to periodically review research practice and culture</a:t>
            </a:r>
          </a:p>
          <a:p>
            <a:pPr marL="285750" indent="-285750">
              <a:lnSpc>
                <a:spcPct val="120000"/>
              </a:lnSpc>
              <a:spcAft>
                <a:spcPts val="400"/>
              </a:spcAft>
              <a:buClr>
                <a:srgbClr val="2D1165"/>
              </a:buClr>
              <a:buSzPct val="120000"/>
            </a:pPr>
            <a:r>
              <a:rPr lang="en-GB" sz="1900" dirty="0"/>
              <a:t>Employers must </a:t>
            </a:r>
            <a:r>
              <a:rPr lang="en-GB" sz="1900" b="1" dirty="0">
                <a:solidFill>
                  <a:srgbClr val="2D1165"/>
                </a:solidFill>
              </a:rPr>
              <a:t>participate in an annual monitoring exercise </a:t>
            </a:r>
            <a:r>
              <a:rPr lang="en-GB" sz="1900" dirty="0"/>
              <a:t>demonstrating compliance</a:t>
            </a:r>
          </a:p>
          <a:p>
            <a:pPr marL="285750" indent="-285750">
              <a:lnSpc>
                <a:spcPct val="120000"/>
              </a:lnSpc>
              <a:spcAft>
                <a:spcPts val="400"/>
              </a:spcAft>
              <a:buClr>
                <a:srgbClr val="2D1165"/>
              </a:buClr>
              <a:buSzPct val="120000"/>
            </a:pPr>
            <a:r>
              <a:rPr lang="en-GB" sz="1900" dirty="0"/>
              <a:t>Employers must ‘</a:t>
            </a:r>
            <a:r>
              <a:rPr lang="en-GB" sz="1900" b="1" dirty="0">
                <a:solidFill>
                  <a:srgbClr val="2D1165"/>
                </a:solidFill>
              </a:rPr>
              <a:t>promote training and development opportunities </a:t>
            </a:r>
            <a:r>
              <a:rPr lang="en-GB" sz="1900" dirty="0"/>
              <a:t>to research staff and students, and encourage their uptake’</a:t>
            </a:r>
          </a:p>
          <a:p>
            <a:pPr marL="285750" indent="-285750">
              <a:lnSpc>
                <a:spcPct val="120000"/>
              </a:lnSpc>
              <a:spcAft>
                <a:spcPts val="400"/>
              </a:spcAft>
              <a:buClr>
                <a:srgbClr val="2D1165"/>
              </a:buClr>
              <a:buSzPct val="120000"/>
            </a:pPr>
            <a:r>
              <a:rPr lang="en-GB" sz="1900" dirty="0"/>
              <a:t>Employers must have </a:t>
            </a:r>
            <a:r>
              <a:rPr lang="en-GB" sz="1900" b="1" dirty="0">
                <a:solidFill>
                  <a:srgbClr val="2D1165"/>
                </a:solidFill>
              </a:rPr>
              <a:t>transparent, timely, robust and fair processes </a:t>
            </a:r>
            <a:r>
              <a:rPr lang="en-GB" sz="1900" dirty="0"/>
              <a:t>to manage research </a:t>
            </a:r>
            <a:r>
              <a:rPr lang="en-GB" sz="1900" b="1" dirty="0">
                <a:solidFill>
                  <a:srgbClr val="2D1165"/>
                </a:solidFill>
              </a:rPr>
              <a:t>misconduct</a:t>
            </a:r>
          </a:p>
          <a:p>
            <a:pPr marL="285750" indent="-285750">
              <a:lnSpc>
                <a:spcPct val="120000"/>
              </a:lnSpc>
              <a:spcAft>
                <a:spcPts val="400"/>
              </a:spcAft>
              <a:buClr>
                <a:srgbClr val="2D1165"/>
              </a:buClr>
              <a:buSzPct val="120000"/>
            </a:pPr>
            <a:r>
              <a:rPr lang="en-GB" sz="1900" dirty="0">
                <a:solidFill>
                  <a:srgbClr val="2D1165"/>
                </a:solidFill>
              </a:rPr>
              <a:t>Additional responsibilities on researchers</a:t>
            </a:r>
            <a:r>
              <a:rPr lang="en-GB" sz="1900" b="1" dirty="0">
                <a:solidFill>
                  <a:srgbClr val="2D1165"/>
                </a:solidFill>
              </a:rPr>
              <a:t> </a:t>
            </a:r>
            <a:r>
              <a:rPr lang="en-GB" sz="1900" dirty="0"/>
              <a:t>to contribute to </a:t>
            </a:r>
            <a:r>
              <a:rPr lang="en-GB" sz="1900" b="1" dirty="0">
                <a:solidFill>
                  <a:srgbClr val="2D1165"/>
                </a:solidFill>
              </a:rPr>
              <a:t>embedding a culture of research integrity</a:t>
            </a:r>
          </a:p>
          <a:p>
            <a:pPr marL="285750" indent="-285750">
              <a:lnSpc>
                <a:spcPct val="120000"/>
              </a:lnSpc>
              <a:spcAft>
                <a:spcPts val="400"/>
              </a:spcAft>
              <a:buClr>
                <a:srgbClr val="2D1165"/>
              </a:buClr>
              <a:buSzPct val="120000"/>
            </a:pPr>
            <a:r>
              <a:rPr lang="en-GB" sz="1900" b="1" dirty="0">
                <a:solidFill>
                  <a:srgbClr val="2D1165"/>
                </a:solidFill>
              </a:rPr>
              <a:t>Definition of research misconduct expanded </a:t>
            </a:r>
            <a:r>
              <a:rPr lang="en-GB" sz="1900" dirty="0"/>
              <a:t>with more examples, e.g. </a:t>
            </a:r>
            <a:r>
              <a:rPr lang="en-GB" sz="1900" b="1" dirty="0">
                <a:solidFill>
                  <a:srgbClr val="2D1165"/>
                </a:solidFill>
              </a:rPr>
              <a:t>plagiarism</a:t>
            </a:r>
          </a:p>
        </p:txBody>
      </p:sp>
      <p:sp>
        <p:nvSpPr>
          <p:cNvPr id="6" name="Title 1"/>
          <p:cNvSpPr txBox="1">
            <a:spLocks/>
          </p:cNvSpPr>
          <p:nvPr/>
        </p:nvSpPr>
        <p:spPr>
          <a:xfrm>
            <a:off x="574158" y="200330"/>
            <a:ext cx="11074400"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dirty="0">
                <a:solidFill>
                  <a:srgbClr val="2D1165"/>
                </a:solidFill>
                <a:latin typeface="+mn-lt"/>
              </a:rPr>
              <a:t>Concordat to Support Research Integrity 2019</a:t>
            </a:r>
          </a:p>
        </p:txBody>
      </p:sp>
    </p:spTree>
    <p:extLst>
      <p:ext uri="{BB962C8B-B14F-4D97-AF65-F5344CB8AC3E}">
        <p14:creationId xmlns:p14="http://schemas.microsoft.com/office/powerpoint/2010/main" val="1404143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1387" y="1653498"/>
            <a:ext cx="6914637" cy="3970338"/>
          </a:xfrm>
          <a:prstGeom prst="rect">
            <a:avLst/>
          </a:prstGeom>
        </p:spPr>
        <p:txBody>
          <a:bodyPr>
            <a:normAutofit/>
          </a:bodyPr>
          <a:lstStyle/>
          <a:p>
            <a:pPr marL="355600" indent="-355600">
              <a:lnSpc>
                <a:spcPct val="120000"/>
              </a:lnSpc>
              <a:spcAft>
                <a:spcPts val="600"/>
              </a:spcAft>
              <a:buClr>
                <a:srgbClr val="2D1165"/>
              </a:buClr>
            </a:pPr>
            <a:r>
              <a:rPr lang="en-GB" dirty="0"/>
              <a:t>Expectations of funders from organisations</a:t>
            </a:r>
          </a:p>
          <a:p>
            <a:pPr marL="898525" lvl="1" indent="-271463">
              <a:lnSpc>
                <a:spcPct val="120000"/>
              </a:lnSpc>
              <a:spcAft>
                <a:spcPts val="600"/>
              </a:spcAft>
              <a:buClr>
                <a:srgbClr val="2D1165"/>
              </a:buClr>
            </a:pPr>
            <a:r>
              <a:rPr lang="en-GB" sz="2300" dirty="0"/>
              <a:t>Foster a </a:t>
            </a:r>
            <a:r>
              <a:rPr lang="en-GB" sz="2300" b="1" dirty="0">
                <a:solidFill>
                  <a:srgbClr val="2D1165"/>
                </a:solidFill>
              </a:rPr>
              <a:t>safe </a:t>
            </a:r>
            <a:r>
              <a:rPr lang="en-GB" sz="2300" dirty="0"/>
              <a:t>and</a:t>
            </a:r>
            <a:r>
              <a:rPr lang="en-GB" sz="2300" b="1" dirty="0">
                <a:solidFill>
                  <a:srgbClr val="2D1165"/>
                </a:solidFill>
              </a:rPr>
              <a:t> supportive </a:t>
            </a:r>
            <a:r>
              <a:rPr lang="en-GB" sz="2300" dirty="0"/>
              <a:t>environment</a:t>
            </a:r>
          </a:p>
          <a:p>
            <a:pPr marL="898525" lvl="1" indent="-271463">
              <a:lnSpc>
                <a:spcPct val="120000"/>
              </a:lnSpc>
              <a:spcAft>
                <a:spcPts val="600"/>
              </a:spcAft>
              <a:buClr>
                <a:srgbClr val="2D1165"/>
              </a:buClr>
            </a:pPr>
            <a:r>
              <a:rPr lang="en-GB" sz="2300" b="1" dirty="0">
                <a:solidFill>
                  <a:srgbClr val="2D1165"/>
                </a:solidFill>
              </a:rPr>
              <a:t>Policies </a:t>
            </a:r>
            <a:r>
              <a:rPr lang="en-GB" sz="2300" dirty="0"/>
              <a:t>and</a:t>
            </a:r>
            <a:r>
              <a:rPr lang="en-GB" sz="2300" b="1" dirty="0">
                <a:solidFill>
                  <a:srgbClr val="2D1165"/>
                </a:solidFill>
              </a:rPr>
              <a:t> procedures </a:t>
            </a:r>
            <a:r>
              <a:rPr lang="en-GB" sz="2300" dirty="0"/>
              <a:t>in place</a:t>
            </a:r>
          </a:p>
          <a:p>
            <a:pPr marL="898525" lvl="1" indent="-271463">
              <a:lnSpc>
                <a:spcPct val="120000"/>
              </a:lnSpc>
              <a:spcAft>
                <a:spcPts val="600"/>
              </a:spcAft>
              <a:buClr>
                <a:srgbClr val="2D1165"/>
              </a:buClr>
            </a:pPr>
            <a:r>
              <a:rPr lang="en-GB" sz="2300" dirty="0"/>
              <a:t>Report </a:t>
            </a:r>
            <a:r>
              <a:rPr lang="en-GB" sz="2300" b="1" dirty="0">
                <a:solidFill>
                  <a:srgbClr val="2D1165"/>
                </a:solidFill>
              </a:rPr>
              <a:t>actual </a:t>
            </a:r>
            <a:r>
              <a:rPr lang="en-GB" sz="2300" dirty="0"/>
              <a:t>and </a:t>
            </a:r>
            <a:r>
              <a:rPr lang="en-GB" sz="2300" b="1" dirty="0">
                <a:solidFill>
                  <a:srgbClr val="2D1165"/>
                </a:solidFill>
              </a:rPr>
              <a:t>potential </a:t>
            </a:r>
            <a:r>
              <a:rPr lang="en-GB" sz="2300" dirty="0"/>
              <a:t>cases</a:t>
            </a:r>
          </a:p>
          <a:p>
            <a:pPr marL="898525" lvl="1" indent="-271463">
              <a:lnSpc>
                <a:spcPct val="120000"/>
              </a:lnSpc>
              <a:spcAft>
                <a:spcPts val="600"/>
              </a:spcAft>
              <a:buClr>
                <a:srgbClr val="2D1165"/>
              </a:buClr>
            </a:pPr>
            <a:r>
              <a:rPr lang="en-GB" sz="2300" dirty="0"/>
              <a:t>Check </a:t>
            </a:r>
            <a:r>
              <a:rPr lang="en-GB" sz="2300" b="1" dirty="0">
                <a:solidFill>
                  <a:srgbClr val="2D1165"/>
                </a:solidFill>
              </a:rPr>
              <a:t>allegations </a:t>
            </a:r>
            <a:r>
              <a:rPr lang="en-GB" sz="2300" dirty="0"/>
              <a:t>with</a:t>
            </a:r>
            <a:r>
              <a:rPr lang="en-GB" sz="2300" b="1" dirty="0">
                <a:solidFill>
                  <a:srgbClr val="2D1165"/>
                </a:solidFill>
              </a:rPr>
              <a:t> previous employers</a:t>
            </a:r>
          </a:p>
          <a:p>
            <a:pPr marL="355600" indent="-355600">
              <a:lnSpc>
                <a:spcPct val="120000"/>
              </a:lnSpc>
              <a:spcAft>
                <a:spcPts val="600"/>
              </a:spcAft>
              <a:buClr>
                <a:srgbClr val="2D1165"/>
              </a:buClr>
            </a:pPr>
            <a:r>
              <a:rPr lang="en-GB" b="1" dirty="0">
                <a:solidFill>
                  <a:srgbClr val="2D1165"/>
                </a:solidFill>
              </a:rPr>
              <a:t>Sanctions </a:t>
            </a:r>
            <a:r>
              <a:rPr lang="en-GB" dirty="0"/>
              <a:t>against individuals/organisation</a:t>
            </a:r>
          </a:p>
        </p:txBody>
      </p:sp>
      <p:sp>
        <p:nvSpPr>
          <p:cNvPr id="6" name="Title 1"/>
          <p:cNvSpPr txBox="1">
            <a:spLocks/>
          </p:cNvSpPr>
          <p:nvPr/>
        </p:nvSpPr>
        <p:spPr>
          <a:xfrm>
            <a:off x="191387" y="91680"/>
            <a:ext cx="7545232" cy="1554240"/>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GB" sz="4200" b="1" dirty="0">
                <a:solidFill>
                  <a:srgbClr val="2D1165"/>
                </a:solidFill>
                <a:latin typeface="+mn-lt"/>
              </a:rPr>
              <a:t>Funders Terms and Conditions: Bullying and Harassment</a:t>
            </a:r>
          </a:p>
        </p:txBody>
      </p:sp>
      <p:pic>
        <p:nvPicPr>
          <p:cNvPr id="2" name="Picture 1"/>
          <p:cNvPicPr>
            <a:picLocks noChangeAspect="1"/>
          </p:cNvPicPr>
          <p:nvPr/>
        </p:nvPicPr>
        <p:blipFill rotWithShape="1">
          <a:blip r:embed="rId3"/>
          <a:srcRect l="2340" r="10779"/>
          <a:stretch/>
        </p:blipFill>
        <p:spPr>
          <a:xfrm>
            <a:off x="7357036" y="1531938"/>
            <a:ext cx="4320000" cy="1402991"/>
          </a:xfrm>
          <a:prstGeom prst="rect">
            <a:avLst/>
          </a:prstGeom>
        </p:spPr>
      </p:pic>
      <p:pic>
        <p:nvPicPr>
          <p:cNvPr id="1026" name="Picture 2" descr="Cancer Research UK - Wikipedi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3674" y="3229946"/>
            <a:ext cx="3528000" cy="1358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lcome Trust - Wikiped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50255" y="3207558"/>
            <a:ext cx="1440000"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213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45653" y="990414"/>
            <a:ext cx="6826102" cy="4240805"/>
          </a:xfrm>
          <a:prstGeom prst="rect">
            <a:avLst/>
          </a:prstGeom>
        </p:spPr>
        <p:txBody>
          <a:bodyPr>
            <a:normAutofit lnSpcReduction="10000"/>
          </a:bodyPr>
          <a:lstStyle/>
          <a:p>
            <a:pPr>
              <a:lnSpc>
                <a:spcPct val="120000"/>
              </a:lnSpc>
              <a:spcBef>
                <a:spcPts val="0"/>
              </a:spcBef>
              <a:spcAft>
                <a:spcPts val="600"/>
              </a:spcAft>
              <a:buClr>
                <a:srgbClr val="2D1165"/>
              </a:buClr>
            </a:pPr>
            <a:r>
              <a:rPr lang="en-GB" dirty="0"/>
              <a:t> </a:t>
            </a:r>
            <a:r>
              <a:rPr lang="en-GB" sz="2900" dirty="0"/>
              <a:t>Wellcome Trust survey</a:t>
            </a:r>
          </a:p>
          <a:p>
            <a:pPr>
              <a:lnSpc>
                <a:spcPct val="120000"/>
              </a:lnSpc>
              <a:spcBef>
                <a:spcPts val="0"/>
              </a:spcBef>
              <a:spcAft>
                <a:spcPts val="600"/>
              </a:spcAft>
              <a:buClr>
                <a:srgbClr val="2D1165"/>
              </a:buClr>
            </a:pPr>
            <a:r>
              <a:rPr lang="en-GB" sz="2900" dirty="0"/>
              <a:t> Many negative responses </a:t>
            </a:r>
          </a:p>
          <a:p>
            <a:pPr>
              <a:lnSpc>
                <a:spcPct val="120000"/>
              </a:lnSpc>
              <a:spcBef>
                <a:spcPts val="0"/>
              </a:spcBef>
              <a:spcAft>
                <a:spcPts val="600"/>
              </a:spcAft>
              <a:buClr>
                <a:srgbClr val="2D1165"/>
              </a:buClr>
            </a:pPr>
            <a:r>
              <a:rPr lang="en-GB" sz="2900" dirty="0"/>
              <a:t> Impact of top-down strategies highlighted </a:t>
            </a:r>
          </a:p>
          <a:p>
            <a:pPr>
              <a:lnSpc>
                <a:spcPct val="120000"/>
              </a:lnSpc>
              <a:spcBef>
                <a:spcPts val="0"/>
              </a:spcBef>
              <a:spcAft>
                <a:spcPts val="600"/>
              </a:spcAft>
              <a:buClr>
                <a:srgbClr val="2D1165"/>
              </a:buClr>
            </a:pPr>
            <a:r>
              <a:rPr lang="en-GB" sz="2900" dirty="0"/>
              <a:t> Future options:</a:t>
            </a:r>
          </a:p>
          <a:p>
            <a:pPr lvl="1">
              <a:lnSpc>
                <a:spcPct val="120000"/>
              </a:lnSpc>
              <a:spcBef>
                <a:spcPts val="0"/>
              </a:spcBef>
              <a:spcAft>
                <a:spcPts val="400"/>
              </a:spcAft>
              <a:buClr>
                <a:srgbClr val="2D1165"/>
              </a:buClr>
            </a:pPr>
            <a:r>
              <a:rPr lang="en-GB" sz="2500" b="1" dirty="0">
                <a:solidFill>
                  <a:srgbClr val="2D1165"/>
                </a:solidFill>
              </a:rPr>
              <a:t>Changes to funding and incentives</a:t>
            </a:r>
          </a:p>
          <a:p>
            <a:pPr lvl="1">
              <a:lnSpc>
                <a:spcPct val="120000"/>
              </a:lnSpc>
              <a:spcBef>
                <a:spcPts val="0"/>
              </a:spcBef>
              <a:spcAft>
                <a:spcPts val="400"/>
              </a:spcAft>
              <a:buClr>
                <a:srgbClr val="2D1165"/>
              </a:buClr>
            </a:pPr>
            <a:r>
              <a:rPr lang="en-GB" sz="2500" b="1" dirty="0">
                <a:solidFill>
                  <a:srgbClr val="2D1165"/>
                </a:solidFill>
              </a:rPr>
              <a:t>Support for ECRS</a:t>
            </a:r>
          </a:p>
          <a:p>
            <a:pPr lvl="1">
              <a:lnSpc>
                <a:spcPct val="120000"/>
              </a:lnSpc>
              <a:spcBef>
                <a:spcPts val="0"/>
              </a:spcBef>
              <a:spcAft>
                <a:spcPts val="400"/>
              </a:spcAft>
              <a:buClr>
                <a:srgbClr val="2D1165"/>
              </a:buClr>
            </a:pPr>
            <a:r>
              <a:rPr lang="en-GB" sz="2500" b="1" dirty="0">
                <a:solidFill>
                  <a:srgbClr val="2D1165"/>
                </a:solidFill>
              </a:rPr>
              <a:t>Misconduct </a:t>
            </a:r>
          </a:p>
          <a:p>
            <a:pPr lvl="1">
              <a:lnSpc>
                <a:spcPct val="120000"/>
              </a:lnSpc>
              <a:spcBef>
                <a:spcPts val="0"/>
              </a:spcBef>
              <a:spcAft>
                <a:spcPts val="400"/>
              </a:spcAft>
              <a:buClr>
                <a:srgbClr val="2D1165"/>
              </a:buClr>
            </a:pPr>
            <a:r>
              <a:rPr lang="en-GB" sz="2500" b="1" dirty="0">
                <a:solidFill>
                  <a:srgbClr val="2D1165"/>
                </a:solidFill>
              </a:rPr>
              <a:t>Promotion of good practice </a:t>
            </a:r>
          </a:p>
          <a:p>
            <a:pPr marL="0" indent="0">
              <a:buNone/>
            </a:pPr>
            <a:endParaRPr lang="en-GB" dirty="0"/>
          </a:p>
          <a:p>
            <a:endParaRPr lang="en-GB" dirty="0"/>
          </a:p>
        </p:txBody>
      </p:sp>
      <p:sp>
        <p:nvSpPr>
          <p:cNvPr id="4" name="Title 1"/>
          <p:cNvSpPr txBox="1">
            <a:spLocks/>
          </p:cNvSpPr>
          <p:nvPr/>
        </p:nvSpPr>
        <p:spPr>
          <a:xfrm>
            <a:off x="191387" y="275487"/>
            <a:ext cx="11940362" cy="1325563"/>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3800" b="1" dirty="0">
                <a:solidFill>
                  <a:srgbClr val="2D1165"/>
                </a:solidFill>
                <a:latin typeface="+mn-lt"/>
              </a:rPr>
              <a:t>‘What Researchers Think About the Culture They Work In’</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118" t="8495" r="6868"/>
          <a:stretch/>
        </p:blipFill>
        <p:spPr>
          <a:xfrm>
            <a:off x="7267482" y="1258495"/>
            <a:ext cx="4750230" cy="3297602"/>
          </a:xfrm>
          <a:prstGeom prst="rect">
            <a:avLst/>
          </a:prstGeom>
          <a:ln w="19050">
            <a:solidFill>
              <a:srgbClr val="2D1165"/>
            </a:solidFill>
          </a:ln>
        </p:spPr>
      </p:pic>
    </p:spTree>
    <p:extLst>
      <p:ext uri="{BB962C8B-B14F-4D97-AF65-F5344CB8AC3E}">
        <p14:creationId xmlns:p14="http://schemas.microsoft.com/office/powerpoint/2010/main" val="55521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TotalTime>
  <Words>2016</Words>
  <Application>Microsoft Office PowerPoint</Application>
  <PresentationFormat>Widescreen</PresentationFormat>
  <Paragraphs>162</Paragraphs>
  <Slides>20</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SimSun</vt:lpstr>
      <vt:lpstr>Arial</vt:lpstr>
      <vt:lpstr>Avenir Next</vt:lpstr>
      <vt:lpstr>Avenir Next Demi Bold</vt:lpstr>
      <vt:lpstr>Avenir Next Medium</vt:lpstr>
      <vt:lpstr>Calibri</vt:lpstr>
      <vt:lpstr>Calibri Light</vt:lpstr>
      <vt:lpstr>Georgia</vt:lpstr>
      <vt:lpstr>Times New Roman</vt:lpstr>
      <vt:lpstr>1_Office Theme</vt:lpstr>
      <vt:lpstr>PowerPoint Presentation</vt:lpstr>
      <vt:lpstr>External context: Sector reports and publications</vt:lpstr>
      <vt:lpstr>Internal context: Sharing best practice </vt:lpstr>
      <vt:lpstr>Research culture: Timeline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Cummins, Jane</cp:lastModifiedBy>
  <cp:revision>147</cp:revision>
  <dcterms:created xsi:type="dcterms:W3CDTF">2020-11-19T10:17:42Z</dcterms:created>
  <dcterms:modified xsi:type="dcterms:W3CDTF">2021-02-11T17:05:24Z</dcterms:modified>
</cp:coreProperties>
</file>