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sldIdLst>
    <p:sldId id="296" r:id="rId2"/>
    <p:sldId id="298" r:id="rId3"/>
    <p:sldId id="309" r:id="rId4"/>
    <p:sldId id="306" r:id="rId5"/>
    <p:sldId id="307" r:id="rId6"/>
    <p:sldId id="308" r:id="rId7"/>
  </p:sldIdLst>
  <p:sldSz cx="9144000" cy="5143500" type="screen16x9"/>
  <p:notesSz cx="6797675" cy="9928225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2DD"/>
    <a:srgbClr val="7ECBB6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7"/>
    <p:restoredTop sz="94703"/>
  </p:normalViewPr>
  <p:slideViewPr>
    <p:cSldViewPr snapToGrid="0" snapToObjects="1">
      <p:cViewPr varScale="1">
        <p:scale>
          <a:sx n="110" d="100"/>
          <a:sy n="110" d="100"/>
        </p:scale>
        <p:origin x="662" y="62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24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359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012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2994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74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841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B2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 smtClean="0"/>
              <a:t>TITLE GOES HERE IN CAPS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Sub title goes here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 smtClean="0"/>
              <a:t>Date / location / additional info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B2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 smtClean="0"/>
              <a:t>TITLE GOES HERE IN CAPS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Sub title goes here</a:t>
            </a:r>
            <a:endParaRPr lang="en-US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 smtClean="0"/>
              <a:t>Date / location / additional info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24358"/>
            <a:ext cx="7642141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B2DD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smtClean="0"/>
              <a:t>Important parts of the bullet can be highlighted in a bold weight for added impact.</a:t>
            </a:r>
          </a:p>
          <a:p>
            <a:pPr lvl="0"/>
            <a:r>
              <a:rPr lang="en-US" dirty="0" smtClean="0"/>
              <a:t>Maecenas vitae quam et </a:t>
            </a:r>
            <a:r>
              <a:rPr lang="en-US" dirty="0" err="1" smtClean="0"/>
              <a:t>leo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maximus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a </a:t>
            </a:r>
            <a:r>
              <a:rPr lang="en-US" dirty="0" err="1" smtClean="0"/>
              <a:t>tortor</a:t>
            </a:r>
            <a:r>
              <a:rPr lang="en-US" dirty="0" smtClean="0"/>
              <a:t>. </a:t>
            </a:r>
            <a:r>
              <a:rPr lang="en-US" dirty="0" err="1" smtClean="0"/>
              <a:t>Vivamus</a:t>
            </a:r>
            <a:r>
              <a:rPr lang="en-US" dirty="0" smtClean="0"/>
              <a:t>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</a:p>
          <a:p>
            <a:pPr lvl="0"/>
            <a:r>
              <a:rPr lang="en-US" dirty="0" err="1" smtClean="0"/>
              <a:t>Nunc</a:t>
            </a:r>
            <a:r>
              <a:rPr lang="en-US" dirty="0" smtClean="0"/>
              <a:t> a </a:t>
            </a:r>
            <a:r>
              <a:rPr lang="en-US" dirty="0" err="1" smtClean="0"/>
              <a:t>nisl</a:t>
            </a:r>
            <a:r>
              <a:rPr lang="en-US" dirty="0" smtClean="0"/>
              <a:t> vitae </a:t>
            </a:r>
            <a:r>
              <a:rPr lang="en-US" dirty="0" err="1" smtClean="0"/>
              <a:t>massa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.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bibendum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id </a:t>
            </a:r>
            <a:r>
              <a:rPr lang="en-US" dirty="0" err="1" smtClean="0"/>
              <a:t>rutrum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41014"/>
            <a:ext cx="50307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00B2DD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smtClean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412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475" y="-67296"/>
            <a:ext cx="9364203" cy="1448465"/>
          </a:xfrm>
          <a:prstGeom prst="rect">
            <a:avLst/>
          </a:prstGeom>
        </p:spPr>
      </p:pic>
      <p:sp>
        <p:nvSpPr>
          <p:cNvPr id="1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>
            <a:lvl1pPr>
              <a:buClr>
                <a:srgbClr val="00B2DD"/>
              </a:buClr>
              <a:defRPr>
                <a:solidFill>
                  <a:schemeClr val="tx1"/>
                </a:solidFill>
              </a:defRPr>
            </a:lvl1pPr>
          </a:lstStyle>
          <a:p>
            <a:pPr>
              <a:buClr>
                <a:srgbClr val="00B2DD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00B2DD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00B2DD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 smtClean="0">
                <a:latin typeface="+mn-lt"/>
              </a:rPr>
              <a:t>.</a:t>
            </a:r>
          </a:p>
          <a:p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dirty="0">
                <a:solidFill>
                  <a:srgbClr val="00B2DD"/>
                </a:solidFill>
                <a:latin typeface="+mn-lt"/>
              </a:rPr>
              <a:t>Page title </a:t>
            </a:r>
            <a:r>
              <a:rPr lang="en-US" dirty="0" smtClean="0">
                <a:solidFill>
                  <a:srgbClr val="00B2DD"/>
                </a:solidFill>
                <a:latin typeface="+mn-lt"/>
              </a:rPr>
              <a:t>(more bullet </a:t>
            </a:r>
            <a:r>
              <a:rPr lang="en-US" dirty="0">
                <a:solidFill>
                  <a:srgbClr val="00B2DD"/>
                </a:solidFill>
                <a:latin typeface="+mn-lt"/>
              </a:rPr>
              <a:t>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1445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81" r:id="rId4"/>
    <p:sldLayoutId id="2147483693" r:id="rId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16" y="0"/>
            <a:ext cx="9364716" cy="520002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599089" y="1545022"/>
            <a:ext cx="5982779" cy="77776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endParaRPr lang="en-US" sz="3200" dirty="0" smtClean="0">
              <a:solidFill>
                <a:srgbClr val="00B2DD"/>
              </a:solidFill>
              <a:latin typeface="+mn-lt"/>
            </a:endParaRPr>
          </a:p>
          <a:p>
            <a:pPr>
              <a:lnSpc>
                <a:spcPct val="80000"/>
              </a:lnSpc>
            </a:pPr>
            <a:endParaRPr lang="en-US" sz="3200" dirty="0">
              <a:solidFill>
                <a:srgbClr val="00B2DD"/>
              </a:solidFill>
              <a:latin typeface="+mn-lt"/>
            </a:endParaRPr>
          </a:p>
          <a:p>
            <a:pPr>
              <a:lnSpc>
                <a:spcPct val="80000"/>
              </a:lnSpc>
            </a:pPr>
            <a:endParaRPr lang="en-US" sz="3200" dirty="0" smtClean="0">
              <a:solidFill>
                <a:srgbClr val="00B2DD"/>
              </a:solidFill>
              <a:latin typeface="+mn-lt"/>
            </a:endParaRPr>
          </a:p>
          <a:p>
            <a:pPr>
              <a:lnSpc>
                <a:spcPct val="80000"/>
              </a:lnSpc>
            </a:pPr>
            <a:r>
              <a:rPr lang="en-US" sz="3200" dirty="0" smtClean="0">
                <a:solidFill>
                  <a:srgbClr val="00B2DD"/>
                </a:solidFill>
                <a:latin typeface="+mn-lt"/>
              </a:rPr>
              <a:t>Technicians Commitment  </a:t>
            </a:r>
          </a:p>
          <a:p>
            <a:pPr>
              <a:lnSpc>
                <a:spcPct val="80000"/>
              </a:lnSpc>
            </a:pPr>
            <a:endParaRPr lang="en-US" sz="3200" dirty="0">
              <a:solidFill>
                <a:srgbClr val="00B2DD"/>
              </a:solidFill>
              <a:latin typeface="+mn-lt"/>
            </a:endParaRPr>
          </a:p>
          <a:p>
            <a:pPr>
              <a:lnSpc>
                <a:spcPct val="80000"/>
              </a:lnSpc>
            </a:pPr>
            <a:r>
              <a:rPr lang="en-US" sz="3200" dirty="0" smtClean="0">
                <a:solidFill>
                  <a:srgbClr val="00B2DD"/>
                </a:solidFill>
                <a:latin typeface="+mn-lt"/>
              </a:rPr>
              <a:t>Focus Groups – April 2020</a:t>
            </a:r>
          </a:p>
          <a:p>
            <a:pPr>
              <a:lnSpc>
                <a:spcPct val="80000"/>
              </a:lnSpc>
            </a:pPr>
            <a:endParaRPr lang="en-US" sz="3200" dirty="0">
              <a:solidFill>
                <a:srgbClr val="00B2DD"/>
              </a:solidFill>
              <a:latin typeface="+mn-lt"/>
            </a:endParaRPr>
          </a:p>
          <a:p>
            <a:pPr>
              <a:lnSpc>
                <a:spcPct val="80000"/>
              </a:lnSpc>
            </a:pPr>
            <a:endParaRPr lang="en-US" sz="2000" dirty="0">
              <a:solidFill>
                <a:srgbClr val="00B2DD"/>
              </a:solidFill>
              <a:latin typeface="+mn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597408" y="2532993"/>
            <a:ext cx="6858000" cy="2055616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03504" y="4254329"/>
            <a:ext cx="6858000" cy="334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500" b="0" i="0" dirty="0">
              <a:solidFill>
                <a:srgbClr val="00B2DD"/>
              </a:solidFill>
              <a:latin typeface="+mn-lt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89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44444" y="1982709"/>
            <a:ext cx="8736593" cy="3060072"/>
          </a:xfrm>
        </p:spPr>
        <p:txBody>
          <a:bodyPr/>
          <a:lstStyle/>
          <a:p>
            <a:pPr>
              <a:spcAft>
                <a:spcPts val="0"/>
              </a:spcAft>
              <a:buClr>
                <a:srgbClr val="00B2DD"/>
              </a:buClr>
            </a:pPr>
            <a:r>
              <a:rPr lang="en-US" sz="1800" dirty="0" smtClean="0"/>
              <a:t>What support do you currently have?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rgbClr val="00B2DD"/>
              </a:buClr>
            </a:pPr>
            <a:r>
              <a:rPr lang="en-US" sz="1400" b="0" dirty="0">
                <a:solidFill>
                  <a:srgbClr val="FF0000"/>
                </a:solidFill>
              </a:rPr>
              <a:t>r</a:t>
            </a:r>
            <a:r>
              <a:rPr lang="en-US" sz="1400" b="0" dirty="0" smtClean="0">
                <a:solidFill>
                  <a:srgbClr val="FF0000"/>
                </a:solidFill>
              </a:rPr>
              <a:t>egular contact with line manager, colleagues, family and friends, other?</a:t>
            </a:r>
          </a:p>
          <a:p>
            <a:pPr marL="342900" lvl="1" indent="0">
              <a:lnSpc>
                <a:spcPct val="100000"/>
              </a:lnSpc>
              <a:spcBef>
                <a:spcPts val="0"/>
              </a:spcBef>
              <a:buClr>
                <a:srgbClr val="00B2DD"/>
              </a:buClr>
              <a:buNone/>
            </a:pPr>
            <a:endParaRPr lang="en-US" sz="1400" b="0" dirty="0" smtClean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  <a:buClr>
                <a:srgbClr val="00B2DD"/>
              </a:buClr>
            </a:pPr>
            <a:r>
              <a:rPr lang="en-US" sz="1800" dirty="0" smtClean="0"/>
              <a:t>How can we support you?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rgbClr val="00B2DD"/>
              </a:buClr>
            </a:pPr>
            <a:r>
              <a:rPr lang="en-US" sz="1400" b="0" dirty="0" smtClean="0">
                <a:solidFill>
                  <a:srgbClr val="FF0000"/>
                </a:solidFill>
              </a:rPr>
              <a:t>by communicating with you regularly, providing updates and information as appropriate, other?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rgbClr val="00B2DD"/>
              </a:buClr>
            </a:pPr>
            <a:endParaRPr lang="en-US" sz="1600" dirty="0" smtClean="0"/>
          </a:p>
          <a:p>
            <a:pPr>
              <a:spcAft>
                <a:spcPts val="0"/>
              </a:spcAft>
              <a:buClr>
                <a:srgbClr val="00B2DD"/>
              </a:buClr>
            </a:pPr>
            <a:r>
              <a:rPr lang="en-US" sz="1800" dirty="0" smtClean="0"/>
              <a:t>What sort of support/contact would you find most helpful?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rgbClr val="00B2DD"/>
              </a:buClr>
            </a:pPr>
            <a:r>
              <a:rPr lang="en-US" sz="1400" b="0" dirty="0" smtClean="0">
                <a:solidFill>
                  <a:srgbClr val="FF0000"/>
                </a:solidFill>
              </a:rPr>
              <a:t>via MS Teams, email/online communications, FAQs on Technician Commitment issues, phone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rgbClr val="00B2DD"/>
              </a:buClr>
            </a:pPr>
            <a:endParaRPr lang="en-US" sz="1600" b="0" dirty="0">
              <a:latin typeface="+mn-lt"/>
              <a:ea typeface="Avenir Next" charset="0"/>
              <a:cs typeface="Avenir Next" charset="0"/>
            </a:endParaRPr>
          </a:p>
          <a:p>
            <a:pPr>
              <a:spcAft>
                <a:spcPts val="0"/>
              </a:spcAft>
            </a:pPr>
            <a:r>
              <a:rPr lang="en-US" b="0" dirty="0" smtClean="0">
                <a:latin typeface="+mn-lt"/>
                <a:ea typeface="Avenir Next" charset="0"/>
                <a:cs typeface="Avenir Next" charset="0"/>
              </a:rPr>
              <a:t>Ho</a:t>
            </a:r>
            <a:r>
              <a:rPr lang="en-US" sz="1800" dirty="0" smtClean="0"/>
              <a:t>w often would you find contact useful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1400" b="0" dirty="0" smtClean="0">
                <a:solidFill>
                  <a:srgbClr val="FF0000"/>
                </a:solidFill>
              </a:rPr>
              <a:t>weekly, fortnightly, as and when there is something to say, when you need to make contact</a:t>
            </a:r>
          </a:p>
          <a:p>
            <a:pPr marL="342900" lvl="1" indent="0">
              <a:lnSpc>
                <a:spcPct val="100000"/>
              </a:lnSpc>
              <a:spcBef>
                <a:spcPts val="0"/>
              </a:spcBef>
              <a:buClr>
                <a:srgbClr val="00B2DD"/>
              </a:buClr>
              <a:buNone/>
            </a:pPr>
            <a:r>
              <a:rPr lang="en-US" sz="1600" dirty="0"/>
              <a:t>	</a:t>
            </a:r>
            <a:endParaRPr lang="en-US" sz="1600" dirty="0" smtClean="0"/>
          </a:p>
          <a:p>
            <a:pPr marL="342900" lvl="1" indent="0">
              <a:buClr>
                <a:srgbClr val="00B2DD"/>
              </a:buClr>
              <a:buNone/>
            </a:pPr>
            <a:endParaRPr lang="en-US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321806"/>
            <a:ext cx="5030784" cy="362139"/>
          </a:xfrm>
        </p:spPr>
        <p:txBody>
          <a:bodyPr/>
          <a:lstStyle/>
          <a:p>
            <a:r>
              <a:rPr lang="en-US" dirty="0" smtClean="0"/>
              <a:t>SUPPORT FOR TECHNICIANS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6458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44445" y="1919335"/>
            <a:ext cx="8281938" cy="3114392"/>
          </a:xfrm>
        </p:spPr>
        <p:txBody>
          <a:bodyPr/>
          <a:lstStyle/>
          <a:p>
            <a:pPr>
              <a:spcAft>
                <a:spcPts val="0"/>
              </a:spcAft>
              <a:buClr>
                <a:srgbClr val="00B2DD"/>
              </a:buClr>
            </a:pPr>
            <a:r>
              <a:rPr lang="en-US" sz="1800" dirty="0" smtClean="0"/>
              <a:t>How do we attract the right people to technician roles – is our recruitment process appropriate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rgbClr val="00B2DD"/>
              </a:buClr>
            </a:pPr>
            <a:r>
              <a:rPr lang="en-US" sz="1400" b="0" dirty="0" smtClean="0">
                <a:solidFill>
                  <a:srgbClr val="FF0000"/>
                </a:solidFill>
              </a:rPr>
              <a:t>adverts, interviews, tours of facilities for candidates, qualifications, development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rgbClr val="00B2DD"/>
              </a:buClr>
            </a:pPr>
            <a:endParaRPr lang="en-US" sz="1600" dirty="0" smtClean="0"/>
          </a:p>
          <a:p>
            <a:pPr>
              <a:spcAft>
                <a:spcPts val="0"/>
              </a:spcAft>
              <a:buClr>
                <a:srgbClr val="00B2DD"/>
              </a:buClr>
            </a:pPr>
            <a:r>
              <a:rPr lang="en-US" sz="1800" dirty="0" smtClean="0"/>
              <a:t>How can we have more flexibility in roles – what opportunities are available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rgbClr val="00B2DD"/>
              </a:buClr>
            </a:pPr>
            <a:r>
              <a:rPr lang="en-US" sz="1400" b="0" dirty="0" err="1" smtClean="0">
                <a:solidFill>
                  <a:srgbClr val="FF0000"/>
                </a:solidFill>
              </a:rPr>
              <a:t>workshadowing</a:t>
            </a:r>
            <a:r>
              <a:rPr lang="en-US" sz="1400" b="0" dirty="0" smtClean="0">
                <a:solidFill>
                  <a:srgbClr val="FF0000"/>
                </a:solidFill>
              </a:rPr>
              <a:t>, mentoring, networking, </a:t>
            </a:r>
            <a:r>
              <a:rPr lang="en-US" sz="1400" b="0" dirty="0" err="1" smtClean="0">
                <a:solidFill>
                  <a:srgbClr val="FF0000"/>
                </a:solidFill>
              </a:rPr>
              <a:t>secondments</a:t>
            </a:r>
            <a:endParaRPr lang="en-US" sz="1400" b="0" dirty="0" smtClean="0">
              <a:solidFill>
                <a:srgbClr val="FF0000"/>
              </a:solidFill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rgbClr val="00B2DD"/>
              </a:buClr>
            </a:pPr>
            <a:endParaRPr lang="en-US" sz="1600" b="0" dirty="0">
              <a:latin typeface="+mn-lt"/>
              <a:ea typeface="Avenir Next" charset="0"/>
              <a:cs typeface="Avenir Next" charset="0"/>
            </a:endParaRPr>
          </a:p>
          <a:p>
            <a:pPr>
              <a:spcAft>
                <a:spcPts val="0"/>
              </a:spcAft>
            </a:pPr>
            <a:r>
              <a:rPr lang="en-US" b="0" dirty="0" smtClean="0">
                <a:latin typeface="+mn-lt"/>
                <a:ea typeface="Avenir Next" charset="0"/>
                <a:cs typeface="Avenir Next" charset="0"/>
              </a:rPr>
              <a:t>Ho</a:t>
            </a:r>
            <a:r>
              <a:rPr lang="en-US" sz="1800" dirty="0" smtClean="0"/>
              <a:t>w do we gain recognition from senior management and others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1400" b="0" dirty="0" smtClean="0">
                <a:solidFill>
                  <a:srgbClr val="FF0000"/>
                </a:solidFill>
              </a:rPr>
              <a:t>events, awards, get noticed, publishing your story on the website, getting technicians on the agenda for department meetings, joining committees</a:t>
            </a:r>
          </a:p>
          <a:p>
            <a:pPr marL="342900" lvl="1" indent="0">
              <a:buClr>
                <a:srgbClr val="00B2DD"/>
              </a:buClr>
              <a:buNone/>
            </a:pPr>
            <a:r>
              <a:rPr lang="en-US" sz="1600" dirty="0"/>
              <a:t>	</a:t>
            </a:r>
            <a:endParaRPr lang="en-US" sz="1600" dirty="0" smtClean="0"/>
          </a:p>
          <a:p>
            <a:pPr marL="342900" lvl="1" indent="0">
              <a:buClr>
                <a:srgbClr val="00B2DD"/>
              </a:buClr>
              <a:buNone/>
            </a:pPr>
            <a:endParaRPr lang="en-US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321806"/>
            <a:ext cx="5030784" cy="362139"/>
          </a:xfrm>
        </p:spPr>
        <p:txBody>
          <a:bodyPr/>
          <a:lstStyle/>
          <a:p>
            <a:r>
              <a:rPr lang="en-US" dirty="0" smtClean="0"/>
              <a:t>TECHNICIAN ROLES AND VISIBILITY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3418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659" cy="5143499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03504" y="1737656"/>
            <a:ext cx="4767282" cy="55489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B2DD"/>
                </a:solidFill>
                <a:latin typeface="+mn-lt"/>
              </a:rPr>
              <a:t>DEALING WITH OTHERS</a:t>
            </a:r>
            <a:endParaRPr lang="en-US" sz="2000" dirty="0">
              <a:solidFill>
                <a:srgbClr val="00B2DD"/>
              </a:solidFill>
              <a:latin typeface="+mn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597408" y="2361046"/>
            <a:ext cx="6858000" cy="2120419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chemeClr val="tx1"/>
                </a:solidFill>
              </a:rPr>
              <a:t>What issues are faced when with dealing with:</a:t>
            </a:r>
          </a:p>
          <a:p>
            <a:endParaRPr lang="en-US" sz="1800" dirty="0">
              <a:solidFill>
                <a:srgbClr val="00B2DD"/>
              </a:solidFill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B2DD"/>
                </a:solidFill>
                <a:latin typeface="+mn-lt"/>
              </a:rPr>
              <a:t>	academic staff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B2DD"/>
                </a:solidFill>
                <a:latin typeface="+mn-lt"/>
              </a:rPr>
              <a:t>	</a:t>
            </a:r>
            <a:r>
              <a:rPr lang="en-US" sz="1800" dirty="0" smtClean="0">
                <a:solidFill>
                  <a:srgbClr val="00B2DD"/>
                </a:solidFill>
                <a:latin typeface="+mn-lt"/>
              </a:rPr>
              <a:t>supervision of students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B2DD"/>
                </a:solidFill>
                <a:latin typeface="+mn-lt"/>
              </a:rPr>
              <a:t>	</a:t>
            </a:r>
            <a:r>
              <a:rPr lang="en-US" sz="1800" dirty="0" smtClean="0">
                <a:solidFill>
                  <a:srgbClr val="00B2DD"/>
                </a:solidFill>
                <a:latin typeface="+mn-lt"/>
              </a:rPr>
              <a:t>engaging technical staff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B2DD"/>
                </a:solidFill>
                <a:latin typeface="+mn-lt"/>
              </a:rPr>
              <a:t>	</a:t>
            </a:r>
            <a:r>
              <a:rPr lang="en-US" sz="1800" dirty="0" smtClean="0">
                <a:solidFill>
                  <a:srgbClr val="00B2DD"/>
                </a:solidFill>
                <a:latin typeface="+mn-lt"/>
              </a:rPr>
              <a:t>others?</a:t>
            </a:r>
            <a:endParaRPr lang="en-US" sz="1800" dirty="0">
              <a:solidFill>
                <a:srgbClr val="00B2DD"/>
              </a:solidFill>
              <a:latin typeface="+mn-lt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03504" y="4254329"/>
            <a:ext cx="6858000" cy="334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500" b="0" i="0" dirty="0">
              <a:solidFill>
                <a:srgbClr val="00B2DD"/>
              </a:solidFill>
              <a:latin typeface="+mn-lt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69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021881"/>
            <a:ext cx="7642141" cy="2765435"/>
          </a:xfrm>
        </p:spPr>
        <p:txBody>
          <a:bodyPr/>
          <a:lstStyle/>
          <a:p>
            <a:pPr>
              <a:spcAft>
                <a:spcPts val="0"/>
              </a:spcAft>
              <a:buClr>
                <a:srgbClr val="00B2DD"/>
              </a:buClr>
            </a:pPr>
            <a:r>
              <a:rPr lang="en-US" sz="1800" dirty="0" smtClean="0"/>
              <a:t>What can I do to help with my career progression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rgbClr val="00B2DD"/>
              </a:buClr>
            </a:pPr>
            <a:r>
              <a:rPr lang="en-US" sz="1600" b="0" dirty="0" smtClean="0">
                <a:solidFill>
                  <a:srgbClr val="FF0000"/>
                </a:solidFill>
              </a:rPr>
              <a:t>self help, talking to others, PDR discussions, planning your future</a:t>
            </a:r>
          </a:p>
          <a:p>
            <a:pPr marL="342900" lvl="1" indent="0">
              <a:lnSpc>
                <a:spcPct val="100000"/>
              </a:lnSpc>
              <a:spcBef>
                <a:spcPts val="0"/>
              </a:spcBef>
              <a:buClr>
                <a:srgbClr val="00B2DD"/>
              </a:buClr>
              <a:buNone/>
            </a:pPr>
            <a:endParaRPr lang="en-US" sz="1600" b="0" dirty="0" smtClean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  <a:buClr>
                <a:srgbClr val="00B2DD"/>
              </a:buClr>
            </a:pPr>
            <a:r>
              <a:rPr lang="en-US" sz="1800" dirty="0" smtClean="0"/>
              <a:t>What training and development opportunities are available to me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rgbClr val="00B2DD"/>
              </a:buClr>
            </a:pPr>
            <a:r>
              <a:rPr lang="en-US" sz="1600" b="0" dirty="0" smtClean="0">
                <a:solidFill>
                  <a:srgbClr val="FF0000"/>
                </a:solidFill>
              </a:rPr>
              <a:t>LDC, development through the Tech Commitment, Professional registration, on the job training, online skills directory/mentoring ops</a:t>
            </a:r>
          </a:p>
          <a:p>
            <a:pPr marL="342900" lvl="1" indent="0">
              <a:lnSpc>
                <a:spcPct val="100000"/>
              </a:lnSpc>
              <a:spcBef>
                <a:spcPts val="0"/>
              </a:spcBef>
              <a:buClr>
                <a:srgbClr val="00B2DD"/>
              </a:buClr>
              <a:buNone/>
            </a:pPr>
            <a:endParaRPr lang="en-US" sz="1600" b="0" dirty="0" smtClean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  <a:buClr>
                <a:srgbClr val="00B2DD"/>
              </a:buClr>
            </a:pPr>
            <a:r>
              <a:rPr lang="en-US" sz="1800" dirty="0" smtClean="0"/>
              <a:t>How do I access support?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rgbClr val="00B2DD"/>
              </a:buClr>
            </a:pPr>
            <a:r>
              <a:rPr lang="en-US" sz="1600" b="0" dirty="0" smtClean="0">
                <a:solidFill>
                  <a:srgbClr val="FF0000"/>
                </a:solidFill>
              </a:rPr>
              <a:t>online, talk to manager or Technician Commitment members</a:t>
            </a:r>
            <a:endParaRPr lang="en-US" sz="1600" b="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CAREER DEVELOPMENT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6436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16" y="35502"/>
            <a:ext cx="9143659" cy="5143499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26749" y="1439502"/>
            <a:ext cx="6274051" cy="4345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B2DD"/>
                </a:solidFill>
                <a:latin typeface="+mn-lt"/>
              </a:rPr>
              <a:t>TECHNICIANS COMMITMENT CHAMPION – Ideas so far:</a:t>
            </a:r>
            <a:endParaRPr lang="en-US" sz="2000" dirty="0">
              <a:solidFill>
                <a:srgbClr val="00B2DD"/>
              </a:solidFill>
              <a:latin typeface="+mn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35390" y="2055137"/>
            <a:ext cx="7220018" cy="286994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1714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rPr>
              <a:t>Time Commitment</a:t>
            </a:r>
          </a:p>
          <a:p>
            <a:pPr marL="857250" lvl="1" indent="-17145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ea typeface="Avenir Next" charset="0"/>
                <a:cs typeface="Avenir Next" charset="0"/>
              </a:rPr>
              <a:t>Spend 1 day </a:t>
            </a:r>
            <a:r>
              <a:rPr lang="en-US" sz="1400" dirty="0" smtClean="0">
                <a:solidFill>
                  <a:srgbClr val="FF0000"/>
                </a:solidFill>
                <a:ea typeface="Avenir Next" charset="0"/>
                <a:cs typeface="Avenir Next" charset="0"/>
              </a:rPr>
              <a:t>(7 hours) per term </a:t>
            </a:r>
            <a:r>
              <a:rPr lang="en-US" sz="1400" dirty="0">
                <a:solidFill>
                  <a:srgbClr val="FF0000"/>
                </a:solidFill>
                <a:ea typeface="Avenir Next" charset="0"/>
                <a:cs typeface="Avenir Next" charset="0"/>
              </a:rPr>
              <a:t>spread over the </a:t>
            </a:r>
            <a:r>
              <a:rPr lang="en-US" sz="1400" dirty="0" smtClean="0">
                <a:solidFill>
                  <a:srgbClr val="FF0000"/>
                </a:solidFill>
                <a:ea typeface="Avenir Next" charset="0"/>
                <a:cs typeface="Avenir Next" charset="0"/>
              </a:rPr>
              <a:t>term as required</a:t>
            </a:r>
            <a:endParaRPr lang="en-US" sz="1400" dirty="0">
              <a:solidFill>
                <a:srgbClr val="FF0000"/>
              </a:solidFill>
              <a:ea typeface="Avenir Next" charset="0"/>
              <a:cs typeface="Avenir Next" charset="0"/>
            </a:endParaRPr>
          </a:p>
          <a:p>
            <a:pPr marL="514350" indent="-1714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  <a:latin typeface="+mn-lt"/>
              <a:ea typeface="Avenir Next" charset="0"/>
              <a:cs typeface="Avenir Next" charset="0"/>
            </a:endParaRPr>
          </a:p>
          <a:p>
            <a:pPr marL="514350" indent="-1714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rPr>
              <a:t>What would you want in a Technician Commitment Champion</a:t>
            </a:r>
          </a:p>
          <a:p>
            <a:pPr marL="800100" lvl="1" indent="-17145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ea typeface="Avenir Next" charset="0"/>
                <a:cs typeface="Avenir Next" charset="0"/>
              </a:rPr>
              <a:t>Good communicator and listener, respected by peers, responsible and professional; competent and qualified; proactive; motivated; ability to challenge others; approachable; good leadership skills; positive; </a:t>
            </a:r>
            <a:endParaRPr lang="en-US" sz="1400" dirty="0" smtClean="0">
              <a:solidFill>
                <a:srgbClr val="FF0000"/>
              </a:solidFill>
              <a:ea typeface="Avenir Next" charset="0"/>
              <a:cs typeface="Avenir Next" charset="0"/>
            </a:endParaRPr>
          </a:p>
          <a:p>
            <a:pPr marL="628650" lvl="1" algn="l">
              <a:lnSpc>
                <a:spcPct val="100000"/>
              </a:lnSpc>
              <a:spcBef>
                <a:spcPts val="0"/>
              </a:spcBef>
            </a:pPr>
            <a:endParaRPr lang="en-US" sz="1400" dirty="0">
              <a:solidFill>
                <a:srgbClr val="FF0000"/>
              </a:solidFill>
              <a:ea typeface="Avenir Next" charset="0"/>
              <a:cs typeface="Avenir Next" charset="0"/>
            </a:endParaRPr>
          </a:p>
          <a:p>
            <a:pPr marL="514350" indent="-1714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rPr>
              <a:t>How would you want them to communicate with you?</a:t>
            </a:r>
          </a:p>
          <a:p>
            <a:pPr marL="800100" lvl="1" indent="-17145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ea typeface="Avenir Next" charset="0"/>
                <a:cs typeface="Avenir Next" charset="0"/>
              </a:rPr>
              <a:t>Face to face and group discussions; resource email; department focus groups; meetings across campus; drop in sessions;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B2DD"/>
              </a:solidFill>
              <a:latin typeface="+mn-lt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03504" y="4254329"/>
            <a:ext cx="6858000" cy="334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500" b="0" i="0" dirty="0">
              <a:solidFill>
                <a:srgbClr val="00B2DD"/>
              </a:solidFill>
              <a:latin typeface="+mn-lt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7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801</TotalTime>
  <Words>393</Words>
  <Application>Microsoft Office PowerPoint</Application>
  <PresentationFormat>On-screen Show (16:9)</PresentationFormat>
  <Paragraphs>60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Avenir Next</vt:lpstr>
      <vt:lpstr>Avenir Next Demi Bold</vt:lpstr>
      <vt:lpstr>Avenir Next Medium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Gill, Amarjit</cp:lastModifiedBy>
  <cp:revision>183</cp:revision>
  <cp:lastPrinted>2020-03-04T09:36:05Z</cp:lastPrinted>
  <dcterms:created xsi:type="dcterms:W3CDTF">2017-04-05T11:04:35Z</dcterms:created>
  <dcterms:modified xsi:type="dcterms:W3CDTF">2020-03-30T13:50:49Z</dcterms:modified>
</cp:coreProperties>
</file>