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62" r:id="rId3"/>
    <p:sldId id="363" r:id="rId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7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4697" autoAdjust="0"/>
  </p:normalViewPr>
  <p:slideViewPr>
    <p:cSldViewPr>
      <p:cViewPr>
        <p:scale>
          <a:sx n="100" d="100"/>
          <a:sy n="100" d="100"/>
        </p:scale>
        <p:origin x="53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124E93-6509-46E7-B136-265EBFBC0C95}" type="datetimeFigureOut">
              <a:rPr lang="en-GB"/>
              <a:pPr>
                <a:defRPr/>
              </a:pPr>
              <a:t>08/12/2017</a:t>
            </a:fld>
            <a:endParaRPr lang="en-GB"/>
          </a:p>
        </p:txBody>
      </p:sp>
      <p:sp>
        <p:nvSpPr>
          <p:cNvPr id="4" name="Footer Placeholder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8489ED7-ACCD-4578-ABD1-1F0C38969AA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310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A1DCCC-3FA7-4B21-9D2C-09BCAA1C03D9}" type="datetimeFigureOut">
              <a:rPr lang="en-GB"/>
              <a:pPr>
                <a:defRPr/>
              </a:pPr>
              <a:t>08/12/2017</a:t>
            </a:fld>
            <a:endParaRPr lang="en-GB"/>
          </a:p>
        </p:txBody>
      </p:sp>
      <p:sp>
        <p:nvSpPr>
          <p:cNvPr id="4" name="Slide Image Placeholder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/>
          </a:p>
        </p:txBody>
      </p:sp>
      <p:sp>
        <p:nvSpPr>
          <p:cNvPr id="6" name="Footer Placeholder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4422C6B-8177-40F4-B1FC-82BA8EE609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7393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4510" indent="-286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5400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3560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1721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988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804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3620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436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4F25357-1842-40B7-AADC-DFCB9FE7800D}" type="slidenum">
              <a:rPr lang="en-GB" altLang="en-US" sz="1200"/>
              <a:pPr/>
              <a:t>1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1452166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4510" indent="-2863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5400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3560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1721" indent="-22908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988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804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3620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4361" indent="-2290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4F25357-1842-40B7-AADC-DFCB9FE7800D}" type="slidenum">
              <a:rPr lang="en-GB" altLang="en-US" sz="1200"/>
              <a:pPr/>
              <a:t>2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334321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55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61" y="282576"/>
            <a:ext cx="8436220" cy="625475"/>
          </a:xfrm>
          <a:prstGeom prst="rect">
            <a:avLst/>
          </a:prstGeom>
        </p:spPr>
        <p:txBody>
          <a:bodyPr lIns="80165" tIns="40083" rIns="80165" bIns="40083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" y="1114426"/>
            <a:ext cx="7967297" cy="4392613"/>
          </a:xfrm>
          <a:prstGeom prst="rect">
            <a:avLst/>
          </a:prstGeom>
        </p:spPr>
        <p:txBody>
          <a:bodyPr lIns="80165" tIns="40083" rIns="80165" bIns="40083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107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80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9B76CC6-0E98-4FF6-A731-AF7EB9B4BA41}" type="datetimeFigureOut">
              <a:rPr lang="en-GB"/>
              <a:pPr>
                <a:defRPr/>
              </a:pPr>
              <a:t>08/12/2017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468CD13-148C-426D-8738-0739AA51D3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413273" y="1052513"/>
            <a:ext cx="6317456" cy="1188244"/>
          </a:xfrm>
        </p:spPr>
        <p:txBody>
          <a:bodyPr/>
          <a:lstStyle/>
          <a:p>
            <a:pPr algn="ctr"/>
            <a:r>
              <a:rPr lang="en-GB" altLang="en-US" sz="2700" dirty="0"/>
              <a:t>The “Neither” effect…</a:t>
            </a:r>
            <a:br>
              <a:rPr lang="en-GB" altLang="en-US" sz="2700" dirty="0"/>
            </a:br>
            <a:endParaRPr lang="en-GB" altLang="en-US" sz="27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964647"/>
              </p:ext>
            </p:extLst>
          </p:nvPr>
        </p:nvGraphicFramePr>
        <p:xfrm>
          <a:off x="899592" y="1844824"/>
          <a:ext cx="6912769" cy="174753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224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3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2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2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79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4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NSS “Overall Satisfaction”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Agree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Definitely agree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Mostly Agree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Neither Agree nor Disagree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Mostly Disagree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Definitely Disagree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Warwick 2013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45.5%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41.5%</a:t>
                      </a: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1.4%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1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Warwick 2014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50.2%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38.8%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4.3%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1.9%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Warwick 2015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45.7%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41.7%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6.9%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4.3%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1.4%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1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Warwick 2016</a:t>
                      </a: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48.3%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39.6%</a:t>
                      </a: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6.7% 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1.3%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1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Warwick</a:t>
                      </a:r>
                      <a:r>
                        <a:rPr lang="en-GB" sz="1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45.2%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40.4%</a:t>
                      </a:r>
                    </a:p>
                  </a:txBody>
                  <a:tcPr marL="65554" marR="6555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7.2%</a:t>
                      </a:r>
                    </a:p>
                  </a:txBody>
                  <a:tcPr marL="65554" marR="65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2.1%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876460" y="3429000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discuss and disclose the full breakdown of responses to your students as sometimes the “% Agree” results aren’t always transparent. 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may be useful to highlight individual questions with large “Neither” proportions in comparison to strong “Definitely/Mostly” results to explain and shape priorities for action in response to feedback.  </a:t>
            </a:r>
          </a:p>
          <a:p>
            <a:pPr algn="ctr">
              <a:spcAft>
                <a:spcPts val="0"/>
              </a:spcAft>
            </a:pPr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absolutely critical that any discussion of the “neither category” isn’t misconstrued as inappropriate influence – </a:t>
            </a:r>
            <a:r>
              <a:rPr lang="en-GB" sz="1600" b="1" i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ie</a:t>
            </a:r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Trying to encourage students to reflect anything other than their true opinion of their experiences during their course in their NSS responses. </a:t>
            </a:r>
          </a:p>
        </p:txBody>
      </p:sp>
    </p:spTree>
    <p:extLst>
      <p:ext uri="{BB962C8B-B14F-4D97-AF65-F5344CB8AC3E}">
        <p14:creationId xmlns:p14="http://schemas.microsoft.com/office/powerpoint/2010/main" val="110267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413273" y="1052513"/>
            <a:ext cx="6317456" cy="1188244"/>
          </a:xfrm>
        </p:spPr>
        <p:txBody>
          <a:bodyPr/>
          <a:lstStyle/>
          <a:p>
            <a:pPr algn="ctr"/>
            <a:r>
              <a:rPr lang="en-GB" altLang="en-US" sz="2700" dirty="0"/>
              <a:t>The “Neither” effect…</a:t>
            </a:r>
            <a:br>
              <a:rPr lang="en-GB" altLang="en-US" sz="2700" dirty="0"/>
            </a:br>
            <a:endParaRPr lang="en-GB" altLang="en-US" sz="27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399306"/>
              </p:ext>
            </p:extLst>
          </p:nvPr>
        </p:nvGraphicFramePr>
        <p:xfrm>
          <a:off x="899593" y="1916832"/>
          <a:ext cx="7416824" cy="271406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219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1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3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52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49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NSS 2017 Category/Scale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Agree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Neither Agree nor Disagree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most “neither” responses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Feedback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69.8%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15.6%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Q9 “Marking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en-GB" sz="1400" baseline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Assmt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has been fair” </a:t>
                      </a:r>
                      <a:r>
                        <a:rPr lang="en-GB" sz="1400" baseline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(18.4%)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Academic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Support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77.5%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13.3%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Q.14 “Good advice on study choices”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(17.5%)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Teaching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84.7%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9.9%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Q.2 “Staff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made the subject interesting” </a:t>
                      </a:r>
                      <a:r>
                        <a:rPr lang="en-GB" sz="1400" baseline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(13.4%)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Learning Community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76.9%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13.4%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Q.21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“I feel part of a community of staff &amp; students” </a:t>
                      </a:r>
                      <a:r>
                        <a:rPr lang="en-GB" sz="1400" baseline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(15.7%)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3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Student Voice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68.2%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19.17%</a:t>
                      </a:r>
                    </a:p>
                  </a:txBody>
                  <a:tcPr marL="65554" marR="65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Q.26”The SU effectively represent student’s interests”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(29.7%)</a:t>
                      </a:r>
                    </a:p>
                  </a:txBody>
                  <a:tcPr marL="65554" marR="6555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187624" y="5325936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No. of students responding “not applicable” is less significant at Warwick.  </a:t>
            </a:r>
          </a:p>
          <a:p>
            <a:pPr algn="ctr">
              <a:spcAft>
                <a:spcPts val="0"/>
              </a:spcAft>
            </a:pPr>
            <a:r>
              <a:rPr lang="en-GB" sz="16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Academic Support has the highest incidence of this response, but this is &lt;1%</a:t>
            </a:r>
          </a:p>
        </p:txBody>
      </p:sp>
    </p:spTree>
    <p:extLst>
      <p:ext uri="{BB962C8B-B14F-4D97-AF65-F5344CB8AC3E}">
        <p14:creationId xmlns:p14="http://schemas.microsoft.com/office/powerpoint/2010/main" val="4214175139"/>
      </p:ext>
    </p:extLst>
  </p:cSld>
  <p:clrMapOvr>
    <a:masterClrMapping/>
  </p:clrMapOvr>
</p:sld>
</file>

<file path=ppt/theme/theme1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powerpoint_4-3_sky_blue</Template>
  <TotalTime>3495</TotalTime>
  <Words>354</Words>
  <Application>Microsoft Office PowerPoint</Application>
  <PresentationFormat>On-screen Show (4:3)</PresentationFormat>
  <Paragraphs>76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1/12 departmental lockup</vt:lpstr>
      <vt:lpstr>1_8/12 Warwick</vt:lpstr>
      <vt:lpstr>The “Neither” effect… </vt:lpstr>
      <vt:lpstr>The “Neither” effect…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Implications of the Consumer and Markets Authority legislation on student recruitment and admissions</dc:title>
  <dc:creator>Chambers, Delyth</dc:creator>
  <cp:lastModifiedBy>Dan Pearson</cp:lastModifiedBy>
  <cp:revision>204</cp:revision>
  <cp:lastPrinted>2017-09-27T10:45:28Z</cp:lastPrinted>
  <dcterms:created xsi:type="dcterms:W3CDTF">2015-09-10T13:48:36Z</dcterms:created>
  <dcterms:modified xsi:type="dcterms:W3CDTF">2017-12-08T12:01:06Z</dcterms:modified>
</cp:coreProperties>
</file>