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handoutMasterIdLst>
    <p:handoutMasterId r:id="rId20"/>
  </p:handoutMasterIdLst>
  <p:sldIdLst>
    <p:sldId id="297" r:id="rId2"/>
    <p:sldId id="298" r:id="rId3"/>
    <p:sldId id="299" r:id="rId4"/>
    <p:sldId id="317" r:id="rId5"/>
    <p:sldId id="323" r:id="rId6"/>
    <p:sldId id="312" r:id="rId7"/>
    <p:sldId id="310" r:id="rId8"/>
    <p:sldId id="313" r:id="rId9"/>
    <p:sldId id="319" r:id="rId10"/>
    <p:sldId id="320" r:id="rId11"/>
    <p:sldId id="321" r:id="rId12"/>
    <p:sldId id="322" r:id="rId13"/>
    <p:sldId id="314" r:id="rId14"/>
    <p:sldId id="301" r:id="rId15"/>
    <p:sldId id="315" r:id="rId16"/>
    <p:sldId id="318" r:id="rId17"/>
    <p:sldId id="264" r:id="rId18"/>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9"/>
    <p:restoredTop sz="94674"/>
  </p:normalViewPr>
  <p:slideViewPr>
    <p:cSldViewPr snapToGrid="0" snapToObjects="1">
      <p:cViewPr varScale="1">
        <p:scale>
          <a:sx n="86" d="100"/>
          <a:sy n="86" d="100"/>
        </p:scale>
        <p:origin x="720" y="6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065" cy="497410"/>
          </a:xfrm>
          <a:prstGeom prst="rect">
            <a:avLst/>
          </a:prstGeom>
        </p:spPr>
        <p:txBody>
          <a:bodyPr vert="horz" lIns="88212" tIns="44106" rIns="88212" bIns="44106" rtlCol="0"/>
          <a:lstStyle>
            <a:lvl1pPr algn="l">
              <a:defRPr sz="1200"/>
            </a:lvl1pPr>
          </a:lstStyle>
          <a:p>
            <a:endParaRPr lang="en-GB"/>
          </a:p>
        </p:txBody>
      </p:sp>
      <p:sp>
        <p:nvSpPr>
          <p:cNvPr id="3" name="Date Placeholder 2"/>
          <p:cNvSpPr>
            <a:spLocks noGrp="1"/>
          </p:cNvSpPr>
          <p:nvPr>
            <p:ph type="dt" sz="quarter" idx="1"/>
          </p:nvPr>
        </p:nvSpPr>
        <p:spPr>
          <a:xfrm>
            <a:off x="3850092" y="1"/>
            <a:ext cx="2946065" cy="497410"/>
          </a:xfrm>
          <a:prstGeom prst="rect">
            <a:avLst/>
          </a:prstGeom>
        </p:spPr>
        <p:txBody>
          <a:bodyPr vert="horz" lIns="88212" tIns="44106" rIns="88212" bIns="44106" rtlCol="0"/>
          <a:lstStyle>
            <a:lvl1pPr algn="r">
              <a:defRPr sz="1200"/>
            </a:lvl1pPr>
          </a:lstStyle>
          <a:p>
            <a:fld id="{B0100762-E313-4098-BC99-1E4B3FCADCE6}" type="datetimeFigureOut">
              <a:rPr lang="en-GB" smtClean="0"/>
              <a:t>11/01/2018</a:t>
            </a:fld>
            <a:endParaRPr lang="en-GB"/>
          </a:p>
        </p:txBody>
      </p:sp>
      <p:sp>
        <p:nvSpPr>
          <p:cNvPr id="4" name="Footer Placeholder 3"/>
          <p:cNvSpPr>
            <a:spLocks noGrp="1"/>
          </p:cNvSpPr>
          <p:nvPr>
            <p:ph type="ftr" sz="quarter" idx="2"/>
          </p:nvPr>
        </p:nvSpPr>
        <p:spPr>
          <a:xfrm>
            <a:off x="0" y="9429229"/>
            <a:ext cx="2946065" cy="497409"/>
          </a:xfrm>
          <a:prstGeom prst="rect">
            <a:avLst/>
          </a:prstGeom>
        </p:spPr>
        <p:txBody>
          <a:bodyPr vert="horz" lIns="88212" tIns="44106" rIns="88212" bIns="44106" rtlCol="0" anchor="b"/>
          <a:lstStyle>
            <a:lvl1pPr algn="l">
              <a:defRPr sz="1200"/>
            </a:lvl1pPr>
          </a:lstStyle>
          <a:p>
            <a:endParaRPr lang="en-GB"/>
          </a:p>
        </p:txBody>
      </p:sp>
      <p:sp>
        <p:nvSpPr>
          <p:cNvPr id="5" name="Slide Number Placeholder 4"/>
          <p:cNvSpPr>
            <a:spLocks noGrp="1"/>
          </p:cNvSpPr>
          <p:nvPr>
            <p:ph type="sldNum" sz="quarter" idx="3"/>
          </p:nvPr>
        </p:nvSpPr>
        <p:spPr>
          <a:xfrm>
            <a:off x="3850092" y="9429229"/>
            <a:ext cx="2946065" cy="497409"/>
          </a:xfrm>
          <a:prstGeom prst="rect">
            <a:avLst/>
          </a:prstGeom>
        </p:spPr>
        <p:txBody>
          <a:bodyPr vert="horz" lIns="88212" tIns="44106" rIns="88212" bIns="44106" rtlCol="0" anchor="b"/>
          <a:lstStyle>
            <a:lvl1pPr algn="r">
              <a:defRPr sz="1200"/>
            </a:lvl1pPr>
          </a:lstStyle>
          <a:p>
            <a:fld id="{DDC761A8-1271-4154-BB58-BA49AD1A4894}" type="slidenum">
              <a:rPr lang="en-GB" smtClean="0"/>
              <a:t>‹#›</a:t>
            </a:fld>
            <a:endParaRPr lang="en-GB"/>
          </a:p>
        </p:txBody>
      </p:sp>
    </p:spTree>
    <p:extLst>
      <p:ext uri="{BB962C8B-B14F-4D97-AF65-F5344CB8AC3E}">
        <p14:creationId xmlns:p14="http://schemas.microsoft.com/office/powerpoint/2010/main" val="17236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5"/>
          </a:xfrm>
          <a:prstGeom prst="rect">
            <a:avLst/>
          </a:prstGeom>
        </p:spPr>
        <p:txBody>
          <a:bodyPr vert="horz" lIns="95560" tIns="47780" rIns="95560" bIns="47780" rtlCol="0"/>
          <a:lstStyle>
            <a:lvl1pPr algn="l">
              <a:defRPr sz="1300"/>
            </a:lvl1pPr>
          </a:lstStyle>
          <a:p>
            <a:endParaRPr lang="en-US"/>
          </a:p>
        </p:txBody>
      </p:sp>
      <p:sp>
        <p:nvSpPr>
          <p:cNvPr id="3" name="Date Placeholder 2"/>
          <p:cNvSpPr>
            <a:spLocks noGrp="1"/>
          </p:cNvSpPr>
          <p:nvPr>
            <p:ph type="dt" idx="1"/>
          </p:nvPr>
        </p:nvSpPr>
        <p:spPr>
          <a:xfrm>
            <a:off x="3850443" y="0"/>
            <a:ext cx="2945659" cy="498055"/>
          </a:xfrm>
          <a:prstGeom prst="rect">
            <a:avLst/>
          </a:prstGeom>
        </p:spPr>
        <p:txBody>
          <a:bodyPr vert="horz" lIns="95560" tIns="47780" rIns="95560" bIns="47780" rtlCol="0"/>
          <a:lstStyle>
            <a:lvl1pPr algn="r">
              <a:defRPr sz="1300"/>
            </a:lvl1pPr>
          </a:lstStyle>
          <a:p>
            <a:fld id="{D49AD634-B286-CF4C-B608-BAEDD7C846A9}" type="datetimeFigureOut">
              <a:rPr lang="en-US" smtClean="0"/>
              <a:t>1/11/2018</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5560" tIns="47780" rIns="95560" bIns="4778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5560" tIns="47780" rIns="95560" bIns="4778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4"/>
          </a:xfrm>
          <a:prstGeom prst="rect">
            <a:avLst/>
          </a:prstGeom>
        </p:spPr>
        <p:txBody>
          <a:bodyPr vert="horz" lIns="95560" tIns="47780" rIns="95560" bIns="47780" rtlCol="0" anchor="b"/>
          <a:lstStyle>
            <a:lvl1pPr algn="l">
              <a:defRPr sz="1300"/>
            </a:lvl1pPr>
          </a:lstStyle>
          <a:p>
            <a:endParaRPr lang="en-US"/>
          </a:p>
        </p:txBody>
      </p:sp>
      <p:sp>
        <p:nvSpPr>
          <p:cNvPr id="7" name="Slide Number Placeholder 6"/>
          <p:cNvSpPr>
            <a:spLocks noGrp="1"/>
          </p:cNvSpPr>
          <p:nvPr>
            <p:ph type="sldNum" sz="quarter" idx="5"/>
          </p:nvPr>
        </p:nvSpPr>
        <p:spPr>
          <a:xfrm>
            <a:off x="3850443" y="9428584"/>
            <a:ext cx="2945659" cy="498054"/>
          </a:xfrm>
          <a:prstGeom prst="rect">
            <a:avLst/>
          </a:prstGeom>
        </p:spPr>
        <p:txBody>
          <a:bodyPr vert="horz" lIns="95560" tIns="47780" rIns="95560" bIns="47780" rtlCol="0" anchor="b"/>
          <a:lstStyle>
            <a:lvl1pPr algn="r">
              <a:defRPr sz="13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set the scene… a few key points that influence the way that we run the survey…</a:t>
            </a:r>
          </a:p>
        </p:txBody>
      </p:sp>
      <p:sp>
        <p:nvSpPr>
          <p:cNvPr id="4" name="Slide Number Placeholder 3"/>
          <p:cNvSpPr>
            <a:spLocks noGrp="1"/>
          </p:cNvSpPr>
          <p:nvPr>
            <p:ph type="sldNum" sz="quarter" idx="10"/>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993326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008B6ED8-9D91-5E4C-8236-27D5494AAD9C}" type="slidenum">
              <a:rPr lang="en-US" smtClean="0"/>
              <a:t>5</a:t>
            </a:fld>
            <a:endParaRPr lang="en-US"/>
          </a:p>
        </p:txBody>
      </p:sp>
    </p:spTree>
    <p:extLst>
      <p:ext uri="{BB962C8B-B14F-4D97-AF65-F5344CB8AC3E}">
        <p14:creationId xmlns:p14="http://schemas.microsoft.com/office/powerpoint/2010/main" val="3538860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futures</a:t>
            </a:r>
            <a:r>
              <a:rPr lang="en-GB" baseline="0" dirty="0"/>
              <a:t> project – more regular data returns</a:t>
            </a:r>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707553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Pillar is</a:t>
            </a:r>
            <a:r>
              <a:rPr lang="en-GB" baseline="0" dirty="0"/>
              <a:t> a communication of the Education Strategy which informs the content and themes we use when communicating with current students</a:t>
            </a:r>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9</a:t>
            </a:fld>
            <a:endParaRPr lang="en-US"/>
          </a:p>
        </p:txBody>
      </p:sp>
    </p:spTree>
    <p:extLst>
      <p:ext uri="{BB962C8B-B14F-4D97-AF65-F5344CB8AC3E}">
        <p14:creationId xmlns:p14="http://schemas.microsoft.com/office/powerpoint/2010/main" val="2110127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Also add onto </a:t>
            </a:r>
            <a:r>
              <a:rPr lang="en-GB" dirty="0" err="1"/>
              <a:t>Insite</a:t>
            </a:r>
            <a:r>
              <a:rPr lang="en-GB" dirty="0"/>
              <a:t> and inbox</a:t>
            </a:r>
            <a:r>
              <a:rPr lang="en-GB" baseline="0" dirty="0"/>
              <a:t> </a:t>
            </a:r>
            <a:r>
              <a:rPr lang="en-GB" baseline="0" dirty="0" err="1"/>
              <a:t>insite</a:t>
            </a:r>
            <a:r>
              <a:rPr lang="en-GB" baseline="0" dirty="0"/>
              <a:t> when it launches</a:t>
            </a:r>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10</a:t>
            </a:fld>
            <a:endParaRPr lang="en-US"/>
          </a:p>
        </p:txBody>
      </p:sp>
    </p:spTree>
    <p:extLst>
      <p:ext uri="{BB962C8B-B14F-4D97-AF65-F5344CB8AC3E}">
        <p14:creationId xmlns:p14="http://schemas.microsoft.com/office/powerpoint/2010/main" val="2249153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students directed to these web pages</a:t>
            </a:r>
            <a:r>
              <a:rPr lang="en-GB" baseline="0" dirty="0"/>
              <a:t> – details of £5 Eating at Warwick top up and department donations</a:t>
            </a:r>
          </a:p>
          <a:p>
            <a:r>
              <a:rPr lang="en-GB" baseline="0" dirty="0"/>
              <a:t>Form on this page to order quantity of materials </a:t>
            </a:r>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2020957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17</a:t>
            </a:fld>
            <a:endParaRPr lang="en-US"/>
          </a:p>
        </p:txBody>
      </p:sp>
    </p:spTree>
    <p:extLst>
      <p:ext uri="{BB962C8B-B14F-4D97-AF65-F5344CB8AC3E}">
        <p14:creationId xmlns:p14="http://schemas.microsoft.com/office/powerpoint/2010/main" val="1104458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F4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3" y="3808875"/>
            <a:ext cx="9372518"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92641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5" y="3434491"/>
            <a:ext cx="1258371" cy="657228"/>
          </a:xfrm>
          <a:prstGeom prst="rect">
            <a:avLst/>
          </a:prstGeom>
        </p:spPr>
        <p:txBody>
          <a:bodyPr/>
          <a:lstStyle/>
          <a:p>
            <a:endParaRPr lang="en-US" dirty="0"/>
          </a:p>
        </p:txBody>
      </p:sp>
      <p:sp>
        <p:nvSpPr>
          <p:cNvPr id="13" name="Picture Placeholder 7"/>
          <p:cNvSpPr>
            <a:spLocks noGrp="1"/>
          </p:cNvSpPr>
          <p:nvPr>
            <p:ph type="pic" sz="quarter" idx="11"/>
          </p:nvPr>
        </p:nvSpPr>
        <p:spPr>
          <a:xfrm>
            <a:off x="7430422" y="4195977"/>
            <a:ext cx="1258371" cy="657228"/>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884241" y="2339310"/>
            <a:ext cx="6110339"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884242" y="1655966"/>
            <a:ext cx="5373684"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63941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3" y="-67296"/>
            <a:ext cx="9364199" cy="1448464"/>
          </a:xfrm>
          <a:prstGeom prst="rect">
            <a:avLst/>
          </a:prstGeom>
        </p:spPr>
      </p:pic>
      <p:sp>
        <p:nvSpPr>
          <p:cNvPr id="9" name="Text Placeholder 3"/>
          <p:cNvSpPr>
            <a:spLocks noGrp="1"/>
          </p:cNvSpPr>
          <p:nvPr>
            <p:ph type="body" sz="quarter" idx="4294967295"/>
          </p:nvPr>
        </p:nvSpPr>
        <p:spPr>
          <a:xfrm>
            <a:off x="884241" y="1763577"/>
            <a:ext cx="6110339" cy="2749156"/>
          </a:xfrm>
          <a:prstGeom prst="rect">
            <a:avLst/>
          </a:prstGeom>
        </p:spPr>
        <p:txBody>
          <a:bodyPr/>
          <a:lstStyle/>
          <a:p>
            <a:pPr>
              <a:buClr>
                <a:srgbClr val="F47920"/>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F47920"/>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F47920"/>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F47920"/>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0"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F47920"/>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1027291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8"/>
          </a:xfrm>
          <a:prstGeom prst="rect">
            <a:avLst/>
          </a:prstGeom>
        </p:spPr>
      </p:pic>
      <p:sp>
        <p:nvSpPr>
          <p:cNvPr id="22" name="Text Placeholder 21"/>
          <p:cNvSpPr>
            <a:spLocks noGrp="1"/>
          </p:cNvSpPr>
          <p:nvPr>
            <p:ph type="body" sz="quarter" idx="13" hasCustomPrompt="1"/>
          </p:nvPr>
        </p:nvSpPr>
        <p:spPr>
          <a:xfrm>
            <a:off x="884242" y="1583687"/>
            <a:ext cx="3519316" cy="1516473"/>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F47920"/>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1" y="455151"/>
            <a:ext cx="7642141" cy="380867"/>
          </a:xfrm>
          <a:prstGeom prst="rect">
            <a:avLst/>
          </a:prstGeom>
        </p:spPr>
        <p:txBody>
          <a:bodyPr/>
          <a:lstStyle>
            <a:lvl1pPr marL="0" indent="0">
              <a:buFontTx/>
              <a:buNone/>
              <a:defRPr sz="2000" b="1" i="0" baseline="0">
                <a:solidFill>
                  <a:srgbClr val="F47920"/>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884242" y="964856"/>
            <a:ext cx="3519316"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4790496" y="1583687"/>
            <a:ext cx="3519316" cy="1516473"/>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F47920"/>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4790496" y="964856"/>
            <a:ext cx="3519316"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266878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834359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sp>
        <p:nvSpPr>
          <p:cNvPr id="22" name="Text Placeholder 21"/>
          <p:cNvSpPr>
            <a:spLocks noGrp="1"/>
          </p:cNvSpPr>
          <p:nvPr>
            <p:ph type="body" sz="quarter" idx="13" hasCustomPrompt="1"/>
          </p:nvPr>
        </p:nvSpPr>
        <p:spPr>
          <a:xfrm>
            <a:off x="3964325" y="855200"/>
            <a:ext cx="4562057"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F47920"/>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884242" y="855200"/>
            <a:ext cx="2965864" cy="2509773"/>
          </a:xfrm>
          <a:prstGeom prst="rect">
            <a:avLst/>
          </a:prstGeom>
        </p:spPr>
        <p:txBody>
          <a:bodyPr/>
          <a:lstStyle>
            <a:lvl1pPr marL="0" indent="0">
              <a:buFontTx/>
              <a:buNone/>
              <a:defRPr sz="3000" b="1" i="0" baseline="0">
                <a:solidFill>
                  <a:srgbClr val="F47920"/>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195705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 id="2147483682" r:id="rId5"/>
    <p:sldLayoutId id="2147483693" r:id="rId6"/>
    <p:sldLayoutId id="2147483684" r:id="rId7"/>
    <p:sldLayoutId id="2147483694" r:id="rId8"/>
    <p:sldLayoutId id="2147483695" r:id="rId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warwick.ac.uk/services/aro/dar/quality/categories/feedback/nss/resources/" TargetMode="External"/><Relationship Id="rId2" Type="http://schemas.openxmlformats.org/officeDocument/2006/relationships/hyperlink" Target="https://warwick.ac.uk/services/aro/dar/quality/categories/feedback/nss/" TargetMode="External"/><Relationship Id="rId1" Type="http://schemas.openxmlformats.org/officeDocument/2006/relationships/slideLayout" Target="../slideLayouts/slideLayout7.xml"/><Relationship Id="rId5" Type="http://schemas.openxmlformats.org/officeDocument/2006/relationships/hyperlink" Target="https://warwick.ac.uk/services/aro/dar/quality/categories/feedback/nss/resources/gpg_nss_2018_-_advice_for_staff_annex_a.pdf" TargetMode="External"/><Relationship Id="rId4" Type="http://schemas.openxmlformats.org/officeDocument/2006/relationships/hyperlink" Target="https://warwick.ac.uk/services/aro/dar/quality/categories/feedback/nss/resources/gpg_nss_2018_-_annex_b_template_info_for_student_reps.pdf"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warwick.ac.uk/services/aro/dar/quality/categories/feedback/nss/nss-incentives/"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services/aro/dar/quality/categories/feedback/nss/faqs" TargetMode="External"/><Relationship Id="rId7" Type="http://schemas.openxmlformats.org/officeDocument/2006/relationships/hyperlink" Target="mailto:d.derricott@warwick.ac.uk" TargetMode="External"/><Relationship Id="rId2" Type="http://schemas.openxmlformats.org/officeDocument/2006/relationships/hyperlink" Target="https://warwick.ac.uk/services/aro/dar/quality/categories/feedback/nss/feedback/" TargetMode="External"/><Relationship Id="rId1" Type="http://schemas.openxmlformats.org/officeDocument/2006/relationships/slideLayout" Target="../slideLayouts/slideLayout7.xml"/><Relationship Id="rId6" Type="http://schemas.openxmlformats.org/officeDocument/2006/relationships/hyperlink" Target="https://warwick.ac.uk/services/aro/dar/quality/categories/feedback/nss/resources/promolist/" TargetMode="External"/><Relationship Id="rId5" Type="http://schemas.openxmlformats.org/officeDocument/2006/relationships/hyperlink" Target="https://warwick.ac.uk/services/aro/dar/quality/categories/feedback/nss/resources/" TargetMode="External"/><Relationship Id="rId4" Type="http://schemas.openxmlformats.org/officeDocument/2006/relationships/hyperlink" Target="https://warwick.ac.uk/services/aro/dar/quality/categories/feedback/nss/resources/gpg_nss_2018_-_advice_for_staff_annex_a.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arwick.ac.uk/services/aro/dar/quality/categories/feedback/nss/faqs" TargetMode="External"/><Relationship Id="rId2" Type="http://schemas.openxmlformats.org/officeDocument/2006/relationships/hyperlink" Target="https://warwick.ac.uk/services/aro/dar/quality/categories/feedback/nss/5minutes/" TargetMode="External"/><Relationship Id="rId1" Type="http://schemas.openxmlformats.org/officeDocument/2006/relationships/slideLayout" Target="../slideLayouts/slideLayout7.xml"/><Relationship Id="rId5" Type="http://schemas.openxmlformats.org/officeDocument/2006/relationships/hyperlink" Target="https://warwick.ac.uk/services/aro/dar/quality/categories/feedback/nss/resources/#presentationsandbriefings" TargetMode="External"/><Relationship Id="rId4" Type="http://schemas.openxmlformats.org/officeDocument/2006/relationships/hyperlink" Target="https://warwick.ac.uk/services/aro/dar/quality/categories/feedback/nss/resources/survey_screenview_-_mobile_and_pc.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ww.warwicksu.com/democracy/all-student-meeting/results/2017-18/1/"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3659" cy="5143498"/>
          </a:xfrm>
          <a:prstGeom prst="rect">
            <a:avLst/>
          </a:prstGeom>
        </p:spPr>
      </p:pic>
      <p:sp>
        <p:nvSpPr>
          <p:cNvPr id="7" name="Title 1"/>
          <p:cNvSpPr txBox="1">
            <a:spLocks/>
          </p:cNvSpPr>
          <p:nvPr/>
        </p:nvSpPr>
        <p:spPr>
          <a:xfrm>
            <a:off x="603504" y="3452681"/>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r>
              <a:rPr lang="en-US" sz="2800" dirty="0">
                <a:solidFill>
                  <a:srgbClr val="F47920"/>
                </a:solidFill>
                <a:latin typeface="+mn-lt"/>
              </a:rPr>
              <a:t>NSS 2018 staff briefing</a:t>
            </a:r>
          </a:p>
        </p:txBody>
      </p:sp>
      <p:sp>
        <p:nvSpPr>
          <p:cNvPr id="8" name="Subtitle 2"/>
          <p:cNvSpPr txBox="1">
            <a:spLocks/>
          </p:cNvSpPr>
          <p:nvPr/>
        </p:nvSpPr>
        <p:spPr>
          <a:xfrm>
            <a:off x="603504" y="3810856"/>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800" dirty="0" smtClean="0">
                <a:solidFill>
                  <a:srgbClr val="F47920"/>
                </a:solidFill>
                <a:latin typeface="+mn-lt"/>
              </a:rPr>
              <a:t>11</a:t>
            </a:r>
            <a:r>
              <a:rPr lang="en-US" sz="1800" baseline="30000" dirty="0" smtClean="0">
                <a:solidFill>
                  <a:srgbClr val="F47920"/>
                </a:solidFill>
                <a:latin typeface="+mn-lt"/>
              </a:rPr>
              <a:t>th</a:t>
            </a:r>
            <a:r>
              <a:rPr lang="en-US" sz="1800" dirty="0" smtClean="0">
                <a:solidFill>
                  <a:srgbClr val="F47920"/>
                </a:solidFill>
                <a:latin typeface="+mn-lt"/>
              </a:rPr>
              <a:t> January 2018</a:t>
            </a:r>
          </a:p>
          <a:p>
            <a:endParaRPr lang="en-US" sz="1800" dirty="0">
              <a:solidFill>
                <a:srgbClr val="F47920"/>
              </a:solidFill>
              <a:latin typeface="+mn-lt"/>
            </a:endParaRPr>
          </a:p>
          <a:p>
            <a:r>
              <a:rPr lang="en-US" sz="1800" b="1" dirty="0" smtClean="0">
                <a:solidFill>
                  <a:srgbClr val="F47920"/>
                </a:solidFill>
                <a:latin typeface="+mn-lt"/>
              </a:rPr>
              <a:t>Please help </a:t>
            </a:r>
            <a:r>
              <a:rPr lang="en-US" sz="1800" b="1" dirty="0">
                <a:solidFill>
                  <a:srgbClr val="F47920"/>
                </a:solidFill>
                <a:latin typeface="+mn-lt"/>
              </a:rPr>
              <a:t>yourself to a drink and we’ll get going at </a:t>
            </a:r>
            <a:r>
              <a:rPr lang="en-US" sz="1800" b="1" dirty="0" smtClean="0">
                <a:solidFill>
                  <a:srgbClr val="F47920"/>
                </a:solidFill>
                <a:latin typeface="+mn-lt"/>
              </a:rPr>
              <a:t>2.35pm</a:t>
            </a:r>
            <a:endParaRPr lang="en-US" sz="1800" b="1" dirty="0">
              <a:solidFill>
                <a:srgbClr val="F47920"/>
              </a:solidFill>
              <a:latin typeface="+mn-lt"/>
            </a:endParaRPr>
          </a:p>
        </p:txBody>
      </p:sp>
      <p:sp>
        <p:nvSpPr>
          <p:cNvPr id="9" name="Subtitle 2"/>
          <p:cNvSpPr txBox="1">
            <a:spLocks/>
          </p:cNvSpPr>
          <p:nvPr/>
        </p:nvSpPr>
        <p:spPr>
          <a:xfrm>
            <a:off x="603504" y="4576609"/>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1200" b="0" i="0" dirty="0">
              <a:solidFill>
                <a:srgbClr val="F47920"/>
              </a:solidFill>
              <a:latin typeface="Avenir Next" charset="0"/>
              <a:ea typeface="Avenir Next" charset="0"/>
              <a:cs typeface="Avenir Next" charset="0"/>
            </a:endParaRPr>
          </a:p>
        </p:txBody>
      </p:sp>
    </p:spTree>
    <p:extLst>
      <p:ext uri="{BB962C8B-B14F-4D97-AF65-F5344CB8AC3E}">
        <p14:creationId xmlns:p14="http://schemas.microsoft.com/office/powerpoint/2010/main" val="338078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64325" y="645584"/>
            <a:ext cx="4919480" cy="2672574"/>
          </a:xfrm>
        </p:spPr>
        <p:txBody>
          <a:bodyPr/>
          <a:lstStyle/>
          <a:p>
            <a:r>
              <a:rPr lang="en-GB" dirty="0"/>
              <a:t>Email to all qualifying students from Chris Hughes and Stuart Croft week before NSS opens</a:t>
            </a:r>
          </a:p>
          <a:p>
            <a:r>
              <a:rPr lang="en-GB" dirty="0"/>
              <a:t>Promote across </a:t>
            </a:r>
            <a:r>
              <a:rPr lang="en-GB" dirty="0" err="1"/>
              <a:t>MyWarwick</a:t>
            </a:r>
            <a:r>
              <a:rPr lang="en-GB" dirty="0"/>
              <a:t> consistently</a:t>
            </a:r>
          </a:p>
          <a:p>
            <a:r>
              <a:rPr lang="en-GB" dirty="0"/>
              <a:t>Include in fortnightly student communication emails to UG students</a:t>
            </a:r>
          </a:p>
          <a:p>
            <a:r>
              <a:rPr lang="en-GB" dirty="0"/>
              <a:t>Include on University social media networks</a:t>
            </a:r>
          </a:p>
          <a:p>
            <a:r>
              <a:rPr lang="en-GB" dirty="0"/>
              <a:t>Include on digital screens across campus</a:t>
            </a:r>
          </a:p>
          <a:p>
            <a:r>
              <a:rPr lang="en-GB" dirty="0"/>
              <a:t>Promotion on Oculus Screens</a:t>
            </a:r>
          </a:p>
          <a:p>
            <a:r>
              <a:rPr lang="en-GB" dirty="0"/>
              <a:t>Lamp post banners across campus and along bus route </a:t>
            </a:r>
          </a:p>
        </p:txBody>
      </p:sp>
      <p:pic>
        <p:nvPicPr>
          <p:cNvPr id="4" name="Picture 3"/>
          <p:cNvPicPr>
            <a:picLocks noChangeAspect="1"/>
          </p:cNvPicPr>
          <p:nvPr/>
        </p:nvPicPr>
        <p:blipFill rotWithShape="1">
          <a:blip r:embed="rId3"/>
          <a:srcRect l="34449" t="10369" r="35900" b="30203"/>
          <a:stretch/>
        </p:blipFill>
        <p:spPr>
          <a:xfrm>
            <a:off x="226364" y="32265"/>
            <a:ext cx="3593968" cy="3826813"/>
          </a:xfrm>
          <a:prstGeom prst="rect">
            <a:avLst/>
          </a:prstGeom>
        </p:spPr>
      </p:pic>
      <p:sp>
        <p:nvSpPr>
          <p:cNvPr id="6" name="Text Placeholder 2"/>
          <p:cNvSpPr>
            <a:spLocks noGrp="1"/>
          </p:cNvSpPr>
          <p:nvPr>
            <p:ph type="body" sz="quarter" idx="14"/>
          </p:nvPr>
        </p:nvSpPr>
        <p:spPr>
          <a:xfrm>
            <a:off x="3964325" y="264717"/>
            <a:ext cx="5179675" cy="380867"/>
          </a:xfrm>
        </p:spPr>
        <p:txBody>
          <a:bodyPr/>
          <a:lstStyle/>
          <a:p>
            <a:r>
              <a:rPr lang="en-US" sz="2000" dirty="0"/>
              <a:t>Communication to all students</a:t>
            </a:r>
          </a:p>
        </p:txBody>
      </p:sp>
    </p:spTree>
    <p:extLst>
      <p:ext uri="{BB962C8B-B14F-4D97-AF65-F5344CB8AC3E}">
        <p14:creationId xmlns:p14="http://schemas.microsoft.com/office/powerpoint/2010/main" val="1261538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424894" y="737682"/>
            <a:ext cx="4562057" cy="3242261"/>
          </a:xfrm>
        </p:spPr>
        <p:txBody>
          <a:bodyPr/>
          <a:lstStyle/>
          <a:p>
            <a:r>
              <a:rPr lang="en-GB" dirty="0" smtClean="0"/>
              <a:t>Developing </a:t>
            </a:r>
            <a:r>
              <a:rPr lang="en-GB" dirty="0"/>
              <a:t>a new visual identity for </a:t>
            </a:r>
            <a:r>
              <a:rPr lang="en-GB" i="1" dirty="0"/>
              <a:t>Dialogue</a:t>
            </a:r>
            <a:r>
              <a:rPr lang="en-GB" dirty="0"/>
              <a:t> pillar</a:t>
            </a:r>
          </a:p>
          <a:p>
            <a:r>
              <a:rPr lang="en-GB" dirty="0" smtClean="0"/>
              <a:t>Providing </a:t>
            </a:r>
            <a:r>
              <a:rPr lang="en-GB" dirty="0"/>
              <a:t>printed materials for all departments including posters and leaflets </a:t>
            </a:r>
          </a:p>
          <a:p>
            <a:r>
              <a:rPr lang="en-GB" dirty="0"/>
              <a:t>PowerPoint templates to include at end of lectures</a:t>
            </a:r>
          </a:p>
          <a:p>
            <a:r>
              <a:rPr lang="en-GB" dirty="0" smtClean="0"/>
              <a:t>Downloaded </a:t>
            </a:r>
            <a:r>
              <a:rPr lang="en-GB" dirty="0"/>
              <a:t>from NSS staff portal, including placing your orders for materials</a:t>
            </a:r>
          </a:p>
          <a:p>
            <a:r>
              <a:rPr lang="en-GB" dirty="0" smtClean="0"/>
              <a:t>Major focus on complimenting staff talks with striking visual reminders around campus: digital screens, pull-up banners</a:t>
            </a:r>
            <a:endParaRPr lang="en-GB" dirty="0"/>
          </a:p>
          <a:p>
            <a:endParaRPr lang="en-GB" dirty="0"/>
          </a:p>
        </p:txBody>
      </p:sp>
      <p:sp>
        <p:nvSpPr>
          <p:cNvPr id="7" name="Text Placeholder 2"/>
          <p:cNvSpPr>
            <a:spLocks noGrp="1"/>
          </p:cNvSpPr>
          <p:nvPr>
            <p:ph type="body" sz="quarter" idx="14"/>
          </p:nvPr>
        </p:nvSpPr>
        <p:spPr>
          <a:xfrm>
            <a:off x="3424894" y="264717"/>
            <a:ext cx="5179675" cy="380867"/>
          </a:xfrm>
        </p:spPr>
        <p:txBody>
          <a:bodyPr/>
          <a:lstStyle/>
          <a:p>
            <a:r>
              <a:rPr lang="en-US" sz="2000" dirty="0"/>
              <a:t>Department marketing resources</a:t>
            </a:r>
          </a:p>
        </p:txBody>
      </p:sp>
      <p:pic>
        <p:nvPicPr>
          <p:cNvPr id="4" name="Picture 3"/>
          <p:cNvPicPr>
            <a:picLocks noChangeAspect="1"/>
          </p:cNvPicPr>
          <p:nvPr/>
        </p:nvPicPr>
        <p:blipFill rotWithShape="1">
          <a:blip r:embed="rId2"/>
          <a:srcRect l="17076" t="30309" r="61272" b="12024"/>
          <a:stretch/>
        </p:blipFill>
        <p:spPr>
          <a:xfrm>
            <a:off x="297932" y="37657"/>
            <a:ext cx="2720331" cy="3848922"/>
          </a:xfrm>
          <a:prstGeom prst="rect">
            <a:avLst/>
          </a:prstGeom>
        </p:spPr>
      </p:pic>
    </p:spTree>
    <p:extLst>
      <p:ext uri="{BB962C8B-B14F-4D97-AF65-F5344CB8AC3E}">
        <p14:creationId xmlns:p14="http://schemas.microsoft.com/office/powerpoint/2010/main" val="4119510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8347" t="15402" r="19534"/>
          <a:stretch/>
        </p:blipFill>
        <p:spPr>
          <a:xfrm>
            <a:off x="485802" y="382857"/>
            <a:ext cx="6517164" cy="4715198"/>
          </a:xfrm>
          <a:prstGeom prst="rect">
            <a:avLst/>
          </a:prstGeom>
        </p:spPr>
      </p:pic>
      <p:sp>
        <p:nvSpPr>
          <p:cNvPr id="6" name="Oval 5"/>
          <p:cNvSpPr/>
          <p:nvPr/>
        </p:nvSpPr>
        <p:spPr>
          <a:xfrm>
            <a:off x="4542265" y="546409"/>
            <a:ext cx="1382750" cy="3865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50869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639742" y="1430695"/>
            <a:ext cx="3966931" cy="1956553"/>
          </a:xfrm>
        </p:spPr>
        <p:txBody>
          <a:bodyPr/>
          <a:lstStyle/>
          <a:p>
            <a:pPr>
              <a:lnSpc>
                <a:spcPct val="100000"/>
              </a:lnSpc>
              <a:spcAft>
                <a:spcPts val="0"/>
              </a:spcAft>
            </a:pPr>
            <a:r>
              <a:rPr lang="en-US" sz="1300" dirty="0"/>
              <a:t>Instructing how to complete the NSS, </a:t>
            </a:r>
            <a:r>
              <a:rPr lang="en-US" sz="1300" dirty="0" err="1"/>
              <a:t>eg</a:t>
            </a:r>
            <a:r>
              <a:rPr lang="en-US" sz="1300" dirty="0"/>
              <a:t>. explaining the meanings of questions or the response scale</a:t>
            </a:r>
          </a:p>
          <a:p>
            <a:pPr>
              <a:lnSpc>
                <a:spcPct val="100000"/>
              </a:lnSpc>
              <a:spcAft>
                <a:spcPts val="0"/>
              </a:spcAft>
            </a:pPr>
            <a:r>
              <a:rPr lang="en-US" sz="1300" dirty="0"/>
              <a:t>Defining “neither agree nor disagree” as a negative response</a:t>
            </a:r>
          </a:p>
          <a:p>
            <a:pPr>
              <a:lnSpc>
                <a:spcPct val="100000"/>
              </a:lnSpc>
              <a:spcAft>
                <a:spcPts val="0"/>
              </a:spcAft>
            </a:pPr>
            <a:r>
              <a:rPr lang="en-US" sz="1300" dirty="0"/>
              <a:t>Comparing the NSS scale to other scales (</a:t>
            </a:r>
            <a:r>
              <a:rPr lang="en-US" sz="1300" dirty="0" err="1"/>
              <a:t>eg</a:t>
            </a:r>
            <a:r>
              <a:rPr lang="en-US" sz="1300" dirty="0"/>
              <a:t>. Assignment marking schemes)</a:t>
            </a:r>
          </a:p>
          <a:p>
            <a:pPr>
              <a:lnSpc>
                <a:spcPct val="100000"/>
              </a:lnSpc>
              <a:spcAft>
                <a:spcPts val="0"/>
              </a:spcAft>
            </a:pPr>
            <a:r>
              <a:rPr lang="en-US" sz="1300" dirty="0"/>
              <a:t>Linking the NSS to league tables, job prospects or perceived value of students’ degrees</a:t>
            </a:r>
          </a:p>
          <a:p>
            <a:pPr>
              <a:lnSpc>
                <a:spcPct val="100000"/>
              </a:lnSpc>
              <a:spcAft>
                <a:spcPts val="0"/>
              </a:spcAft>
            </a:pPr>
            <a:r>
              <a:rPr lang="en-US" sz="1300" dirty="0"/>
              <a:t>Arranging </a:t>
            </a:r>
            <a:r>
              <a:rPr lang="en-US" sz="1300" u="sng" dirty="0"/>
              <a:t>compulsory</a:t>
            </a:r>
            <a:r>
              <a:rPr lang="en-US" sz="1300" dirty="0"/>
              <a:t> sessions to complete the NSS </a:t>
            </a:r>
          </a:p>
          <a:p>
            <a:endParaRPr lang="en-US" dirty="0"/>
          </a:p>
        </p:txBody>
      </p:sp>
      <p:sp>
        <p:nvSpPr>
          <p:cNvPr id="3" name="Text Placeholder 2"/>
          <p:cNvSpPr>
            <a:spLocks noGrp="1"/>
          </p:cNvSpPr>
          <p:nvPr>
            <p:ph type="body" sz="quarter" idx="14"/>
          </p:nvPr>
        </p:nvSpPr>
        <p:spPr>
          <a:xfrm>
            <a:off x="884241" y="264717"/>
            <a:ext cx="7642141" cy="380867"/>
          </a:xfrm>
        </p:spPr>
        <p:txBody>
          <a:bodyPr/>
          <a:lstStyle/>
          <a:p>
            <a:r>
              <a:rPr lang="en-US" dirty="0"/>
              <a:t>Inappropriate Influence</a:t>
            </a:r>
          </a:p>
        </p:txBody>
      </p:sp>
      <p:sp>
        <p:nvSpPr>
          <p:cNvPr id="4" name="Text Placeholder 3"/>
          <p:cNvSpPr>
            <a:spLocks noGrp="1"/>
          </p:cNvSpPr>
          <p:nvPr>
            <p:ph type="body" sz="quarter" idx="15"/>
          </p:nvPr>
        </p:nvSpPr>
        <p:spPr>
          <a:xfrm>
            <a:off x="835452" y="1128131"/>
            <a:ext cx="3519316" cy="350827"/>
          </a:xfrm>
        </p:spPr>
        <p:txBody>
          <a:bodyPr/>
          <a:lstStyle/>
          <a:p>
            <a:r>
              <a:rPr lang="en-US" sz="1300" dirty="0">
                <a:solidFill>
                  <a:srgbClr val="F47920"/>
                </a:solidFill>
              </a:rPr>
              <a:t>Explicitly NOT permitted:</a:t>
            </a:r>
          </a:p>
        </p:txBody>
      </p:sp>
      <p:sp>
        <p:nvSpPr>
          <p:cNvPr id="5" name="Text Placeholder 4"/>
          <p:cNvSpPr>
            <a:spLocks noGrp="1"/>
          </p:cNvSpPr>
          <p:nvPr>
            <p:ph type="body" sz="quarter" idx="16"/>
          </p:nvPr>
        </p:nvSpPr>
        <p:spPr>
          <a:xfrm>
            <a:off x="4606673" y="1430695"/>
            <a:ext cx="3919709" cy="1973096"/>
          </a:xfrm>
        </p:spPr>
        <p:txBody>
          <a:bodyPr/>
          <a:lstStyle/>
          <a:p>
            <a:pPr>
              <a:lnSpc>
                <a:spcPct val="100000"/>
              </a:lnSpc>
              <a:spcAft>
                <a:spcPts val="0"/>
              </a:spcAft>
            </a:pPr>
            <a:r>
              <a:rPr lang="en-US" sz="1300" dirty="0"/>
              <a:t>Develop early familiarity with Qs &amp; format (</a:t>
            </a:r>
            <a:r>
              <a:rPr lang="en-US" sz="1300" dirty="0" err="1"/>
              <a:t>eg</a:t>
            </a:r>
            <a:r>
              <a:rPr lang="en-US" sz="1300" dirty="0"/>
              <a:t>. analysis of past results, signpost Qs in advance)</a:t>
            </a:r>
          </a:p>
          <a:p>
            <a:pPr>
              <a:lnSpc>
                <a:spcPct val="100000"/>
              </a:lnSpc>
              <a:spcAft>
                <a:spcPts val="0"/>
              </a:spcAft>
            </a:pPr>
            <a:r>
              <a:rPr lang="en-US" sz="1300" dirty="0"/>
              <a:t>Refer to </a:t>
            </a:r>
            <a:r>
              <a:rPr lang="en-US" sz="1300" dirty="0">
                <a:hlinkClick r:id="rId2"/>
              </a:rPr>
              <a:t>Uni NSS webpages </a:t>
            </a:r>
            <a:r>
              <a:rPr lang="en-US" sz="1300" dirty="0"/>
              <a:t>for descriptions/info or extract from template texts on </a:t>
            </a:r>
            <a:r>
              <a:rPr lang="en-US" sz="1300" dirty="0">
                <a:hlinkClick r:id="rId3"/>
              </a:rPr>
              <a:t>staff portal</a:t>
            </a:r>
            <a:endParaRPr lang="en-US" sz="1300" dirty="0"/>
          </a:p>
          <a:p>
            <a:pPr>
              <a:lnSpc>
                <a:spcPct val="100000"/>
              </a:lnSpc>
              <a:spcAft>
                <a:spcPts val="0"/>
              </a:spcAft>
            </a:pPr>
            <a:r>
              <a:rPr lang="en-US" sz="1300" dirty="0"/>
              <a:t>Briefing for any student reps </a:t>
            </a:r>
            <a:r>
              <a:rPr lang="en-US" sz="1300" dirty="0">
                <a:hlinkClick r:id="rId4"/>
              </a:rPr>
              <a:t>on staff portal here</a:t>
            </a:r>
            <a:endParaRPr lang="en-US" sz="1300" dirty="0"/>
          </a:p>
          <a:p>
            <a:pPr>
              <a:lnSpc>
                <a:spcPct val="100000"/>
              </a:lnSpc>
              <a:spcAft>
                <a:spcPts val="0"/>
              </a:spcAft>
            </a:pPr>
            <a:r>
              <a:rPr lang="en-US" sz="1300" dirty="0"/>
              <a:t>Briefing content for any general staff with UG student contact </a:t>
            </a:r>
            <a:r>
              <a:rPr lang="en-US" sz="1300" dirty="0">
                <a:hlinkClick r:id="rId5"/>
              </a:rPr>
              <a:t>on staff portal here</a:t>
            </a:r>
            <a:endParaRPr lang="en-US" sz="1200" dirty="0"/>
          </a:p>
          <a:p>
            <a:pPr>
              <a:lnSpc>
                <a:spcPct val="100000"/>
              </a:lnSpc>
              <a:spcAft>
                <a:spcPts val="0"/>
              </a:spcAft>
            </a:pPr>
            <a:r>
              <a:rPr lang="en-US" sz="1300" dirty="0"/>
              <a:t>Ensure opportunities to complete the survey are </a:t>
            </a:r>
            <a:r>
              <a:rPr lang="en-US" sz="1300" u="sng" dirty="0"/>
              <a:t>clearly</a:t>
            </a:r>
            <a:r>
              <a:rPr lang="en-US" sz="1300" dirty="0"/>
              <a:t> anonymous and </a:t>
            </a:r>
            <a:r>
              <a:rPr lang="en-US" sz="1300" u="sng" dirty="0"/>
              <a:t>not</a:t>
            </a:r>
            <a:r>
              <a:rPr lang="en-US" sz="1300" dirty="0"/>
              <a:t> overseen by staff</a:t>
            </a:r>
          </a:p>
          <a:p>
            <a:pPr>
              <a:lnSpc>
                <a:spcPct val="100000"/>
              </a:lnSpc>
              <a:spcAft>
                <a:spcPts val="0"/>
              </a:spcAft>
            </a:pPr>
            <a:r>
              <a:rPr lang="en-US" sz="1300" dirty="0"/>
              <a:t>Ensure promotion/incentives maintain anonymity and don’t ask/required proof of completion</a:t>
            </a:r>
          </a:p>
          <a:p>
            <a:endParaRPr lang="en-US" sz="1200" dirty="0"/>
          </a:p>
        </p:txBody>
      </p:sp>
      <p:sp>
        <p:nvSpPr>
          <p:cNvPr id="6" name="Text Placeholder 5"/>
          <p:cNvSpPr>
            <a:spLocks noGrp="1"/>
          </p:cNvSpPr>
          <p:nvPr>
            <p:ph type="body" sz="quarter" idx="17"/>
          </p:nvPr>
        </p:nvSpPr>
        <p:spPr>
          <a:xfrm>
            <a:off x="4902704" y="1074975"/>
            <a:ext cx="3106284" cy="350827"/>
          </a:xfrm>
        </p:spPr>
        <p:txBody>
          <a:bodyPr/>
          <a:lstStyle/>
          <a:p>
            <a:r>
              <a:rPr lang="en-US" sz="1300" dirty="0">
                <a:solidFill>
                  <a:srgbClr val="F47920"/>
                </a:solidFill>
              </a:rPr>
              <a:t>Measures to safeguard:</a:t>
            </a:r>
          </a:p>
        </p:txBody>
      </p:sp>
      <p:sp>
        <p:nvSpPr>
          <p:cNvPr id="7" name="Text Placeholder 5"/>
          <p:cNvSpPr txBox="1">
            <a:spLocks/>
          </p:cNvSpPr>
          <p:nvPr/>
        </p:nvSpPr>
        <p:spPr>
          <a:xfrm>
            <a:off x="5025911" y="2335399"/>
            <a:ext cx="3363938" cy="350827"/>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1200" b="1" kern="1200" dirty="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GB" dirty="0"/>
          </a:p>
        </p:txBody>
      </p:sp>
      <p:sp>
        <p:nvSpPr>
          <p:cNvPr id="9" name="TextBox 8">
            <a:extLst>
              <a:ext uri="{FF2B5EF4-FFF2-40B4-BE49-F238E27FC236}">
                <a16:creationId xmlns:a16="http://schemas.microsoft.com/office/drawing/2014/main" id="{963662C1-847F-420F-9271-4118E08A30D7}"/>
              </a:ext>
            </a:extLst>
          </p:cNvPr>
          <p:cNvSpPr txBox="1"/>
          <p:nvPr/>
        </p:nvSpPr>
        <p:spPr>
          <a:xfrm>
            <a:off x="835452" y="594181"/>
            <a:ext cx="7425570" cy="492443"/>
          </a:xfrm>
          <a:prstGeom prst="rect">
            <a:avLst/>
          </a:prstGeom>
          <a:noFill/>
        </p:spPr>
        <p:txBody>
          <a:bodyPr wrap="square" rtlCol="0">
            <a:spAutoFit/>
          </a:bodyPr>
          <a:lstStyle/>
          <a:p>
            <a:r>
              <a:rPr lang="en-GB" sz="1300" b="1" i="1" dirty="0"/>
              <a:t>“Any activity which may encourage students to reflect anything other than their true opinion of their experiences during their course in their NSS responses.”</a:t>
            </a:r>
            <a:endParaRPr lang="en-GB" sz="1300" i="1" dirty="0"/>
          </a:p>
        </p:txBody>
      </p:sp>
    </p:spTree>
    <p:extLst>
      <p:ext uri="{BB962C8B-B14F-4D97-AF65-F5344CB8AC3E}">
        <p14:creationId xmlns:p14="http://schemas.microsoft.com/office/powerpoint/2010/main" val="67288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18457" y="1191315"/>
            <a:ext cx="3957474" cy="1712114"/>
          </a:xfrm>
        </p:spPr>
        <p:txBody>
          <a:bodyPr/>
          <a:lstStyle/>
          <a:p>
            <a:r>
              <a:rPr lang="en-US" sz="1300" dirty="0"/>
              <a:t>At department’s discretion (for </a:t>
            </a:r>
            <a:r>
              <a:rPr lang="en-US" sz="1300" dirty="0" err="1"/>
              <a:t>heatlhy</a:t>
            </a:r>
            <a:r>
              <a:rPr lang="en-US" sz="1300" dirty="0"/>
              <a:t> resp. rates)</a:t>
            </a:r>
          </a:p>
          <a:p>
            <a:r>
              <a:rPr lang="en-US" altLang="en-US" sz="1300" b="0" kern="0" dirty="0"/>
              <a:t>Max total spend of </a:t>
            </a:r>
            <a:r>
              <a:rPr lang="en-US" altLang="en-US" sz="1300" b="0" i="1" strike="sngStrike" kern="0" dirty="0">
                <a:solidFill>
                  <a:srgbClr val="FF0000"/>
                </a:solidFill>
              </a:rPr>
              <a:t>£3</a:t>
            </a:r>
            <a:r>
              <a:rPr lang="en-US" altLang="en-US" sz="1300" b="0" i="1" kern="0" dirty="0"/>
              <a:t> </a:t>
            </a:r>
            <a:r>
              <a:rPr lang="en-US" altLang="en-US" sz="1300" b="1" kern="0" dirty="0">
                <a:solidFill>
                  <a:srgbClr val="F47920"/>
                </a:solidFill>
              </a:rPr>
              <a:t>£5 </a:t>
            </a:r>
            <a:r>
              <a:rPr lang="en-US" altLang="en-US" sz="1300" b="0" kern="0" dirty="0"/>
              <a:t>per student on target list</a:t>
            </a:r>
          </a:p>
          <a:p>
            <a:r>
              <a:rPr lang="en-US" altLang="en-US" sz="1300" b="1" kern="0" dirty="0">
                <a:solidFill>
                  <a:srgbClr val="F47920"/>
                </a:solidFill>
              </a:rPr>
              <a:t>Must consult students to vote/decide on incentive  </a:t>
            </a:r>
            <a:r>
              <a:rPr lang="en-US" altLang="en-US" sz="1300" kern="0" dirty="0"/>
              <a:t>(</a:t>
            </a:r>
            <a:r>
              <a:rPr lang="en-US" altLang="en-US" sz="1300" kern="0" dirty="0">
                <a:hlinkClick r:id="rId2"/>
              </a:rPr>
              <a:t>student/staff-facing webpage here</a:t>
            </a:r>
            <a:r>
              <a:rPr lang="en-US" altLang="en-US" sz="1300" kern="0" dirty="0"/>
              <a:t>)</a:t>
            </a:r>
          </a:p>
          <a:p>
            <a:r>
              <a:rPr lang="en-US" altLang="en-US" sz="1300" b="0" kern="0" dirty="0"/>
              <a:t>Either Prize draws or Gifting to Warwick Charities</a:t>
            </a:r>
          </a:p>
          <a:p>
            <a:r>
              <a:rPr lang="en-US" altLang="en-US" sz="1300" kern="0" dirty="0"/>
              <a:t>Best practice: stagger </a:t>
            </a:r>
            <a:r>
              <a:rPr lang="en-US" altLang="en-US" sz="1300" b="0" kern="0" dirty="0"/>
              <a:t>sum/no of incentive(s) to key milestones in resp. rates (</a:t>
            </a:r>
            <a:r>
              <a:rPr lang="en-US" altLang="en-US" sz="1300" b="0" kern="0" dirty="0" err="1"/>
              <a:t>eg</a:t>
            </a:r>
            <a:r>
              <a:rPr lang="en-US" altLang="en-US" sz="1300" b="0" kern="0" dirty="0"/>
              <a:t>. 50%, 60%, 80%)</a:t>
            </a:r>
          </a:p>
          <a:p>
            <a:endParaRPr lang="en-US" dirty="0"/>
          </a:p>
        </p:txBody>
      </p:sp>
      <p:sp>
        <p:nvSpPr>
          <p:cNvPr id="3" name="Text Placeholder 2"/>
          <p:cNvSpPr>
            <a:spLocks noGrp="1"/>
          </p:cNvSpPr>
          <p:nvPr>
            <p:ph type="body" sz="quarter" idx="14"/>
          </p:nvPr>
        </p:nvSpPr>
        <p:spPr>
          <a:xfrm>
            <a:off x="954860" y="309759"/>
            <a:ext cx="7642141" cy="380867"/>
          </a:xfrm>
        </p:spPr>
        <p:txBody>
          <a:bodyPr/>
          <a:lstStyle/>
          <a:p>
            <a:r>
              <a:rPr lang="en-US" dirty="0"/>
              <a:t>Departmental Survey Promotion - Incentives</a:t>
            </a:r>
          </a:p>
        </p:txBody>
      </p:sp>
      <p:sp>
        <p:nvSpPr>
          <p:cNvPr id="4" name="Text Placeholder 3"/>
          <p:cNvSpPr>
            <a:spLocks noGrp="1"/>
          </p:cNvSpPr>
          <p:nvPr>
            <p:ph type="body" sz="quarter" idx="15"/>
          </p:nvPr>
        </p:nvSpPr>
        <p:spPr>
          <a:xfrm>
            <a:off x="954860" y="833309"/>
            <a:ext cx="3519316" cy="350827"/>
          </a:xfrm>
        </p:spPr>
        <p:txBody>
          <a:bodyPr/>
          <a:lstStyle/>
          <a:p>
            <a:r>
              <a:rPr lang="en-US" sz="1300" dirty="0"/>
              <a:t>Incentives</a:t>
            </a:r>
          </a:p>
        </p:txBody>
      </p:sp>
      <p:sp>
        <p:nvSpPr>
          <p:cNvPr id="5" name="Text Placeholder 4"/>
          <p:cNvSpPr>
            <a:spLocks noGrp="1"/>
          </p:cNvSpPr>
          <p:nvPr>
            <p:ph type="body" sz="quarter" idx="16"/>
          </p:nvPr>
        </p:nvSpPr>
        <p:spPr>
          <a:xfrm>
            <a:off x="5025911" y="1169753"/>
            <a:ext cx="3283901" cy="1516473"/>
          </a:xfrm>
        </p:spPr>
        <p:txBody>
          <a:bodyPr/>
          <a:lstStyle/>
          <a:p>
            <a:pPr>
              <a:spcAft>
                <a:spcPts val="300"/>
              </a:spcAft>
            </a:pPr>
            <a:r>
              <a:rPr lang="en-US" sz="1300" dirty="0"/>
              <a:t>Must be drawn from </a:t>
            </a:r>
            <a:r>
              <a:rPr lang="en-US" sz="1300" u="sng" dirty="0"/>
              <a:t>all eligible students </a:t>
            </a:r>
            <a:r>
              <a:rPr lang="en-US" sz="1300" dirty="0"/>
              <a:t>(</a:t>
            </a:r>
            <a:r>
              <a:rPr lang="en-US" sz="1300" dirty="0" err="1"/>
              <a:t>ie</a:t>
            </a:r>
            <a:r>
              <a:rPr lang="en-US" sz="1300" dirty="0"/>
              <a:t>. winner may not have participated)</a:t>
            </a:r>
          </a:p>
          <a:p>
            <a:pPr>
              <a:spcAft>
                <a:spcPts val="300"/>
              </a:spcAft>
            </a:pPr>
            <a:r>
              <a:rPr lang="en-US" sz="1300" dirty="0"/>
              <a:t>Info on </a:t>
            </a:r>
            <a:r>
              <a:rPr lang="en-US" sz="1300" dirty="0">
                <a:hlinkClick r:id="rId2"/>
              </a:rPr>
              <a:t>student/staff-facing webpage</a:t>
            </a:r>
            <a:endParaRPr lang="en-US" sz="1200" dirty="0"/>
          </a:p>
          <a:p>
            <a:endParaRPr lang="en-US" sz="1200" dirty="0"/>
          </a:p>
        </p:txBody>
      </p:sp>
      <p:sp>
        <p:nvSpPr>
          <p:cNvPr id="6" name="Text Placeholder 5"/>
          <p:cNvSpPr>
            <a:spLocks noGrp="1"/>
          </p:cNvSpPr>
          <p:nvPr>
            <p:ph type="body" sz="quarter" idx="17"/>
          </p:nvPr>
        </p:nvSpPr>
        <p:spPr>
          <a:xfrm>
            <a:off x="5154738" y="789442"/>
            <a:ext cx="3106284" cy="350827"/>
          </a:xfrm>
        </p:spPr>
        <p:txBody>
          <a:bodyPr/>
          <a:lstStyle/>
          <a:p>
            <a:r>
              <a:rPr lang="en-US" sz="1300" dirty="0"/>
              <a:t>Prize Draws</a:t>
            </a:r>
          </a:p>
        </p:txBody>
      </p:sp>
      <p:sp>
        <p:nvSpPr>
          <p:cNvPr id="7" name="Text Placeholder 5"/>
          <p:cNvSpPr txBox="1">
            <a:spLocks/>
          </p:cNvSpPr>
          <p:nvPr/>
        </p:nvSpPr>
        <p:spPr>
          <a:xfrm>
            <a:off x="5025911" y="2159985"/>
            <a:ext cx="3363938" cy="350827"/>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lang="en-US" sz="1200" b="1" kern="1200" dirty="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     </a:t>
            </a:r>
            <a:r>
              <a:rPr lang="en-GB" sz="1300" dirty="0"/>
              <a:t>Charity Donations</a:t>
            </a:r>
          </a:p>
          <a:p>
            <a:pPr marL="171450" indent="-171450">
              <a:buFont typeface="Arial" panose="020B0604020202020204" pitchFamily="34" charset="0"/>
              <a:buChar char="•"/>
            </a:pPr>
            <a:r>
              <a:rPr lang="en-GB" sz="1300" b="0" dirty="0"/>
              <a:t>Must be Warwick Charity </a:t>
            </a:r>
          </a:p>
          <a:p>
            <a:pPr marL="171450" indent="-171450">
              <a:buFont typeface="Arial" panose="020B0604020202020204" pitchFamily="34" charset="0"/>
              <a:buChar char="•"/>
            </a:pPr>
            <a:r>
              <a:rPr lang="en-GB" sz="1300" b="0" dirty="0"/>
              <a:t>info on </a:t>
            </a:r>
            <a:r>
              <a:rPr lang="en-GB" sz="1300" b="0" dirty="0">
                <a:hlinkClick r:id="rId2"/>
              </a:rPr>
              <a:t>student/staff-facing webpage</a:t>
            </a:r>
            <a:endParaRPr lang="en-GB" sz="1300" b="0" dirty="0"/>
          </a:p>
        </p:txBody>
      </p:sp>
      <p:sp>
        <p:nvSpPr>
          <p:cNvPr id="9" name="TextBox 8">
            <a:extLst>
              <a:ext uri="{FF2B5EF4-FFF2-40B4-BE49-F238E27FC236}">
                <a16:creationId xmlns:a16="http://schemas.microsoft.com/office/drawing/2014/main" id="{963662C1-847F-420F-9271-4118E08A30D7}"/>
              </a:ext>
            </a:extLst>
          </p:cNvPr>
          <p:cNvSpPr txBox="1"/>
          <p:nvPr/>
        </p:nvSpPr>
        <p:spPr>
          <a:xfrm>
            <a:off x="954860" y="3384070"/>
            <a:ext cx="7425570" cy="292388"/>
          </a:xfrm>
          <a:prstGeom prst="rect">
            <a:avLst/>
          </a:prstGeom>
          <a:noFill/>
        </p:spPr>
        <p:txBody>
          <a:bodyPr wrap="square" rtlCol="0">
            <a:spAutoFit/>
          </a:bodyPr>
          <a:lstStyle/>
          <a:p>
            <a:r>
              <a:rPr lang="en-GB" sz="1300" b="1" dirty="0"/>
              <a:t>Central support:      </a:t>
            </a:r>
            <a:r>
              <a:rPr lang="en-GB" sz="1300" dirty="0"/>
              <a:t>Weekly response rate reports (weds) &amp; regular charity totals (for feedback to students)</a:t>
            </a:r>
          </a:p>
        </p:txBody>
      </p:sp>
    </p:spTree>
    <p:extLst>
      <p:ext uri="{BB962C8B-B14F-4D97-AF65-F5344CB8AC3E}">
        <p14:creationId xmlns:p14="http://schemas.microsoft.com/office/powerpoint/2010/main" val="1481951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D94EBE-13B1-4529-A38F-0776174F3915}"/>
              </a:ext>
            </a:extLst>
          </p:cNvPr>
          <p:cNvSpPr>
            <a:spLocks noGrp="1"/>
          </p:cNvSpPr>
          <p:nvPr>
            <p:ph type="body" sz="quarter" idx="13"/>
          </p:nvPr>
        </p:nvSpPr>
        <p:spPr>
          <a:xfrm>
            <a:off x="884242" y="1045623"/>
            <a:ext cx="4122825" cy="1516473"/>
          </a:xfrm>
        </p:spPr>
        <p:txBody>
          <a:bodyPr/>
          <a:lstStyle/>
          <a:p>
            <a:pPr>
              <a:spcAft>
                <a:spcPts val="0"/>
              </a:spcAft>
            </a:pPr>
            <a:r>
              <a:rPr lang="en-GB" sz="1200" dirty="0"/>
              <a:t>Staff to familiarise themselves with NSS pages, especially:</a:t>
            </a:r>
          </a:p>
          <a:p>
            <a:pPr marL="342900" lvl="1" indent="0">
              <a:buNone/>
            </a:pPr>
            <a:r>
              <a:rPr lang="en-GB" sz="1050" b="0" dirty="0">
                <a:latin typeface="+mn-lt"/>
                <a:hlinkClick r:id="rId2"/>
              </a:rPr>
              <a:t>How student engagement &amp; surveys have made a difference</a:t>
            </a:r>
            <a:endParaRPr lang="en-GB" sz="1050" b="0" dirty="0">
              <a:latin typeface="+mn-lt"/>
            </a:endParaRPr>
          </a:p>
          <a:p>
            <a:pPr marL="342900" lvl="1" indent="0">
              <a:buNone/>
            </a:pPr>
            <a:r>
              <a:rPr lang="en-GB" sz="1050" b="0" dirty="0">
                <a:latin typeface="+mn-lt"/>
                <a:hlinkClick r:id="rId3"/>
              </a:rPr>
              <a:t>Student and staff FAQs (the tricky ones to answer…)</a:t>
            </a:r>
            <a:endParaRPr lang="en-GB" sz="1050" b="0" dirty="0">
              <a:latin typeface="+mn-lt"/>
            </a:endParaRPr>
          </a:p>
          <a:p>
            <a:pPr marL="342900" lvl="1" indent="0">
              <a:buNone/>
            </a:pPr>
            <a:r>
              <a:rPr lang="en-GB" sz="1050" b="0" dirty="0">
                <a:latin typeface="+mn-lt"/>
                <a:hlinkClick r:id="rId4"/>
              </a:rPr>
              <a:t>General staff NSS guidance document</a:t>
            </a:r>
            <a:endParaRPr lang="en-GB" sz="1050" b="0" dirty="0">
              <a:latin typeface="+mn-lt"/>
              <a:hlinkClick r:id="rId5"/>
            </a:endParaRPr>
          </a:p>
          <a:p>
            <a:pPr marL="342900" lvl="1" indent="0">
              <a:buNone/>
            </a:pPr>
            <a:r>
              <a:rPr lang="en-GB" sz="1050" b="0" dirty="0">
                <a:latin typeface="+mn-lt"/>
                <a:hlinkClick r:id="rId5"/>
              </a:rPr>
              <a:t>Staff resources available via staff portal</a:t>
            </a:r>
            <a:endParaRPr lang="en-GB" sz="1200" b="0" dirty="0">
              <a:latin typeface="+mn-lt"/>
            </a:endParaRPr>
          </a:p>
          <a:p>
            <a:pPr>
              <a:spcAft>
                <a:spcPts val="300"/>
              </a:spcAft>
            </a:pPr>
            <a:r>
              <a:rPr lang="en-GB" sz="1200" dirty="0"/>
              <a:t>Consult students on incentive scheme (where incentives necessary) and submit details </a:t>
            </a:r>
            <a:r>
              <a:rPr lang="en-GB" sz="1200" dirty="0">
                <a:hlinkClick r:id="rId6"/>
              </a:rPr>
              <a:t>(via staff portal) </a:t>
            </a:r>
            <a:r>
              <a:rPr lang="en-GB" sz="1200" dirty="0"/>
              <a:t>by Fri 26</a:t>
            </a:r>
            <a:r>
              <a:rPr lang="en-GB" sz="1200" baseline="30000" dirty="0"/>
              <a:t>th</a:t>
            </a:r>
            <a:r>
              <a:rPr lang="en-GB" sz="1200" dirty="0"/>
              <a:t> Jan </a:t>
            </a:r>
          </a:p>
          <a:p>
            <a:pPr>
              <a:spcAft>
                <a:spcPts val="300"/>
              </a:spcAft>
            </a:pPr>
            <a:r>
              <a:rPr lang="en-GB" sz="1200" dirty="0"/>
              <a:t>Review survey timetable and have </a:t>
            </a:r>
            <a:r>
              <a:rPr lang="en-GB" sz="1200" dirty="0" err="1"/>
              <a:t>dept</a:t>
            </a:r>
            <a:r>
              <a:rPr lang="en-GB" sz="1200" dirty="0"/>
              <a:t> promo/</a:t>
            </a:r>
            <a:r>
              <a:rPr lang="en-GB" sz="1200" dirty="0" err="1"/>
              <a:t>comms</a:t>
            </a:r>
            <a:r>
              <a:rPr lang="en-GB" sz="1200" dirty="0"/>
              <a:t> plans and options ready</a:t>
            </a:r>
          </a:p>
          <a:p>
            <a:pPr>
              <a:spcAft>
                <a:spcPts val="300"/>
              </a:spcAft>
            </a:pPr>
            <a:r>
              <a:rPr lang="en-GB" sz="1200" dirty="0"/>
              <a:t>Download student contact list ready for use (staff portal)</a:t>
            </a:r>
          </a:p>
          <a:p>
            <a:pPr>
              <a:spcAft>
                <a:spcPts val="300"/>
              </a:spcAft>
            </a:pPr>
            <a:r>
              <a:rPr lang="en-GB" sz="1200" dirty="0"/>
              <a:t>Display promo visuals from Mon 5</a:t>
            </a:r>
            <a:r>
              <a:rPr lang="en-GB" sz="1200" baseline="30000" dirty="0"/>
              <a:t>th</a:t>
            </a:r>
            <a:r>
              <a:rPr lang="en-GB" sz="1200" dirty="0"/>
              <a:t> Feb (some physical materials can be installed from w/c 31</a:t>
            </a:r>
            <a:r>
              <a:rPr lang="en-GB" sz="1200" baseline="30000" dirty="0"/>
              <a:t>st</a:t>
            </a:r>
            <a:r>
              <a:rPr lang="en-GB" sz="1200" dirty="0"/>
              <a:t> Jan)</a:t>
            </a:r>
          </a:p>
          <a:p>
            <a:endParaRPr lang="en-GB" sz="1100" dirty="0"/>
          </a:p>
        </p:txBody>
      </p:sp>
      <p:sp>
        <p:nvSpPr>
          <p:cNvPr id="3" name="Text Placeholder 2">
            <a:extLst>
              <a:ext uri="{FF2B5EF4-FFF2-40B4-BE49-F238E27FC236}">
                <a16:creationId xmlns:a16="http://schemas.microsoft.com/office/drawing/2014/main" id="{2B67A2F6-97D9-4A2D-8FAA-737782EFBF3B}"/>
              </a:ext>
            </a:extLst>
          </p:cNvPr>
          <p:cNvSpPr>
            <a:spLocks noGrp="1"/>
          </p:cNvSpPr>
          <p:nvPr>
            <p:ph type="body" sz="quarter" idx="14"/>
          </p:nvPr>
        </p:nvSpPr>
        <p:spPr>
          <a:xfrm>
            <a:off x="398466" y="319640"/>
            <a:ext cx="7642141" cy="380867"/>
          </a:xfrm>
        </p:spPr>
        <p:txBody>
          <a:bodyPr/>
          <a:lstStyle/>
          <a:p>
            <a:pPr algn="ctr"/>
            <a:r>
              <a:rPr lang="en-GB" dirty="0"/>
              <a:t>What should departments do?</a:t>
            </a:r>
          </a:p>
        </p:txBody>
      </p:sp>
      <p:sp>
        <p:nvSpPr>
          <p:cNvPr id="4" name="Text Placeholder 3">
            <a:extLst>
              <a:ext uri="{FF2B5EF4-FFF2-40B4-BE49-F238E27FC236}">
                <a16:creationId xmlns:a16="http://schemas.microsoft.com/office/drawing/2014/main" id="{85065E2C-7958-41F7-8FE7-9303AB618B5D}"/>
              </a:ext>
            </a:extLst>
          </p:cNvPr>
          <p:cNvSpPr>
            <a:spLocks noGrp="1"/>
          </p:cNvSpPr>
          <p:nvPr>
            <p:ph type="body" sz="quarter" idx="15"/>
          </p:nvPr>
        </p:nvSpPr>
        <p:spPr>
          <a:xfrm>
            <a:off x="884242" y="736257"/>
            <a:ext cx="3519316" cy="330544"/>
          </a:xfrm>
        </p:spPr>
        <p:txBody>
          <a:bodyPr/>
          <a:lstStyle/>
          <a:p>
            <a:r>
              <a:rPr lang="en-GB" sz="1300" dirty="0"/>
              <a:t>Before survey:</a:t>
            </a:r>
          </a:p>
        </p:txBody>
      </p:sp>
      <p:sp>
        <p:nvSpPr>
          <p:cNvPr id="5" name="Text Placeholder 4">
            <a:extLst>
              <a:ext uri="{FF2B5EF4-FFF2-40B4-BE49-F238E27FC236}">
                <a16:creationId xmlns:a16="http://schemas.microsoft.com/office/drawing/2014/main" id="{B9143157-E7CC-491E-A15B-54EF8BD76FA6}"/>
              </a:ext>
            </a:extLst>
          </p:cNvPr>
          <p:cNvSpPr>
            <a:spLocks noGrp="1"/>
          </p:cNvSpPr>
          <p:nvPr>
            <p:ph type="body" sz="quarter" idx="16"/>
          </p:nvPr>
        </p:nvSpPr>
        <p:spPr>
          <a:xfrm>
            <a:off x="5105400" y="1096929"/>
            <a:ext cx="3204412" cy="1516473"/>
          </a:xfrm>
        </p:spPr>
        <p:txBody>
          <a:bodyPr/>
          <a:lstStyle/>
          <a:p>
            <a:r>
              <a:rPr lang="en-GB" sz="1200" dirty="0"/>
              <a:t>Review weekly Weds response rate reports (email and staff portal) and disseminate news to staff/students </a:t>
            </a:r>
          </a:p>
          <a:p>
            <a:r>
              <a:rPr lang="en-GB" sz="1200" dirty="0"/>
              <a:t>(If gifting to charity…)  review updates of totals raised (staff portal) as you might want to include this in updates to students</a:t>
            </a:r>
          </a:p>
          <a:p>
            <a:r>
              <a:rPr lang="en-GB" sz="1200" dirty="0"/>
              <a:t>Encourage completion sooner rather than later, especially prior to the Easter break </a:t>
            </a:r>
          </a:p>
          <a:p>
            <a:r>
              <a:rPr lang="en-GB" sz="1200" dirty="0"/>
              <a:t>Contact </a:t>
            </a:r>
            <a:r>
              <a:rPr lang="en-GB" sz="1200" dirty="0" smtClean="0">
                <a:hlinkClick r:id="rId7"/>
              </a:rPr>
              <a:t>d.derricott@warwick.ac.uk</a:t>
            </a:r>
            <a:r>
              <a:rPr lang="en-GB" sz="1200" dirty="0" smtClean="0"/>
              <a:t> with any questions or </a:t>
            </a:r>
            <a:r>
              <a:rPr lang="en-GB" sz="1200" dirty="0"/>
              <a:t>concerns.</a:t>
            </a:r>
          </a:p>
          <a:p>
            <a:endParaRPr lang="en-GB" sz="1200" dirty="0"/>
          </a:p>
          <a:p>
            <a:endParaRPr lang="en-GB" dirty="0"/>
          </a:p>
        </p:txBody>
      </p:sp>
      <p:sp>
        <p:nvSpPr>
          <p:cNvPr id="6" name="Text Placeholder 5">
            <a:extLst>
              <a:ext uri="{FF2B5EF4-FFF2-40B4-BE49-F238E27FC236}">
                <a16:creationId xmlns:a16="http://schemas.microsoft.com/office/drawing/2014/main" id="{B501CFC6-B6E7-4154-A2FC-ED8A134E762F}"/>
              </a:ext>
            </a:extLst>
          </p:cNvPr>
          <p:cNvSpPr>
            <a:spLocks noGrp="1"/>
          </p:cNvSpPr>
          <p:nvPr>
            <p:ph type="body" sz="quarter" idx="17"/>
          </p:nvPr>
        </p:nvSpPr>
        <p:spPr>
          <a:xfrm>
            <a:off x="5007067" y="736256"/>
            <a:ext cx="3519316" cy="411979"/>
          </a:xfrm>
        </p:spPr>
        <p:txBody>
          <a:bodyPr/>
          <a:lstStyle/>
          <a:p>
            <a:r>
              <a:rPr lang="en-GB" sz="1300" dirty="0"/>
              <a:t>During survey:</a:t>
            </a:r>
          </a:p>
        </p:txBody>
      </p:sp>
    </p:spTree>
    <p:extLst>
      <p:ext uri="{BB962C8B-B14F-4D97-AF65-F5344CB8AC3E}">
        <p14:creationId xmlns:p14="http://schemas.microsoft.com/office/powerpoint/2010/main" val="3122455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B5C772-286B-491B-AF59-91D838CD18CE}"/>
              </a:ext>
            </a:extLst>
          </p:cNvPr>
          <p:cNvSpPr>
            <a:spLocks noGrp="1"/>
          </p:cNvSpPr>
          <p:nvPr>
            <p:ph type="body" sz="quarter" idx="13"/>
          </p:nvPr>
        </p:nvSpPr>
        <p:spPr>
          <a:xfrm>
            <a:off x="884242" y="1355087"/>
            <a:ext cx="3519316" cy="1516473"/>
          </a:xfrm>
        </p:spPr>
        <p:txBody>
          <a:bodyPr/>
          <a:lstStyle/>
          <a:p>
            <a:r>
              <a:rPr lang="en-GB" dirty="0"/>
              <a:t>Provide charity fundraising totals to assist with news stories</a:t>
            </a:r>
          </a:p>
          <a:p>
            <a:r>
              <a:rPr lang="en-GB" dirty="0"/>
              <a:t>Update all NSS pages – especially examples of where feedback is being used.</a:t>
            </a:r>
          </a:p>
          <a:p>
            <a:r>
              <a:rPr lang="en-GB" dirty="0"/>
              <a:t>Prepare FAQs with “tricky topics” in advance of the survey</a:t>
            </a:r>
          </a:p>
          <a:p>
            <a:r>
              <a:rPr lang="en-GB" dirty="0"/>
              <a:t>Requested student rep briefing (supplied by Ipsos this year)</a:t>
            </a:r>
          </a:p>
          <a:p>
            <a:r>
              <a:rPr lang="en-GB" dirty="0"/>
              <a:t>Response rate reports will be provided by </a:t>
            </a:r>
            <a:r>
              <a:rPr lang="en-GB" dirty="0" err="1"/>
              <a:t>Dept</a:t>
            </a:r>
            <a:r>
              <a:rPr lang="en-GB" dirty="0"/>
              <a:t>, course and subject where possible this year.</a:t>
            </a:r>
          </a:p>
          <a:p>
            <a:r>
              <a:rPr lang="en-GB" dirty="0"/>
              <a:t>Need to improve visibility of survey in campus common space – targeting more high traffic areas/plasma screens and better lamppost coverage this year.</a:t>
            </a:r>
          </a:p>
        </p:txBody>
      </p:sp>
      <p:sp>
        <p:nvSpPr>
          <p:cNvPr id="3" name="Text Placeholder 2">
            <a:extLst>
              <a:ext uri="{FF2B5EF4-FFF2-40B4-BE49-F238E27FC236}">
                <a16:creationId xmlns:a16="http://schemas.microsoft.com/office/drawing/2014/main" id="{F589A626-F451-4A78-A1AE-17670003B5DF}"/>
              </a:ext>
            </a:extLst>
          </p:cNvPr>
          <p:cNvSpPr>
            <a:spLocks noGrp="1"/>
          </p:cNvSpPr>
          <p:nvPr>
            <p:ph type="body" sz="quarter" idx="14"/>
          </p:nvPr>
        </p:nvSpPr>
        <p:spPr/>
        <p:txBody>
          <a:bodyPr/>
          <a:lstStyle/>
          <a:p>
            <a:r>
              <a:rPr lang="en-GB" dirty="0"/>
              <a:t>What have we done in response to staff NSS queries/requests?</a:t>
            </a:r>
          </a:p>
        </p:txBody>
      </p:sp>
      <p:sp>
        <p:nvSpPr>
          <p:cNvPr id="4" name="Text Placeholder 3">
            <a:extLst>
              <a:ext uri="{FF2B5EF4-FFF2-40B4-BE49-F238E27FC236}">
                <a16:creationId xmlns:a16="http://schemas.microsoft.com/office/drawing/2014/main" id="{06CAF63A-5E2C-439C-B10B-401923D0DAD8}"/>
              </a:ext>
            </a:extLst>
          </p:cNvPr>
          <p:cNvSpPr>
            <a:spLocks noGrp="1"/>
          </p:cNvSpPr>
          <p:nvPr>
            <p:ph type="body" sz="quarter" idx="15"/>
          </p:nvPr>
        </p:nvSpPr>
        <p:spPr/>
        <p:txBody>
          <a:bodyPr/>
          <a:lstStyle/>
          <a:p>
            <a:r>
              <a:rPr lang="en-GB" dirty="0"/>
              <a:t>Feedback from last year:</a:t>
            </a:r>
          </a:p>
        </p:txBody>
      </p:sp>
      <p:sp>
        <p:nvSpPr>
          <p:cNvPr id="5" name="Text Placeholder 4">
            <a:extLst>
              <a:ext uri="{FF2B5EF4-FFF2-40B4-BE49-F238E27FC236}">
                <a16:creationId xmlns:a16="http://schemas.microsoft.com/office/drawing/2014/main" id="{BA65975F-A291-4479-B4D0-7186C14722E8}"/>
              </a:ext>
            </a:extLst>
          </p:cNvPr>
          <p:cNvSpPr>
            <a:spLocks noGrp="1"/>
          </p:cNvSpPr>
          <p:nvPr>
            <p:ph type="body" sz="quarter" idx="16"/>
          </p:nvPr>
        </p:nvSpPr>
        <p:spPr>
          <a:xfrm>
            <a:off x="4533900" y="1274271"/>
            <a:ext cx="3775912" cy="1516473"/>
          </a:xfrm>
        </p:spPr>
        <p:txBody>
          <a:bodyPr/>
          <a:lstStyle/>
          <a:p>
            <a:r>
              <a:rPr lang="en-GB" dirty="0"/>
              <a:t>Clarified in </a:t>
            </a:r>
            <a:r>
              <a:rPr lang="en-GB" dirty="0">
                <a:hlinkClick r:id="rId2"/>
              </a:rPr>
              <a:t>£5 incentive pages</a:t>
            </a:r>
            <a:r>
              <a:rPr lang="en-GB" dirty="0"/>
              <a:t> and invite to students that claimants are confidential to all but a few central staff</a:t>
            </a:r>
          </a:p>
          <a:p>
            <a:r>
              <a:rPr lang="en-GB" dirty="0"/>
              <a:t>Improved info on what happens to small cohort (or below threshold data) in </a:t>
            </a:r>
            <a:r>
              <a:rPr lang="en-GB" dirty="0">
                <a:hlinkClick r:id="rId3"/>
              </a:rPr>
              <a:t>FAQ 10 here</a:t>
            </a:r>
            <a:endParaRPr lang="en-GB" dirty="0"/>
          </a:p>
          <a:p>
            <a:r>
              <a:rPr lang="en-GB" dirty="0"/>
              <a:t>Provided </a:t>
            </a:r>
            <a:r>
              <a:rPr lang="en-GB" dirty="0" err="1">
                <a:hlinkClick r:id="rId4"/>
              </a:rPr>
              <a:t>screenviews</a:t>
            </a:r>
            <a:r>
              <a:rPr lang="en-GB" dirty="0">
                <a:hlinkClick r:id="rId4"/>
              </a:rPr>
              <a:t> of what the survey looks like</a:t>
            </a:r>
            <a:endParaRPr lang="en-GB" dirty="0"/>
          </a:p>
          <a:p>
            <a:r>
              <a:rPr lang="en-GB" dirty="0"/>
              <a:t>We will be assisting with briefing all staff who interact with students about the survey this year and will share this with key NSS contacts in advance of circulation/publication and post it on the staff portal.</a:t>
            </a:r>
          </a:p>
          <a:p>
            <a:r>
              <a:rPr lang="en-GB" dirty="0"/>
              <a:t>Slide with information on “neither agree nor disagree” provided </a:t>
            </a:r>
            <a:r>
              <a:rPr lang="en-GB"/>
              <a:t>following the </a:t>
            </a:r>
            <a:r>
              <a:rPr lang="en-GB" dirty="0"/>
              <a:t>October briefing and </a:t>
            </a:r>
            <a:r>
              <a:rPr lang="en-GB" dirty="0">
                <a:hlinkClick r:id="rId5"/>
              </a:rPr>
              <a:t>available in staff portal here</a:t>
            </a:r>
            <a:r>
              <a:rPr lang="en-GB" dirty="0"/>
              <a:t>.</a:t>
            </a:r>
          </a:p>
        </p:txBody>
      </p:sp>
      <p:sp>
        <p:nvSpPr>
          <p:cNvPr id="6" name="Text Placeholder 5">
            <a:extLst>
              <a:ext uri="{FF2B5EF4-FFF2-40B4-BE49-F238E27FC236}">
                <a16:creationId xmlns:a16="http://schemas.microsoft.com/office/drawing/2014/main" id="{F07DF809-3449-4521-8D2C-076D450AA0BF}"/>
              </a:ext>
            </a:extLst>
          </p:cNvPr>
          <p:cNvSpPr>
            <a:spLocks noGrp="1"/>
          </p:cNvSpPr>
          <p:nvPr>
            <p:ph type="body" sz="quarter" idx="17"/>
          </p:nvPr>
        </p:nvSpPr>
        <p:spPr>
          <a:xfrm>
            <a:off x="4533900" y="964856"/>
            <a:ext cx="3775912" cy="618831"/>
          </a:xfrm>
        </p:spPr>
        <p:txBody>
          <a:bodyPr/>
          <a:lstStyle/>
          <a:p>
            <a:r>
              <a:rPr lang="en-GB" dirty="0"/>
              <a:t>Feedback &amp; requests from/since October briefings:</a:t>
            </a:r>
          </a:p>
        </p:txBody>
      </p:sp>
    </p:spTree>
    <p:extLst>
      <p:ext uri="{BB962C8B-B14F-4D97-AF65-F5344CB8AC3E}">
        <p14:creationId xmlns:p14="http://schemas.microsoft.com/office/powerpoint/2010/main" val="3721539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884" y="0"/>
            <a:ext cx="7718088" cy="5143497"/>
          </a:xfrm>
          <a:prstGeom prst="rect">
            <a:avLst/>
          </a:prstGeom>
          <a:solidFill>
            <a:schemeClr val="tx1"/>
          </a:solidFill>
        </p:spPr>
      </p:pic>
      <p:sp>
        <p:nvSpPr>
          <p:cNvPr id="5" name="Freeform 4"/>
          <p:cNvSpPr/>
          <p:nvPr/>
        </p:nvSpPr>
        <p:spPr>
          <a:xfrm>
            <a:off x="-3818886" y="-23648"/>
            <a:ext cx="8150773" cy="5218386"/>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F47920"/>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flipH="1" flipV="1">
            <a:off x="6306011" y="-23648"/>
            <a:ext cx="8150773" cy="5218386"/>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F47920"/>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66372" y="1195365"/>
            <a:ext cx="2194875" cy="1880673"/>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2800" dirty="0">
                <a:latin typeface="+mn-lt"/>
              </a:rPr>
              <a:t>THE END…</a:t>
            </a:r>
          </a:p>
        </p:txBody>
      </p:sp>
      <p:sp>
        <p:nvSpPr>
          <p:cNvPr id="12" name="Subtitle 2"/>
          <p:cNvSpPr txBox="1">
            <a:spLocks/>
          </p:cNvSpPr>
          <p:nvPr/>
        </p:nvSpPr>
        <p:spPr>
          <a:xfrm>
            <a:off x="603504" y="4532814"/>
            <a:ext cx="6858000" cy="217123"/>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b="0" i="0" dirty="0">
                <a:latin typeface="Avenir Next" charset="0"/>
                <a:ea typeface="Avenir Next" charset="0"/>
                <a:cs typeface="Avenir Next" charset="0"/>
              </a:rPr>
              <a:t>Sub title here </a:t>
            </a:r>
            <a:r>
              <a:rPr lang="en-US" sz="1500" b="0" i="0">
                <a:latin typeface="Avenir Next" charset="0"/>
                <a:ea typeface="Avenir Next" charset="0"/>
                <a:cs typeface="Avenir Next" charset="0"/>
              </a:rPr>
              <a:t>if needed</a:t>
            </a:r>
            <a:endParaRPr lang="en-US" sz="1500" b="0" i="0" dirty="0">
              <a:latin typeface="Avenir Next" charset="0"/>
              <a:ea typeface="Avenir Next" charset="0"/>
              <a:cs typeface="Avenir Next"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Subtitle 2"/>
          <p:cNvSpPr txBox="1">
            <a:spLocks/>
          </p:cNvSpPr>
          <p:nvPr/>
        </p:nvSpPr>
        <p:spPr>
          <a:xfrm>
            <a:off x="66372" y="1659286"/>
            <a:ext cx="2616316" cy="986326"/>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latin typeface="+mn-lt"/>
              </a:rPr>
              <a:t>Questions, comments and feedback are </a:t>
            </a:r>
            <a:r>
              <a:rPr lang="en-US" dirty="0" smtClean="0">
                <a:latin typeface="+mn-lt"/>
              </a:rPr>
              <a:t>welcome</a:t>
            </a:r>
          </a:p>
          <a:p>
            <a:endParaRPr lang="en-US" dirty="0">
              <a:latin typeface="+mn-lt"/>
            </a:endParaRPr>
          </a:p>
          <a:p>
            <a:r>
              <a:rPr lang="en-US" dirty="0" smtClean="0">
                <a:latin typeface="+mn-lt"/>
              </a:rPr>
              <a:t>Dan Derricott</a:t>
            </a:r>
          </a:p>
          <a:p>
            <a:r>
              <a:rPr lang="en-US" sz="1600" b="1" dirty="0" smtClean="0">
                <a:latin typeface="+mn-lt"/>
              </a:rPr>
              <a:t>d.derricott@warwick.ac.uk</a:t>
            </a:r>
            <a:endParaRPr lang="en-US" sz="1600" b="1" dirty="0">
              <a:latin typeface="+mn-lt"/>
            </a:endParaRPr>
          </a:p>
        </p:txBody>
      </p:sp>
    </p:spTree>
    <p:extLst>
      <p:ext uri="{BB962C8B-B14F-4D97-AF65-F5344CB8AC3E}">
        <p14:creationId xmlns:p14="http://schemas.microsoft.com/office/powerpoint/2010/main" val="1569785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144" y="1597576"/>
            <a:ext cx="8854111" cy="2462958"/>
          </a:xfrm>
        </p:spPr>
        <p:txBody>
          <a:bodyPr/>
          <a:lstStyle/>
          <a:p>
            <a:pPr marL="0" indent="0">
              <a:spcAft>
                <a:spcPts val="0"/>
              </a:spcAft>
              <a:buNone/>
              <a:defRPr/>
            </a:pPr>
            <a:r>
              <a:rPr lang="en-GB" altLang="en-US" sz="1600" b="1" dirty="0" smtClean="0"/>
              <a:t>Operational Contacts</a:t>
            </a:r>
            <a:endParaRPr lang="en-GB" altLang="en-US" sz="1600" b="1" dirty="0"/>
          </a:p>
          <a:p>
            <a:pPr marL="0" indent="0">
              <a:spcAft>
                <a:spcPts val="0"/>
              </a:spcAft>
              <a:buNone/>
              <a:defRPr/>
            </a:pPr>
            <a:endParaRPr lang="en-GB" altLang="en-US" sz="1600" dirty="0" smtClean="0"/>
          </a:p>
          <a:p>
            <a:pPr marL="0" indent="0">
              <a:spcAft>
                <a:spcPts val="0"/>
              </a:spcAft>
              <a:buNone/>
              <a:defRPr/>
            </a:pPr>
            <a:r>
              <a:rPr lang="en-GB" altLang="en-US" sz="1600" dirty="0" smtClean="0">
                <a:solidFill>
                  <a:srgbClr val="002060"/>
                </a:solidFill>
              </a:rPr>
              <a:t>Dan Derricott, Assistant Registrar, TQ		</a:t>
            </a:r>
            <a:r>
              <a:rPr lang="en-GB" altLang="en-US" sz="1600" i="1" dirty="0" smtClean="0">
                <a:solidFill>
                  <a:srgbClr val="002060"/>
                </a:solidFill>
              </a:rPr>
              <a:t>Operational Lead / First Point of Contact </a:t>
            </a:r>
          </a:p>
          <a:p>
            <a:pPr marL="0" indent="0">
              <a:spcAft>
                <a:spcPts val="0"/>
              </a:spcAft>
              <a:buNone/>
              <a:defRPr/>
            </a:pPr>
            <a:r>
              <a:rPr lang="en-GB" altLang="en-US" sz="1600" i="1" dirty="0">
                <a:solidFill>
                  <a:srgbClr val="002060"/>
                </a:solidFill>
              </a:rPr>
              <a:t>	</a:t>
            </a:r>
            <a:r>
              <a:rPr lang="en-GB" altLang="en-US" sz="1600" i="1" dirty="0" smtClean="0">
                <a:solidFill>
                  <a:srgbClr val="002060"/>
                </a:solidFill>
              </a:rPr>
              <a:t>					d.derricott@warwick.ac.uk </a:t>
            </a:r>
            <a:r>
              <a:rPr lang="en-GB" altLang="en-US" sz="1600" dirty="0" smtClean="0"/>
              <a:t/>
            </a:r>
            <a:br>
              <a:rPr lang="en-GB" altLang="en-US" sz="1600" dirty="0" smtClean="0"/>
            </a:br>
            <a:r>
              <a:rPr lang="en-GB" altLang="en-US" sz="1600" b="0" dirty="0" smtClean="0"/>
              <a:t>Cara Pearson</a:t>
            </a:r>
            <a:r>
              <a:rPr lang="en-GB" altLang="en-US" sz="1600" dirty="0" smtClean="0"/>
              <a:t>, </a:t>
            </a:r>
            <a:r>
              <a:rPr lang="en-GB" altLang="en-US" sz="1600" dirty="0"/>
              <a:t>Assistant Registrar, TQ</a:t>
            </a:r>
            <a:endParaRPr lang="en-GB" altLang="en-US" sz="1600" b="0" dirty="0" smtClean="0"/>
          </a:p>
          <a:p>
            <a:pPr marL="0" indent="0">
              <a:spcAft>
                <a:spcPts val="0"/>
              </a:spcAft>
              <a:buNone/>
              <a:defRPr/>
            </a:pPr>
            <a:r>
              <a:rPr lang="en-GB" altLang="en-US" sz="1600" dirty="0" smtClean="0"/>
              <a:t>Nichola Howell-Manning, Student Communications Officer</a:t>
            </a:r>
            <a:endParaRPr lang="en-GB" altLang="en-US" sz="1600" dirty="0"/>
          </a:p>
          <a:p>
            <a:pPr marL="0" indent="0">
              <a:spcAft>
                <a:spcPts val="0"/>
              </a:spcAft>
              <a:buNone/>
              <a:defRPr/>
            </a:pPr>
            <a:r>
              <a:rPr lang="en-GB" altLang="en-US" sz="1600" dirty="0" smtClean="0"/>
              <a:t>Jenny Hall, Marketing Officer</a:t>
            </a:r>
          </a:p>
          <a:p>
            <a:pPr marL="0" indent="0">
              <a:spcAft>
                <a:spcPts val="0"/>
              </a:spcAft>
              <a:buNone/>
              <a:defRPr/>
            </a:pPr>
            <a:endParaRPr lang="en-GB" altLang="en-US" sz="1600" dirty="0"/>
          </a:p>
          <a:p>
            <a:pPr marL="0" indent="0">
              <a:spcAft>
                <a:spcPts val="0"/>
              </a:spcAft>
              <a:buNone/>
              <a:defRPr/>
            </a:pPr>
            <a:r>
              <a:rPr lang="en-GB" altLang="en-US" sz="1600" b="1" dirty="0"/>
              <a:t>Strategic Leads	</a:t>
            </a:r>
          </a:p>
          <a:p>
            <a:pPr marL="0" indent="0">
              <a:spcAft>
                <a:spcPts val="0"/>
              </a:spcAft>
              <a:buNone/>
              <a:defRPr/>
            </a:pPr>
            <a:endParaRPr lang="en-GB" altLang="en-US" sz="1600" dirty="0"/>
          </a:p>
          <a:p>
            <a:pPr marL="0" indent="0">
              <a:spcAft>
                <a:spcPts val="0"/>
              </a:spcAft>
              <a:buNone/>
              <a:defRPr/>
            </a:pPr>
            <a:r>
              <a:rPr lang="en-GB" altLang="en-US" sz="1600" dirty="0" err="1"/>
              <a:t>Prof.</a:t>
            </a:r>
            <a:r>
              <a:rPr lang="en-GB" altLang="en-US" sz="1600" dirty="0"/>
              <a:t> Chris Hughes, PVC Education</a:t>
            </a:r>
          </a:p>
          <a:p>
            <a:pPr marL="0" indent="0">
              <a:spcAft>
                <a:spcPts val="0"/>
              </a:spcAft>
              <a:buNone/>
              <a:defRPr/>
            </a:pPr>
            <a:r>
              <a:rPr lang="en-GB" altLang="en-US" sz="1600" dirty="0" err="1"/>
              <a:t>Prof.</a:t>
            </a:r>
            <a:r>
              <a:rPr lang="en-GB" altLang="en-US" sz="1600" dirty="0"/>
              <a:t> Gwen van der Velden, Academic Director (WIHEA)</a:t>
            </a:r>
            <a:r>
              <a:rPr lang="en-GB" altLang="en-US" sz="1600" i="1" dirty="0"/>
              <a:t> 	</a:t>
            </a:r>
            <a:r>
              <a:rPr lang="en-GB" altLang="en-US" sz="1600" i="1" dirty="0">
                <a:solidFill>
                  <a:srgbClr val="FF0000"/>
                </a:solidFill>
              </a:rPr>
              <a:t>{</a:t>
            </a:r>
            <a:r>
              <a:rPr lang="en-GB" altLang="en-US" sz="1600" i="1" dirty="0"/>
              <a:t>	 Both available for help, guidance, </a:t>
            </a:r>
            <a:endParaRPr lang="en-GB" altLang="en-US" sz="1600" dirty="0"/>
          </a:p>
          <a:p>
            <a:pPr marL="0" indent="0">
              <a:spcAft>
                <a:spcPts val="0"/>
              </a:spcAft>
              <a:buNone/>
              <a:defRPr/>
            </a:pPr>
            <a:r>
              <a:rPr lang="en-GB" altLang="en-US" sz="1600" dirty="0" err="1"/>
              <a:t>Prof.</a:t>
            </a:r>
            <a:r>
              <a:rPr lang="en-GB" altLang="en-US" sz="1600" dirty="0"/>
              <a:t> Andy Clark, Academic Director (Undergraduate)</a:t>
            </a:r>
            <a:r>
              <a:rPr lang="en-GB" altLang="en-US" sz="1600" i="1" dirty="0"/>
              <a:t> 	</a:t>
            </a:r>
            <a:r>
              <a:rPr lang="en-GB" altLang="en-US" sz="1600" i="1" dirty="0">
                <a:solidFill>
                  <a:srgbClr val="FF0000"/>
                </a:solidFill>
              </a:rPr>
              <a:t>{</a:t>
            </a:r>
            <a:r>
              <a:rPr lang="en-GB" altLang="en-US" sz="1600" i="1" dirty="0"/>
              <a:t>	 dissemination of best practice</a:t>
            </a:r>
            <a:r>
              <a:rPr lang="en-GB" altLang="en-US" sz="1600" i="1" dirty="0" smtClean="0"/>
              <a:t>.</a:t>
            </a:r>
            <a:endParaRPr lang="en-GB" altLang="en-US" sz="1600" i="1" dirty="0"/>
          </a:p>
        </p:txBody>
      </p:sp>
      <p:sp>
        <p:nvSpPr>
          <p:cNvPr id="3" name="Text Placeholder 2"/>
          <p:cNvSpPr>
            <a:spLocks noGrp="1"/>
          </p:cNvSpPr>
          <p:nvPr>
            <p:ph type="body" sz="quarter" idx="14"/>
          </p:nvPr>
        </p:nvSpPr>
        <p:spPr>
          <a:xfrm>
            <a:off x="395144" y="1216709"/>
            <a:ext cx="5030784" cy="380867"/>
          </a:xfrm>
        </p:spPr>
        <p:txBody>
          <a:bodyPr/>
          <a:lstStyle/>
          <a:p>
            <a:r>
              <a:rPr lang="en-US" dirty="0"/>
              <a:t>NSS contacts </a:t>
            </a:r>
          </a:p>
        </p:txBody>
      </p:sp>
    </p:spTree>
    <p:extLst>
      <p:ext uri="{BB962C8B-B14F-4D97-AF65-F5344CB8AC3E}">
        <p14:creationId xmlns:p14="http://schemas.microsoft.com/office/powerpoint/2010/main" val="964581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756745" y="2200573"/>
            <a:ext cx="6637396" cy="1911074"/>
          </a:xfrm>
        </p:spPr>
        <p:txBody>
          <a:bodyPr/>
          <a:lstStyle/>
          <a:p>
            <a:pPr marL="285750" indent="-285750">
              <a:buFont typeface="Arial" panose="020B0604020202020204" pitchFamily="34" charset="0"/>
              <a:buChar char="•"/>
            </a:pPr>
            <a:r>
              <a:rPr lang="en-GB" altLang="en-US" sz="1400" kern="0" dirty="0"/>
              <a:t>Mandatory survey for all publicly funded HE Providers </a:t>
            </a:r>
          </a:p>
          <a:p>
            <a:pPr marL="285750" indent="-285750">
              <a:buFont typeface="Arial" panose="020B0604020202020204" pitchFamily="34" charset="0"/>
              <a:buChar char="•"/>
            </a:pPr>
            <a:r>
              <a:rPr lang="en-GB" altLang="en-US" sz="1400" kern="0" dirty="0"/>
              <a:t>Regulated by HEFCE:   target list (eligible </a:t>
            </a:r>
            <a:r>
              <a:rPr lang="en-GB" altLang="en-US" sz="1400" kern="0" dirty="0" smtClean="0"/>
              <a:t>students) </a:t>
            </a:r>
            <a:r>
              <a:rPr lang="en-GB" altLang="en-US" sz="1400" kern="0" dirty="0"/>
              <a:t>-&gt; promotion -&gt; use of results</a:t>
            </a:r>
          </a:p>
          <a:p>
            <a:pPr marL="285750" indent="-285750">
              <a:buFont typeface="Arial" panose="020B0604020202020204" pitchFamily="34" charset="0"/>
              <a:buChar char="•"/>
            </a:pPr>
            <a:r>
              <a:rPr lang="en-GB" altLang="en-US" sz="1400" kern="0" dirty="0"/>
              <a:t>Third party “Ipsos MORI” undertake survey “fieldwork”</a:t>
            </a:r>
          </a:p>
          <a:p>
            <a:pPr marL="285750" indent="-285750">
              <a:buFont typeface="Arial" panose="020B0604020202020204" pitchFamily="34" charset="0"/>
              <a:buChar char="•"/>
            </a:pPr>
            <a:r>
              <a:rPr lang="en-GB" altLang="en-US" sz="1400" kern="0" dirty="0"/>
              <a:t>Eligible students (target list) agreed with HEFCE – contact details provided</a:t>
            </a:r>
          </a:p>
          <a:p>
            <a:pPr marL="285750" indent="-285750">
              <a:buFont typeface="Arial" panose="020B0604020202020204" pitchFamily="34" charset="0"/>
              <a:buChar char="•"/>
            </a:pPr>
            <a:r>
              <a:rPr lang="en-GB" altLang="en-US" sz="1400" kern="0" dirty="0"/>
              <a:t>Results used internally for QA &amp; enhancement (</a:t>
            </a:r>
            <a:r>
              <a:rPr lang="en-GB" altLang="en-US" sz="1400" kern="0" dirty="0" err="1" smtClean="0"/>
              <a:t>Uni</a:t>
            </a:r>
            <a:r>
              <a:rPr lang="en-GB" altLang="en-US" sz="1400" kern="0" dirty="0" smtClean="0"/>
              <a:t>/</a:t>
            </a:r>
            <a:r>
              <a:rPr lang="en-GB" altLang="en-US" sz="1400" kern="0" dirty="0" err="1" smtClean="0"/>
              <a:t>dept</a:t>
            </a:r>
            <a:r>
              <a:rPr lang="en-GB" altLang="en-US" sz="1400" kern="0" dirty="0" smtClean="0"/>
              <a:t>/course) </a:t>
            </a:r>
            <a:endParaRPr lang="en-GB" altLang="en-US" sz="1400" kern="0" dirty="0"/>
          </a:p>
          <a:p>
            <a:pPr marL="285750" indent="-285750">
              <a:buFont typeface="Arial" panose="020B0604020202020204" pitchFamily="34" charset="0"/>
              <a:buChar char="•"/>
            </a:pPr>
            <a:r>
              <a:rPr lang="en-GB" altLang="en-US" sz="1400" kern="0" dirty="0"/>
              <a:t>Results used </a:t>
            </a:r>
            <a:r>
              <a:rPr lang="en-GB" altLang="en-US" sz="1400" kern="0" dirty="0" smtClean="0"/>
              <a:t>externally: </a:t>
            </a:r>
            <a:r>
              <a:rPr lang="en-GB" altLang="en-US" sz="1400" kern="0" dirty="0" err="1" smtClean="0"/>
              <a:t>nUnistats</a:t>
            </a:r>
            <a:r>
              <a:rPr lang="en-GB" altLang="en-US" sz="1400" kern="0" dirty="0"/>
              <a:t>, Rankings, TEF, </a:t>
            </a:r>
            <a:r>
              <a:rPr lang="en-GB" altLang="en-US" sz="1400" kern="0" dirty="0" err="1" smtClean="0"/>
              <a:t>OfS</a:t>
            </a:r>
            <a:r>
              <a:rPr lang="en-GB" altLang="en-US" sz="1400" kern="0" dirty="0" smtClean="0"/>
              <a:t> monitoring </a:t>
            </a:r>
            <a:r>
              <a:rPr lang="en-GB" altLang="en-US" sz="1400" kern="0" dirty="0"/>
              <a:t>(</a:t>
            </a:r>
            <a:r>
              <a:rPr lang="en-GB" altLang="en-US" sz="1400" kern="0" dirty="0" err="1"/>
              <a:t>Uni</a:t>
            </a:r>
            <a:r>
              <a:rPr lang="en-GB" altLang="en-US" sz="1400" kern="0" dirty="0"/>
              <a:t>/JACS subject) </a:t>
            </a:r>
          </a:p>
          <a:p>
            <a:pPr marL="0" indent="0">
              <a:buNone/>
            </a:pPr>
            <a:endParaRPr lang="en-US" dirty="0"/>
          </a:p>
        </p:txBody>
      </p:sp>
      <p:sp>
        <p:nvSpPr>
          <p:cNvPr id="5" name="Text Placeholder 4"/>
          <p:cNvSpPr>
            <a:spLocks noGrp="1"/>
          </p:cNvSpPr>
          <p:nvPr>
            <p:ph type="body" sz="quarter" idx="14"/>
          </p:nvPr>
        </p:nvSpPr>
        <p:spPr/>
        <p:txBody>
          <a:bodyPr/>
          <a:lstStyle/>
          <a:p>
            <a:r>
              <a:rPr lang="en-US" dirty="0"/>
              <a:t>Key points for </a:t>
            </a:r>
            <a:r>
              <a:rPr lang="en-US" dirty="0" smtClean="0"/>
              <a:t>staff new to NSS:</a:t>
            </a:r>
            <a:endParaRPr lang="en-US" dirty="0"/>
          </a:p>
          <a:p>
            <a:endParaRPr lang="en-US" dirty="0"/>
          </a:p>
        </p:txBody>
      </p:sp>
      <p:pic>
        <p:nvPicPr>
          <p:cNvPr id="6" name="Picture 5"/>
          <p:cNvPicPr>
            <a:picLocks noChangeAspect="1"/>
          </p:cNvPicPr>
          <p:nvPr/>
        </p:nvPicPr>
        <p:blipFill>
          <a:blip r:embed="rId3"/>
          <a:stretch>
            <a:fillRect/>
          </a:stretch>
        </p:blipFill>
        <p:spPr>
          <a:xfrm>
            <a:off x="7156792" y="2781300"/>
            <a:ext cx="1787375" cy="1178907"/>
          </a:xfrm>
          <a:prstGeom prst="rect">
            <a:avLst/>
          </a:prstGeom>
        </p:spPr>
      </p:pic>
    </p:spTree>
    <p:extLst>
      <p:ext uri="{BB962C8B-B14F-4D97-AF65-F5344CB8AC3E}">
        <p14:creationId xmlns:p14="http://schemas.microsoft.com/office/powerpoint/2010/main" val="738624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E2998-CA91-41BC-B1AE-0085C536403E}"/>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41C4A043-A2FC-400A-ABE1-B9E2408D32A7}"/>
              </a:ext>
            </a:extLst>
          </p:cNvPr>
          <p:cNvSpPr>
            <a:spLocks noGrp="1"/>
          </p:cNvSpPr>
          <p:nvPr>
            <p:ph idx="1"/>
          </p:nvPr>
        </p:nvSpPr>
        <p:spPr/>
        <p:txBody>
          <a:bodyPr/>
          <a:lstStyle/>
          <a:p>
            <a:pPr marL="0" indent="0">
              <a:buNone/>
            </a:pPr>
            <a:endParaRPr lang="en-GB" dirty="0"/>
          </a:p>
        </p:txBody>
      </p:sp>
      <p:pic>
        <p:nvPicPr>
          <p:cNvPr id="4" name="Picture 3">
            <a:extLst>
              <a:ext uri="{FF2B5EF4-FFF2-40B4-BE49-F238E27FC236}">
                <a16:creationId xmlns:a16="http://schemas.microsoft.com/office/drawing/2014/main" id="{231CC733-A538-407B-9251-A974A5B1049F}"/>
              </a:ext>
            </a:extLst>
          </p:cNvPr>
          <p:cNvPicPr>
            <a:picLocks noChangeAspect="1"/>
          </p:cNvPicPr>
          <p:nvPr/>
        </p:nvPicPr>
        <p:blipFill>
          <a:blip r:embed="rId2"/>
          <a:stretch>
            <a:fillRect/>
          </a:stretch>
        </p:blipFill>
        <p:spPr>
          <a:xfrm>
            <a:off x="133350" y="276225"/>
            <a:ext cx="8851099" cy="4457700"/>
          </a:xfrm>
          <a:prstGeom prst="rect">
            <a:avLst/>
          </a:prstGeom>
        </p:spPr>
      </p:pic>
    </p:spTree>
    <p:extLst>
      <p:ext uri="{BB962C8B-B14F-4D97-AF65-F5344CB8AC3E}">
        <p14:creationId xmlns:p14="http://schemas.microsoft.com/office/powerpoint/2010/main" val="1216897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8347" t="15402" r="19534"/>
          <a:stretch/>
        </p:blipFill>
        <p:spPr>
          <a:xfrm>
            <a:off x="485801" y="109755"/>
            <a:ext cx="8232897" cy="5033745"/>
          </a:xfrm>
          <a:prstGeom prst="rect">
            <a:avLst/>
          </a:prstGeom>
        </p:spPr>
      </p:pic>
      <p:sp>
        <p:nvSpPr>
          <p:cNvPr id="6" name="Oval 5"/>
          <p:cNvSpPr/>
          <p:nvPr/>
        </p:nvSpPr>
        <p:spPr>
          <a:xfrm>
            <a:off x="5509827" y="353121"/>
            <a:ext cx="2156247" cy="3865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4721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6110339" cy="2749156"/>
          </a:xfrm>
          <a:prstGeom prst="rect">
            <a:avLst/>
          </a:prstGeom>
        </p:spPr>
        <p:txBody>
          <a:bodyPr/>
          <a:lstStyle/>
          <a:p>
            <a:pPr marL="0" indent="0">
              <a:buClr>
                <a:srgbClr val="F47920"/>
              </a:buClr>
              <a:buNone/>
            </a:pPr>
            <a:r>
              <a:rPr lang="en-US" b="1" i="1" dirty="0"/>
              <a:t>No new changes to the survey since last year</a:t>
            </a:r>
          </a:p>
          <a:p>
            <a:pPr marL="0" indent="0">
              <a:buClr>
                <a:srgbClr val="F47920"/>
              </a:buClr>
              <a:buNone/>
            </a:pPr>
            <a:r>
              <a:rPr lang="en-US" i="1" dirty="0"/>
              <a:t>…review continues with respect to:</a:t>
            </a:r>
          </a:p>
          <a:p>
            <a:pPr>
              <a:buClr>
                <a:srgbClr val="F47920"/>
              </a:buClr>
            </a:pPr>
            <a:r>
              <a:rPr lang="en-US" dirty="0"/>
              <a:t>comparable survey for </a:t>
            </a:r>
            <a:r>
              <a:rPr lang="en-US" dirty="0">
                <a:latin typeface="+mn-lt"/>
              </a:rPr>
              <a:t>short courses, PGT</a:t>
            </a:r>
          </a:p>
          <a:p>
            <a:pPr>
              <a:buClr>
                <a:srgbClr val="F47920"/>
              </a:buClr>
            </a:pPr>
            <a:r>
              <a:rPr lang="en-US" dirty="0">
                <a:latin typeface="+mn-lt"/>
              </a:rPr>
              <a:t>aggregation methodology where datasets below publication thresholds (in conj. with ONS)</a:t>
            </a:r>
          </a:p>
          <a:p>
            <a:pPr>
              <a:buClr>
                <a:srgbClr val="F47920"/>
              </a:buClr>
            </a:pPr>
            <a:r>
              <a:rPr lang="en-US" dirty="0"/>
              <a:t>Degree Apprenticeships</a:t>
            </a:r>
            <a:endParaRPr lang="en-US" dirty="0">
              <a:latin typeface="+mn-lt"/>
            </a:endParaRPr>
          </a:p>
          <a:p>
            <a:pPr>
              <a:buClr>
                <a:srgbClr val="F47920"/>
              </a:buClr>
            </a:pPr>
            <a:endParaRPr lang="en-US" dirty="0">
              <a:latin typeface="+mn-lt"/>
            </a:endParaRPr>
          </a:p>
          <a:p>
            <a:pPr>
              <a:buClr>
                <a:srgbClr val="F47920"/>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884242" y="1215700"/>
            <a:ext cx="5579620" cy="380867"/>
          </a:xfrm>
          <a:prstGeom prst="rect">
            <a:avLst/>
          </a:prstGeom>
        </p:spPr>
        <p:txBody>
          <a:bodyPr/>
          <a:lstStyle/>
          <a:p>
            <a:pPr marL="0" indent="0">
              <a:buNone/>
            </a:pPr>
            <a:r>
              <a:rPr lang="en-US" dirty="0">
                <a:solidFill>
                  <a:srgbClr val="F47920"/>
                </a:solidFill>
              </a:rPr>
              <a:t>HEFCE “Review of info for students” &amp; NSS work:</a:t>
            </a:r>
            <a:endParaRPr lang="en-US" dirty="0">
              <a:solidFill>
                <a:srgbClr val="F47920"/>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1974122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520176"/>
            <a:ext cx="6110339" cy="2749156"/>
          </a:xfrm>
          <a:prstGeom prst="rect">
            <a:avLst/>
          </a:prstGeom>
        </p:spPr>
        <p:txBody>
          <a:bodyPr/>
          <a:lstStyle/>
          <a:p>
            <a:pPr>
              <a:buClr>
                <a:srgbClr val="F47920"/>
              </a:buClr>
            </a:pPr>
            <a:r>
              <a:rPr lang="en-US" dirty="0"/>
              <a:t>SU not promoting boycott of the NSS this year</a:t>
            </a:r>
          </a:p>
          <a:p>
            <a:pPr lvl="1">
              <a:buClr>
                <a:srgbClr val="F47920"/>
              </a:buClr>
            </a:pPr>
            <a:r>
              <a:rPr lang="en-US" dirty="0">
                <a:hlinkClick r:id="rId2"/>
              </a:rPr>
              <a:t>Policy motion “Focus on Fees, end the NSS Boycott”</a:t>
            </a:r>
            <a:endParaRPr lang="en-US" dirty="0">
              <a:latin typeface="+mn-lt"/>
            </a:endParaRPr>
          </a:p>
          <a:p>
            <a:pPr lvl="1">
              <a:buClr>
                <a:srgbClr val="F47920"/>
              </a:buClr>
            </a:pPr>
            <a:r>
              <a:rPr lang="en-US" i="1" dirty="0"/>
              <a:t>338 for, 271 against, 105 abstained</a:t>
            </a:r>
          </a:p>
          <a:p>
            <a:pPr>
              <a:buClr>
                <a:srgbClr val="F47920"/>
              </a:buClr>
            </a:pPr>
            <a:r>
              <a:rPr lang="en-US" dirty="0">
                <a:latin typeface="+mn-lt"/>
              </a:rPr>
              <a:t>‘opt out’ requests direct to </a:t>
            </a:r>
            <a:r>
              <a:rPr lang="en-US" dirty="0" err="1">
                <a:latin typeface="+mn-lt"/>
              </a:rPr>
              <a:t>Ipsos</a:t>
            </a:r>
            <a:r>
              <a:rPr lang="en-US" dirty="0">
                <a:latin typeface="+mn-lt"/>
              </a:rPr>
              <a:t> MORI from 8</a:t>
            </a:r>
            <a:r>
              <a:rPr lang="en-US" baseline="30000" dirty="0">
                <a:latin typeface="+mn-lt"/>
              </a:rPr>
              <a:t>th</a:t>
            </a:r>
            <a:r>
              <a:rPr lang="en-US" dirty="0">
                <a:latin typeface="+mn-lt"/>
              </a:rPr>
              <a:t> Jan</a:t>
            </a:r>
          </a:p>
          <a:p>
            <a:pPr>
              <a:buClr>
                <a:srgbClr val="F47920"/>
              </a:buClr>
            </a:pPr>
            <a:r>
              <a:rPr lang="en-US" dirty="0"/>
              <a:t>Publication threshold:</a:t>
            </a:r>
          </a:p>
          <a:p>
            <a:pPr lvl="1">
              <a:buClr>
                <a:srgbClr val="F47920"/>
              </a:buClr>
            </a:pPr>
            <a:r>
              <a:rPr lang="en-US" dirty="0"/>
              <a:t>external: 10 </a:t>
            </a:r>
            <a:r>
              <a:rPr lang="en-US" dirty="0" smtClean="0"/>
              <a:t>students </a:t>
            </a:r>
            <a:r>
              <a:rPr lang="en-US" dirty="0"/>
              <a:t>and 50% </a:t>
            </a:r>
            <a:r>
              <a:rPr lang="en-US" dirty="0" smtClean="0"/>
              <a:t>response </a:t>
            </a:r>
            <a:r>
              <a:rPr lang="en-US" dirty="0"/>
              <a:t>rate</a:t>
            </a:r>
          </a:p>
          <a:p>
            <a:pPr lvl="1">
              <a:buClr>
                <a:srgbClr val="F47920"/>
              </a:buClr>
            </a:pPr>
            <a:r>
              <a:rPr lang="en-US" dirty="0" smtClean="0"/>
              <a:t>internal</a:t>
            </a:r>
            <a:r>
              <a:rPr lang="en-US" dirty="0"/>
              <a:t>: 10 </a:t>
            </a:r>
            <a:r>
              <a:rPr lang="en-US" dirty="0" smtClean="0"/>
              <a:t>students </a:t>
            </a:r>
            <a:r>
              <a:rPr lang="en-US" dirty="0"/>
              <a:t>(regardless of </a:t>
            </a:r>
            <a:r>
              <a:rPr lang="en-US" dirty="0" smtClean="0"/>
              <a:t>response </a:t>
            </a:r>
            <a:r>
              <a:rPr lang="en-US" dirty="0"/>
              <a:t>rate)</a:t>
            </a: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884242" y="1025266"/>
            <a:ext cx="5373684" cy="380867"/>
          </a:xfrm>
          <a:prstGeom prst="rect">
            <a:avLst/>
          </a:prstGeom>
        </p:spPr>
        <p:txBody>
          <a:bodyPr/>
          <a:lstStyle/>
          <a:p>
            <a:pPr marL="0" indent="0">
              <a:buNone/>
            </a:pPr>
            <a:r>
              <a:rPr lang="en-US" dirty="0">
                <a:solidFill>
                  <a:srgbClr val="F47920"/>
                </a:solidFill>
              </a:rPr>
              <a:t>Key points for 2018:</a:t>
            </a:r>
            <a:endParaRPr lang="en-US" dirty="0">
              <a:solidFill>
                <a:srgbClr val="F47920"/>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2064647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79826758"/>
              </p:ext>
            </p:extLst>
          </p:nvPr>
        </p:nvGraphicFramePr>
        <p:xfrm>
          <a:off x="1368855" y="694620"/>
          <a:ext cx="6192688" cy="3736544"/>
        </p:xfrm>
        <a:graphic>
          <a:graphicData uri="http://schemas.openxmlformats.org/drawingml/2006/table">
            <a:tbl>
              <a:tblPr/>
              <a:tblGrid>
                <a:gridCol w="897305">
                  <a:extLst>
                    <a:ext uri="{9D8B030D-6E8A-4147-A177-3AD203B41FA5}">
                      <a16:colId xmlns:a16="http://schemas.microsoft.com/office/drawing/2014/main" val="20000"/>
                    </a:ext>
                  </a:extLst>
                </a:gridCol>
                <a:gridCol w="667361">
                  <a:extLst>
                    <a:ext uri="{9D8B030D-6E8A-4147-A177-3AD203B41FA5}">
                      <a16:colId xmlns:a16="http://schemas.microsoft.com/office/drawing/2014/main" val="20001"/>
                    </a:ext>
                  </a:extLst>
                </a:gridCol>
                <a:gridCol w="1782247">
                  <a:extLst>
                    <a:ext uri="{9D8B030D-6E8A-4147-A177-3AD203B41FA5}">
                      <a16:colId xmlns:a16="http://schemas.microsoft.com/office/drawing/2014/main" val="20002"/>
                    </a:ext>
                  </a:extLst>
                </a:gridCol>
                <a:gridCol w="90390">
                  <a:extLst>
                    <a:ext uri="{9D8B030D-6E8A-4147-A177-3AD203B41FA5}">
                      <a16:colId xmlns:a16="http://schemas.microsoft.com/office/drawing/2014/main" val="20005"/>
                    </a:ext>
                  </a:extLst>
                </a:gridCol>
                <a:gridCol w="567495">
                  <a:extLst>
                    <a:ext uri="{9D8B030D-6E8A-4147-A177-3AD203B41FA5}">
                      <a16:colId xmlns:a16="http://schemas.microsoft.com/office/drawing/2014/main" val="20006"/>
                    </a:ext>
                  </a:extLst>
                </a:gridCol>
                <a:gridCol w="62567">
                  <a:extLst>
                    <a:ext uri="{9D8B030D-6E8A-4147-A177-3AD203B41FA5}">
                      <a16:colId xmlns:a16="http://schemas.microsoft.com/office/drawing/2014/main" val="20007"/>
                    </a:ext>
                  </a:extLst>
                </a:gridCol>
                <a:gridCol w="51338">
                  <a:extLst>
                    <a:ext uri="{9D8B030D-6E8A-4147-A177-3AD203B41FA5}">
                      <a16:colId xmlns:a16="http://schemas.microsoft.com/office/drawing/2014/main" val="20008"/>
                    </a:ext>
                  </a:extLst>
                </a:gridCol>
                <a:gridCol w="542333">
                  <a:extLst>
                    <a:ext uri="{9D8B030D-6E8A-4147-A177-3AD203B41FA5}">
                      <a16:colId xmlns:a16="http://schemas.microsoft.com/office/drawing/2014/main" val="20009"/>
                    </a:ext>
                  </a:extLst>
                </a:gridCol>
                <a:gridCol w="720582">
                  <a:extLst>
                    <a:ext uri="{9D8B030D-6E8A-4147-A177-3AD203B41FA5}">
                      <a16:colId xmlns:a16="http://schemas.microsoft.com/office/drawing/2014/main" val="20010"/>
                    </a:ext>
                  </a:extLst>
                </a:gridCol>
                <a:gridCol w="45980">
                  <a:extLst>
                    <a:ext uri="{9D8B030D-6E8A-4147-A177-3AD203B41FA5}">
                      <a16:colId xmlns:a16="http://schemas.microsoft.com/office/drawing/2014/main" val="20011"/>
                    </a:ext>
                  </a:extLst>
                </a:gridCol>
                <a:gridCol w="37703">
                  <a:extLst>
                    <a:ext uri="{9D8B030D-6E8A-4147-A177-3AD203B41FA5}">
                      <a16:colId xmlns:a16="http://schemas.microsoft.com/office/drawing/2014/main" val="20012"/>
                    </a:ext>
                  </a:extLst>
                </a:gridCol>
                <a:gridCol w="45987">
                  <a:extLst>
                    <a:ext uri="{9D8B030D-6E8A-4147-A177-3AD203B41FA5}">
                      <a16:colId xmlns:a16="http://schemas.microsoft.com/office/drawing/2014/main" val="20013"/>
                    </a:ext>
                  </a:extLst>
                </a:gridCol>
                <a:gridCol w="681400">
                  <a:extLst>
                    <a:ext uri="{9D8B030D-6E8A-4147-A177-3AD203B41FA5}">
                      <a16:colId xmlns:a16="http://schemas.microsoft.com/office/drawing/2014/main" val="20014"/>
                    </a:ext>
                  </a:extLst>
                </a:gridCol>
              </a:tblGrid>
              <a:tr h="360114">
                <a:tc>
                  <a:txBody>
                    <a:bodyPr/>
                    <a:lstStyle/>
                    <a:p>
                      <a:pPr algn="ctr" fontAlgn="b"/>
                      <a:r>
                        <a:rPr lang="en-GB" sz="1200" b="1" i="0" u="none" strike="noStrike" dirty="0">
                          <a:solidFill>
                            <a:srgbClr val="000000"/>
                          </a:solidFill>
                          <a:effectLst/>
                          <a:latin typeface="Calibri" panose="020F0502020204030204" pitchFamily="34" charset="0"/>
                        </a:rPr>
                        <a:t> </a:t>
                      </a:r>
                      <a:r>
                        <a:rPr lang="en-GB" sz="1200" b="1" i="0" u="none" strike="noStrike" dirty="0" err="1">
                          <a:solidFill>
                            <a:srgbClr val="000000"/>
                          </a:solidFill>
                          <a:effectLst/>
                          <a:latin typeface="Calibri" panose="020F0502020204030204" pitchFamily="34" charset="0"/>
                        </a:rPr>
                        <a:t>Spr</a:t>
                      </a:r>
                      <a:r>
                        <a:rPr lang="en-GB" sz="1200" b="1" i="0" u="none" strike="noStrike" dirty="0">
                          <a:solidFill>
                            <a:srgbClr val="000000"/>
                          </a:solidFill>
                          <a:effectLst/>
                          <a:latin typeface="Calibri" panose="020F0502020204030204" pitchFamily="34" charset="0"/>
                        </a:rPr>
                        <a:t> term </a:t>
                      </a:r>
                      <a:r>
                        <a:rPr lang="en-GB" sz="1200" b="1" i="0" u="none" strike="noStrike" dirty="0" err="1">
                          <a:solidFill>
                            <a:srgbClr val="000000"/>
                          </a:solidFill>
                          <a:effectLst/>
                          <a:latin typeface="Calibri" panose="020F0502020204030204" pitchFamily="34" charset="0"/>
                        </a:rPr>
                        <a:t>wk</a:t>
                      </a:r>
                      <a:endParaRPr lang="en-GB" sz="1200" b="1" i="0" u="none"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GB" sz="1200" b="1" i="0" u="none" strike="noStrike" dirty="0">
                          <a:solidFill>
                            <a:srgbClr val="000000"/>
                          </a:solidFill>
                          <a:effectLst/>
                          <a:latin typeface="Calibri" panose="020F0502020204030204" pitchFamily="34" charset="0"/>
                        </a:rPr>
                        <a:t>w/c</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b"/>
                      <a:r>
                        <a:rPr lang="en-GB" sz="1200" b="1" i="0" u="none" strike="noStrike" dirty="0">
                          <a:solidFill>
                            <a:srgbClr val="000000"/>
                          </a:solidFill>
                          <a:effectLst/>
                          <a:latin typeface="Calibri" panose="020F0502020204030204" pitchFamily="34" charset="0"/>
                        </a:rPr>
                        <a:t> Contact</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c gridSpan="5">
                  <a:txBody>
                    <a:bodyPr/>
                    <a:lstStyle/>
                    <a:p>
                      <a:pPr algn="l" fontAlgn="b"/>
                      <a:r>
                        <a:rPr lang="en-GB" sz="1200" b="1" i="0" u="none" strike="noStrike" dirty="0">
                          <a:solidFill>
                            <a:srgbClr val="000000"/>
                          </a:solidFill>
                          <a:effectLst/>
                          <a:latin typeface="Calibri" panose="020F0502020204030204" pitchFamily="34" charset="0"/>
                        </a:rPr>
                        <a:t> </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pPr algn="l" fontAlgn="b"/>
                      <a:endParaRPr lang="en-GB" sz="1400" b="1"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r>
                        <a:rPr lang="en-GB" sz="1200" b="1" i="0" u="none" strike="noStrike" dirty="0">
                          <a:solidFill>
                            <a:srgbClr val="000000"/>
                          </a:solidFill>
                          <a:effectLst/>
                          <a:latin typeface="Calibri" panose="020F0502020204030204" pitchFamily="34" charset="0"/>
                        </a:rPr>
                        <a:t> </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b"/>
                      <a:r>
                        <a:rPr lang="en-GB" sz="1200" b="1" i="0" u="none" strike="noStrike" dirty="0">
                          <a:solidFill>
                            <a:srgbClr val="000000"/>
                          </a:solidFill>
                          <a:effectLst/>
                          <a:latin typeface="Calibri" panose="020F0502020204030204" pitchFamily="34" charset="0"/>
                        </a:rPr>
                        <a:t> </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r>
                        <a:rPr lang="en-GB" sz="1200" b="1"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16024">
                <a:tc>
                  <a:txBody>
                    <a:bodyPr/>
                    <a:lstStyle/>
                    <a:p>
                      <a:pPr algn="ctr" fontAlgn="b"/>
                      <a:r>
                        <a:rPr lang="en-GB" sz="1200" b="1" i="0" u="none" strike="noStrike" dirty="0">
                          <a:solidFill>
                            <a:srgbClr val="000000"/>
                          </a:solidFill>
                          <a:effectLst/>
                          <a:latin typeface="Calibri" panose="020F0502020204030204" pitchFamily="34" charset="0"/>
                        </a:rPr>
                        <a:t>4</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rgbClr val="000000"/>
                          </a:solidFill>
                          <a:effectLst/>
                          <a:latin typeface="Calibri" panose="020F0502020204030204" pitchFamily="34" charset="0"/>
                        </a:rPr>
                        <a:t>31-Jan</a:t>
                      </a:r>
                    </a:p>
                  </a:txBody>
                  <a:tcPr marL="7145" marR="7145" marT="7142" marB="0" anchor="b">
                    <a:lnL>
                      <a:noFill/>
                    </a:lnL>
                    <a:lnR>
                      <a:noFill/>
                    </a:lnR>
                    <a:lnT>
                      <a:noFill/>
                    </a:lnT>
                    <a:lnB>
                      <a:noFill/>
                    </a:lnB>
                    <a:lnTlToBr w="12700" cmpd="sng">
                      <a:noFill/>
                      <a:prstDash val="solid"/>
                    </a:lnTlToBr>
                    <a:lnBlToTr w="12700" cmpd="sng">
                      <a:noFill/>
                      <a:prstDash val="solid"/>
                    </a:lnBlToTr>
                  </a:tcPr>
                </a:tc>
                <a:tc gridSpan="7">
                  <a:txBody>
                    <a:bodyPr/>
                    <a:lstStyle/>
                    <a:p>
                      <a:pPr algn="l" fontAlgn="b"/>
                      <a:r>
                        <a:rPr lang="en-GB" sz="1200" b="1" i="0" u="none" strike="noStrike" dirty="0">
                          <a:solidFill>
                            <a:srgbClr val="000000"/>
                          </a:solidFill>
                          <a:effectLst/>
                          <a:latin typeface="Calibri" panose="020F0502020204030204" pitchFamily="34" charset="0"/>
                        </a:rPr>
                        <a:t>Display</a:t>
                      </a:r>
                      <a:r>
                        <a:rPr lang="en-GB" sz="1200" b="1" i="0" u="none" strike="noStrike" baseline="0" dirty="0">
                          <a:solidFill>
                            <a:srgbClr val="000000"/>
                          </a:solidFill>
                          <a:effectLst/>
                          <a:latin typeface="Calibri" panose="020F0502020204030204" pitchFamily="34" charset="0"/>
                        </a:rPr>
                        <a:t> p</a:t>
                      </a:r>
                      <a:r>
                        <a:rPr lang="en-GB" sz="1200" b="1" i="0" u="none" strike="noStrike" dirty="0">
                          <a:solidFill>
                            <a:srgbClr val="000000"/>
                          </a:solidFill>
                          <a:effectLst/>
                          <a:latin typeface="Calibri" panose="020F0502020204030204" pitchFamily="34" charset="0"/>
                        </a:rPr>
                        <a:t>romotional</a:t>
                      </a:r>
                      <a:r>
                        <a:rPr lang="en-GB" sz="1200" b="1" i="0" u="none" strike="noStrike" baseline="0" dirty="0">
                          <a:solidFill>
                            <a:srgbClr val="000000"/>
                          </a:solidFill>
                          <a:effectLst/>
                          <a:latin typeface="Calibri" panose="020F0502020204030204" pitchFamily="34" charset="0"/>
                        </a:rPr>
                        <a:t> materials</a:t>
                      </a:r>
                      <a:r>
                        <a:rPr lang="en-GB" sz="1200" b="0" i="0" u="none" strike="noStrike" baseline="0" dirty="0">
                          <a:solidFill>
                            <a:srgbClr val="000000"/>
                          </a:solidFill>
                          <a:effectLst/>
                          <a:latin typeface="Calibri" panose="020F0502020204030204" pitchFamily="34" charset="0"/>
                        </a:rPr>
                        <a:t>.   </a:t>
                      </a:r>
                      <a:r>
                        <a:rPr lang="en-GB" sz="1200" b="1" i="0" u="none" strike="noStrike" dirty="0">
                          <a:solidFill>
                            <a:srgbClr val="000000"/>
                          </a:solidFill>
                          <a:effectLst/>
                          <a:latin typeface="Calibri" panose="020F0502020204030204" pitchFamily="34" charset="0"/>
                        </a:rPr>
                        <a:t>Email from Warwick</a:t>
                      </a: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endParaRPr lang="en-GB"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gridSpan="2">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16024">
                <a:tc>
                  <a:txBody>
                    <a:bodyPr/>
                    <a:lstStyle/>
                    <a:p>
                      <a:pPr algn="ctr" fontAlgn="b"/>
                      <a:r>
                        <a:rPr lang="en-GB" sz="1200" b="1" i="0" u="none" strike="noStrike" dirty="0">
                          <a:solidFill>
                            <a:srgbClr val="000000"/>
                          </a:solidFill>
                          <a:effectLst/>
                          <a:latin typeface="Calibri" panose="020F0502020204030204" pitchFamily="34" charset="0"/>
                        </a:rPr>
                        <a:t>5</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1" i="0" u="none" strike="noStrike" dirty="0">
                          <a:solidFill>
                            <a:srgbClr val="F47920"/>
                          </a:solidFill>
                          <a:effectLst/>
                          <a:latin typeface="Calibri" panose="020F0502020204030204" pitchFamily="34" charset="0"/>
                        </a:rPr>
                        <a:t>05-Feb</a:t>
                      </a:r>
                    </a:p>
                  </a:txBody>
                  <a:tcPr marL="7145" marR="7145" marT="7142" marB="0" anchor="b">
                    <a:lnL>
                      <a:noFill/>
                    </a:lnL>
                    <a:lnR>
                      <a:noFill/>
                    </a:lnR>
                    <a:lnT>
                      <a:noFill/>
                    </a:lnT>
                    <a:lnB>
                      <a:noFill/>
                    </a:lnB>
                    <a:lnTlToBr w="12700" cmpd="sng">
                      <a:noFill/>
                      <a:prstDash val="solid"/>
                    </a:lnTlToBr>
                    <a:lnBlToTr w="12700" cmpd="sng">
                      <a:noFill/>
                      <a:prstDash val="solid"/>
                    </a:lnBlToTr>
                  </a:tcPr>
                </a:tc>
                <a:tc gridSpan="7">
                  <a:txBody>
                    <a:bodyPr/>
                    <a:lstStyle/>
                    <a:p>
                      <a:pPr algn="l" fontAlgn="b"/>
                      <a:r>
                        <a:rPr lang="en-GB" sz="1200" b="1" i="0" u="none" strike="noStrike" baseline="0" dirty="0">
                          <a:solidFill>
                            <a:srgbClr val="F47920"/>
                          </a:solidFill>
                          <a:effectLst/>
                          <a:latin typeface="Calibri" panose="020F0502020204030204" pitchFamily="34" charset="0"/>
                        </a:rPr>
                        <a:t>LAUNCH </a:t>
                      </a:r>
                      <a:r>
                        <a:rPr lang="en-GB" sz="1200" b="0" i="0" u="none" strike="noStrike" dirty="0">
                          <a:solidFill>
                            <a:srgbClr val="000000"/>
                          </a:solidFill>
                          <a:effectLst/>
                          <a:latin typeface="Calibri" panose="020F0502020204030204" pitchFamily="34" charset="0"/>
                        </a:rPr>
                        <a:t>Ipsos </a:t>
                      </a:r>
                      <a:r>
                        <a:rPr lang="en-GB" sz="1200" b="1" i="0" u="none" strike="noStrike" dirty="0">
                          <a:solidFill>
                            <a:srgbClr val="000000"/>
                          </a:solidFill>
                          <a:effectLst/>
                          <a:latin typeface="Calibri" panose="020F0502020204030204" pitchFamily="34" charset="0"/>
                        </a:rPr>
                        <a:t>1</a:t>
                      </a:r>
                      <a:r>
                        <a:rPr lang="en-GB" sz="1200" b="1" i="0" u="none" strike="noStrike" baseline="30000" dirty="0">
                          <a:solidFill>
                            <a:srgbClr val="000000"/>
                          </a:solidFill>
                          <a:effectLst/>
                          <a:latin typeface="Calibri" panose="020F0502020204030204" pitchFamily="34" charset="0"/>
                        </a:rPr>
                        <a:t>st</a:t>
                      </a:r>
                      <a:r>
                        <a:rPr lang="en-GB" sz="1200" b="0" i="0" u="none" strike="noStrike" dirty="0">
                          <a:solidFill>
                            <a:srgbClr val="000000"/>
                          </a:solidFill>
                          <a:effectLst/>
                          <a:latin typeface="Calibri" panose="020F0502020204030204" pitchFamily="34" charset="0"/>
                        </a:rPr>
                        <a:t> </a:t>
                      </a:r>
                      <a:r>
                        <a:rPr lang="en-GB" sz="1200" b="1" i="0" u="none" strike="noStrike" dirty="0">
                          <a:solidFill>
                            <a:srgbClr val="000000"/>
                          </a:solidFill>
                          <a:effectLst/>
                          <a:latin typeface="Calibri" panose="020F0502020204030204" pitchFamily="34" charset="0"/>
                        </a:rPr>
                        <a:t>email</a:t>
                      </a:r>
                      <a:r>
                        <a:rPr lang="en-GB" sz="1200" b="1" i="0" u="none" strike="noStrike" baseline="0" dirty="0">
                          <a:solidFill>
                            <a:srgbClr val="000000"/>
                          </a:solidFill>
                          <a:effectLst/>
                          <a:latin typeface="Calibri" panose="020F0502020204030204" pitchFamily="34" charset="0"/>
                        </a:rPr>
                        <a:t> Wed 8</a:t>
                      </a:r>
                      <a:r>
                        <a:rPr lang="en-GB" sz="1200" b="1" i="0" u="none" strike="noStrike" baseline="30000" dirty="0">
                          <a:solidFill>
                            <a:srgbClr val="000000"/>
                          </a:solidFill>
                          <a:effectLst/>
                          <a:latin typeface="Calibri" panose="020F0502020204030204" pitchFamily="34" charset="0"/>
                        </a:rPr>
                        <a:t>th</a:t>
                      </a:r>
                      <a:r>
                        <a:rPr lang="en-GB" sz="1200" b="1" i="0" u="none" strike="noStrike" baseline="0" dirty="0">
                          <a:solidFill>
                            <a:srgbClr val="000000"/>
                          </a:solidFill>
                          <a:effectLst/>
                          <a:latin typeface="Calibri" panose="020F0502020204030204" pitchFamily="34" charset="0"/>
                        </a:rPr>
                        <a:t> </a:t>
                      </a:r>
                      <a:endParaRPr lang="en-GB" sz="1200" b="1"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endParaRPr lang="en-GB"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gridSpan="2">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16024">
                <a:tc>
                  <a:txBody>
                    <a:bodyPr/>
                    <a:lstStyle/>
                    <a:p>
                      <a:pPr algn="ctr" fontAlgn="b"/>
                      <a:r>
                        <a:rPr lang="en-GB" sz="1200" b="1" i="0" u="none" strike="noStrike" dirty="0">
                          <a:solidFill>
                            <a:srgbClr val="000000"/>
                          </a:solidFill>
                          <a:effectLst/>
                          <a:latin typeface="Calibri" panose="020F0502020204030204" pitchFamily="34" charset="0"/>
                        </a:rPr>
                        <a:t>6</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rgbClr val="000000"/>
                          </a:solidFill>
                          <a:effectLst/>
                          <a:latin typeface="Calibri" panose="020F0502020204030204" pitchFamily="34" charset="0"/>
                        </a:rPr>
                        <a:t>12-Feb</a:t>
                      </a:r>
                    </a:p>
                  </a:txBody>
                  <a:tcPr marL="7145" marR="7145" marT="7142" marB="0" anchor="b">
                    <a:lnL>
                      <a:noFill/>
                    </a:lnL>
                    <a:lnR>
                      <a:noFill/>
                    </a:lnR>
                    <a:lnT>
                      <a:noFill/>
                    </a:lnT>
                    <a:lnB>
                      <a:noFill/>
                    </a:lnB>
                    <a:lnTlToBr w="12700" cmpd="sng">
                      <a:noFill/>
                      <a:prstDash val="solid"/>
                    </a:lnTlToBr>
                    <a:lnBlToTr w="12700" cmpd="sng">
                      <a:noFill/>
                      <a:prstDash val="solid"/>
                    </a:lnBlToTr>
                  </a:tcPr>
                </a:tc>
                <a:tc gridSpan="6">
                  <a:txBody>
                    <a:bodyPr/>
                    <a:lstStyle/>
                    <a:p>
                      <a:pPr algn="l" fontAlgn="b"/>
                      <a:r>
                        <a:rPr lang="en-GB" sz="1200" b="0" i="0" u="none" strike="noStrike" dirty="0">
                          <a:solidFill>
                            <a:srgbClr val="000000"/>
                          </a:solidFill>
                          <a:effectLst/>
                          <a:latin typeface="Calibri" panose="020F0502020204030204" pitchFamily="34" charset="0"/>
                        </a:rPr>
                        <a:t>Ipsos </a:t>
                      </a:r>
                      <a:r>
                        <a:rPr lang="en-GB" sz="1200" b="1" i="0" u="none" strike="noStrike" dirty="0">
                          <a:solidFill>
                            <a:srgbClr val="000000"/>
                          </a:solidFill>
                          <a:effectLst/>
                          <a:latin typeface="Calibri" panose="020F0502020204030204" pitchFamily="34" charset="0"/>
                        </a:rPr>
                        <a:t>2</a:t>
                      </a:r>
                      <a:r>
                        <a:rPr lang="en-GB" sz="1200" b="1" i="0" u="none" strike="noStrike" baseline="30000" dirty="0">
                          <a:solidFill>
                            <a:srgbClr val="000000"/>
                          </a:solidFill>
                          <a:effectLst/>
                          <a:latin typeface="Calibri" panose="020F0502020204030204" pitchFamily="34" charset="0"/>
                        </a:rPr>
                        <a:t>nd</a:t>
                      </a:r>
                      <a:r>
                        <a:rPr lang="en-GB" sz="1200" b="0" i="0" u="none" strike="noStrike" dirty="0">
                          <a:solidFill>
                            <a:srgbClr val="000000"/>
                          </a:solidFill>
                          <a:effectLst/>
                          <a:latin typeface="Calibri" panose="020F0502020204030204" pitchFamily="34" charset="0"/>
                        </a:rPr>
                        <a:t> </a:t>
                      </a:r>
                      <a:r>
                        <a:rPr lang="en-GB" sz="1200" b="1" i="0" u="none" strike="noStrike" dirty="0">
                          <a:solidFill>
                            <a:srgbClr val="000000"/>
                          </a:solidFill>
                          <a:effectLst/>
                          <a:latin typeface="Calibri" panose="020F0502020204030204" pitchFamily="34" charset="0"/>
                        </a:rPr>
                        <a:t>email</a:t>
                      </a:r>
                      <a:r>
                        <a:rPr lang="en-GB" sz="1200" b="1" i="0" u="none" strike="noStrike" baseline="0" dirty="0">
                          <a:solidFill>
                            <a:srgbClr val="000000"/>
                          </a:solidFill>
                          <a:effectLst/>
                          <a:latin typeface="Calibri" panose="020F0502020204030204" pitchFamily="34" charset="0"/>
                        </a:rPr>
                        <a:t> Mon 12</a:t>
                      </a:r>
                      <a:r>
                        <a:rPr lang="en-GB" sz="1200" b="1" i="0" u="none" strike="noStrike" baseline="30000" dirty="0">
                          <a:solidFill>
                            <a:srgbClr val="000000"/>
                          </a:solidFill>
                          <a:effectLst/>
                          <a:latin typeface="Calibri" panose="020F0502020204030204" pitchFamily="34" charset="0"/>
                        </a:rPr>
                        <a:t>th</a:t>
                      </a:r>
                      <a:r>
                        <a:rPr lang="en-GB" sz="1200" b="1" i="0" u="none" strike="noStrike" baseline="0" dirty="0">
                          <a:solidFill>
                            <a:srgbClr val="000000"/>
                          </a:solidFill>
                          <a:effectLst/>
                          <a:latin typeface="Calibri" panose="020F0502020204030204" pitchFamily="34" charset="0"/>
                        </a:rPr>
                        <a:t> ;  3</a:t>
                      </a:r>
                      <a:r>
                        <a:rPr lang="en-GB" sz="1200" b="1" i="0" u="none" strike="noStrike" baseline="30000" dirty="0">
                          <a:solidFill>
                            <a:srgbClr val="000000"/>
                          </a:solidFill>
                          <a:effectLst/>
                          <a:latin typeface="Calibri" panose="020F0502020204030204" pitchFamily="34" charset="0"/>
                        </a:rPr>
                        <a:t>rd</a:t>
                      </a:r>
                      <a:r>
                        <a:rPr lang="en-GB" sz="1200" b="1" i="0" u="none" strike="noStrike" baseline="0" dirty="0">
                          <a:solidFill>
                            <a:srgbClr val="000000"/>
                          </a:solidFill>
                          <a:effectLst/>
                          <a:latin typeface="Calibri" panose="020F0502020204030204" pitchFamily="34" charset="0"/>
                        </a:rPr>
                        <a:t> email Fri 16</a:t>
                      </a:r>
                      <a:r>
                        <a:rPr lang="en-GB" sz="1200" b="1" i="0" u="none" strike="noStrike" baseline="30000" dirty="0">
                          <a:solidFill>
                            <a:srgbClr val="000000"/>
                          </a:solidFill>
                          <a:effectLst/>
                          <a:latin typeface="Calibri" panose="020F0502020204030204" pitchFamily="34" charset="0"/>
                        </a:rPr>
                        <a:t>th</a:t>
                      </a:r>
                      <a:r>
                        <a:rPr lang="en-GB" sz="1200" b="1" i="0" u="none" strike="noStrike" baseline="0" dirty="0">
                          <a:solidFill>
                            <a:srgbClr val="000000"/>
                          </a:solidFill>
                          <a:effectLst/>
                          <a:latin typeface="Calibri" panose="020F0502020204030204" pitchFamily="34" charset="0"/>
                        </a:rPr>
                        <a:t> </a:t>
                      </a:r>
                      <a:endParaRPr lang="en-GB" sz="1200" b="1"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pPr algn="l" fontAlgn="b"/>
                      <a:endParaRPr lang="en-GB" sz="1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gridSpan="2">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25610">
                <a:tc>
                  <a:txBody>
                    <a:bodyPr/>
                    <a:lstStyle/>
                    <a:p>
                      <a:pPr algn="ctr" fontAlgn="b"/>
                      <a:r>
                        <a:rPr lang="en-GB" sz="1200" b="1" i="0" u="none" strike="noStrike" dirty="0">
                          <a:solidFill>
                            <a:srgbClr val="000000"/>
                          </a:solidFill>
                          <a:effectLst/>
                          <a:latin typeface="Calibri" panose="020F0502020204030204" pitchFamily="34" charset="0"/>
                        </a:rPr>
                        <a:t>7</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rgbClr val="000000"/>
                          </a:solidFill>
                          <a:effectLst/>
                          <a:latin typeface="Calibri" panose="020F0502020204030204" pitchFamily="34" charset="0"/>
                        </a:rPr>
                        <a:t>19-Feb</a:t>
                      </a:r>
                    </a:p>
                  </a:txBody>
                  <a:tcPr marL="7145" marR="7145" marT="7142" marB="0" anchor="b">
                    <a:lnL>
                      <a:noFill/>
                    </a:lnL>
                    <a:lnR>
                      <a:noFill/>
                    </a:lnR>
                    <a:lnT>
                      <a:noFill/>
                    </a:lnT>
                    <a:lnB>
                      <a:noFill/>
                    </a:lnB>
                    <a:lnTlToBr w="12700" cmpd="sng">
                      <a:noFill/>
                      <a:prstDash val="solid"/>
                    </a:lnTlToBr>
                    <a:lnBlToTr w="12700" cmpd="sng">
                      <a:noFill/>
                      <a:prstDash val="solid"/>
                    </a:lnBlToTr>
                  </a:tcPr>
                </a:tc>
                <a:tc gridSpan="11">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Calibri" panose="020F0502020204030204" pitchFamily="34" charset="0"/>
                        </a:rPr>
                        <a:t>Ipsos </a:t>
                      </a:r>
                      <a:r>
                        <a:rPr lang="en-GB" sz="1200" b="1" i="0" u="none" strike="noStrike" dirty="0">
                          <a:solidFill>
                            <a:srgbClr val="000000"/>
                          </a:solidFill>
                          <a:effectLst/>
                          <a:latin typeface="Calibri" panose="020F0502020204030204" pitchFamily="34" charset="0"/>
                        </a:rPr>
                        <a:t>SMS</a:t>
                      </a:r>
                      <a:r>
                        <a:rPr lang="en-GB" sz="1200" b="0" i="0" u="none" strike="noStrike" baseline="0" dirty="0">
                          <a:solidFill>
                            <a:srgbClr val="000000"/>
                          </a:solidFill>
                          <a:effectLst/>
                          <a:latin typeface="Calibri" panose="020F0502020204030204" pitchFamily="34" charset="0"/>
                        </a:rPr>
                        <a:t> </a:t>
                      </a:r>
                      <a:r>
                        <a:rPr lang="en-GB" sz="1200" b="1" i="0" u="none" strike="noStrike" baseline="0" dirty="0">
                          <a:solidFill>
                            <a:srgbClr val="000000"/>
                          </a:solidFill>
                          <a:effectLst/>
                          <a:latin typeface="Calibri" panose="020F0502020204030204" pitchFamily="34" charset="0"/>
                        </a:rPr>
                        <a:t>Weds 22</a:t>
                      </a:r>
                      <a:r>
                        <a:rPr lang="en-GB" sz="1200" b="1" i="0" u="none" strike="noStrike" baseline="30000" dirty="0">
                          <a:solidFill>
                            <a:srgbClr val="000000"/>
                          </a:solidFill>
                          <a:effectLst/>
                          <a:latin typeface="Calibri" panose="020F0502020204030204" pitchFamily="34" charset="0"/>
                        </a:rPr>
                        <a:t>nd</a:t>
                      </a:r>
                      <a:r>
                        <a:rPr lang="en-GB" sz="1200" b="1" i="0" u="none" strike="noStrike" baseline="0" dirty="0">
                          <a:solidFill>
                            <a:srgbClr val="000000"/>
                          </a:solidFill>
                          <a:effectLst/>
                          <a:latin typeface="Calibri" panose="020F0502020204030204" pitchFamily="34" charset="0"/>
                        </a:rPr>
                        <a:t> </a:t>
                      </a:r>
                      <a:r>
                        <a:rPr lang="en-GB" sz="1200" b="1" i="0" u="none" strike="noStrike" baseline="0">
                          <a:solidFill>
                            <a:srgbClr val="000000"/>
                          </a:solidFill>
                          <a:effectLst/>
                          <a:latin typeface="Calibri" panose="020F0502020204030204" pitchFamily="34" charset="0"/>
                        </a:rPr>
                        <a:t>; some phonecalls</a:t>
                      </a:r>
                      <a:r>
                        <a:rPr lang="en-GB" sz="1200" b="1" i="0" u="none" strike="noStrike" baseline="0" dirty="0">
                          <a:solidFill>
                            <a:srgbClr val="000000"/>
                          </a:solidFill>
                          <a:effectLst/>
                          <a:latin typeface="Calibri" panose="020F0502020204030204" pitchFamily="34" charset="0"/>
                        </a:rPr>
                        <a:t> from </a:t>
                      </a:r>
                      <a:r>
                        <a:rPr lang="en-GB" sz="1200" b="1" i="0" u="none" strike="noStrike" baseline="0" dirty="0" err="1">
                          <a:solidFill>
                            <a:srgbClr val="000000"/>
                          </a:solidFill>
                          <a:effectLst/>
                          <a:latin typeface="Calibri" panose="020F0502020204030204" pitchFamily="34" charset="0"/>
                        </a:rPr>
                        <a:t>Thur</a:t>
                      </a:r>
                      <a:r>
                        <a:rPr lang="en-GB" sz="1200" b="1" i="0" u="none" strike="noStrike" baseline="0" dirty="0">
                          <a:solidFill>
                            <a:srgbClr val="000000"/>
                          </a:solidFill>
                          <a:effectLst/>
                          <a:latin typeface="Calibri" panose="020F0502020204030204" pitchFamily="34" charset="0"/>
                        </a:rPr>
                        <a:t> 23 Feb </a:t>
                      </a:r>
                      <a:endParaRPr lang="en-GB" sz="1200" b="1" i="0" u="none" strike="noStrike" dirty="0">
                        <a:solidFill>
                          <a:srgbClr val="000000"/>
                        </a:solidFill>
                        <a:effectLst/>
                        <a:latin typeface="Calibri" panose="020F0502020204030204" pitchFamily="34" charset="0"/>
                      </a:endParaRP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225610">
                <a:tc>
                  <a:txBody>
                    <a:bodyPr/>
                    <a:lstStyle/>
                    <a:p>
                      <a:pPr algn="ctr" fontAlgn="b"/>
                      <a:r>
                        <a:rPr lang="en-GB" sz="1200" b="1" i="0" u="none" strike="noStrike" dirty="0">
                          <a:solidFill>
                            <a:srgbClr val="000000"/>
                          </a:solidFill>
                          <a:effectLst/>
                          <a:latin typeface="Calibri" panose="020F0502020204030204" pitchFamily="34" charset="0"/>
                        </a:rPr>
                        <a:t>8</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chemeClr val="tx1"/>
                          </a:solidFill>
                          <a:effectLst/>
                          <a:latin typeface="Calibri" panose="020F0502020204030204" pitchFamily="34" charset="0"/>
                        </a:rPr>
                        <a:t>26-Feb</a:t>
                      </a:r>
                    </a:p>
                  </a:txBody>
                  <a:tcPr marL="7145" marR="7145" marT="7142" marB="0" anchor="b">
                    <a:lnL>
                      <a:noFill/>
                    </a:lnL>
                    <a:lnR>
                      <a:noFill/>
                    </a:lnR>
                    <a:lnT>
                      <a:noFill/>
                    </a:lnT>
                    <a:lnB>
                      <a:noFill/>
                    </a:lnB>
                    <a:lnTlToBr w="12700" cmpd="sng">
                      <a:noFill/>
                      <a:prstDash val="solid"/>
                    </a:lnTlToBr>
                    <a:lnBlToTr w="12700" cmpd="sng">
                      <a:noFill/>
                      <a:prstDash val="solid"/>
                    </a:lnBlToTr>
                    <a:solidFill>
                      <a:schemeClr val="accent4">
                        <a:lumMod val="20000"/>
                        <a:lumOff val="80000"/>
                      </a:schemeClr>
                    </a:solidFill>
                  </a:tcPr>
                </a:tc>
                <a:tc gridSpan="10">
                  <a:txBody>
                    <a:bodyPr/>
                    <a:lstStyle/>
                    <a:p>
                      <a:pPr algn="l" fontAlgn="b"/>
                      <a:r>
                        <a:rPr lang="en-GB" sz="1200" b="1" i="0" u="none" strike="noStrike" dirty="0">
                          <a:solidFill>
                            <a:srgbClr val="000000"/>
                          </a:solidFill>
                          <a:effectLst/>
                          <a:latin typeface="Calibri" panose="020F0502020204030204" pitchFamily="34" charset="0"/>
                        </a:rPr>
                        <a:t>telephone phase (all non-responders)</a:t>
                      </a:r>
                      <a:endParaRPr lang="en-GB" sz="1200" b="1" i="1"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200" b="0" i="0" u="none" strike="noStrike" dirty="0">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5610">
                <a:tc>
                  <a:txBody>
                    <a:bodyPr/>
                    <a:lstStyle/>
                    <a:p>
                      <a:pPr algn="ctr" fontAlgn="b"/>
                      <a:r>
                        <a:rPr lang="en-GB" sz="1200" b="1" i="0" u="none" strike="noStrike" dirty="0">
                          <a:solidFill>
                            <a:srgbClr val="000000"/>
                          </a:solidFill>
                          <a:effectLst/>
                          <a:latin typeface="Calibri" panose="020F0502020204030204" pitchFamily="34" charset="0"/>
                        </a:rPr>
                        <a:t>9</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chemeClr val="tx1"/>
                          </a:solidFill>
                          <a:effectLst/>
                          <a:latin typeface="Calibri" panose="020F0502020204030204" pitchFamily="34" charset="0"/>
                        </a:rPr>
                        <a:t>05-Mar</a:t>
                      </a:r>
                    </a:p>
                  </a:txBody>
                  <a:tcPr marL="7145" marR="7145" marT="7142" marB="0" anchor="b">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9">
                  <a:txBody>
                    <a:bodyPr/>
                    <a:lstStyle/>
                    <a:p>
                      <a:pPr algn="l" fontAlgn="b"/>
                      <a:r>
                        <a:rPr lang="en-GB" sz="1200" b="0" i="0" u="none" strike="noStrike" dirty="0">
                          <a:solidFill>
                            <a:srgbClr val="000000"/>
                          </a:solidFill>
                          <a:effectLst/>
                          <a:latin typeface="Calibri" panose="020F0502020204030204" pitchFamily="34" charset="0"/>
                        </a:rPr>
                        <a:t>  </a:t>
                      </a: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26271">
                <a:tc>
                  <a:txBody>
                    <a:bodyPr/>
                    <a:lstStyle/>
                    <a:p>
                      <a:pPr algn="ctr" fontAlgn="b"/>
                      <a:r>
                        <a:rPr lang="en-GB" sz="1200" b="1" i="0" u="none" strike="noStrike" dirty="0">
                          <a:solidFill>
                            <a:srgbClr val="000000"/>
                          </a:solidFill>
                          <a:effectLst/>
                          <a:latin typeface="Calibri" panose="020F0502020204030204" pitchFamily="34" charset="0"/>
                        </a:rPr>
                        <a:t>10</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GB" sz="1200" b="0" i="1" u="none" strike="noStrike" dirty="0">
                          <a:solidFill>
                            <a:schemeClr val="tx1"/>
                          </a:solidFill>
                          <a:effectLst/>
                          <a:latin typeface="Calibri" panose="020F0502020204030204" pitchFamily="34" charset="0"/>
                        </a:rPr>
                        <a:t>12-Mar</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4">
                        <a:lumMod val="20000"/>
                        <a:lumOff val="80000"/>
                      </a:schemeClr>
                    </a:solidFill>
                  </a:tcPr>
                </a:tc>
                <a:tc gridSpan="3">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GB" sz="1200" b="0" i="1" u="sng"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13607">
                <a:tc>
                  <a:txBody>
                    <a:bodyPr/>
                    <a:lstStyle/>
                    <a:p>
                      <a:pPr algn="ctr" fontAlgn="b"/>
                      <a:r>
                        <a:rPr lang="en-GB" sz="1200" b="1" i="0" u="none" strike="noStrike" dirty="0">
                          <a:solidFill>
                            <a:srgbClr val="000000"/>
                          </a:solidFill>
                          <a:effectLst/>
                          <a:latin typeface="Calibri" panose="020F0502020204030204" pitchFamily="34" charset="0"/>
                        </a:rPr>
                        <a:t>11</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GB" sz="1200" b="1" i="1" u="sng" strike="noStrike" dirty="0">
                          <a:solidFill>
                            <a:schemeClr val="tx1"/>
                          </a:solidFill>
                          <a:effectLst/>
                          <a:latin typeface="Calibri" panose="020F0502020204030204" pitchFamily="34" charset="0"/>
                        </a:rPr>
                        <a:t>19-Mar</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tc gridSpan="9">
                  <a:txBody>
                    <a:bodyPr/>
                    <a:lstStyle/>
                    <a:p>
                      <a:pPr algn="l" fontAlgn="b"/>
                      <a:r>
                        <a:rPr lang="en-GB" sz="1200" b="0" i="0" u="none" strike="noStrike" baseline="0" dirty="0">
                          <a:solidFill>
                            <a:srgbClr val="000000"/>
                          </a:solidFill>
                          <a:effectLst/>
                          <a:latin typeface="Calibri" panose="020F0502020204030204" pitchFamily="34" charset="0"/>
                        </a:rPr>
                        <a:t> </a:t>
                      </a:r>
                      <a:r>
                        <a:rPr lang="en-GB" sz="1200" b="1" i="1" u="sng" strike="noStrike" baseline="0" dirty="0" err="1">
                          <a:solidFill>
                            <a:srgbClr val="000000"/>
                          </a:solidFill>
                          <a:effectLst/>
                          <a:latin typeface="Calibri" panose="020F0502020204030204" pitchFamily="34" charset="0"/>
                        </a:rPr>
                        <a:t>UoW</a:t>
                      </a:r>
                      <a:r>
                        <a:rPr lang="en-GB" sz="1200" b="1" i="1" u="sng" strike="noStrike" baseline="0" dirty="0">
                          <a:solidFill>
                            <a:srgbClr val="000000"/>
                          </a:solidFill>
                          <a:effectLst/>
                          <a:latin typeface="Calibri" panose="020F0502020204030204" pitchFamily="34" charset="0"/>
                        </a:rPr>
                        <a:t> </a:t>
                      </a:r>
                      <a:r>
                        <a:rPr lang="en-GB" sz="1200" b="1" i="1" u="sng" strike="noStrike" dirty="0">
                          <a:solidFill>
                            <a:srgbClr val="000000"/>
                          </a:solidFill>
                          <a:effectLst/>
                          <a:latin typeface="Calibri" panose="020F0502020204030204" pitchFamily="34" charset="0"/>
                        </a:rPr>
                        <a:t>Easter holidays</a:t>
                      </a:r>
                      <a:endParaRPr lang="en-GB" sz="1200" b="1" i="0" u="none"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algn="l" fontAlgn="b"/>
                      <a:endParaRPr lang="en-GB" sz="1600" b="0" i="0" u="none" strike="noStrike">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225610">
                <a:tc>
                  <a:txBody>
                    <a:bodyPr/>
                    <a:lstStyle/>
                    <a:p>
                      <a:pPr algn="ctr" fontAlgn="b"/>
                      <a:r>
                        <a:rPr lang="en-GB" sz="1200" b="1" i="0" u="none" strike="noStrike" dirty="0">
                          <a:solidFill>
                            <a:srgbClr val="000000"/>
                          </a:solidFill>
                          <a:effectLst/>
                          <a:latin typeface="Calibri" panose="020F0502020204030204" pitchFamily="34" charset="0"/>
                        </a:rPr>
                        <a:t>12</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GB" sz="1200" b="1" i="1" u="sng" strike="noStrike" dirty="0">
                          <a:solidFill>
                            <a:schemeClr val="tx1"/>
                          </a:solidFill>
                          <a:effectLst/>
                          <a:latin typeface="Calibri" panose="020F0502020204030204" pitchFamily="34" charset="0"/>
                        </a:rPr>
                        <a:t>26-Mar</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tc gridSpan="4">
                  <a:txBody>
                    <a:bodyPr/>
                    <a:lstStyle/>
                    <a:p>
                      <a:pPr algn="l" fontAlgn="b"/>
                      <a:endParaRPr lang="en-GB" sz="1200" b="0" i="1" u="sng"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pPr algn="l" fontAlgn="b"/>
                      <a:endParaRPr lang="en-GB" sz="1600" b="0" i="0" u="none" strike="noStrike">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225610">
                <a:tc>
                  <a:txBody>
                    <a:bodyPr/>
                    <a:lstStyle/>
                    <a:p>
                      <a:pPr algn="ctr" fontAlgn="b"/>
                      <a:r>
                        <a:rPr lang="en-GB" sz="1200" b="1" i="0" u="none" strike="noStrike" dirty="0">
                          <a:solidFill>
                            <a:srgbClr val="000000"/>
                          </a:solidFill>
                          <a:effectLst/>
                          <a:latin typeface="Calibri" panose="020F0502020204030204" pitchFamily="34" charset="0"/>
                        </a:rPr>
                        <a:t>13</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GB" sz="1200" b="1" i="1" u="sng" strike="noStrike" dirty="0">
                          <a:solidFill>
                            <a:schemeClr val="tx1"/>
                          </a:solidFill>
                          <a:effectLst/>
                          <a:latin typeface="Calibri" panose="020F0502020204030204" pitchFamily="34" charset="0"/>
                        </a:rPr>
                        <a:t>02-Apr</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gridSpan="3">
                  <a:txBody>
                    <a:bodyPr/>
                    <a:lstStyle/>
                    <a:p>
                      <a:endParaRPr lang="en-GB" sz="1200" dirty="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225610">
                <a:tc>
                  <a:txBody>
                    <a:bodyPr/>
                    <a:lstStyle/>
                    <a:p>
                      <a:pPr algn="ctr" fontAlgn="b"/>
                      <a:r>
                        <a:rPr lang="en-GB" sz="1200" b="1" i="0" u="none" strike="noStrike" dirty="0">
                          <a:solidFill>
                            <a:srgbClr val="000000"/>
                          </a:solidFill>
                          <a:effectLst/>
                          <a:latin typeface="Calibri" panose="020F0502020204030204" pitchFamily="34" charset="0"/>
                        </a:rPr>
                        <a:t>14</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GB" sz="1200" b="1" i="1" u="sng" strike="noStrike" dirty="0">
                          <a:solidFill>
                            <a:schemeClr val="tx1"/>
                          </a:solidFill>
                          <a:effectLst/>
                          <a:latin typeface="Calibri" panose="020F0502020204030204" pitchFamily="34" charset="0"/>
                        </a:rPr>
                        <a:t>09-Apr</a:t>
                      </a:r>
                    </a:p>
                  </a:txBody>
                  <a:tcPr marL="7145" marR="7145" marT="7142"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gridSpan="3">
                  <a:txBody>
                    <a:bodyPr/>
                    <a:lstStyle/>
                    <a:p>
                      <a:endParaRPr lang="en-GB" sz="1200" dirty="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dirty="0">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225610">
                <a:tc>
                  <a:txBody>
                    <a:bodyPr/>
                    <a:lstStyle/>
                    <a:p>
                      <a:pPr algn="ctr" fontAlgn="b"/>
                      <a:r>
                        <a:rPr lang="en-GB" sz="1200" b="1" i="0" u="none" strike="noStrike" dirty="0">
                          <a:solidFill>
                            <a:srgbClr val="000000"/>
                          </a:solidFill>
                          <a:effectLst/>
                          <a:latin typeface="Calibri" panose="020F0502020204030204" pitchFamily="34" charset="0"/>
                        </a:rPr>
                        <a:t>15</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1" i="0" u="sng" strike="noStrike" dirty="0">
                          <a:solidFill>
                            <a:schemeClr val="tx1"/>
                          </a:solidFill>
                          <a:effectLst/>
                          <a:latin typeface="Calibri" panose="020F0502020204030204" pitchFamily="34" charset="0"/>
                        </a:rPr>
                        <a:t>16-Apr</a:t>
                      </a:r>
                    </a:p>
                  </a:txBody>
                  <a:tcPr marL="7145" marR="7145" marT="7142" marB="0" anchor="b">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gridSpan="3">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218685">
                <a:tc>
                  <a:txBody>
                    <a:bodyPr/>
                    <a:lstStyle/>
                    <a:p>
                      <a:pPr algn="ctr" fontAlgn="b"/>
                      <a:r>
                        <a:rPr lang="en-GB" sz="1200" b="1" i="0" u="none" strike="noStrike" dirty="0">
                          <a:solidFill>
                            <a:srgbClr val="000000"/>
                          </a:solidFill>
                          <a:effectLst/>
                          <a:latin typeface="Calibri" panose="020F0502020204030204" pitchFamily="34" charset="0"/>
                        </a:rPr>
                        <a:t>Summer 1</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en-GB" sz="1200" b="0" i="0" u="none" strike="noStrike" dirty="0">
                          <a:solidFill>
                            <a:schemeClr val="tx1"/>
                          </a:solidFill>
                          <a:effectLst/>
                          <a:latin typeface="Calibri" panose="020F0502020204030204" pitchFamily="34" charset="0"/>
                        </a:rPr>
                        <a:t>23-Apr</a:t>
                      </a:r>
                    </a:p>
                  </a:txBody>
                  <a:tcPr marL="7145" marR="7145" marT="7142" marB="0" anchor="b">
                    <a:lnL>
                      <a:noFill/>
                    </a:lnL>
                    <a:lnR>
                      <a:noFill/>
                    </a:lnR>
                    <a:lnT>
                      <a:noFill/>
                    </a:lnT>
                    <a:lnB>
                      <a:noFill/>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1200" b="0" i="1" u="none" strike="noStrike" dirty="0">
                          <a:solidFill>
                            <a:srgbClr val="000000"/>
                          </a:solidFill>
                          <a:effectLst/>
                          <a:latin typeface="Calibri" panose="020F0502020204030204" pitchFamily="34" charset="0"/>
                        </a:rPr>
                        <a:t>(Summer term begins)</a:t>
                      </a:r>
                    </a:p>
                  </a:txBody>
                  <a:tcPr marL="7145" marR="7145" marT="7142" marB="0" anchor="b">
                    <a:lnL>
                      <a:noFill/>
                    </a:lnL>
                    <a:lnR>
                      <a:noFill/>
                    </a:lnR>
                    <a:lnT>
                      <a:noFill/>
                    </a:lnT>
                    <a:lnB>
                      <a:noFill/>
                    </a:lnB>
                    <a:lnTlToBr w="12700" cmpd="sng">
                      <a:noFill/>
                      <a:prstDash val="solid"/>
                    </a:lnTlToBr>
                    <a:lnBlToTr w="12700" cmpd="sng">
                      <a:noFill/>
                      <a:prstDash val="solid"/>
                    </a:lnBlToTr>
                  </a:tcPr>
                </a:tc>
                <a:tc gridSpan="3">
                  <a:txBody>
                    <a:bodyPr/>
                    <a:lstStyle/>
                    <a:p>
                      <a:endParaRPr lang="en-GB" sz="1200" dirty="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pPr algn="l" fontAlgn="b"/>
                      <a:endParaRPr lang="en-GB" sz="1600" b="0" i="0" u="none" strike="noStrike" dirty="0">
                        <a:solidFill>
                          <a:srgbClr val="000000"/>
                        </a:solidFill>
                        <a:effectLst/>
                        <a:latin typeface="Calibri" panose="020F0502020204030204" pitchFamily="34" charset="0"/>
                      </a:endParaRPr>
                    </a:p>
                  </a:txBody>
                  <a:tcPr marL="9527" marR="9527" marT="9525"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GB" sz="1200" b="0" i="0" u="none" strike="noStrike">
                          <a:solidFill>
                            <a:srgbClr val="000000"/>
                          </a:solidFill>
                          <a:effectLst/>
                          <a:latin typeface="Calibri" panose="020F0502020204030204" pitchFamily="34" charset="0"/>
                        </a:rPr>
                        <a:t> </a:t>
                      </a: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218685">
                <a:tc>
                  <a:txBody>
                    <a:bodyPr/>
                    <a:lstStyle/>
                    <a:p>
                      <a:pPr algn="ctr" fontAlgn="b"/>
                      <a:r>
                        <a:rPr lang="en-GB" sz="1200" b="1" i="0" u="none" strike="noStrike" dirty="0">
                          <a:solidFill>
                            <a:schemeClr val="tx1"/>
                          </a:solidFill>
                          <a:effectLst/>
                          <a:latin typeface="Calibri" panose="020F0502020204030204" pitchFamily="34" charset="0"/>
                        </a:rPr>
                        <a:t>2</a:t>
                      </a:r>
                    </a:p>
                  </a:txBody>
                  <a:tcPr marL="7145" marR="7145" marT="7142" marB="0" anchor="b">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gridSpan="2">
                  <a:txBody>
                    <a:bodyPr/>
                    <a:lstStyle/>
                    <a:p>
                      <a:pPr algn="ctr" fontAlgn="b"/>
                      <a:r>
                        <a:rPr lang="en-GB" sz="1200" b="1" i="0" u="none" strike="noStrike" dirty="0">
                          <a:solidFill>
                            <a:srgbClr val="F47920"/>
                          </a:solidFill>
                          <a:effectLst/>
                          <a:latin typeface="Calibri" panose="020F0502020204030204" pitchFamily="34" charset="0"/>
                        </a:rPr>
                        <a:t>Survey ENDS Mon 30</a:t>
                      </a:r>
                      <a:r>
                        <a:rPr lang="en-GB" sz="1200" b="1" i="0" u="none" strike="noStrike" baseline="30000" dirty="0">
                          <a:solidFill>
                            <a:srgbClr val="F47920"/>
                          </a:solidFill>
                          <a:effectLst/>
                          <a:latin typeface="Calibri" panose="020F0502020204030204" pitchFamily="34" charset="0"/>
                        </a:rPr>
                        <a:t>TH</a:t>
                      </a:r>
                      <a:r>
                        <a:rPr lang="en-GB" sz="1200" b="1" i="0" u="none" strike="noStrike" baseline="0" dirty="0">
                          <a:solidFill>
                            <a:srgbClr val="F47920"/>
                          </a:solidFill>
                          <a:effectLst/>
                          <a:latin typeface="Calibri" panose="020F0502020204030204" pitchFamily="34" charset="0"/>
                        </a:rPr>
                        <a:t> APR</a:t>
                      </a:r>
                      <a:endParaRPr lang="en-GB" sz="1200" b="0" i="0" u="sng" strike="noStrike" dirty="0">
                        <a:solidFill>
                          <a:srgbClr val="F4792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solidFill>
                      <a:schemeClr val="bg1"/>
                    </a:solidFill>
                  </a:tcPr>
                </a:tc>
                <a:tc hMerge="1">
                  <a:txBody>
                    <a:bodyPr/>
                    <a:lstStyle/>
                    <a:p>
                      <a:pPr algn="l" fontAlgn="b"/>
                      <a:endParaRPr lang="en-GB" sz="1200" b="1"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gridSpan="3">
                  <a:txBody>
                    <a:bodyPr/>
                    <a:lstStyle/>
                    <a:p>
                      <a:endParaRPr lang="en-GB" sz="1200"/>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a:txBody>
                    <a:bodyPr/>
                    <a:lstStyle/>
                    <a:p>
                      <a:endParaRPr lang="en-GB" sz="1400" dirty="0"/>
                    </a:p>
                  </a:txBody>
                  <a:tcPr marL="7145" marR="7145" marT="7142" marB="0" anchor="b">
                    <a:lnL>
                      <a:noFill/>
                    </a:lnL>
                    <a:lnR>
                      <a:noFill/>
                    </a:lnR>
                    <a:lnT>
                      <a:noFill/>
                    </a:lnT>
                    <a:lnB>
                      <a:noFill/>
                    </a:lnB>
                    <a:lnTlToBr w="12700" cmpd="sng">
                      <a:noFill/>
                      <a:prstDash val="solid"/>
                    </a:lnTlToBr>
                    <a:lnBlToTr w="12700" cmpd="sng">
                      <a:noFill/>
                      <a:prstDash val="solid"/>
                    </a:lnBlToTr>
                  </a:tcPr>
                </a:tc>
                <a:tc gridSpan="4">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a:noFill/>
                    </a:lnR>
                    <a:lnT>
                      <a:noFill/>
                    </a:lnT>
                    <a:lnB>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endParaRPr lang="en-GB" sz="1400"/>
                    </a:p>
                  </a:txBody>
                  <a:tcPr marL="7145" marR="7145" marT="7142"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7145" marR="7145" marT="7142" marB="0" anchor="b">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145855745"/>
                  </a:ext>
                </a:extLst>
              </a:tr>
              <a:tr h="256833">
                <a:tc>
                  <a:txBody>
                    <a:bodyPr/>
                    <a:lstStyle/>
                    <a:p>
                      <a:pPr algn="l" fontAlgn="b"/>
                      <a:r>
                        <a:rPr lang="en-GB" sz="1200" b="1" i="0" u="none" strike="noStrike" dirty="0">
                          <a:solidFill>
                            <a:srgbClr val="000000"/>
                          </a:solidFill>
                          <a:effectLst/>
                          <a:latin typeface="Calibri" panose="020F0502020204030204" pitchFamily="34" charset="0"/>
                        </a:rPr>
                        <a:t> </a:t>
                      </a:r>
                    </a:p>
                  </a:txBody>
                  <a:tcPr marL="7145" marR="7145" marT="7142" marB="0" anchor="b">
                    <a:lnL w="6350" cap="flat" cmpd="sng" algn="ctr">
                      <a:noFill/>
                      <a:prstDash val="solid"/>
                      <a:round/>
                      <a:headEnd type="none" w="med" len="med"/>
                      <a:tailEnd type="none" w="med" len="med"/>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12">
                  <a:txBody>
                    <a:bodyPr/>
                    <a:lstStyle/>
                    <a:p>
                      <a:pPr algn="l" fontAlgn="b"/>
                      <a:r>
                        <a:rPr lang="en-GB" sz="1200" b="0" i="0" u="none" strike="noStrike" dirty="0">
                          <a:solidFill>
                            <a:srgbClr val="000000"/>
                          </a:solidFill>
                          <a:effectLst/>
                          <a:latin typeface="Calibri" panose="020F0502020204030204" pitchFamily="34" charset="0"/>
                        </a:rPr>
                        <a:t> Ipsos MORI follow</a:t>
                      </a:r>
                      <a:r>
                        <a:rPr lang="en-GB" sz="1200" b="0" i="0" u="none" strike="noStrike" baseline="0" dirty="0">
                          <a:solidFill>
                            <a:srgbClr val="000000"/>
                          </a:solidFill>
                          <a:effectLst/>
                          <a:latin typeface="Calibri" panose="020F0502020204030204" pitchFamily="34" charset="0"/>
                        </a:rPr>
                        <a:t> – up: conducted via telephone and email</a:t>
                      </a:r>
                      <a:endParaRPr lang="en-GB" sz="1100" b="0" i="1" u="none" strike="sngStrike" baseline="0" dirty="0">
                        <a:solidFill>
                          <a:srgbClr val="FF0000"/>
                        </a:solidFill>
                        <a:effectLst/>
                        <a:latin typeface="Calibri" panose="020F0502020204030204" pitchFamily="34" charset="0"/>
                      </a:endParaRPr>
                    </a:p>
                  </a:txBody>
                  <a:tcPr marL="7145" marR="7145" marT="7142" marB="0" anchor="b">
                    <a:lnL>
                      <a:noFill/>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15"/>
                  </a:ext>
                </a:extLst>
              </a:tr>
            </a:tbl>
          </a:graphicData>
        </a:graphic>
      </p:graphicFrame>
      <p:sp>
        <p:nvSpPr>
          <p:cNvPr id="2" name="Title 1">
            <a:extLst>
              <a:ext uri="{FF2B5EF4-FFF2-40B4-BE49-F238E27FC236}">
                <a16:creationId xmlns:a16="http://schemas.microsoft.com/office/drawing/2014/main" id="{7F752960-DA72-4E80-900B-3D13B16E575B}"/>
              </a:ext>
            </a:extLst>
          </p:cNvPr>
          <p:cNvSpPr>
            <a:spLocks noGrp="1"/>
          </p:cNvSpPr>
          <p:nvPr>
            <p:ph type="title"/>
          </p:nvPr>
        </p:nvSpPr>
        <p:spPr>
          <a:xfrm>
            <a:off x="0" y="-244549"/>
            <a:ext cx="0" cy="0"/>
          </a:xfrm>
        </p:spPr>
        <p:txBody>
          <a:bodyPr/>
          <a:lstStyle/>
          <a:p>
            <a:pPr algn="ctr"/>
            <a:r>
              <a:rPr lang="en-GB" dirty="0">
                <a:solidFill>
                  <a:srgbClr val="FFC000"/>
                </a:solidFill>
              </a:rPr>
              <a:t> 				</a:t>
            </a:r>
            <a:br>
              <a:rPr lang="en-GB" dirty="0">
                <a:solidFill>
                  <a:srgbClr val="FFC000"/>
                </a:solidFill>
              </a:rPr>
            </a:br>
            <a:r>
              <a:rPr lang="en-GB" dirty="0">
                <a:solidFill>
                  <a:srgbClr val="FFC000"/>
                </a:solidFill>
              </a:rPr>
              <a:t>												</a:t>
            </a:r>
            <a:r>
              <a:rPr lang="en-GB" b="1" spc="300" dirty="0">
                <a:solidFill>
                  <a:srgbClr val="FFC000"/>
                </a:solidFill>
              </a:rPr>
              <a:t>	</a:t>
            </a:r>
            <a:r>
              <a:rPr lang="en-GB" b="1" spc="300" dirty="0">
                <a:solidFill>
                  <a:srgbClr val="F47920"/>
                </a:solidFill>
              </a:rPr>
              <a:t>SURVEY TIMETABLE</a:t>
            </a:r>
          </a:p>
        </p:txBody>
      </p:sp>
    </p:spTree>
    <p:extLst>
      <p:ext uri="{BB962C8B-B14F-4D97-AF65-F5344CB8AC3E}">
        <p14:creationId xmlns:p14="http://schemas.microsoft.com/office/powerpoint/2010/main" val="2912593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884240" y="1370664"/>
            <a:ext cx="7642141" cy="2125892"/>
          </a:xfrm>
        </p:spPr>
        <p:txBody>
          <a:bodyPr/>
          <a:lstStyle/>
          <a:p>
            <a:pPr marL="0" indent="0">
              <a:buNone/>
            </a:pPr>
            <a:r>
              <a:rPr lang="en-GB" sz="1800" b="1" dirty="0"/>
              <a:t>Taken from </a:t>
            </a:r>
            <a:r>
              <a:rPr lang="en-GB" sz="1800" b="1" i="1" dirty="0"/>
              <a:t>Dialogue</a:t>
            </a:r>
            <a:r>
              <a:rPr lang="en-GB" sz="1800" b="1" dirty="0"/>
              <a:t> pillar of Student Communications </a:t>
            </a:r>
            <a:r>
              <a:rPr lang="en-GB" sz="1800" b="1" dirty="0" smtClean="0"/>
              <a:t>Strategy:</a:t>
            </a:r>
            <a:endParaRPr lang="en-GB" sz="1800" b="1" dirty="0"/>
          </a:p>
          <a:p>
            <a:pPr marL="0" indent="0">
              <a:buNone/>
            </a:pPr>
            <a:r>
              <a:rPr lang="en-GB" sz="1800" dirty="0"/>
              <a:t>At Warwick, we like our students to have a say in how things are done. It’s (their/your) university, after all. We’re creating a vibrant community and want our students to feel like they’re part of one big family. This can only happen by working together with our students and always having an honest and open dialogue.</a:t>
            </a:r>
          </a:p>
          <a:p>
            <a:pPr marL="0" indent="0">
              <a:buNone/>
            </a:pPr>
            <a:endParaRPr lang="en-GB" sz="1800" dirty="0"/>
          </a:p>
        </p:txBody>
      </p:sp>
      <p:sp>
        <p:nvSpPr>
          <p:cNvPr id="5" name="Text Placeholder 2"/>
          <p:cNvSpPr>
            <a:spLocks noGrp="1"/>
          </p:cNvSpPr>
          <p:nvPr>
            <p:ph type="body" sz="quarter" idx="14"/>
          </p:nvPr>
        </p:nvSpPr>
        <p:spPr>
          <a:xfrm>
            <a:off x="884241" y="652357"/>
            <a:ext cx="7642140" cy="328744"/>
          </a:xfrm>
        </p:spPr>
        <p:txBody>
          <a:bodyPr/>
          <a:lstStyle/>
          <a:p>
            <a:r>
              <a:rPr lang="en-GB" dirty="0"/>
              <a:t>Student Communications and NSS Marketing</a:t>
            </a:r>
          </a:p>
        </p:txBody>
      </p:sp>
    </p:spTree>
    <p:extLst>
      <p:ext uri="{BB962C8B-B14F-4D97-AF65-F5344CB8AC3E}">
        <p14:creationId xmlns:p14="http://schemas.microsoft.com/office/powerpoint/2010/main" val="833427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1217</TotalTime>
  <Words>1343</Words>
  <Application>Microsoft Office PowerPoint</Application>
  <PresentationFormat>On-screen Show (16:9)</PresentationFormat>
  <Paragraphs>192</Paragraphs>
  <Slides>17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Avenir Next</vt:lpstr>
      <vt:lpstr>Avenir Next Demi Bold</vt:lpstr>
      <vt:lpstr>Avenir Next Medium</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SURVEY TIMETABLE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Hall, Jenny</cp:lastModifiedBy>
  <cp:revision>214</cp:revision>
  <cp:lastPrinted>2017-12-19T14:56:52Z</cp:lastPrinted>
  <dcterms:created xsi:type="dcterms:W3CDTF">2017-04-05T11:04:35Z</dcterms:created>
  <dcterms:modified xsi:type="dcterms:W3CDTF">2018-01-11T11:44:00Z</dcterms:modified>
</cp:coreProperties>
</file>