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313" r:id="rId2"/>
  </p:sldIdLst>
  <p:sldSz cx="9144000" cy="5143500" type="screen16x9"/>
  <p:notesSz cx="6797675" cy="9926638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5" userDrawn="1">
          <p15:clr>
            <a:srgbClr val="A4A3A4"/>
          </p15:clr>
        </p15:guide>
        <p15:guide id="2" pos="6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7920"/>
    <a:srgbClr val="E86741"/>
    <a:srgbClr val="E174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9"/>
    <p:restoredTop sz="94674"/>
  </p:normalViewPr>
  <p:slideViewPr>
    <p:cSldViewPr snapToGrid="0" snapToObjects="1">
      <p:cViewPr varScale="1">
        <p:scale>
          <a:sx n="152" d="100"/>
          <a:sy n="152" d="100"/>
        </p:scale>
        <p:origin x="450" y="132"/>
      </p:cViewPr>
      <p:guideLst>
        <p:guide orient="horz" pos="305"/>
        <p:guide pos="61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Relationship Id="rId27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065" cy="497410"/>
          </a:xfrm>
          <a:prstGeom prst="rect">
            <a:avLst/>
          </a:prstGeom>
        </p:spPr>
        <p:txBody>
          <a:bodyPr vert="horz" lIns="88212" tIns="44106" rIns="88212" bIns="44106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092" y="1"/>
            <a:ext cx="2946065" cy="497410"/>
          </a:xfrm>
          <a:prstGeom prst="rect">
            <a:avLst/>
          </a:prstGeom>
        </p:spPr>
        <p:txBody>
          <a:bodyPr vert="horz" lIns="88212" tIns="44106" rIns="88212" bIns="44106" rtlCol="0"/>
          <a:lstStyle>
            <a:lvl1pPr algn="r">
              <a:defRPr sz="1200"/>
            </a:lvl1pPr>
          </a:lstStyle>
          <a:p>
            <a:fld id="{B0100762-E313-4098-BC99-1E4B3FCADCE6}" type="datetimeFigureOut">
              <a:rPr lang="en-GB" smtClean="0"/>
              <a:t>21/12/2017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229"/>
            <a:ext cx="2946065" cy="497409"/>
          </a:xfrm>
          <a:prstGeom prst="rect">
            <a:avLst/>
          </a:prstGeom>
        </p:spPr>
        <p:txBody>
          <a:bodyPr vert="horz" lIns="88212" tIns="44106" rIns="88212" bIns="44106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092" y="9429229"/>
            <a:ext cx="2946065" cy="497409"/>
          </a:xfrm>
          <a:prstGeom prst="rect">
            <a:avLst/>
          </a:prstGeom>
        </p:spPr>
        <p:txBody>
          <a:bodyPr vert="horz" lIns="88212" tIns="44106" rIns="88212" bIns="44106" rtlCol="0" anchor="b"/>
          <a:lstStyle>
            <a:lvl1pPr algn="r">
              <a:defRPr sz="1200"/>
            </a:lvl1pPr>
          </a:lstStyle>
          <a:p>
            <a:fld id="{DDC761A8-1271-4154-BB58-BA49AD1A48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36731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5"/>
          </a:xfrm>
          <a:prstGeom prst="rect">
            <a:avLst/>
          </a:prstGeom>
        </p:spPr>
        <p:txBody>
          <a:bodyPr vert="horz" lIns="95560" tIns="47780" rIns="95560" bIns="47780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5"/>
          </a:xfrm>
          <a:prstGeom prst="rect">
            <a:avLst/>
          </a:prstGeom>
        </p:spPr>
        <p:txBody>
          <a:bodyPr vert="horz" lIns="95560" tIns="47780" rIns="95560" bIns="47780" rtlCol="0"/>
          <a:lstStyle>
            <a:lvl1pPr algn="r">
              <a:defRPr sz="1300"/>
            </a:lvl1pPr>
          </a:lstStyle>
          <a:p>
            <a:fld id="{D49AD634-B286-CF4C-B608-BAEDD7C846A9}" type="datetimeFigureOut">
              <a:rPr lang="en-US" smtClean="0"/>
              <a:t>12/21/2017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60" tIns="47780" rIns="95560" bIns="4778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5560" tIns="47780" rIns="95560" bIns="4778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4"/>
          </a:xfrm>
          <a:prstGeom prst="rect">
            <a:avLst/>
          </a:prstGeom>
        </p:spPr>
        <p:txBody>
          <a:bodyPr vert="horz" lIns="95560" tIns="47780" rIns="95560" bIns="47780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4"/>
          </a:xfrm>
          <a:prstGeom prst="rect">
            <a:avLst/>
          </a:prstGeom>
        </p:spPr>
        <p:txBody>
          <a:bodyPr vert="horz" lIns="95560" tIns="47780" rIns="95560" bIns="47780" rtlCol="0" anchor="b"/>
          <a:lstStyle>
            <a:lvl1pPr algn="r">
              <a:defRPr sz="1300"/>
            </a:lvl1pPr>
          </a:lstStyle>
          <a:p>
            <a:fld id="{008B6ED8-9D91-5E4C-8236-27D5494AAD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74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F479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603503" y="716074"/>
            <a:ext cx="6992433" cy="112296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 dirty="0"/>
              <a:t>TITLE GOES HERE IN CAPS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03504" y="2315924"/>
            <a:ext cx="6858000" cy="33428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Sub title goes here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603250" y="3147348"/>
            <a:ext cx="6142455" cy="3381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5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 dirty="0"/>
              <a:t>Date / location / additional info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223" y="3808875"/>
            <a:ext cx="9372518" cy="144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111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F479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223" y="3808875"/>
            <a:ext cx="9372518" cy="1449751"/>
          </a:xfrm>
          <a:prstGeom prst="rect">
            <a:avLst/>
          </a:prstGeom>
        </p:spPr>
      </p:pic>
      <p:sp>
        <p:nvSpPr>
          <p:cNvPr id="9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74703" y="4195977"/>
            <a:ext cx="1258371" cy="657228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2134535" y="4195977"/>
            <a:ext cx="1258371" cy="657228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603503" y="716074"/>
            <a:ext cx="6992433" cy="112296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 dirty="0"/>
              <a:t>TITLE GOES HERE IN CAPS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03504" y="2315924"/>
            <a:ext cx="6858000" cy="33428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Sub title goes here</a:t>
            </a: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603250" y="3147348"/>
            <a:ext cx="6142455" cy="3381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5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 dirty="0"/>
              <a:t>Date / location / additional info</a:t>
            </a:r>
          </a:p>
        </p:txBody>
      </p:sp>
    </p:spTree>
    <p:extLst>
      <p:ext uri="{BB962C8B-B14F-4D97-AF65-F5344CB8AC3E}">
        <p14:creationId xmlns:p14="http://schemas.microsoft.com/office/powerpoint/2010/main" val="1195713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7807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D8804-937B-40C3-8369-0CF62D082B6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34359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0438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80" r:id="rId2"/>
    <p:sldLayoutId id="2147483667" r:id="rId3"/>
    <p:sldLayoutId id="2147483694" r:id="rId4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1589510"/>
              </p:ext>
            </p:extLst>
          </p:nvPr>
        </p:nvGraphicFramePr>
        <p:xfrm>
          <a:off x="1368855" y="694620"/>
          <a:ext cx="6192688" cy="3736544"/>
        </p:xfrm>
        <a:graphic>
          <a:graphicData uri="http://schemas.openxmlformats.org/drawingml/2006/table">
            <a:tbl>
              <a:tblPr/>
              <a:tblGrid>
                <a:gridCol w="89730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6736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78224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039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567495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62567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51338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542333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720582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45980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  <a:gridCol w="37703">
                  <a:extLst>
                    <a:ext uri="{9D8B030D-6E8A-4147-A177-3AD203B41FA5}">
                      <a16:colId xmlns:a16="http://schemas.microsoft.com/office/drawing/2014/main" xmlns="" val="20012"/>
                    </a:ext>
                  </a:extLst>
                </a:gridCol>
                <a:gridCol w="45987">
                  <a:extLst>
                    <a:ext uri="{9D8B030D-6E8A-4147-A177-3AD203B41FA5}">
                      <a16:colId xmlns:a16="http://schemas.microsoft.com/office/drawing/2014/main" xmlns="" val="20013"/>
                    </a:ext>
                  </a:extLst>
                </a:gridCol>
                <a:gridCol w="681400">
                  <a:extLst>
                    <a:ext uri="{9D8B030D-6E8A-4147-A177-3AD203B41FA5}">
                      <a16:colId xmlns:a16="http://schemas.microsoft.com/office/drawing/2014/main" xmlns="" val="20014"/>
                    </a:ext>
                  </a:extLst>
                </a:gridCol>
              </a:tblGrid>
              <a:tr h="360114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Spr</a:t>
                      </a:r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term </a:t>
                      </a:r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wk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5" marR="7145" marT="7142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w/c</a:t>
                      </a:r>
                    </a:p>
                  </a:txBody>
                  <a:tcPr marL="7145" marR="7145" marT="714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Contact</a:t>
                      </a:r>
                    </a:p>
                  </a:txBody>
                  <a:tcPr marL="7145" marR="7145" marT="714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5" marR="7145" marT="714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5" marR="7145" marT="714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5" marR="7145" marT="714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5" marR="7145" marT="7142" marB="0" anchor="b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145" marR="7145" marT="7142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31-Jan</a:t>
                      </a:r>
                    </a:p>
                  </a:txBody>
                  <a:tcPr marL="7145" marR="7145" marT="71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7"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Display</a:t>
                      </a:r>
                      <a:r>
                        <a:rPr lang="en-GB" sz="12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physical p</a:t>
                      </a:r>
                      <a:r>
                        <a:rPr lang="en-GB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romo</a:t>
                      </a:r>
                      <a:r>
                        <a:rPr lang="en-GB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materials</a:t>
                      </a:r>
                      <a:r>
                        <a:rPr lang="en-GB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   </a:t>
                      </a:r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Email from Warwick</a:t>
                      </a:r>
                    </a:p>
                  </a:txBody>
                  <a:tcPr marL="7145" marR="7145" marT="71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 marL="7145" marR="7145" marT="71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lang="en-GB" sz="1200"/>
                    </a:p>
                  </a:txBody>
                  <a:tcPr marL="7145" marR="7145" marT="71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5" marR="7145" marT="7142" marB="0" anchor="b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7145" marR="7145" marT="7142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F47920"/>
                          </a:solidFill>
                          <a:effectLst/>
                          <a:latin typeface="Calibri" panose="020F0502020204030204" pitchFamily="34" charset="0"/>
                        </a:rPr>
                        <a:t>05-Feb</a:t>
                      </a:r>
                    </a:p>
                  </a:txBody>
                  <a:tcPr marL="7145" marR="7145" marT="71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7"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baseline="0" dirty="0">
                          <a:solidFill>
                            <a:srgbClr val="F47920"/>
                          </a:solidFill>
                          <a:effectLst/>
                          <a:latin typeface="Calibri" panose="020F0502020204030204" pitchFamily="34" charset="0"/>
                        </a:rPr>
                        <a:t>LAUNCH 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Ipsos </a:t>
                      </a:r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en-GB" sz="12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email</a:t>
                      </a:r>
                      <a:r>
                        <a:rPr lang="en-GB" sz="12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Wed 8</a:t>
                      </a:r>
                      <a:r>
                        <a:rPr lang="en-GB" sz="12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</a:t>
                      </a:r>
                      <a:r>
                        <a:rPr lang="en-GB" sz="12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5" marR="7145" marT="71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 marL="7145" marR="7145" marT="71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lang="en-GB" sz="1200"/>
                    </a:p>
                  </a:txBody>
                  <a:tcPr marL="7145" marR="7145" marT="71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5" marR="7145" marT="7142" marB="0" anchor="b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145" marR="7145" marT="7142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12-Feb</a:t>
                      </a:r>
                    </a:p>
                  </a:txBody>
                  <a:tcPr marL="7145" marR="7145" marT="71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6"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Ipsos </a:t>
                      </a:r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en-GB" sz="12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nd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email</a:t>
                      </a:r>
                      <a:r>
                        <a:rPr lang="en-GB" sz="12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Mon 12</a:t>
                      </a:r>
                      <a:r>
                        <a:rPr lang="en-GB" sz="12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</a:t>
                      </a:r>
                      <a:r>
                        <a:rPr lang="en-GB" sz="12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;  3</a:t>
                      </a:r>
                      <a:r>
                        <a:rPr lang="en-GB" sz="12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rd</a:t>
                      </a:r>
                      <a:r>
                        <a:rPr lang="en-GB" sz="12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email Fri 16</a:t>
                      </a:r>
                      <a:r>
                        <a:rPr lang="en-GB" sz="12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</a:t>
                      </a:r>
                      <a:r>
                        <a:rPr lang="en-GB" sz="12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5" marR="7145" marT="71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marL="7145" marR="7145" marT="71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 marL="7145" marR="7145" marT="71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lang="en-GB" sz="1200"/>
                    </a:p>
                  </a:txBody>
                  <a:tcPr marL="7145" marR="7145" marT="71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5" marR="7145" marT="7142" marB="0" anchor="b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2561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145" marR="7145" marT="7142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19-Feb</a:t>
                      </a:r>
                    </a:p>
                  </a:txBody>
                  <a:tcPr marL="7145" marR="7145" marT="71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1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Ipsos </a:t>
                      </a:r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SMS</a:t>
                      </a:r>
                      <a:r>
                        <a:rPr lang="en-GB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Weds 22</a:t>
                      </a:r>
                      <a:r>
                        <a:rPr lang="en-GB" sz="12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nd</a:t>
                      </a:r>
                      <a:r>
                        <a:rPr lang="en-GB" sz="12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baseline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; some phonecalls</a:t>
                      </a:r>
                      <a:r>
                        <a:rPr lang="en-GB" sz="12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from </a:t>
                      </a:r>
                      <a:r>
                        <a:rPr lang="en-GB" sz="1200" b="1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Thur</a:t>
                      </a:r>
                      <a:r>
                        <a:rPr lang="en-GB" sz="12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23 Feb 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5" marR="7145" marT="7142" marB="0" anchor="b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2561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145" marR="7145" marT="7142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26-Feb</a:t>
                      </a:r>
                    </a:p>
                  </a:txBody>
                  <a:tcPr marL="7145" marR="7145" marT="71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gridSpan="10"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telephone phase (all non-responders)</a:t>
                      </a:r>
                      <a:endParaRPr lang="en-GB" sz="12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5" marR="7145" marT="71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5" marR="7145" marT="7142" marB="0" anchor="b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2561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145" marR="7145" marT="7142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05-Mar</a:t>
                      </a:r>
                    </a:p>
                  </a:txBody>
                  <a:tcPr marL="7145" marR="7145" marT="71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</a:t>
                      </a:r>
                    </a:p>
                  </a:txBody>
                  <a:tcPr marL="7145" marR="7145" marT="71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marL="7145" marR="7145" marT="71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5" marR="7145" marT="7142" marB="0" anchor="b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2627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145" marR="7145" marT="7142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1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12-Mar</a:t>
                      </a:r>
                    </a:p>
                  </a:txBody>
                  <a:tcPr marL="7145" marR="7145" marT="7142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0" i="1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5" marR="7145" marT="7142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7" marR="9527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marL="7145" marR="7145" marT="71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marL="7145" marR="7145" marT="71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5" marR="7145" marT="71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/>
                    </a:p>
                  </a:txBody>
                  <a:tcPr marL="7145" marR="7145" marT="71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5" marR="7145" marT="7142" marB="0" anchor="b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1360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145" marR="7145" marT="7142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1" u="sng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19-Mar</a:t>
                      </a:r>
                    </a:p>
                  </a:txBody>
                  <a:tcPr marL="7145" marR="7145" marT="7142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1" u="sng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UoW</a:t>
                      </a:r>
                      <a:r>
                        <a:rPr lang="en-GB" sz="1200" b="1" i="1" u="sng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1" u="sng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Easter holidays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5" marR="7145" marT="7142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7" marR="9527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 sz="1400"/>
                    </a:p>
                  </a:txBody>
                  <a:tcPr marL="7145" marR="7145" marT="71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 sz="1400" dirty="0"/>
                    </a:p>
                  </a:txBody>
                  <a:tcPr marL="7145" marR="7145" marT="71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5" marR="7145" marT="71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/>
                    </a:p>
                  </a:txBody>
                  <a:tcPr marL="7145" marR="7145" marT="71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5" marR="7145" marT="7142" marB="0" anchor="b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2561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145" marR="7145" marT="7142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1" u="sng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26-Mar</a:t>
                      </a:r>
                    </a:p>
                  </a:txBody>
                  <a:tcPr marL="7145" marR="7145" marT="7142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endParaRPr lang="en-GB" sz="1200" b="0" i="1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5" marR="7145" marT="7142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7" marR="9527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/>
                    </a:p>
                  </a:txBody>
                  <a:tcPr marL="7145" marR="7145" marT="71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5" marR="7145" marT="71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/>
                    </a:p>
                  </a:txBody>
                  <a:tcPr marL="7145" marR="7145" marT="71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5" marR="7145" marT="7142" marB="0" anchor="b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2561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145" marR="7145" marT="7142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1" u="sng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02-Apr</a:t>
                      </a:r>
                    </a:p>
                  </a:txBody>
                  <a:tcPr marL="7145" marR="7145" marT="7142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5" marR="7145" marT="7142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endParaRPr lang="en-GB" sz="1200" dirty="0"/>
                    </a:p>
                  </a:txBody>
                  <a:tcPr marL="7145" marR="7145" marT="71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7" marR="9527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/>
                    </a:p>
                  </a:txBody>
                  <a:tcPr marL="7145" marR="7145" marT="71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5" marR="7145" marT="71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/>
                    </a:p>
                  </a:txBody>
                  <a:tcPr marL="7145" marR="7145" marT="71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5" marR="7145" marT="7142" marB="0" anchor="b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2561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145" marR="7145" marT="7142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1" u="sng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09-Apr</a:t>
                      </a:r>
                    </a:p>
                  </a:txBody>
                  <a:tcPr marL="7145" marR="7145" marT="7142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5" marR="7145" marT="7142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endParaRPr lang="en-GB" sz="1200" dirty="0"/>
                    </a:p>
                  </a:txBody>
                  <a:tcPr marL="7145" marR="7145" marT="71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7" marR="9527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/>
                    </a:p>
                  </a:txBody>
                  <a:tcPr marL="7145" marR="7145" marT="71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5" marR="7145" marT="71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/>
                    </a:p>
                  </a:txBody>
                  <a:tcPr marL="7145" marR="7145" marT="71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5" marR="7145" marT="7142" marB="0" anchor="b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2561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145" marR="7145" marT="7142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sng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16-Apr</a:t>
                      </a:r>
                    </a:p>
                  </a:txBody>
                  <a:tcPr marL="7145" marR="7145" marT="714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5" marR="7145" marT="71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endParaRPr lang="en-GB" sz="1200"/>
                    </a:p>
                  </a:txBody>
                  <a:tcPr marL="7145" marR="7145" marT="71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7" marR="9527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/>
                    </a:p>
                  </a:txBody>
                  <a:tcPr marL="7145" marR="7145" marT="71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5" marR="7145" marT="71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/>
                    </a:p>
                  </a:txBody>
                  <a:tcPr marL="7145" marR="7145" marT="71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5" marR="7145" marT="7142" marB="0" anchor="b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1868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Summer 1</a:t>
                      </a:r>
                    </a:p>
                  </a:txBody>
                  <a:tcPr marL="7145" marR="7145" marT="7142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23-Apr</a:t>
                      </a:r>
                    </a:p>
                  </a:txBody>
                  <a:tcPr marL="7145" marR="7145" marT="71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(Summer term begins)</a:t>
                      </a:r>
                    </a:p>
                  </a:txBody>
                  <a:tcPr marL="7145" marR="7145" marT="71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endParaRPr lang="en-GB" sz="1200" dirty="0"/>
                    </a:p>
                  </a:txBody>
                  <a:tcPr marL="7145" marR="7145" marT="71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7" marR="9527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marL="7145" marR="7145" marT="71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5" marR="7145" marT="71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/>
                    </a:p>
                  </a:txBody>
                  <a:tcPr marL="7145" marR="7145" marT="71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5" marR="7145" marT="7142" marB="0" anchor="b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1868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145" marR="7145" marT="7142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F47920"/>
                          </a:solidFill>
                          <a:effectLst/>
                          <a:latin typeface="Calibri" panose="020F0502020204030204" pitchFamily="34" charset="0"/>
                        </a:rPr>
                        <a:t>Survey ENDS Mon 30</a:t>
                      </a:r>
                      <a:r>
                        <a:rPr lang="en-GB" sz="1200" b="1" i="0" u="none" strike="noStrike" baseline="30000" dirty="0">
                          <a:solidFill>
                            <a:srgbClr val="F47920"/>
                          </a:solidFill>
                          <a:effectLst/>
                          <a:latin typeface="Calibri" panose="020F0502020204030204" pitchFamily="34" charset="0"/>
                        </a:rPr>
                        <a:t>TH</a:t>
                      </a:r>
                      <a:r>
                        <a:rPr lang="en-GB" sz="1200" b="1" i="0" u="none" strike="noStrike" baseline="0" dirty="0">
                          <a:solidFill>
                            <a:srgbClr val="F47920"/>
                          </a:solidFill>
                          <a:effectLst/>
                          <a:latin typeface="Calibri" panose="020F0502020204030204" pitchFamily="34" charset="0"/>
                        </a:rPr>
                        <a:t> APR</a:t>
                      </a:r>
                      <a:endParaRPr lang="en-GB" sz="1200" b="0" i="0" u="sng" strike="noStrike" dirty="0">
                        <a:solidFill>
                          <a:srgbClr val="F4792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5" marR="7145" marT="71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5" marR="7145" marT="71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endParaRPr lang="en-GB" sz="1200"/>
                    </a:p>
                  </a:txBody>
                  <a:tcPr marL="7145" marR="7145" marT="71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marL="7145" marR="7145" marT="71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5" marR="7145" marT="71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/>
                    </a:p>
                  </a:txBody>
                  <a:tcPr marL="7145" marR="7145" marT="71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5" marR="7145" marT="7142" marB="0" anchor="b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3145855745"/>
                  </a:ext>
                </a:extLst>
              </a:tr>
              <a:tr h="256833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45" marR="7145" marT="7142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gridSpan="12"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Ipsos MORI follow</a:t>
                      </a:r>
                      <a:r>
                        <a:rPr lang="en-GB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– up: conducted via telephone and email</a:t>
                      </a:r>
                      <a:endParaRPr lang="en-GB" sz="1100" b="0" i="1" u="none" strike="sngStrike" baseline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5" marR="7145" marT="7142" marB="0" anchor="b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xmlns="" id="{7F752960-DA72-4E80-900B-3D13B16E57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44549"/>
            <a:ext cx="0" cy="0"/>
          </a:xfrm>
        </p:spPr>
        <p:txBody>
          <a:bodyPr/>
          <a:lstStyle/>
          <a:p>
            <a:pPr algn="ctr"/>
            <a:r>
              <a:rPr lang="en-GB" dirty="0">
                <a:solidFill>
                  <a:srgbClr val="FFC000"/>
                </a:solidFill>
              </a:rPr>
              <a:t> 				</a:t>
            </a:r>
            <a:br>
              <a:rPr lang="en-GB" dirty="0">
                <a:solidFill>
                  <a:srgbClr val="FFC000"/>
                </a:solidFill>
              </a:rPr>
            </a:br>
            <a:r>
              <a:rPr lang="en-GB" dirty="0">
                <a:solidFill>
                  <a:srgbClr val="FFC000"/>
                </a:solidFill>
              </a:rPr>
              <a:t>												</a:t>
            </a:r>
            <a:r>
              <a:rPr lang="en-GB" b="1" spc="300" dirty="0">
                <a:solidFill>
                  <a:srgbClr val="FFC000"/>
                </a:solidFill>
              </a:rPr>
              <a:t>	</a:t>
            </a:r>
            <a:r>
              <a:rPr lang="en-GB" b="1" spc="300" dirty="0">
                <a:solidFill>
                  <a:srgbClr val="F47920"/>
                </a:solidFill>
              </a:rPr>
              <a:t>SURVEY TIMETABLE</a:t>
            </a:r>
          </a:p>
        </p:txBody>
      </p:sp>
    </p:spTree>
    <p:extLst>
      <p:ext uri="{BB962C8B-B14F-4D97-AF65-F5344CB8AC3E}">
        <p14:creationId xmlns:p14="http://schemas.microsoft.com/office/powerpoint/2010/main" val="29125939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1268</TotalTime>
  <Words>102</Words>
  <Application>Microsoft Office PowerPoint</Application>
  <PresentationFormat>On-screen Show (16:9)</PresentationFormat>
  <Paragraphs>58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Avenir Next</vt:lpstr>
      <vt:lpstr>Avenir Next Medium</vt:lpstr>
      <vt:lpstr>Calibri</vt:lpstr>
      <vt:lpstr>Calibri Light</vt:lpstr>
      <vt:lpstr>Office Theme</vt:lpstr>
      <vt:lpstr>                   SURVEY TIMETABLE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Kerry Mawby</dc:creator>
  <cp:lastModifiedBy>Pearson, Cara</cp:lastModifiedBy>
  <cp:revision>216</cp:revision>
  <cp:lastPrinted>2017-12-19T14:56:52Z</cp:lastPrinted>
  <dcterms:created xsi:type="dcterms:W3CDTF">2017-04-05T11:04:35Z</dcterms:created>
  <dcterms:modified xsi:type="dcterms:W3CDTF">2017-12-21T09:23:00Z</dcterms:modified>
</cp:coreProperties>
</file>