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10"/>
  </p:notesMasterIdLst>
  <p:sldIdLst>
    <p:sldId id="256" r:id="rId2"/>
    <p:sldId id="257" r:id="rId3"/>
    <p:sldId id="274" r:id="rId4"/>
    <p:sldId id="269" r:id="rId5"/>
    <p:sldId id="270" r:id="rId6"/>
    <p:sldId id="264" r:id="rId7"/>
    <p:sldId id="267" r:id="rId8"/>
    <p:sldId id="27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557" autoAdjust="0"/>
  </p:normalViewPr>
  <p:slideViewPr>
    <p:cSldViewPr snapToGrid="0">
      <p:cViewPr varScale="1">
        <p:scale>
          <a:sx n="57" d="100"/>
          <a:sy n="57" d="100"/>
        </p:scale>
        <p:origin x="94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careers@warwick.ac.uk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careers@warwick.ac.uk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900713-4BCC-40F3-AC76-18B29E2FA6EC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CAA3D5F-F873-4425-881F-F088046FCFC1}">
      <dgm:prSet/>
      <dgm:spPr/>
      <dgm:t>
        <a:bodyPr/>
        <a:lstStyle/>
        <a:p>
          <a:pPr marL="0" marR="0" lvl="0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It may be that you have a disability or condition that can make events overwhelming or difficult to attend.</a:t>
          </a:r>
          <a:r>
            <a:rPr lang="en-US" b="0" i="0" dirty="0"/>
            <a:t> </a:t>
          </a:r>
        </a:p>
        <a:p>
          <a:pPr marL="0" marR="0" lvl="0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b="0" i="0" dirty="0"/>
        </a:p>
        <a:p>
          <a:pPr marL="0" marR="0" lvl="0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i="0" dirty="0"/>
            <a:t>We will have a designated ‘Quiet Time’ for students who prefer a calmer environment to visit the Global Opportunities Showcase exhibition.</a:t>
          </a:r>
        </a:p>
        <a:p>
          <a:pPr marL="0" marR="0" lvl="0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b="0" i="0" dirty="0"/>
        </a:p>
        <a:p>
          <a:pPr marL="0" marR="0" lvl="0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i="0" dirty="0"/>
            <a:t>The Quiet Time will open at 12.30, which is 30 minutes prior to the advertised start time of 1pm.</a:t>
          </a:r>
        </a:p>
        <a:p>
          <a:pPr marL="0" marR="0" lvl="0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b="0" i="0" dirty="0"/>
        </a:p>
        <a:p>
          <a:pPr marL="0" marR="0" lvl="0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i="0" dirty="0"/>
            <a:t>If you have additional needs or require support on the day, please email </a:t>
          </a:r>
          <a:r>
            <a:rPr lang="en-US" b="0" i="0" dirty="0">
              <a:hlinkClick xmlns:r="http://schemas.openxmlformats.org/officeDocument/2006/relationships" r:id="rId1"/>
            </a:rPr>
            <a:t>careers@warwick.ac.uk</a:t>
          </a:r>
          <a:r>
            <a:rPr lang="en-US" b="0" i="0" dirty="0"/>
            <a:t> and we would be happy to help you further.</a:t>
          </a:r>
          <a:endParaRPr lang="en-US" dirty="0"/>
        </a:p>
        <a:p>
          <a:endParaRPr lang="en-US" dirty="0"/>
        </a:p>
      </dgm:t>
    </dgm:pt>
    <dgm:pt modelId="{AC8320E7-B0D4-4969-92F9-03DCB1151623}" type="parTrans" cxnId="{9A1008D1-00D8-414D-AF10-3026228F8E50}">
      <dgm:prSet/>
      <dgm:spPr/>
      <dgm:t>
        <a:bodyPr/>
        <a:lstStyle/>
        <a:p>
          <a:endParaRPr lang="en-US"/>
        </a:p>
      </dgm:t>
    </dgm:pt>
    <dgm:pt modelId="{95F687CC-2592-4DA5-B64B-16A1ADFAFE75}" type="sibTrans" cxnId="{9A1008D1-00D8-414D-AF10-3026228F8E50}">
      <dgm:prSet/>
      <dgm:spPr/>
      <dgm:t>
        <a:bodyPr/>
        <a:lstStyle/>
        <a:p>
          <a:endParaRPr lang="en-US"/>
        </a:p>
      </dgm:t>
    </dgm:pt>
    <dgm:pt modelId="{5AC4C27E-3DDE-4FBB-8BB3-86AA6FE5D9EC}" type="pres">
      <dgm:prSet presAssocID="{E0900713-4BCC-40F3-AC76-18B29E2FA6EC}" presName="vert0" presStyleCnt="0">
        <dgm:presLayoutVars>
          <dgm:dir/>
          <dgm:animOne val="branch"/>
          <dgm:animLvl val="lvl"/>
        </dgm:presLayoutVars>
      </dgm:prSet>
      <dgm:spPr/>
    </dgm:pt>
    <dgm:pt modelId="{DCB95523-6034-491A-8E98-64B967B31FBD}" type="pres">
      <dgm:prSet presAssocID="{6CAA3D5F-F873-4425-881F-F088046FCFC1}" presName="thickLine" presStyleLbl="alignNode1" presStyleIdx="0" presStyleCnt="1"/>
      <dgm:spPr/>
    </dgm:pt>
    <dgm:pt modelId="{6CB74C8F-AF1F-4975-951E-9AA5F56F7FB7}" type="pres">
      <dgm:prSet presAssocID="{6CAA3D5F-F873-4425-881F-F088046FCFC1}" presName="horz1" presStyleCnt="0"/>
      <dgm:spPr/>
    </dgm:pt>
    <dgm:pt modelId="{2FF1910D-3877-4490-9F20-16FD1E229DD0}" type="pres">
      <dgm:prSet presAssocID="{6CAA3D5F-F873-4425-881F-F088046FCFC1}" presName="tx1" presStyleLbl="revTx" presStyleIdx="0" presStyleCnt="1"/>
      <dgm:spPr/>
    </dgm:pt>
    <dgm:pt modelId="{906776F4-5F6B-4C8F-8637-0A5156D277FF}" type="pres">
      <dgm:prSet presAssocID="{6CAA3D5F-F873-4425-881F-F088046FCFC1}" presName="vert1" presStyleCnt="0"/>
      <dgm:spPr/>
    </dgm:pt>
  </dgm:ptLst>
  <dgm:cxnLst>
    <dgm:cxn modelId="{F8EA0198-188D-4485-9F89-4F0D079807B0}" type="presOf" srcId="{E0900713-4BCC-40F3-AC76-18B29E2FA6EC}" destId="{5AC4C27E-3DDE-4FBB-8BB3-86AA6FE5D9EC}" srcOrd="0" destOrd="0" presId="urn:microsoft.com/office/officeart/2008/layout/LinedList"/>
    <dgm:cxn modelId="{9A1008D1-00D8-414D-AF10-3026228F8E50}" srcId="{E0900713-4BCC-40F3-AC76-18B29E2FA6EC}" destId="{6CAA3D5F-F873-4425-881F-F088046FCFC1}" srcOrd="0" destOrd="0" parTransId="{AC8320E7-B0D4-4969-92F9-03DCB1151623}" sibTransId="{95F687CC-2592-4DA5-B64B-16A1ADFAFE75}"/>
    <dgm:cxn modelId="{59BCFAF8-6FE6-41E1-9C50-5E2D554946C1}" type="presOf" srcId="{6CAA3D5F-F873-4425-881F-F088046FCFC1}" destId="{2FF1910D-3877-4490-9F20-16FD1E229DD0}" srcOrd="0" destOrd="0" presId="urn:microsoft.com/office/officeart/2008/layout/LinedList"/>
    <dgm:cxn modelId="{60291F05-5D43-400E-99B9-E62208F65E16}" type="presParOf" srcId="{5AC4C27E-3DDE-4FBB-8BB3-86AA6FE5D9EC}" destId="{DCB95523-6034-491A-8E98-64B967B31FBD}" srcOrd="0" destOrd="0" presId="urn:microsoft.com/office/officeart/2008/layout/LinedList"/>
    <dgm:cxn modelId="{1235D3FB-A9E1-4BF6-9753-80498AEF7BC4}" type="presParOf" srcId="{5AC4C27E-3DDE-4FBB-8BB3-86AA6FE5D9EC}" destId="{6CB74C8F-AF1F-4975-951E-9AA5F56F7FB7}" srcOrd="1" destOrd="0" presId="urn:microsoft.com/office/officeart/2008/layout/LinedList"/>
    <dgm:cxn modelId="{F7EE0016-4C08-43D2-A7EB-B4747A9ACA0D}" type="presParOf" srcId="{6CB74C8F-AF1F-4975-951E-9AA5F56F7FB7}" destId="{2FF1910D-3877-4490-9F20-16FD1E229DD0}" srcOrd="0" destOrd="0" presId="urn:microsoft.com/office/officeart/2008/layout/LinedList"/>
    <dgm:cxn modelId="{406821A7-8DB5-414E-9B50-73817166E8D7}" type="presParOf" srcId="{6CB74C8F-AF1F-4975-951E-9AA5F56F7FB7}" destId="{906776F4-5F6B-4C8F-8637-0A5156D277F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95523-6034-491A-8E98-64B967B31FBD}">
      <dsp:nvSpPr>
        <dsp:cNvPr id="0" name=""/>
        <dsp:cNvSpPr/>
      </dsp:nvSpPr>
      <dsp:spPr>
        <a:xfrm>
          <a:off x="0" y="0"/>
          <a:ext cx="1050645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F1910D-3877-4490-9F20-16FD1E229DD0}">
      <dsp:nvSpPr>
        <dsp:cNvPr id="0" name=""/>
        <dsp:cNvSpPr/>
      </dsp:nvSpPr>
      <dsp:spPr>
        <a:xfrm>
          <a:off x="0" y="0"/>
          <a:ext cx="10506456" cy="4584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kern="1200" dirty="0"/>
            <a:t>It may be that you have a disability or condition that can make events overwhelming or difficult to attend.</a:t>
          </a:r>
          <a:r>
            <a:rPr lang="en-US" sz="2400" b="0" i="0" kern="1200" dirty="0"/>
            <a:t> </a:t>
          </a:r>
        </a:p>
        <a:p>
          <a:pPr marL="0" marR="0" lvl="0" indent="0" algn="l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b="0" i="0" kern="1200" dirty="0"/>
        </a:p>
        <a:p>
          <a:pPr marL="0" marR="0" lvl="0" indent="0" algn="l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0" i="0" kern="1200" dirty="0"/>
            <a:t>We will have a designated ‘Quiet Time’ for students who prefer a calmer environment to visit the Global Opportunities Showcase exhibition.</a:t>
          </a:r>
        </a:p>
        <a:p>
          <a:pPr marL="0" marR="0" lvl="0" indent="0" algn="l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b="0" i="0" kern="1200" dirty="0"/>
        </a:p>
        <a:p>
          <a:pPr marL="0" marR="0" lvl="0" indent="0" algn="l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0" i="0" kern="1200" dirty="0"/>
            <a:t>The Quiet Time will open at 12.30, which is 30 minutes prior to the advertised start time of 1pm.</a:t>
          </a:r>
        </a:p>
        <a:p>
          <a:pPr marL="0" marR="0" lvl="0" indent="0" algn="l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b="0" i="0" kern="1200" dirty="0"/>
        </a:p>
        <a:p>
          <a:pPr marL="0" marR="0" lvl="0" indent="0" algn="l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0" i="0" kern="1200" dirty="0"/>
            <a:t>If you have additional needs or require support on the day, please email </a:t>
          </a:r>
          <a:r>
            <a:rPr lang="en-US" sz="2400" b="0" i="0" kern="1200" dirty="0">
              <a:hlinkClick xmlns:r="http://schemas.openxmlformats.org/officeDocument/2006/relationships" r:id="rId1"/>
            </a:rPr>
            <a:t>careers@warwick.ac.uk</a:t>
          </a:r>
          <a:r>
            <a:rPr lang="en-US" sz="2400" b="0" i="0" kern="1200" dirty="0"/>
            <a:t> and we would be happy to help you further.</a:t>
          </a:r>
          <a:endParaRPr lang="en-US" sz="2400" kern="1200" dirty="0"/>
        </a:p>
        <a:p>
          <a:pPr algn="l">
            <a:lnSpc>
              <a:spcPct val="90000"/>
            </a:lnSpc>
            <a:spcBef>
              <a:spcPct val="0"/>
            </a:spcBef>
            <a:buNone/>
          </a:pPr>
          <a:endParaRPr lang="en-US" sz="2400" kern="1200" dirty="0"/>
        </a:p>
      </dsp:txBody>
      <dsp:txXfrm>
        <a:off x="0" y="0"/>
        <a:ext cx="10506456" cy="4584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EFAB4-883A-4F46-949C-024CFE080905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20046-1787-42AB-AB31-27F22C4AB0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77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20046-1787-42AB-AB31-27F22C4AB0B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073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808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1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6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48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0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34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77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87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5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6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9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1" r:id="rId6"/>
    <p:sldLayoutId id="2147483727" r:id="rId7"/>
    <p:sldLayoutId id="2147483728" r:id="rId8"/>
    <p:sldLayoutId id="2147483729" r:id="rId9"/>
    <p:sldLayoutId id="2147483730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community-safety/events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E2F58BF-12E5-4B5A-AD25-4DAAA274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51237D-933D-CAF0-79D6-BD80DD9A41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GB" sz="4400" dirty="0"/>
              <a:t>What to expect at the Global Opportunities Showcase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026D46-94A2-1EE4-8A1A-FB2E892604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r>
              <a:rPr lang="en-GB" sz="2000" dirty="0"/>
              <a:t>These slides will guide you through step by step to help you know what to expect </a:t>
            </a:r>
          </a:p>
        </p:txBody>
      </p:sp>
      <p:sp>
        <p:nvSpPr>
          <p:cNvPr id="25" name="!!accent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BD33816B-4B97-A8B9-5BD7-61E4D9B21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8" r="-1" b="2121"/>
          <a:stretch/>
        </p:blipFill>
        <p:spPr>
          <a:xfrm>
            <a:off x="4868487" y="10"/>
            <a:ext cx="732351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573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E2F58BF-12E5-4B5A-AD25-4DAAA274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C879D5-1D6C-0B20-E261-D274A5450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700" dirty="0"/>
              <a:t>The Global Opportunities Showcase is taking place in the Rootes Building on the Piazza </a:t>
            </a:r>
          </a:p>
        </p:txBody>
      </p:sp>
      <p:sp>
        <p:nvSpPr>
          <p:cNvPr id="17" name="!!accent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Content Placeholder 5" descr="The piazza area with the Rootes building in the background and blue skies and sunshine&#10;">
            <a:extLst>
              <a:ext uri="{FF2B5EF4-FFF2-40B4-BE49-F238E27FC236}">
                <a16:creationId xmlns:a16="http://schemas.microsoft.com/office/drawing/2014/main" id="{03D2A4BB-1BD2-25ED-0C56-B2161681DF7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7" r="7629"/>
          <a:stretch/>
        </p:blipFill>
        <p:spPr>
          <a:xfrm>
            <a:off x="4868487" y="10"/>
            <a:ext cx="732351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957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E2F58BF-12E5-4B5A-AD25-4DAAA274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C879D5-1D6C-0B20-E261-D274A5450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200" dirty="0"/>
              <a:t>A team of Student Opportunity staff will be available to support you on the day with any questions</a:t>
            </a:r>
            <a:br>
              <a:rPr lang="en-US" sz="2300" dirty="0"/>
            </a:br>
            <a:br>
              <a:rPr lang="en-US" sz="2300" b="0" dirty="0"/>
            </a:br>
            <a:endParaRPr lang="en-US" sz="2300" b="0" dirty="0"/>
          </a:p>
        </p:txBody>
      </p:sp>
      <p:sp>
        <p:nvSpPr>
          <p:cNvPr id="17" name="!!accent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Content Placeholder 5" descr="A close up view of the entrance to the Rootes building, next to Pret A Manger">
            <a:extLst>
              <a:ext uri="{FF2B5EF4-FFF2-40B4-BE49-F238E27FC236}">
                <a16:creationId xmlns:a16="http://schemas.microsoft.com/office/drawing/2014/main" id="{03D2A4BB-1BD2-25ED-0C56-B2161681DF7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3" r="19283"/>
          <a:stretch/>
        </p:blipFill>
        <p:spPr>
          <a:xfrm>
            <a:off x="4868487" y="10"/>
            <a:ext cx="7323513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9ED66E-0F96-F78E-DEC5-2CAD1B2C6874}"/>
              </a:ext>
            </a:extLst>
          </p:cNvPr>
          <p:cNvSpPr txBox="1"/>
          <p:nvPr/>
        </p:nvSpPr>
        <p:spPr>
          <a:xfrm>
            <a:off x="477981" y="5089306"/>
            <a:ext cx="38345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dirty="0">
                <a:hlinkClick r:id="rId3"/>
              </a:rPr>
              <a:t>Community Safety </a:t>
            </a:r>
            <a:r>
              <a:rPr lang="en-US" sz="1800" b="0" dirty="0"/>
              <a:t>are also present at University events where there is high attendance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998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0" name="Rectangle 49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AAA05C59-284A-43D9-AE28-6F5AA1F0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8DF482-EF21-832E-B994-74F344A92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72784" cy="153619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300"/>
              <a:t>Once in Rootes, you will either need to take the lift, or the stairs to the 1</a:t>
            </a:r>
            <a:r>
              <a:rPr lang="en-US" sz="3300" baseline="30000"/>
              <a:t>st</a:t>
            </a:r>
            <a:r>
              <a:rPr lang="en-US" sz="3300"/>
              <a:t> floor</a:t>
            </a:r>
            <a:endParaRPr lang="en-US" sz="3300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20BB4C9-B781-4AEE-ACAB-8EE849F24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0392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75647DA-FC1D-4189-8B97-4EF3C2C0B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1792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601DC-B773-54C6-DEF6-C323093497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3355848"/>
            <a:ext cx="6272784" cy="282549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800" dirty="0"/>
              <a:t>The lift is by the entrance to the building, on the left-hand side</a:t>
            </a:r>
          </a:p>
          <a:p>
            <a:pPr marL="0"/>
            <a:endParaRPr lang="en-US" sz="1800" dirty="0"/>
          </a:p>
        </p:txBody>
      </p:sp>
      <p:pic>
        <p:nvPicPr>
          <p:cNvPr id="6" name="Picture 5" descr="A picture showing the sign for the lift">
            <a:extLst>
              <a:ext uri="{FF2B5EF4-FFF2-40B4-BE49-F238E27FC236}">
                <a16:creationId xmlns:a16="http://schemas.microsoft.com/office/drawing/2014/main" id="{4E294C00-C814-9744-E0C2-914882A5A3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3" r="2826"/>
          <a:stretch/>
        </p:blipFill>
        <p:spPr>
          <a:xfrm>
            <a:off x="7684008" y="-26"/>
            <a:ext cx="4507992" cy="4121398"/>
          </a:xfrm>
          <a:prstGeom prst="rect">
            <a:avLst/>
          </a:prstGeom>
        </p:spPr>
      </p:pic>
      <p:pic>
        <p:nvPicPr>
          <p:cNvPr id="11" name="Picture 10" descr="A picture of the staircase leading up from the ground floor to the first floor in the Rootes Building">
            <a:extLst>
              <a:ext uri="{FF2B5EF4-FFF2-40B4-BE49-F238E27FC236}">
                <a16:creationId xmlns:a16="http://schemas.microsoft.com/office/drawing/2014/main" id="{EF7B20DD-306A-A107-4E49-7C44069B23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7" b="8980"/>
          <a:stretch/>
        </p:blipFill>
        <p:spPr>
          <a:xfrm>
            <a:off x="7684008" y="4349387"/>
            <a:ext cx="4507992" cy="250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157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932495F0-C5CB-4823-AE70-EED61EBAB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5A6EB2-3237-57FE-C445-6156839D3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183" y="1143000"/>
            <a:ext cx="4846320" cy="289864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400" dirty="0"/>
              <a:t>On the 1</a:t>
            </a:r>
            <a:r>
              <a:rPr lang="en-US" sz="3400" baseline="30000" dirty="0"/>
              <a:t>st</a:t>
            </a:r>
            <a:r>
              <a:rPr lang="en-US" sz="3400" dirty="0"/>
              <a:t> floor, our team will direct you to Rootes Restaurant.  You will enter through the doors at the opposite end to bar fusion.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B8B9C25-D80D-48EC-B83A-231219A80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82975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Content Placeholder 5" descr="A picture of the staircase in the Rootes building next to bar fusion">
            <a:extLst>
              <a:ext uri="{FF2B5EF4-FFF2-40B4-BE49-F238E27FC236}">
                <a16:creationId xmlns:a16="http://schemas.microsoft.com/office/drawing/2014/main" id="{E7D797CC-5AA1-AE9E-B399-6D7931C8300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63" r="3" b="3"/>
          <a:stretch/>
        </p:blipFill>
        <p:spPr>
          <a:xfrm>
            <a:off x="6410946" y="191959"/>
            <a:ext cx="5141020" cy="3143860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601CC70B-8875-45A1-8AFD-7D546E3C0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897" y="4177748"/>
            <a:ext cx="4824407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Content Placeholder 11" descr="A picture of the doors into Rootes Restaurant">
            <a:extLst>
              <a:ext uri="{FF2B5EF4-FFF2-40B4-BE49-F238E27FC236}">
                <a16:creationId xmlns:a16="http://schemas.microsoft.com/office/drawing/2014/main" id="{0E3E63B9-5843-B4D0-EF96-3BD1FBF882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5" b="3595"/>
          <a:stretch/>
        </p:blipFill>
        <p:spPr>
          <a:xfrm>
            <a:off x="6472258" y="3522182"/>
            <a:ext cx="5141090" cy="314386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53DF1-58E7-E825-660D-055462AF111C}"/>
              </a:ext>
            </a:extLst>
          </p:cNvPr>
          <p:cNvSpPr txBox="1">
            <a:spLocks/>
          </p:cNvSpPr>
          <p:nvPr/>
        </p:nvSpPr>
        <p:spPr>
          <a:xfrm>
            <a:off x="851183" y="4519489"/>
            <a:ext cx="4300680" cy="15133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Have your University ID card ready to swipe into the Showcase when you get to our registration desk</a:t>
            </a:r>
          </a:p>
        </p:txBody>
      </p:sp>
    </p:spTree>
    <p:extLst>
      <p:ext uri="{BB962C8B-B14F-4D97-AF65-F5344CB8AC3E}">
        <p14:creationId xmlns:p14="http://schemas.microsoft.com/office/powerpoint/2010/main" val="1717677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D50F262-343C-4101-AB3C-9DA1072F73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hallway with glass doors and signs for disabled toilet">
            <a:extLst>
              <a:ext uri="{FF2B5EF4-FFF2-40B4-BE49-F238E27FC236}">
                <a16:creationId xmlns:a16="http://schemas.microsoft.com/office/drawing/2014/main" id="{BC676DD8-9A5B-91A3-23EE-E465EDEBC5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0" b="808"/>
          <a:stretch/>
        </p:blipFill>
        <p:spPr>
          <a:xfrm>
            <a:off x="7816130" y="10"/>
            <a:ext cx="4375870" cy="6857990"/>
          </a:xfrm>
          <a:custGeom>
            <a:avLst/>
            <a:gdLst/>
            <a:ahLst/>
            <a:cxnLst/>
            <a:rect l="l" t="t" r="r" b="b"/>
            <a:pathLst>
              <a:path w="4375870" h="6858000">
                <a:moveTo>
                  <a:pt x="4441" y="0"/>
                </a:moveTo>
                <a:lnTo>
                  <a:pt x="4375870" y="0"/>
                </a:lnTo>
                <a:lnTo>
                  <a:pt x="4375870" y="23"/>
                </a:lnTo>
                <a:lnTo>
                  <a:pt x="4375870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</p:spPr>
      </p:pic>
      <p:pic>
        <p:nvPicPr>
          <p:cNvPr id="6" name="Content Placeholder 5" descr="A hallway with glass doors and signs for toilets">
            <a:extLst>
              <a:ext uri="{FF2B5EF4-FFF2-40B4-BE49-F238E27FC236}">
                <a16:creationId xmlns:a16="http://schemas.microsoft.com/office/drawing/2014/main" id="{31C77419-61E6-757E-24D2-EFA0CB8500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9" r="32926" b="-2"/>
          <a:stretch/>
        </p:blipFill>
        <p:spPr>
          <a:xfrm>
            <a:off x="3595404" y="31"/>
            <a:ext cx="4942298" cy="6857999"/>
          </a:xfrm>
          <a:custGeom>
            <a:avLst/>
            <a:gdLst/>
            <a:ahLst/>
            <a:cxnLst/>
            <a:rect l="l" t="t" r="r" b="b"/>
            <a:pathLst>
              <a:path w="4942298" h="6857999">
                <a:moveTo>
                  <a:pt x="0" y="0"/>
                </a:moveTo>
                <a:lnTo>
                  <a:pt x="4164238" y="0"/>
                </a:lnTo>
                <a:lnTo>
                  <a:pt x="4271743" y="210478"/>
                </a:lnTo>
                <a:cubicBezTo>
                  <a:pt x="4695097" y="1127919"/>
                  <a:pt x="4942298" y="2233909"/>
                  <a:pt x="4942298" y="3424428"/>
                </a:cubicBezTo>
                <a:cubicBezTo>
                  <a:pt x="4942298" y="4614948"/>
                  <a:pt x="4695097" y="5720938"/>
                  <a:pt x="4271743" y="6638378"/>
                </a:cubicBezTo>
                <a:lnTo>
                  <a:pt x="4159568" y="6857999"/>
                </a:lnTo>
                <a:lnTo>
                  <a:pt x="49488" y="6857999"/>
                </a:lnTo>
                <a:lnTo>
                  <a:pt x="119616" y="6721637"/>
                </a:lnTo>
                <a:cubicBezTo>
                  <a:pt x="540124" y="5863919"/>
                  <a:pt x="796416" y="4724528"/>
                  <a:pt x="796416" y="3474162"/>
                </a:cubicBezTo>
                <a:cubicBezTo>
                  <a:pt x="796416" y="2140439"/>
                  <a:pt x="504812" y="932979"/>
                  <a:pt x="33352" y="58950"/>
                </a:cubicBezTo>
                <a:close/>
              </a:path>
            </a:pathLst>
          </a:custGeom>
        </p:spPr>
      </p:pic>
      <p:sp useBgFill="1">
        <p:nvSpPr>
          <p:cNvPr id="44" name="Freeform: Shape 43">
            <a:extLst>
              <a:ext uri="{FF2B5EF4-FFF2-40B4-BE49-F238E27FC236}">
                <a16:creationId xmlns:a16="http://schemas.microsoft.com/office/drawing/2014/main" id="{6A0924B3-0260-445E-AFD7-9533C0D1B3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6" name="Freeform: Shape 45">
            <a:extLst>
              <a:ext uri="{FF2B5EF4-FFF2-40B4-BE49-F238E27FC236}">
                <a16:creationId xmlns:a16="http://schemas.microsoft.com/office/drawing/2014/main" id="{7C34E8CB-B972-4A94-8469-315C10C2A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3BD032-B1B6-CCC5-C17B-BCDA006D6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3" y="1511589"/>
            <a:ext cx="3430958" cy="289643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Toilets are available on both the 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floors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3B0E2-ED84-C598-8448-A504E79E25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911" y="4769996"/>
            <a:ext cx="3532725" cy="133493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100" dirty="0"/>
              <a:t>There are also facilities on the ground floor next to </a:t>
            </a:r>
            <a:r>
              <a:rPr lang="en-US" sz="2100" dirty="0" err="1"/>
              <a:t>Pret</a:t>
            </a:r>
            <a:r>
              <a:rPr lang="en-US" sz="2100" dirty="0"/>
              <a:t> A Manger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14A821F-8663-46BA-8CC0-D4C44F639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0813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A photo of the main staircase in the Rootes Building.">
            <a:extLst>
              <a:ext uri="{FF2B5EF4-FFF2-40B4-BE49-F238E27FC236}">
                <a16:creationId xmlns:a16="http://schemas.microsoft.com/office/drawing/2014/main" id="{2DA4522D-B61D-D7A6-C290-13D9FA5C08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r="16151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22AE3C-401A-C298-63CD-97E245C95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/>
              <a:t>When you are ready to leave, you can exit down the stairs or in the lift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92D86-C07E-6823-2E83-94E71C5546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7981" y="4872922"/>
            <a:ext cx="3933306" cy="120814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dirty="0"/>
              <a:t>There is no need to check-out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05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9" name="Rectangle 108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1" name="Rectangle 110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5" name="Rectangle 114">
            <a:extLst>
              <a:ext uri="{FF2B5EF4-FFF2-40B4-BE49-F238E27FC236}">
                <a16:creationId xmlns:a16="http://schemas.microsoft.com/office/drawing/2014/main" id="{AFF8D2E5-2C4E-47B1-930B-6C82B7C3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6544935-90A7-0B1A-CBA5-C3E3DC67A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Quiet Time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801E4ADA-0EA9-4930-846E-3C11E8BE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7618"/>
            <a:ext cx="128016" cy="6314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38086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7" name="Content Placeholder 2">
            <a:extLst>
              <a:ext uri="{FF2B5EF4-FFF2-40B4-BE49-F238E27FC236}">
                <a16:creationId xmlns:a16="http://schemas.microsoft.com/office/drawing/2014/main" id="{81795A73-1BC0-23C0-CA49-40B28DEC031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91552425"/>
              </p:ext>
            </p:extLst>
          </p:nvPr>
        </p:nvGraphicFramePr>
        <p:xfrm>
          <a:off x="838200" y="1650222"/>
          <a:ext cx="10506456" cy="4584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2297207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_2SEEDS">
      <a:dk1>
        <a:srgbClr val="000000"/>
      </a:dk1>
      <a:lt1>
        <a:srgbClr val="FFFFFF"/>
      </a:lt1>
      <a:dk2>
        <a:srgbClr val="412438"/>
      </a:dk2>
      <a:lt2>
        <a:srgbClr val="E2E8E4"/>
      </a:lt2>
      <a:accent1>
        <a:srgbClr val="B13B8E"/>
      </a:accent1>
      <a:accent2>
        <a:srgbClr val="B54DC3"/>
      </a:accent2>
      <a:accent3>
        <a:srgbClr val="C34D6F"/>
      </a:accent3>
      <a:accent4>
        <a:srgbClr val="42B13B"/>
      </a:accent4>
      <a:accent5>
        <a:srgbClr val="48B870"/>
      </a:accent5>
      <a:accent6>
        <a:srgbClr val="3BB196"/>
      </a:accent6>
      <a:hlink>
        <a:srgbClr val="31944E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1506</TotalTime>
  <Words>296</Words>
  <Application>Microsoft Office PowerPoint</Application>
  <PresentationFormat>Widescreen</PresentationFormat>
  <Paragraphs>22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Neue Haas Grotesk Text Pro</vt:lpstr>
      <vt:lpstr>AccentBoxVTI</vt:lpstr>
      <vt:lpstr>What to expect at the Global Opportunities Showcase</vt:lpstr>
      <vt:lpstr>The Global Opportunities Showcase is taking place in the Rootes Building on the Piazza </vt:lpstr>
      <vt:lpstr>A team of Student Opportunity staff will be available to support you on the day with any questions  </vt:lpstr>
      <vt:lpstr>Once in Rootes, you will either need to take the lift, or the stairs to the 1st floor</vt:lpstr>
      <vt:lpstr>On the 1st floor, our team will direct you to Rootes Restaurant.  You will enter through the doors at the opposite end to bar fusion.</vt:lpstr>
      <vt:lpstr>Toilets are available on both the 1st and 2nd floors</vt:lpstr>
      <vt:lpstr>When you are ready to leave, you can exit down the stairs or in the lift</vt:lpstr>
      <vt:lpstr>Quiet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Arriving at a Careers Fair</dc:title>
  <dc:creator>Hood, Sophie</dc:creator>
  <cp:lastModifiedBy>Hughes, Jenny</cp:lastModifiedBy>
  <cp:revision>19</cp:revision>
  <dcterms:created xsi:type="dcterms:W3CDTF">2023-03-31T15:52:29Z</dcterms:created>
  <dcterms:modified xsi:type="dcterms:W3CDTF">2023-11-09T14:22:15Z</dcterms:modified>
</cp:coreProperties>
</file>