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theme/theme6.xml" ContentType="application/vnd.openxmlformats-officedocument.theme+xml"/>
  <Override PartName="/ppt/slideLayouts/slideLayout12.xml" ContentType="application/vnd.openxmlformats-officedocument.presentationml.slideLayout+xml"/>
  <Override PartName="/ppt/theme/theme7.xml" ContentType="application/vnd.openxmlformats-officedocument.theme+xml"/>
  <Override PartName="/ppt/slideLayouts/slideLayout13.xml" ContentType="application/vnd.openxmlformats-officedocument.presentationml.slideLayout+xml"/>
  <Override PartName="/ppt/theme/theme8.xml" ContentType="application/vnd.openxmlformats-officedocument.theme+xml"/>
  <Override PartName="/ppt/slideLayouts/slideLayout14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79" r:id="rId2"/>
    <p:sldMasterId id="2147483681" r:id="rId3"/>
    <p:sldMasterId id="2147483683" r:id="rId4"/>
    <p:sldMasterId id="2147483685" r:id="rId5"/>
    <p:sldMasterId id="2147483687" r:id="rId6"/>
    <p:sldMasterId id="2147483689" r:id="rId7"/>
    <p:sldMasterId id="2147483691" r:id="rId8"/>
    <p:sldMasterId id="2147483693" r:id="rId9"/>
  </p:sldMasterIdLst>
  <p:notesMasterIdLst>
    <p:notesMasterId r:id="rId36"/>
  </p:notesMasterIdLst>
  <p:handoutMasterIdLst>
    <p:handoutMasterId r:id="rId37"/>
  </p:handoutMasterIdLst>
  <p:sldIdLst>
    <p:sldId id="262" r:id="rId10"/>
    <p:sldId id="264" r:id="rId11"/>
    <p:sldId id="283" r:id="rId12"/>
    <p:sldId id="286" r:id="rId13"/>
    <p:sldId id="285" r:id="rId14"/>
    <p:sldId id="284" r:id="rId15"/>
    <p:sldId id="282" r:id="rId16"/>
    <p:sldId id="289" r:id="rId17"/>
    <p:sldId id="265" r:id="rId18"/>
    <p:sldId id="288" r:id="rId19"/>
    <p:sldId id="287" r:id="rId20"/>
    <p:sldId id="266" r:id="rId21"/>
    <p:sldId id="290" r:id="rId22"/>
    <p:sldId id="267" r:id="rId23"/>
    <p:sldId id="268" r:id="rId24"/>
    <p:sldId id="270" r:id="rId25"/>
    <p:sldId id="280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1" r:id="rId35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A9D34-FFFD-47FE-BC87-21B8DED686C0}" type="datetimeFigureOut">
              <a:rPr lang="en-GB" smtClean="0"/>
              <a:t>02/11/2015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D052F-30A1-4B9F-A444-5F4F470CF1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425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951B5-D681-46AA-8CC2-C2F8FB665945}" type="datetimeFigureOut">
              <a:rPr lang="en-GB" smtClean="0"/>
              <a:t>02/11/2015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E8D693-F17B-48BC-B99A-D973134F5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314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0039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1884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515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12620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8476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1197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7008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9217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295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/>
              <a:t>To demonstrate MarketLine Advantage – Student Careers and Skills, Researching Jobs, MarketLine Advantage – and sign in</a:t>
            </a:r>
          </a:p>
          <a:p>
            <a:r>
              <a:rPr lang="en-GB" altLang="en-US" smtClean="0"/>
              <a:t>NB: The (apparently) most relevant company is not always first on the list from a search. The link may not be obvious (EG Jaguar Land Rover as a subsidiary of Tata).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D85C3E4-C609-469E-8B7F-15A535F52DFB}" type="slidenum">
              <a:rPr lang="en-GB" altLang="en-US">
                <a:latin typeface="Calibri" panose="020F0502020204030204" pitchFamily="34" charset="0"/>
              </a:rPr>
              <a:pPr eaLnBrk="1" hangingPunct="1"/>
              <a:t>19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3567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/>
              <a:t>EG Factiva is under ‘Business Market Research Databases’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DD62121-DEB0-404F-BF44-FE34660F1080}" type="slidenum">
              <a:rPr lang="en-GB" altLang="en-US">
                <a:latin typeface="Calibri" panose="020F0502020204030204" pitchFamily="34" charset="0"/>
              </a:rPr>
              <a:pPr eaLnBrk="1" hangingPunct="1"/>
              <a:t>20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366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711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0753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60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8892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935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7863" y="806450"/>
            <a:ext cx="5386387" cy="40401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491" y="5120966"/>
            <a:ext cx="4940903" cy="4852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205445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907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363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630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370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425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5569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1531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8D693-F17B-48BC-B99A-D973134F523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020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/12 Warw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78880"/>
            <a:ext cx="585216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09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/12 Warw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39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/12 departmental l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442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/12 departmental l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7870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12 departmental l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6708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/12 departmental l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218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MWJ: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9461" y="714152"/>
            <a:ext cx="8519740" cy="1603598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3225" b="1" i="0" baseline="0">
                <a:solidFill>
                  <a:srgbClr val="2D8EC2"/>
                </a:solidFill>
                <a:latin typeface=""/>
                <a:cs typeface="Arial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9461" y="352698"/>
            <a:ext cx="8519740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00" b="1" i="0">
                <a:solidFill>
                  <a:schemeClr val="tx2"/>
                </a:solidFill>
                <a:latin typeface=""/>
                <a:cs typeface="Arial"/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GB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106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MWJ: Content slide - Standard 1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994" y="571500"/>
            <a:ext cx="8371656" cy="887760"/>
          </a:xfrm>
          <a:prstGeom prst="rect">
            <a:avLst/>
          </a:prstGeom>
        </p:spPr>
        <p:txBody>
          <a:bodyPr/>
          <a:lstStyle>
            <a:lvl1pPr algn="l">
              <a:lnSpc>
                <a:spcPts val="3300"/>
              </a:lnSpc>
              <a:defRPr sz="3225" b="1" i="0">
                <a:solidFill>
                  <a:srgbClr val="2D8EC2"/>
                </a:solidFill>
                <a:latin typeface=""/>
                <a:cs typeface="Arial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994" y="1462463"/>
            <a:ext cx="8371656" cy="3617539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chemeClr val="tx1"/>
                </a:solidFill>
              </a:defRPr>
            </a:lvl1pPr>
            <a:lvl2pPr>
              <a:defRPr sz="1950">
                <a:solidFill>
                  <a:schemeClr val="tx1"/>
                </a:solidFill>
              </a:defRPr>
            </a:lvl2pPr>
            <a:lvl3pPr>
              <a:defRPr sz="1725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7734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WJ: Section 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11811000" y="-1193800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350" smtClean="0">
              <a:solidFill>
                <a:srgbClr val="524C4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596900"/>
            <a:ext cx="6420048" cy="3448050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225" b="0" i="0" baseline="0">
                <a:solidFill>
                  <a:srgbClr val="2D8EC2"/>
                </a:solidFill>
                <a:latin typeface=""/>
                <a:cs typeface="Arial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3510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58175" cy="78581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4500"/>
            <a:ext cx="4038600" cy="4143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4500"/>
            <a:ext cx="4038600" cy="19954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62388"/>
            <a:ext cx="4038600" cy="19954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8674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WJ: Section 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11811000" y="-1193800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350" smtClean="0">
              <a:solidFill>
                <a:srgbClr val="524C4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3" y="1562100"/>
            <a:ext cx="8064896" cy="2793144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ts val="4875"/>
              </a:lnSpc>
              <a:defRPr sz="3900" b="1" i="0" baseline="0">
                <a:solidFill>
                  <a:srgbClr val="2D8EC2"/>
                </a:solidFill>
                <a:latin typeface=""/>
                <a:cs typeface="Arial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760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9555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/12 Warw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78880"/>
            <a:ext cx="585216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321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/12 Warwi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78880"/>
            <a:ext cx="585216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868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844824"/>
            <a:ext cx="585216" cy="579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78880"/>
            <a:ext cx="585216" cy="579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64288" y="1511206"/>
            <a:ext cx="18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STUDENT CAREERS &amp; SKILLS</a:t>
            </a:r>
            <a:endParaRPr lang="en-GB" sz="11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452320" y="1484784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577850" y="1301752"/>
            <a:ext cx="227013" cy="46085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50" dirty="0">
                <a:solidFill>
                  <a:srgbClr val="FFFFFF"/>
                </a:solidFill>
              </a:rPr>
              <a:t>   </a:t>
            </a:r>
          </a:p>
        </p:txBody>
      </p:sp>
      <p:pic>
        <p:nvPicPr>
          <p:cNvPr id="9" name="Picture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10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62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976"/>
            <a:ext cx="9144000" cy="59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57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4653136"/>
            <a:ext cx="585216" cy="5791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78880"/>
            <a:ext cx="585216" cy="5791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64288" y="4319518"/>
            <a:ext cx="18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STUDENT CAREERS &amp; SKILLS</a:t>
            </a:r>
            <a:endParaRPr lang="en-GB" sz="11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7452320" y="4293096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490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3569960"/>
            <a:ext cx="585216" cy="5791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78880"/>
            <a:ext cx="585216" cy="5791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64288" y="3236342"/>
            <a:ext cx="18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STUDENT CAREERS &amp; SKILLS</a:t>
            </a:r>
            <a:endParaRPr lang="en-GB" sz="11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7452320" y="3209920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153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802208"/>
            <a:ext cx="585216" cy="579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78880"/>
            <a:ext cx="585216" cy="579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64288" y="5468590"/>
            <a:ext cx="18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STUDENT CAREERS &amp; SKILLS</a:t>
            </a:r>
            <a:endParaRPr lang="en-GB" sz="11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452320" y="5442168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27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946224"/>
            <a:ext cx="585216" cy="579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78880"/>
            <a:ext cx="585216" cy="579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64288" y="5612606"/>
            <a:ext cx="18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STUDENT CAREERS &amp; SKILLS</a:t>
            </a:r>
            <a:endParaRPr lang="en-GB" sz="11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452320" y="5586184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335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3645024"/>
            <a:ext cx="585216" cy="579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78880"/>
            <a:ext cx="585216" cy="579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64288" y="3311406"/>
            <a:ext cx="18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STUDENT CAREERS &amp; SKILLS</a:t>
            </a:r>
            <a:endParaRPr lang="en-GB" sz="11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452320" y="3284984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050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916832"/>
            <a:ext cx="585216" cy="579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78880"/>
            <a:ext cx="585216" cy="579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64288" y="1583214"/>
            <a:ext cx="18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STUDENT CAREERS &amp; SKILLS</a:t>
            </a:r>
            <a:endParaRPr lang="en-GB" sz="11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452320" y="1556792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320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946224"/>
            <a:ext cx="585216" cy="579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78880"/>
            <a:ext cx="585216" cy="579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64288" y="5612606"/>
            <a:ext cx="18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STUDENT CAREERS &amp; SKILLS</a:t>
            </a:r>
            <a:endParaRPr lang="en-GB" sz="11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452320" y="5586184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7351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areersblog.warwick.ac.uk/2014/09/02/fix-me-up-with-my-perfect-job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atewayOnline" TargetMode="External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hyperlink" Target="http://www.bbc.co.uk/programmes/p00fvhj7" TargetMode="Externa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spects.ac.uk/chartered_accountant_job_description.htm" TargetMode="External"/><Relationship Id="rId7" Type="http://schemas.openxmlformats.org/officeDocument/2006/relationships/hyperlink" Target="http://careersblog.warwick.ac.uk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thegatewayonline.com/" TargetMode="External"/><Relationship Id="rId5" Type="http://schemas.openxmlformats.org/officeDocument/2006/relationships/hyperlink" Target="http://mediargh.com/magazine" TargetMode="External"/><Relationship Id="rId4" Type="http://schemas.openxmlformats.org/officeDocument/2006/relationships/hyperlink" Target="http://www2.warwick.ac.uk/services/scs/findingajob/jobsectors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warwick.ac.uk/services/scs/findingajob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jpeg"/><Relationship Id="rId5" Type="http://schemas.openxmlformats.org/officeDocument/2006/relationships/hyperlink" Target="http://images.google.co.uk/imgres?imgurl=http://www.whiteheadfrancis.co.uk/images/misc/office-fitout.jpg&amp;imgrefurl=http://www.whiteheadfrancis.co.uk/office-fit-out-management.html&amp;usg=__doi9OVtIrae1BA7K7-2zGzWgg1k=&amp;h=300&amp;w=400&amp;sz=48&amp;hl=en&amp;start=8&amp;tbnid=5CqC6Z_1LQzVOM:&amp;tbnh=93&amp;tbnw=124&amp;prev=/images?q=office&amp;gbv=2&amp;hl=en" TargetMode="External"/><Relationship Id="rId4" Type="http://schemas.openxmlformats.org/officeDocument/2006/relationships/hyperlink" Target="http://webcat.warwick.ac.uk/search~S1/v?busines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ebcat.warwick.ac.uk/search~S1/v?business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jpeg"/><Relationship Id="rId5" Type="http://schemas.openxmlformats.org/officeDocument/2006/relationships/hyperlink" Target="http://images.google.co.uk/imgres?imgurl=http://ecx.images-amazon.com/images/I/41S686YND0L._SL500_AA240_.jpg&amp;imgrefurl=http://www.amazon.com/Marketing-Strategy-Environment-association-University/dp/0761958762&amp;usg=__rK6gkPcpyryCjaxH32xVrXO3Guc=&amp;h=240&amp;w=240&amp;sz=12&amp;hl=en&amp;start=4&amp;tbnid=qjJxmeICApU6PM:&amp;tbnh=110&amp;tbnw=110&amp;prev=/images?q=external+environment&amp;gbv=2&amp;hl=en" TargetMode="External"/><Relationship Id="rId4" Type="http://schemas.openxmlformats.org/officeDocument/2006/relationships/hyperlink" Target="http://www.bis.gov.uk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zed.co.uk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corporatewatch.org.uk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warwick.ac.uk/services/careers/findingajob/jobsectors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nkedin.com/" TargetMode="External"/><Relationship Id="rId7" Type="http://schemas.openxmlformats.org/officeDocument/2006/relationships/hyperlink" Target="http://juniorlawyers.lawsociety.org.uk/webinar-serie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ipa.co.uk/Content/Rory-Sutherland-videos" TargetMode="External"/><Relationship Id="rId5" Type="http://schemas.openxmlformats.org/officeDocument/2006/relationships/hyperlink" Target="http://www.wikijob.co.uk/" TargetMode="External"/><Relationship Id="rId4" Type="http://schemas.openxmlformats.org/officeDocument/2006/relationships/hyperlink" Target="http://www.twitjobsearch.com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warwick.ac.uk/services/scs/applications/interview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lawcareers.net/Information/BurningQuestion/" TargetMode="External"/><Relationship Id="rId5" Type="http://schemas.openxmlformats.org/officeDocument/2006/relationships/hyperlink" Target="http://www2.warwick.ac.uk/services/scs/applications/interview/films/" TargetMode="External"/><Relationship Id="rId4" Type="http://schemas.openxmlformats.org/officeDocument/2006/relationships/hyperlink" Target="http://www2.warwick.ac.uk/services/scs/findingajob/jobsectors/mc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jp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jp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9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8309" y="457674"/>
            <a:ext cx="8519740" cy="1603598"/>
          </a:xfrm>
        </p:spPr>
        <p:txBody>
          <a:bodyPr/>
          <a:lstStyle/>
          <a:p>
            <a:r>
              <a:rPr lang="en-GB" dirty="0" smtClean="0"/>
              <a:t>Careers outside the law profession for lawyers</a:t>
            </a:r>
            <a:br>
              <a:rPr lang="en-GB" dirty="0" smtClean="0"/>
            </a:br>
            <a:r>
              <a:rPr lang="en-GB" dirty="0" smtClean="0"/>
              <a:t>Claire Leslie – Senior Careers Consultant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766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to find out about yourself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258" y="1867710"/>
            <a:ext cx="8371656" cy="2943282"/>
          </a:xfrm>
        </p:spPr>
        <p:txBody>
          <a:bodyPr/>
          <a:lstStyle/>
          <a:p>
            <a:r>
              <a:rPr lang="en-GB" sz="2400" dirty="0" smtClean="0"/>
              <a:t>Book a guidance appointment</a:t>
            </a:r>
          </a:p>
          <a:p>
            <a:r>
              <a:rPr lang="en-GB" sz="2400" dirty="0" smtClean="0"/>
              <a:t>Use resources to explore things about yourself:</a:t>
            </a:r>
          </a:p>
          <a:p>
            <a:pPr marL="0" indent="0">
              <a:buNone/>
            </a:pPr>
            <a:r>
              <a:rPr lang="en-GB" sz="2400" dirty="0" smtClean="0">
                <a:hlinkClick r:id="rId3"/>
              </a:rPr>
              <a:t>Careers blog suggestions</a:t>
            </a:r>
            <a:endParaRPr lang="en-GB" sz="2400" dirty="0" smtClean="0"/>
          </a:p>
          <a:p>
            <a:r>
              <a:rPr lang="en-GB" sz="2400" dirty="0" smtClean="0"/>
              <a:t>Talk </a:t>
            </a:r>
            <a:r>
              <a:rPr lang="en-GB" sz="2400" smtClean="0"/>
              <a:t>to employers</a:t>
            </a:r>
            <a:endParaRPr lang="en-GB" sz="2400" dirty="0" smtClean="0"/>
          </a:p>
          <a:p>
            <a:pPr marL="0" indent="0">
              <a:buNone/>
            </a:pPr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098" y="2805202"/>
            <a:ext cx="2414240" cy="241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85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Getting ready to make applications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258" y="1867710"/>
            <a:ext cx="8371656" cy="2943282"/>
          </a:xfrm>
        </p:spPr>
        <p:txBody>
          <a:bodyPr/>
          <a:lstStyle/>
          <a:p>
            <a:r>
              <a:rPr lang="en-US" sz="2400" dirty="0" smtClean="0"/>
              <a:t>Map how your skills and experience match what the employer is looking for</a:t>
            </a:r>
            <a:endParaRPr lang="en-US" sz="2400" dirty="0"/>
          </a:p>
          <a:p>
            <a:r>
              <a:rPr lang="en-US" sz="2400" dirty="0" smtClean="0"/>
              <a:t>Look at how to go about making the application</a:t>
            </a:r>
            <a:endParaRPr lang="en-US" sz="2400" dirty="0"/>
          </a:p>
          <a:p>
            <a:r>
              <a:rPr lang="en-US" sz="2400" dirty="0"/>
              <a:t>When are the closing dates</a:t>
            </a:r>
            <a:r>
              <a:rPr lang="en-US" sz="2400" dirty="0" smtClean="0"/>
              <a:t>? </a:t>
            </a:r>
          </a:p>
          <a:p>
            <a:r>
              <a:rPr lang="en-US" sz="2400" dirty="0" smtClean="0"/>
              <a:t>Plan a strategy of when you are going to make each </a:t>
            </a:r>
            <a:r>
              <a:rPr lang="en-US" sz="2400" dirty="0" smtClean="0"/>
              <a:t>application</a:t>
            </a:r>
          </a:p>
          <a:p>
            <a:r>
              <a:rPr lang="en-US" sz="2400" dirty="0" smtClean="0"/>
              <a:t>Keep a record of your applications</a:t>
            </a:r>
            <a:endParaRPr lang="en-US" sz="2400" dirty="0" smtClean="0"/>
          </a:p>
          <a:p>
            <a:r>
              <a:rPr lang="en-US" sz="2400" dirty="0" smtClean="0"/>
              <a:t>Have a look at some assessment tests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7486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80802"/>
              </p:ext>
            </p:extLst>
          </p:nvPr>
        </p:nvGraphicFramePr>
        <p:xfrm>
          <a:off x="384994" y="0"/>
          <a:ext cx="8238616" cy="5057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308"/>
                <a:gridCol w="4119308"/>
              </a:tblGrid>
              <a:tr h="691376">
                <a:tc>
                  <a:txBody>
                    <a:bodyPr/>
                    <a:lstStyle/>
                    <a:p>
                      <a:pPr fontAlgn="t"/>
                      <a:r>
                        <a:rPr lang="en-GB" b="1" dirty="0" smtClean="0"/>
                        <a:t>Skills sought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/>
                        <a:t>Where did you practise / learn those skills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</a:tr>
              <a:tr h="4348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Communication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Interpersonal skills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Tenacity /</a:t>
                      </a:r>
                      <a:r>
                        <a:rPr lang="en-GB" baseline="0" dirty="0" smtClean="0"/>
                        <a:t> Resilience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Accuracy and attention to detail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Commercial Awareness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Flexibility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Teamwork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Integrity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Marketing ability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Specific knowledge areas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And…….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842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Drilling Down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Look at the news – understand the environment</a:t>
            </a:r>
          </a:p>
          <a:p>
            <a:r>
              <a:rPr lang="en-US" sz="3200" dirty="0"/>
              <a:t>Look at sectors – commercial awareness</a:t>
            </a:r>
          </a:p>
          <a:p>
            <a:r>
              <a:rPr lang="en-US" sz="3200" dirty="0"/>
              <a:t>Look at </a:t>
            </a:r>
            <a:r>
              <a:rPr lang="en-US" sz="3200" dirty="0" err="1"/>
              <a:t>organisations</a:t>
            </a:r>
            <a:r>
              <a:rPr lang="en-US" sz="3200" dirty="0"/>
              <a:t> – differentiate them</a:t>
            </a:r>
          </a:p>
          <a:p>
            <a:r>
              <a:rPr lang="en-US" sz="3200" dirty="0"/>
              <a:t>Look at jobs – match yourself to the role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870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Read the News?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Employers want to know that you understand the environment; local, national, international</a:t>
            </a:r>
            <a:r>
              <a:rPr lang="en-GB" altLang="en-US" dirty="0" smtClean="0"/>
              <a:t>. For example..</a:t>
            </a:r>
          </a:p>
          <a:p>
            <a:endParaRPr lang="en-GB" altLang="en-US" dirty="0"/>
          </a:p>
          <a:p>
            <a:r>
              <a:rPr lang="en-GB" altLang="en-US" dirty="0" smtClean="0"/>
              <a:t>Does the refugee crisis have any impact on the possibility of </a:t>
            </a:r>
            <a:r>
              <a:rPr lang="en-GB" altLang="en-US" dirty="0" err="1" smtClean="0"/>
              <a:t>Brexit</a:t>
            </a:r>
            <a:r>
              <a:rPr lang="en-GB" altLang="en-US" dirty="0" smtClean="0"/>
              <a:t>?</a:t>
            </a:r>
            <a:endParaRPr lang="en-GB" altLang="en-US" dirty="0" smtClean="0"/>
          </a:p>
          <a:p>
            <a:r>
              <a:rPr lang="en-GB" altLang="en-US" dirty="0" smtClean="0"/>
              <a:t>What will be the effect of the re-election of Erdogan?</a:t>
            </a:r>
          </a:p>
          <a:p>
            <a:r>
              <a:rPr lang="en-GB" altLang="en-US" dirty="0" smtClean="0"/>
              <a:t>Are free schools “a good thing”?</a:t>
            </a:r>
            <a:endParaRPr lang="en-GB" altLang="en-US" dirty="0"/>
          </a:p>
          <a:p>
            <a:r>
              <a:rPr lang="en-GB" altLang="en-US" dirty="0" smtClean="0"/>
              <a:t>Why did the funding of Kid’s company continue notwithstanding the expression of concerns?</a:t>
            </a:r>
            <a:endParaRPr lang="en-GB" alt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117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What’s the News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994" y="1462461"/>
            <a:ext cx="8371656" cy="4245584"/>
          </a:xfrm>
        </p:spPr>
        <p:txBody>
          <a:bodyPr/>
          <a:lstStyle/>
          <a:p>
            <a:r>
              <a:rPr lang="en-US" dirty="0"/>
              <a:t>Television: news, business </a:t>
            </a:r>
          </a:p>
          <a:p>
            <a:r>
              <a:rPr lang="en-US" b="1" dirty="0"/>
              <a:t>Radio</a:t>
            </a:r>
          </a:p>
          <a:p>
            <a:pPr lvl="1"/>
            <a:r>
              <a:rPr lang="en-US" b="1" dirty="0"/>
              <a:t>BBC World Service </a:t>
            </a:r>
          </a:p>
          <a:p>
            <a:pPr lvl="2"/>
            <a:r>
              <a:rPr lang="en-US" dirty="0"/>
              <a:t>World Business Report</a:t>
            </a:r>
          </a:p>
          <a:p>
            <a:pPr lvl="1"/>
            <a:r>
              <a:rPr lang="en-US" b="1" dirty="0"/>
              <a:t>Radio 4 </a:t>
            </a:r>
          </a:p>
          <a:p>
            <a:pPr lvl="2"/>
            <a:r>
              <a:rPr lang="en-US" dirty="0"/>
              <a:t>World at One</a:t>
            </a:r>
          </a:p>
          <a:p>
            <a:pPr lvl="2"/>
            <a:r>
              <a:rPr lang="en-US" dirty="0"/>
              <a:t>PM</a:t>
            </a:r>
          </a:p>
          <a:p>
            <a:r>
              <a:rPr lang="en-US" dirty="0"/>
              <a:t>Money Box Live</a:t>
            </a:r>
          </a:p>
          <a:p>
            <a:r>
              <a:rPr lang="en-US" dirty="0"/>
              <a:t>Gateway Newspaper for </a:t>
            </a:r>
            <a:r>
              <a:rPr lang="en-US" dirty="0" smtClean="0"/>
              <a:t>students – is </a:t>
            </a:r>
            <a:r>
              <a:rPr lang="en-US" dirty="0"/>
              <a:t>also </a:t>
            </a:r>
            <a:r>
              <a:rPr lang="en-US" dirty="0" smtClean="0"/>
              <a:t>online  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twitter.com/GatewayOnline</a:t>
            </a:r>
            <a:endParaRPr lang="en-US" dirty="0" smtClean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1980" t="67429" r="47841" b="13895"/>
          <a:stretch/>
        </p:blipFill>
        <p:spPr>
          <a:xfrm>
            <a:off x="5993026" y="4941925"/>
            <a:ext cx="2458996" cy="9144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99456" y="5219184"/>
            <a:ext cx="41040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http://thegatewayonline.com/</a:t>
            </a:r>
          </a:p>
        </p:txBody>
      </p:sp>
      <p:pic>
        <p:nvPicPr>
          <p:cNvPr id="6" name="Picture 5">
            <a:hlinkClick r:id="rId5"/>
          </p:cNvPr>
          <p:cNvPicPr>
            <a:picLocks noChangeAspect="1"/>
          </p:cNvPicPr>
          <p:nvPr/>
        </p:nvPicPr>
        <p:blipFill rotWithShape="1">
          <a:blip r:embed="rId6"/>
          <a:srcRect r="9201" b="41140"/>
          <a:stretch/>
        </p:blipFill>
        <p:spPr>
          <a:xfrm>
            <a:off x="6312244" y="267305"/>
            <a:ext cx="2042984" cy="10594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l="59878" t="15527" r="12663" b="41911"/>
          <a:stretch/>
        </p:blipFill>
        <p:spPr>
          <a:xfrm>
            <a:off x="6104238" y="1563595"/>
            <a:ext cx="2347784" cy="291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44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Why Research Job Sectors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altLang="en-US" sz="2800" b="1" dirty="0" smtClean="0"/>
              <a:t>Employers value commercial awareness</a:t>
            </a:r>
          </a:p>
          <a:p>
            <a:pPr lvl="1"/>
            <a:r>
              <a:rPr lang="en-GB" altLang="en-US" sz="2800" dirty="0" smtClean="0"/>
              <a:t>How businesses operate</a:t>
            </a:r>
          </a:p>
          <a:p>
            <a:pPr lvl="1"/>
            <a:r>
              <a:rPr lang="en-GB" altLang="en-US" sz="2800" dirty="0" smtClean="0"/>
              <a:t>What are trends in the industry</a:t>
            </a:r>
          </a:p>
          <a:p>
            <a:pPr lvl="1"/>
            <a:r>
              <a:rPr lang="en-GB" altLang="en-US" sz="2800" dirty="0" smtClean="0"/>
              <a:t>Size of the sector £ and people</a:t>
            </a:r>
          </a:p>
          <a:p>
            <a:pPr lvl="1"/>
            <a:r>
              <a:rPr lang="en-GB" altLang="en-US" sz="2800" dirty="0" smtClean="0"/>
              <a:t>What is it like to work in the sector</a:t>
            </a:r>
          </a:p>
          <a:p>
            <a:pPr lvl="1"/>
            <a:r>
              <a:rPr lang="en-GB" altLang="en-US" sz="2800" dirty="0" smtClean="0"/>
              <a:t>What opportunities/job roles operate in the sector?</a:t>
            </a:r>
          </a:p>
        </p:txBody>
      </p:sp>
    </p:spTree>
    <p:extLst>
      <p:ext uri="{BB962C8B-B14F-4D97-AF65-F5344CB8AC3E}">
        <p14:creationId xmlns:p14="http://schemas.microsoft.com/office/powerpoint/2010/main" val="165061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Job Sector Information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384994" y="1462463"/>
            <a:ext cx="8371656" cy="3494001"/>
          </a:xfrm>
        </p:spPr>
        <p:txBody>
          <a:bodyPr/>
          <a:lstStyle/>
          <a:p>
            <a:r>
              <a:rPr lang="en-GB" altLang="en-US" sz="3200" dirty="0" smtClean="0">
                <a:hlinkClick r:id="rId3"/>
              </a:rPr>
              <a:t>Prospects</a:t>
            </a:r>
            <a:endParaRPr lang="en-GB" altLang="en-US" sz="3200" dirty="0" smtClean="0"/>
          </a:p>
          <a:p>
            <a:r>
              <a:rPr lang="en-GB" altLang="en-US" sz="3200" dirty="0" smtClean="0">
                <a:hlinkClick r:id="rId4"/>
              </a:rPr>
              <a:t>Careers and Skills Sector Pages</a:t>
            </a:r>
            <a:endParaRPr lang="en-GB" altLang="en-US" sz="3200" dirty="0" smtClean="0"/>
          </a:p>
          <a:p>
            <a:r>
              <a:rPr lang="en-GB" altLang="en-US" sz="3200" dirty="0" smtClean="0">
                <a:hlinkClick r:id="rId5"/>
              </a:rPr>
              <a:t>Sector publications/websites</a:t>
            </a:r>
            <a:endParaRPr lang="en-GB" altLang="en-US" sz="3200" dirty="0" smtClean="0"/>
          </a:p>
          <a:p>
            <a:r>
              <a:rPr lang="en-GB" altLang="en-US" sz="3200" dirty="0" smtClean="0">
                <a:hlinkClick r:id="rId6"/>
              </a:rPr>
              <a:t>Gateway Newspaper</a:t>
            </a:r>
            <a:endParaRPr lang="en-GB" altLang="en-US" sz="3200" dirty="0" smtClean="0"/>
          </a:p>
          <a:p>
            <a:r>
              <a:rPr lang="en-GB" altLang="en-US" sz="3200" dirty="0" smtClean="0">
                <a:hlinkClick r:id="rId7"/>
              </a:rPr>
              <a:t>Warwick Career Blog</a:t>
            </a:r>
            <a:endParaRPr lang="en-GB" altLang="en-US" sz="3200" dirty="0" smtClean="0"/>
          </a:p>
          <a:p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53351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ctrTitle"/>
          </p:nvPr>
        </p:nvSpPr>
        <p:spPr>
          <a:xfrm>
            <a:off x="327753" y="0"/>
            <a:ext cx="6959600" cy="2001795"/>
          </a:xfrm>
        </p:spPr>
        <p:txBody>
          <a:bodyPr/>
          <a:lstStyle/>
          <a:p>
            <a:pPr algn="l" eaLnBrk="1" hangingPunct="1"/>
            <a:r>
              <a:rPr lang="en-GB" altLang="en-US" b="1" dirty="0" smtClean="0"/>
              <a:t>What do </a:t>
            </a:r>
            <a:r>
              <a:rPr lang="en-GB" altLang="en-US" b="1" i="1" dirty="0" smtClean="0"/>
              <a:t>I</a:t>
            </a:r>
            <a:r>
              <a:rPr lang="en-GB" altLang="en-US" b="1" dirty="0" smtClean="0"/>
              <a:t> need to know </a:t>
            </a:r>
            <a:br>
              <a:rPr lang="en-GB" altLang="en-US" b="1" dirty="0" smtClean="0"/>
            </a:br>
            <a:r>
              <a:rPr lang="en-GB" altLang="en-US" b="1" dirty="0" smtClean="0"/>
              <a:t>about employers? 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4294967295"/>
          </p:nvPr>
        </p:nvSpPr>
        <p:spPr>
          <a:xfrm>
            <a:off x="0" y="1730375"/>
            <a:ext cx="5976938" cy="3508375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GB" altLang="en-US" sz="2800" dirty="0" smtClean="0">
                <a:solidFill>
                  <a:schemeClr val="tx1"/>
                </a:solidFill>
              </a:rPr>
              <a:t>Organisational Structure </a:t>
            </a:r>
          </a:p>
          <a:p>
            <a:pPr eaLnBrk="1" hangingPunct="1"/>
            <a:r>
              <a:rPr lang="en-GB" altLang="en-US" sz="2800" dirty="0" smtClean="0">
                <a:solidFill>
                  <a:schemeClr val="tx1"/>
                </a:solidFill>
              </a:rPr>
              <a:t>Values and vision </a:t>
            </a:r>
          </a:p>
          <a:p>
            <a:pPr eaLnBrk="1" hangingPunct="1"/>
            <a:r>
              <a:rPr lang="en-GB" altLang="en-US" sz="2800" dirty="0" smtClean="0">
                <a:solidFill>
                  <a:schemeClr val="tx1"/>
                </a:solidFill>
              </a:rPr>
              <a:t>SWOT analysis </a:t>
            </a:r>
          </a:p>
          <a:p>
            <a:pPr eaLnBrk="1" hangingPunct="1"/>
            <a:r>
              <a:rPr lang="en-GB" altLang="en-US" sz="2800" dirty="0" smtClean="0">
                <a:solidFill>
                  <a:schemeClr val="tx1"/>
                </a:solidFill>
              </a:rPr>
              <a:t>Clients</a:t>
            </a:r>
          </a:p>
          <a:p>
            <a:pPr eaLnBrk="1" hangingPunct="1"/>
            <a:r>
              <a:rPr lang="en-GB" altLang="en-US" sz="2800" dirty="0" smtClean="0">
                <a:solidFill>
                  <a:schemeClr val="tx1"/>
                </a:solidFill>
              </a:rPr>
              <a:t>Training</a:t>
            </a:r>
          </a:p>
          <a:p>
            <a:pPr eaLnBrk="1" hangingPunct="1"/>
            <a:r>
              <a:rPr lang="en-GB" altLang="en-US" sz="2800" dirty="0" smtClean="0">
                <a:solidFill>
                  <a:schemeClr val="tx1"/>
                </a:solidFill>
              </a:rPr>
              <a:t>Day to day work (hours, offices, etc.) </a:t>
            </a:r>
          </a:p>
          <a:p>
            <a:pPr eaLnBrk="1" hangingPunct="1"/>
            <a:r>
              <a:rPr lang="en-GB" altLang="en-US" sz="2800" dirty="0" smtClean="0">
                <a:solidFill>
                  <a:schemeClr val="tx1"/>
                </a:solidFill>
              </a:rPr>
              <a:t>Culture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54172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00063" y="428625"/>
            <a:ext cx="8258175" cy="785813"/>
          </a:xfrm>
        </p:spPr>
        <p:txBody>
          <a:bodyPr/>
          <a:lstStyle/>
          <a:p>
            <a:pPr algn="l" eaLnBrk="1" hangingPunct="1"/>
            <a:r>
              <a:rPr lang="en-GB" altLang="en-US" sz="3600" b="1" smtClean="0"/>
              <a:t>Inside information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28625" y="1357313"/>
            <a:ext cx="8229600" cy="4519612"/>
          </a:xfrm>
        </p:spPr>
        <p:txBody>
          <a:bodyPr/>
          <a:lstStyle/>
          <a:p>
            <a:pPr eaLnBrk="1" hangingPunct="1">
              <a:defRPr/>
            </a:pPr>
            <a:r>
              <a:rPr lang="en-GB" sz="2400" dirty="0" smtClean="0">
                <a:latin typeface="Arial" charset="0"/>
              </a:rPr>
              <a:t>Company Website</a:t>
            </a:r>
          </a:p>
          <a:p>
            <a:pPr marL="0" indent="0" eaLnBrk="1" hangingPunct="1">
              <a:buFontTx/>
              <a:buNone/>
              <a:defRPr/>
            </a:pPr>
            <a:r>
              <a:rPr lang="en-GB" sz="2400" dirty="0" err="1" smtClean="0">
                <a:latin typeface="Arial" charset="0"/>
                <a:hlinkClick r:id="rId3"/>
              </a:rPr>
              <a:t>Marketline</a:t>
            </a:r>
            <a:r>
              <a:rPr lang="en-GB" sz="2400" dirty="0" smtClean="0">
                <a:latin typeface="Arial" charset="0"/>
                <a:hlinkClick r:id="rId3"/>
              </a:rPr>
              <a:t> Advantage</a:t>
            </a:r>
            <a:endParaRPr lang="en-GB" sz="2400" dirty="0" smtClean="0">
              <a:latin typeface="Arial" charset="0"/>
            </a:endParaRPr>
          </a:p>
          <a:p>
            <a:pPr eaLnBrk="1" hangingPunct="1">
              <a:defRPr/>
            </a:pPr>
            <a:r>
              <a:rPr lang="en-GB" sz="2400" dirty="0" smtClean="0">
                <a:latin typeface="Arial" charset="0"/>
                <a:hlinkClick r:id="rId4"/>
              </a:rPr>
              <a:t>http://webcat.warwick.ac.uk/search~S1/v?business</a:t>
            </a:r>
            <a:r>
              <a:rPr lang="en-GB" sz="2400" dirty="0" smtClean="0">
                <a:latin typeface="Arial" charset="0"/>
              </a:rPr>
              <a:t>    </a:t>
            </a:r>
          </a:p>
          <a:p>
            <a:pPr lvl="2" eaLnBrk="1" hangingPunct="1">
              <a:buFontTx/>
              <a:buChar char="-"/>
              <a:defRPr/>
            </a:pPr>
            <a:r>
              <a:rPr lang="en-GB" sz="2400" dirty="0" err="1" smtClean="0">
                <a:latin typeface="Arial" charset="0"/>
              </a:rPr>
              <a:t>MarketLine</a:t>
            </a:r>
            <a:r>
              <a:rPr lang="en-GB" sz="2400" dirty="0" smtClean="0">
                <a:latin typeface="Arial" charset="0"/>
              </a:rPr>
              <a:t> (SWOT) </a:t>
            </a:r>
          </a:p>
          <a:p>
            <a:pPr lvl="2" eaLnBrk="1" hangingPunct="1">
              <a:buFontTx/>
              <a:buChar char="-"/>
              <a:defRPr/>
            </a:pPr>
            <a:r>
              <a:rPr lang="en-GB" sz="2400" dirty="0" smtClean="0">
                <a:latin typeface="Arial" charset="0"/>
              </a:rPr>
              <a:t>Company profile and history </a:t>
            </a:r>
          </a:p>
          <a:p>
            <a:pPr lvl="2" eaLnBrk="1" hangingPunct="1">
              <a:buFontTx/>
              <a:buChar char="-"/>
              <a:defRPr/>
            </a:pPr>
            <a:r>
              <a:rPr lang="en-GB" sz="2400" dirty="0" smtClean="0">
                <a:latin typeface="Arial" charset="0"/>
              </a:rPr>
              <a:t>Current deals </a:t>
            </a:r>
          </a:p>
          <a:p>
            <a:pPr eaLnBrk="1" hangingPunct="1">
              <a:defRPr/>
            </a:pPr>
            <a:r>
              <a:rPr lang="en-GB" sz="2400" dirty="0" smtClean="0">
                <a:latin typeface="Arial" charset="0"/>
              </a:rPr>
              <a:t>Careers Library/Website</a:t>
            </a:r>
          </a:p>
          <a:p>
            <a:pPr lvl="2" eaLnBrk="1" hangingPunct="1">
              <a:buFontTx/>
              <a:buNone/>
              <a:defRPr/>
            </a:pPr>
            <a:r>
              <a:rPr lang="en-GB" sz="2400" dirty="0" smtClean="0">
                <a:latin typeface="Arial" charset="0"/>
              </a:rPr>
              <a:t>- Employer visit reports (key job sector pages)</a:t>
            </a:r>
          </a:p>
          <a:p>
            <a:pPr eaLnBrk="1" hangingPunct="1">
              <a:defRPr/>
            </a:pPr>
            <a:r>
              <a:rPr lang="en-GB" sz="2400" dirty="0" smtClean="0">
                <a:latin typeface="Arial" charset="0"/>
              </a:rPr>
              <a:t>Annual Report &amp; Accounts </a:t>
            </a:r>
          </a:p>
        </p:txBody>
      </p:sp>
      <p:pic>
        <p:nvPicPr>
          <p:cNvPr id="13316" name="Picture 2" descr="http://tbn2.google.com/images?q=tbn:5CqC6Z_1LQzVOM:http://www.whiteheadfrancis.co.uk/images/misc/office-fitout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583" y="692150"/>
            <a:ext cx="2013079" cy="158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4148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Session Aims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866" y="1285818"/>
            <a:ext cx="8371656" cy="3617539"/>
          </a:xfrm>
        </p:spPr>
        <p:txBody>
          <a:bodyPr/>
          <a:lstStyle/>
          <a:p>
            <a:r>
              <a:rPr lang="en-US" sz="2000" dirty="0" smtClean="0"/>
              <a:t>Understand the transferable skills you have learnt as part of your law degree</a:t>
            </a:r>
          </a:p>
          <a:p>
            <a:r>
              <a:rPr lang="en-US" sz="2000" dirty="0" smtClean="0"/>
              <a:t>Appreciate the variety of opportunities available</a:t>
            </a:r>
          </a:p>
          <a:p>
            <a:r>
              <a:rPr lang="en-US" sz="2000" dirty="0" smtClean="0"/>
              <a:t>Start to understand what might make </a:t>
            </a:r>
            <a:r>
              <a:rPr lang="en-US" sz="2000" b="1" i="1" dirty="0" smtClean="0"/>
              <a:t>you</a:t>
            </a:r>
            <a:r>
              <a:rPr lang="en-US" sz="2000" i="1" dirty="0" smtClean="0"/>
              <a:t> </a:t>
            </a:r>
            <a:r>
              <a:rPr lang="en-US" sz="2000" dirty="0" smtClean="0"/>
              <a:t>happy</a:t>
            </a:r>
            <a:endParaRPr lang="en-US" sz="2000" dirty="0"/>
          </a:p>
          <a:p>
            <a:r>
              <a:rPr lang="en-US" sz="2000" dirty="0" smtClean="0"/>
              <a:t>Learn how to find out more about employers and sector areas</a:t>
            </a:r>
            <a:endParaRPr lang="en-US" sz="2000" dirty="0"/>
          </a:p>
          <a:p>
            <a:r>
              <a:rPr lang="en-US" sz="2000" dirty="0"/>
              <a:t>Explore how to research company culture in different sectors – the prospects, risks, potential and future directions</a:t>
            </a:r>
          </a:p>
          <a:p>
            <a:r>
              <a:rPr lang="en-US" sz="2000" dirty="0" smtClean="0"/>
              <a:t>Know how </a:t>
            </a:r>
            <a:r>
              <a:rPr lang="en-US" sz="2000" dirty="0"/>
              <a:t>to find out more through on line resources, networks and specialist databases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825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58175" cy="785813"/>
          </a:xfrm>
        </p:spPr>
        <p:txBody>
          <a:bodyPr/>
          <a:lstStyle/>
          <a:p>
            <a:pPr algn="l" eaLnBrk="1" hangingPunct="1"/>
            <a:r>
              <a:rPr lang="en-GB" altLang="en-US" sz="3400" b="1" smtClean="0"/>
              <a:t>External Environment – Key Resources </a:t>
            </a:r>
          </a:p>
        </p:txBody>
      </p:sp>
      <p:sp>
        <p:nvSpPr>
          <p:cNvPr id="9219" name="Rectangle 3"/>
          <p:cNvSpPr>
            <a:spLocks noGrp="1"/>
          </p:cNvSpPr>
          <p:nvPr>
            <p:ph idx="1"/>
          </p:nvPr>
        </p:nvSpPr>
        <p:spPr>
          <a:xfrm>
            <a:off x="395288" y="1412875"/>
            <a:ext cx="8362950" cy="414337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latin typeface="Arial" charset="0"/>
              </a:rPr>
              <a:t>Warwick Library Business Databases: </a:t>
            </a:r>
            <a:r>
              <a:rPr lang="en-GB" sz="1800" dirty="0" smtClean="0">
                <a:latin typeface="Arial" charset="0"/>
                <a:hlinkClick r:id="rId3"/>
              </a:rPr>
              <a:t>http://webcat.warwick.ac.uk/search~S1/v?business</a:t>
            </a:r>
            <a:r>
              <a:rPr lang="en-GB" sz="1800" dirty="0" smtClean="0">
                <a:latin typeface="Arial" charset="0"/>
              </a:rPr>
              <a:t>  </a:t>
            </a:r>
            <a:endParaRPr lang="en-GB" sz="2000" dirty="0" smtClean="0">
              <a:latin typeface="Arial" charset="0"/>
            </a:endParaRPr>
          </a:p>
          <a:p>
            <a:pPr lvl="3" eaLnBrk="1" hangingPunct="1">
              <a:defRPr/>
            </a:pPr>
            <a:r>
              <a:rPr lang="en-GB" sz="2400" dirty="0" smtClean="0">
                <a:latin typeface="Arial" charset="0"/>
              </a:rPr>
              <a:t>Fame</a:t>
            </a:r>
          </a:p>
          <a:p>
            <a:pPr lvl="3" eaLnBrk="1" hangingPunct="1">
              <a:defRPr/>
            </a:pPr>
            <a:r>
              <a:rPr lang="en-GB" sz="2400" dirty="0" smtClean="0">
                <a:latin typeface="Arial" charset="0"/>
              </a:rPr>
              <a:t>Factiva</a:t>
            </a:r>
          </a:p>
          <a:p>
            <a:pPr eaLnBrk="1" hangingPunct="1">
              <a:defRPr/>
            </a:pPr>
            <a:r>
              <a:rPr lang="en-GB" dirty="0" smtClean="0">
                <a:latin typeface="Arial" charset="0"/>
              </a:rPr>
              <a:t>BBC Online, The Economist</a:t>
            </a:r>
          </a:p>
          <a:p>
            <a:pPr eaLnBrk="1" hangingPunct="1">
              <a:defRPr/>
            </a:pPr>
            <a:r>
              <a:rPr lang="en-GB" dirty="0" smtClean="0">
                <a:latin typeface="Arial" charset="0"/>
              </a:rPr>
              <a:t>Government Sites</a:t>
            </a:r>
          </a:p>
          <a:p>
            <a:pPr marL="0" indent="0" eaLnBrk="1" hangingPunct="1">
              <a:buFontTx/>
              <a:buNone/>
              <a:defRPr/>
            </a:pPr>
            <a:r>
              <a:rPr lang="en-GB" sz="2400" dirty="0" smtClean="0">
                <a:latin typeface="Arial" charset="0"/>
              </a:rPr>
              <a:t>Department for Business Innovation and Skills: </a:t>
            </a:r>
            <a:r>
              <a:rPr lang="en-GB" sz="2400" dirty="0" smtClean="0">
                <a:latin typeface="Arial" charset="0"/>
                <a:hlinkClick r:id="rId4"/>
              </a:rPr>
              <a:t>http</a:t>
            </a:r>
            <a:r>
              <a:rPr lang="en-GB" sz="2400" dirty="0">
                <a:latin typeface="Arial" charset="0"/>
                <a:hlinkClick r:id="rId4"/>
              </a:rPr>
              <a:t>://www.bis.gov.uk</a:t>
            </a:r>
            <a:r>
              <a:rPr lang="en-GB" sz="2400" dirty="0" smtClean="0">
                <a:latin typeface="Arial" charset="0"/>
                <a:hlinkClick r:id="rId4"/>
              </a:rPr>
              <a:t>/</a:t>
            </a:r>
            <a:r>
              <a:rPr lang="en-GB" sz="2400" dirty="0" smtClean="0">
                <a:latin typeface="Arial" charset="0"/>
              </a:rPr>
              <a:t> </a:t>
            </a:r>
          </a:p>
          <a:p>
            <a:pPr eaLnBrk="1" hangingPunct="1">
              <a:buFontTx/>
              <a:buNone/>
              <a:defRPr/>
            </a:pPr>
            <a:endParaRPr lang="en-GB" sz="2800" dirty="0" smtClean="0">
              <a:latin typeface="Arial" charset="0"/>
            </a:endParaRPr>
          </a:p>
          <a:p>
            <a:pPr eaLnBrk="1" hangingPunct="1">
              <a:buFontTx/>
              <a:buNone/>
              <a:defRPr/>
            </a:pPr>
            <a:endParaRPr lang="en-GB" sz="1600" dirty="0" smtClean="0">
              <a:latin typeface="Arial" charset="0"/>
            </a:endParaRPr>
          </a:p>
        </p:txBody>
      </p:sp>
      <p:pic>
        <p:nvPicPr>
          <p:cNvPr id="14340" name="Picture 2" descr="http://tbn1.google.com/images?q=tbn:qjJxmeICApU6PM:http://ecx.images-amazon.com/images/I/41S686YND0L._SL500_AA240_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357563"/>
            <a:ext cx="2125663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21823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/>
          </p:nvPr>
        </p:nvSpPr>
        <p:spPr>
          <a:xfrm>
            <a:off x="214313" y="285750"/>
            <a:ext cx="8258175" cy="785813"/>
          </a:xfrm>
        </p:spPr>
        <p:txBody>
          <a:bodyPr/>
          <a:lstStyle/>
          <a:p>
            <a:pPr eaLnBrk="1" hangingPunct="1"/>
            <a:r>
              <a:rPr lang="en-GB" altLang="en-US" sz="3600" b="1" smtClean="0"/>
              <a:t>Industry Insight </a:t>
            </a:r>
            <a:r>
              <a:rPr lang="en-GB" altLang="en-US" sz="3600" smtClean="0"/>
              <a:t>– </a:t>
            </a:r>
            <a:r>
              <a:rPr lang="en-GB" altLang="en-US" sz="3600" b="1" smtClean="0"/>
              <a:t>Key Resources </a:t>
            </a:r>
          </a:p>
        </p:txBody>
      </p:sp>
      <p:sp>
        <p:nvSpPr>
          <p:cNvPr id="15363" name="Rectangle 3"/>
          <p:cNvSpPr>
            <a:spLocks noGrp="1"/>
          </p:cNvSpPr>
          <p:nvPr>
            <p:ph idx="1"/>
          </p:nvPr>
        </p:nvSpPr>
        <p:spPr>
          <a:xfrm>
            <a:off x="395288" y="1628775"/>
            <a:ext cx="8362950" cy="3816350"/>
          </a:xfrm>
        </p:spPr>
        <p:txBody>
          <a:bodyPr/>
          <a:lstStyle/>
          <a:p>
            <a:pPr eaLnBrk="1" hangingPunct="1"/>
            <a:r>
              <a:rPr lang="en-GB" altLang="en-US" sz="2800" dirty="0" smtClean="0"/>
              <a:t>Professional Bodies/Journals   </a:t>
            </a:r>
          </a:p>
          <a:p>
            <a:pPr eaLnBrk="1" hangingPunct="1"/>
            <a:r>
              <a:rPr lang="en-GB" altLang="en-US" sz="2800" dirty="0" smtClean="0"/>
              <a:t>Warwick Library Business Databases </a:t>
            </a:r>
            <a:r>
              <a:rPr lang="en-GB" altLang="en-US" sz="1400" dirty="0" smtClean="0"/>
              <a:t>(as in previous slide)</a:t>
            </a:r>
            <a:r>
              <a:rPr lang="en-GB" altLang="en-US" sz="2800" dirty="0" smtClean="0"/>
              <a:t>:</a:t>
            </a:r>
            <a:endParaRPr lang="en-GB" altLang="en-US" sz="2000" dirty="0" smtClean="0"/>
          </a:p>
          <a:p>
            <a:pPr lvl="3" eaLnBrk="1" hangingPunct="1"/>
            <a:r>
              <a:rPr lang="en-GB" altLang="en-US" sz="2400" dirty="0" smtClean="0"/>
              <a:t> Mintel </a:t>
            </a:r>
          </a:p>
          <a:p>
            <a:pPr lvl="3" eaLnBrk="1" hangingPunct="1"/>
            <a:r>
              <a:rPr lang="en-GB" altLang="en-US" sz="2400" dirty="0" smtClean="0"/>
              <a:t> Global Market Information Database    </a:t>
            </a:r>
          </a:p>
          <a:p>
            <a:pPr eaLnBrk="1" hangingPunct="1"/>
            <a:r>
              <a:rPr lang="en-GB" altLang="en-US" sz="2800" dirty="0" err="1" smtClean="0"/>
              <a:t>BizEd</a:t>
            </a:r>
            <a:r>
              <a:rPr lang="en-GB" altLang="en-US" sz="2800" dirty="0" smtClean="0"/>
              <a:t> - </a:t>
            </a:r>
            <a:r>
              <a:rPr lang="en-GB" altLang="en-US" sz="2000" dirty="0" smtClean="0">
                <a:hlinkClick r:id="rId3"/>
              </a:rPr>
              <a:t>http://www.bized.co.uk/</a:t>
            </a:r>
            <a:r>
              <a:rPr lang="en-GB" altLang="en-US" sz="2000" dirty="0" smtClean="0"/>
              <a:t> Broadcasting</a:t>
            </a:r>
          </a:p>
          <a:p>
            <a:pPr eaLnBrk="1" hangingPunct="1"/>
            <a:r>
              <a:rPr lang="en-GB" altLang="en-US" sz="2800" dirty="0" smtClean="0"/>
              <a:t>Corporate Watch - </a:t>
            </a:r>
            <a:r>
              <a:rPr lang="en-GB" altLang="en-US" sz="2000" dirty="0" smtClean="0">
                <a:hlinkClick r:id="rId4"/>
              </a:rPr>
              <a:t>www.corporatewatch.org.uk</a:t>
            </a:r>
            <a:r>
              <a:rPr lang="en-GB" altLang="en-US" sz="2000" dirty="0" smtClean="0"/>
              <a:t> </a:t>
            </a:r>
          </a:p>
          <a:p>
            <a:pPr marL="0" indent="0" eaLnBrk="1" hangingPunct="1">
              <a:buNone/>
            </a:pPr>
            <a:endParaRPr lang="en-GB" altLang="en-US" dirty="0" smtClean="0"/>
          </a:p>
          <a:p>
            <a:pPr eaLnBrk="1" hangingPunct="1">
              <a:buFontTx/>
              <a:buNone/>
            </a:pPr>
            <a:endParaRPr lang="en-GB" altLang="en-US" sz="2400" dirty="0" smtClean="0"/>
          </a:p>
          <a:p>
            <a:pPr eaLnBrk="1" hangingPunct="1">
              <a:buFontTx/>
              <a:buNone/>
            </a:pPr>
            <a:endParaRPr lang="en-GB" altLang="en-US" sz="2800" dirty="0" smtClean="0"/>
          </a:p>
          <a:p>
            <a:pPr eaLnBrk="1" hangingPunct="1">
              <a:buFontTx/>
              <a:buNone/>
            </a:pPr>
            <a:endParaRPr lang="en-GB" alt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6552955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539750" y="620713"/>
            <a:ext cx="7704138" cy="785812"/>
          </a:xfrm>
        </p:spPr>
        <p:txBody>
          <a:bodyPr/>
          <a:lstStyle/>
          <a:p>
            <a:pPr eaLnBrk="1" hangingPunct="1"/>
            <a:r>
              <a:rPr lang="en-GB" altLang="en-US" b="1" smtClean="0"/>
              <a:t>Even More Resources: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 eaLnBrk="1" hangingPunct="1">
              <a:buNone/>
              <a:defRPr/>
            </a:pPr>
            <a:r>
              <a:rPr lang="en-GB" sz="3200" dirty="0" smtClean="0"/>
              <a:t>Professional Bodies websites </a:t>
            </a:r>
            <a:r>
              <a:rPr lang="en-GB" sz="1800" dirty="0" smtClean="0"/>
              <a:t>(</a:t>
            </a:r>
            <a:r>
              <a:rPr lang="en-GB" sz="1800" dirty="0" smtClean="0">
                <a:hlinkClick r:id="rId3"/>
              </a:rPr>
              <a:t>see our sector pages</a:t>
            </a:r>
            <a:r>
              <a:rPr lang="en-GB" sz="1800" dirty="0" smtClean="0"/>
              <a:t>)</a:t>
            </a:r>
            <a:endParaRPr lang="en-GB" dirty="0" smtClean="0"/>
          </a:p>
          <a:p>
            <a:pPr eaLnBrk="1" hangingPunct="1">
              <a:defRPr/>
            </a:pPr>
            <a:r>
              <a:rPr lang="en-GB" dirty="0" smtClean="0">
                <a:latin typeface="+mn-lt"/>
              </a:rPr>
              <a:t>Employers’</a:t>
            </a:r>
            <a:r>
              <a:rPr lang="en-GB" dirty="0" smtClean="0"/>
              <a:t> websites</a:t>
            </a:r>
          </a:p>
          <a:p>
            <a:pPr lvl="1" eaLnBrk="1" hangingPunct="1">
              <a:defRPr/>
            </a:pPr>
            <a:r>
              <a:rPr lang="en-GB" sz="2400" dirty="0" smtClean="0"/>
              <a:t>Useful to get an insight into a role in an organisation, its culture and commitment to staff</a:t>
            </a:r>
          </a:p>
          <a:p>
            <a:pPr lvl="1" eaLnBrk="1" hangingPunct="1">
              <a:defRPr/>
            </a:pPr>
            <a:r>
              <a:rPr lang="en-GB" sz="2400" dirty="0" smtClean="0"/>
              <a:t>Support you in articulating your skills and getting in </a:t>
            </a:r>
          </a:p>
          <a:p>
            <a:pPr lvl="1" eaLnBrk="1" hangingPunct="1">
              <a:defRPr/>
            </a:pPr>
            <a:r>
              <a:rPr lang="en-GB" sz="2400" dirty="0" smtClean="0"/>
              <a:t>But will only tell you what they want you to know, so use other resources too!</a:t>
            </a:r>
          </a:p>
          <a:p>
            <a:pPr eaLnBrk="1" hangingPunct="1">
              <a:defRPr/>
            </a:pPr>
            <a:r>
              <a:rPr lang="en-GB" dirty="0" smtClean="0"/>
              <a:t>Podcasts / video casts</a:t>
            </a:r>
          </a:p>
          <a:p>
            <a:pPr lvl="1" eaLnBrk="1" hangingPunct="1"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818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1" smtClean="0"/>
              <a:t>Social media... 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sz="2800" dirty="0" smtClean="0"/>
              <a:t>LinkedIn – </a:t>
            </a:r>
            <a:r>
              <a:rPr lang="en-GB" altLang="en-US" sz="2800" dirty="0" smtClean="0">
                <a:hlinkClick r:id="rId3"/>
              </a:rPr>
              <a:t>www.linkedin.com</a:t>
            </a:r>
            <a:r>
              <a:rPr lang="en-GB" altLang="en-US" sz="2800" dirty="0" smtClean="0"/>
              <a:t> </a:t>
            </a:r>
          </a:p>
          <a:p>
            <a:pPr eaLnBrk="1" hangingPunct="1"/>
            <a:r>
              <a:rPr lang="en-GB" altLang="en-US" sz="2800" dirty="0" smtClean="0"/>
              <a:t>Twitter – </a:t>
            </a:r>
            <a:r>
              <a:rPr lang="en-GB" altLang="en-US" sz="2800" dirty="0" smtClean="0">
                <a:hlinkClick r:id="rId4"/>
              </a:rPr>
              <a:t>Twitjobsearch.com</a:t>
            </a:r>
            <a:endParaRPr lang="en-GB" altLang="en-US" sz="2800" dirty="0" smtClean="0"/>
          </a:p>
          <a:p>
            <a:pPr eaLnBrk="1" hangingPunct="1"/>
            <a:r>
              <a:rPr lang="en-GB" altLang="en-US" sz="2800" dirty="0" smtClean="0"/>
              <a:t>Blogs </a:t>
            </a:r>
            <a:r>
              <a:rPr lang="en-GB" altLang="en-US" sz="2800" dirty="0" err="1" smtClean="0"/>
              <a:t>eg</a:t>
            </a:r>
            <a:r>
              <a:rPr lang="en-GB" altLang="en-US" sz="2800" dirty="0" smtClean="0"/>
              <a:t> </a:t>
            </a:r>
            <a:r>
              <a:rPr lang="en-GB" altLang="en-US" sz="2800" dirty="0" smtClean="0">
                <a:hlinkClick r:id="rId5"/>
              </a:rPr>
              <a:t>Wiki Job</a:t>
            </a:r>
            <a:endParaRPr lang="en-GB" altLang="en-US" sz="2800" dirty="0" smtClean="0"/>
          </a:p>
          <a:p>
            <a:pPr eaLnBrk="1" hangingPunct="1"/>
            <a:r>
              <a:rPr lang="en-GB" altLang="en-US" sz="2800" dirty="0" smtClean="0"/>
              <a:t>Identifying key industry figures  </a:t>
            </a:r>
            <a:r>
              <a:rPr lang="en-GB" altLang="en-US" sz="2800" dirty="0" err="1" smtClean="0"/>
              <a:t>eg</a:t>
            </a:r>
            <a:r>
              <a:rPr lang="en-GB" altLang="en-US" sz="2800" dirty="0" smtClean="0"/>
              <a:t> </a:t>
            </a:r>
            <a:r>
              <a:rPr lang="en-GB" altLang="en-US" sz="2800" dirty="0" smtClean="0">
                <a:hlinkClick r:id="rId6"/>
              </a:rPr>
              <a:t>IPA</a:t>
            </a:r>
            <a:endParaRPr lang="en-GB" altLang="en-US" sz="2800" dirty="0" smtClean="0"/>
          </a:p>
          <a:p>
            <a:pPr eaLnBrk="1" hangingPunct="1"/>
            <a:r>
              <a:rPr lang="en-GB" altLang="en-US" sz="2800" dirty="0" smtClean="0"/>
              <a:t>Webinars</a:t>
            </a:r>
          </a:p>
          <a:p>
            <a:pPr lvl="1" eaLnBrk="1" hangingPunct="1"/>
            <a:r>
              <a:rPr lang="en-GB" altLang="en-US" sz="2800" dirty="0" smtClean="0"/>
              <a:t>Sharing Sector Knowledge </a:t>
            </a:r>
            <a:r>
              <a:rPr lang="en-GB" altLang="en-US" sz="2800" dirty="0" err="1" smtClean="0"/>
              <a:t>Eg</a:t>
            </a:r>
            <a:r>
              <a:rPr lang="en-GB" altLang="en-US" sz="2800" dirty="0" smtClean="0"/>
              <a:t> Law Society – </a:t>
            </a:r>
            <a:r>
              <a:rPr lang="en-GB" altLang="en-US" sz="2800" dirty="0" smtClean="0">
                <a:hlinkClick r:id="rId7"/>
              </a:rPr>
              <a:t>Junior Lawyers </a:t>
            </a:r>
            <a:endParaRPr lang="en-GB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40369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So How Do I Use All This Information?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3868737"/>
          </a:xfrm>
        </p:spPr>
        <p:txBody>
          <a:bodyPr/>
          <a:lstStyle/>
          <a:p>
            <a:r>
              <a:rPr lang="en-GB" altLang="en-US" sz="2800" dirty="0" smtClean="0"/>
              <a:t>In applications and interviews, </a:t>
            </a:r>
            <a:r>
              <a:rPr lang="en-GB" altLang="en-US" sz="2800" b="1" dirty="0" smtClean="0"/>
              <a:t>use examples </a:t>
            </a:r>
            <a:r>
              <a:rPr lang="en-GB" altLang="en-US" sz="2800" dirty="0" smtClean="0"/>
              <a:t>to back up statements you make about the organisation.</a:t>
            </a:r>
          </a:p>
          <a:p>
            <a:r>
              <a:rPr lang="en-GB" altLang="en-US" sz="2800" dirty="0" smtClean="0"/>
              <a:t>Show the company that you have considered up to date information about their values, mission, operations, challenges </a:t>
            </a:r>
            <a:r>
              <a:rPr lang="en-GB" altLang="en-US" sz="2800" b="1" dirty="0" smtClean="0"/>
              <a:t>AND HOW YOU FIT IN</a:t>
            </a:r>
            <a:r>
              <a:rPr lang="en-GB" altLang="en-US" sz="2800" dirty="0" smtClean="0"/>
              <a:t>.</a:t>
            </a:r>
          </a:p>
          <a:p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25713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5851525" y="4689475"/>
            <a:ext cx="169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336675" y="457200"/>
            <a:ext cx="6473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9461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58175" cy="955675"/>
          </a:xfrm>
        </p:spPr>
        <p:txBody>
          <a:bodyPr/>
          <a:lstStyle/>
          <a:p>
            <a:r>
              <a:rPr lang="en-GB" altLang="en-US" b="1" dirty="0" smtClean="0"/>
              <a:t>Application information </a:t>
            </a:r>
            <a:endParaRPr lang="en-GB" altLang="en-US" dirty="0" smtClean="0"/>
          </a:p>
        </p:txBody>
      </p:sp>
      <p:sp>
        <p:nvSpPr>
          <p:cNvPr id="342021" name="Rectangle 5"/>
          <p:cNvSpPr>
            <a:spLocks noGrp="1"/>
          </p:cNvSpPr>
          <p:nvPr>
            <p:ph type="body" sz="half" idx="1"/>
          </p:nvPr>
        </p:nvSpPr>
        <p:spPr>
          <a:xfrm>
            <a:off x="428625" y="1428750"/>
            <a:ext cx="8464550" cy="44481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Aft>
                <a:spcPct val="55000"/>
              </a:spcAft>
              <a:buNone/>
              <a:defRPr/>
            </a:pPr>
            <a:r>
              <a:rPr lang="en-GB" sz="2800" b="1" dirty="0" smtClean="0">
                <a:solidFill>
                  <a:schemeClr val="tx1"/>
                </a:solidFill>
                <a:latin typeface="Arial" charset="0"/>
              </a:rPr>
              <a:t>Interview Questions</a:t>
            </a:r>
          </a:p>
          <a:p>
            <a:pPr lvl="1" indent="-342900" eaLnBrk="1" hangingPunct="1">
              <a:lnSpc>
                <a:spcPct val="90000"/>
              </a:lnSpc>
              <a:spcAft>
                <a:spcPct val="55000"/>
              </a:spcAft>
              <a:defRPr/>
            </a:pPr>
            <a:r>
              <a:rPr lang="en-GB" sz="2000" dirty="0" smtClean="0">
                <a:hlinkClick r:id="rId3"/>
              </a:rPr>
              <a:t>http</a:t>
            </a:r>
            <a:r>
              <a:rPr lang="en-GB" sz="2000" dirty="0">
                <a:hlinkClick r:id="rId3"/>
              </a:rPr>
              <a:t>://www2.warwick.ac.uk/services/scs/applications/interview/</a:t>
            </a:r>
            <a:r>
              <a:rPr lang="en-GB" sz="2000" dirty="0"/>
              <a:t>  </a:t>
            </a:r>
          </a:p>
          <a:p>
            <a:pPr marL="0" indent="0" eaLnBrk="1" hangingPunct="1">
              <a:lnSpc>
                <a:spcPct val="90000"/>
              </a:lnSpc>
              <a:spcAft>
                <a:spcPct val="55000"/>
              </a:spcAft>
              <a:buNone/>
              <a:defRPr/>
            </a:pPr>
            <a:r>
              <a:rPr lang="en-GB" sz="2800" b="1" dirty="0" smtClean="0">
                <a:solidFill>
                  <a:schemeClr val="tx1"/>
                </a:solidFill>
                <a:latin typeface="Arial" charset="0"/>
              </a:rPr>
              <a:t>Business Case Studies  </a:t>
            </a:r>
          </a:p>
          <a:p>
            <a:pPr lvl="1" eaLnBrk="1" hangingPunct="1">
              <a:lnSpc>
                <a:spcPct val="90000"/>
              </a:lnSpc>
              <a:spcAft>
                <a:spcPct val="55000"/>
              </a:spcAft>
              <a:defRPr/>
            </a:pPr>
            <a:r>
              <a:rPr lang="en-GB" sz="2000" dirty="0">
                <a:hlinkClick r:id="rId4"/>
              </a:rPr>
              <a:t>http://</a:t>
            </a:r>
            <a:r>
              <a:rPr lang="en-GB" sz="2000" dirty="0" smtClean="0">
                <a:hlinkClick r:id="rId4"/>
              </a:rPr>
              <a:t>www2.warwick.ac.uk/services/scs/findingajob/jobsectors/mc</a:t>
            </a:r>
            <a:endParaRPr lang="en-GB" sz="2000" dirty="0" smtClean="0"/>
          </a:p>
          <a:p>
            <a:pPr lvl="1" eaLnBrk="1" hangingPunct="1">
              <a:lnSpc>
                <a:spcPct val="90000"/>
              </a:lnSpc>
              <a:spcAft>
                <a:spcPct val="55000"/>
              </a:spcAft>
              <a:defRPr/>
            </a:pPr>
            <a:r>
              <a:rPr lang="en-GB" sz="2000" dirty="0" smtClean="0">
                <a:hlinkClick r:id="rId5"/>
              </a:rPr>
              <a:t>http</a:t>
            </a:r>
            <a:r>
              <a:rPr lang="en-GB" sz="2000" dirty="0">
                <a:hlinkClick r:id="rId5"/>
              </a:rPr>
              <a:t>://www2.warwick.ac.uk/services/scs/applications/interview/films</a:t>
            </a:r>
            <a:r>
              <a:rPr lang="en-GB" sz="2000" dirty="0" smtClean="0">
                <a:hlinkClick r:id="rId5"/>
              </a:rPr>
              <a:t>/</a:t>
            </a:r>
            <a:endParaRPr lang="en-GB" sz="2000" dirty="0" smtClean="0"/>
          </a:p>
          <a:p>
            <a:pPr lvl="1" eaLnBrk="1" hangingPunct="1">
              <a:lnSpc>
                <a:spcPct val="90000"/>
              </a:lnSpc>
              <a:spcAft>
                <a:spcPct val="55000"/>
              </a:spcAft>
              <a:defRPr/>
            </a:pPr>
            <a:r>
              <a:rPr lang="en-GB" sz="2000" dirty="0" smtClean="0">
                <a:solidFill>
                  <a:schemeClr val="tx1"/>
                </a:solidFill>
                <a:latin typeface="Arial" charset="0"/>
              </a:rPr>
              <a:t>Burning Question: </a:t>
            </a:r>
            <a:r>
              <a:rPr lang="en-GB" sz="2000" dirty="0" smtClean="0">
                <a:latin typeface="Arial" charset="0"/>
                <a:hlinkClick r:id="rId6"/>
              </a:rPr>
              <a:t>www.lawcareers.net/Information/BurningQuestion/</a:t>
            </a:r>
            <a:r>
              <a:rPr lang="en-GB" sz="2000" dirty="0" smtClean="0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50810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dirty="0" smtClean="0"/>
              <a:t>Any Questions?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255891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085" y="363682"/>
            <a:ext cx="6805515" cy="887760"/>
          </a:xfrm>
        </p:spPr>
        <p:txBody>
          <a:bodyPr/>
          <a:lstStyle/>
          <a:p>
            <a:r>
              <a:rPr lang="en-GB" dirty="0" smtClean="0"/>
              <a:t>So what skills and knowledge do law graduates have?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085" y="1436359"/>
            <a:ext cx="8371656" cy="3617539"/>
          </a:xfrm>
        </p:spPr>
        <p:txBody>
          <a:bodyPr/>
          <a:lstStyle/>
          <a:p>
            <a:r>
              <a:rPr lang="en-US" sz="2000" dirty="0" smtClean="0"/>
              <a:t>Analytical skills, a facility forensically to break a problem down into manageable sections and deal with it.</a:t>
            </a:r>
          </a:p>
          <a:p>
            <a:r>
              <a:rPr lang="en-US" sz="2000" dirty="0" smtClean="0"/>
              <a:t>Excellent verbal and written communication skills</a:t>
            </a:r>
          </a:p>
          <a:p>
            <a:r>
              <a:rPr lang="en-US" sz="2000" dirty="0" smtClean="0"/>
              <a:t>Strong intellect</a:t>
            </a:r>
          </a:p>
          <a:p>
            <a:r>
              <a:rPr lang="en-US" sz="2000" dirty="0" smtClean="0"/>
              <a:t>Logic</a:t>
            </a:r>
          </a:p>
          <a:p>
            <a:r>
              <a:rPr lang="en-US" sz="2000" dirty="0" smtClean="0"/>
              <a:t>Good time management skills</a:t>
            </a:r>
          </a:p>
          <a:p>
            <a:r>
              <a:rPr lang="en-US" sz="2000" dirty="0" smtClean="0"/>
              <a:t>An understanding of Property Law, Employment Law, Constitutional and Administrative </a:t>
            </a:r>
            <a:r>
              <a:rPr lang="en-US" sz="2000" dirty="0" smtClean="0"/>
              <a:t>law, Contract Law </a:t>
            </a:r>
            <a:r>
              <a:rPr lang="en-US" sz="2000" dirty="0" smtClean="0"/>
              <a:t>and dispute </a:t>
            </a:r>
            <a:r>
              <a:rPr lang="en-US" sz="2000" dirty="0" smtClean="0"/>
              <a:t>resolution</a:t>
            </a:r>
          </a:p>
          <a:p>
            <a:r>
              <a:rPr lang="en-US" sz="2000" dirty="0" smtClean="0"/>
              <a:t>Negotiation skills?</a:t>
            </a:r>
            <a:endParaRPr lang="en-US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323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other skills might you have acquired?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994" y="1633533"/>
            <a:ext cx="8371656" cy="3617539"/>
          </a:xfrm>
        </p:spPr>
        <p:txBody>
          <a:bodyPr/>
          <a:lstStyle/>
          <a:p>
            <a:r>
              <a:rPr lang="en-US" sz="2400" dirty="0" smtClean="0"/>
              <a:t>Events management?</a:t>
            </a:r>
          </a:p>
          <a:p>
            <a:r>
              <a:rPr lang="en-US" sz="2400" dirty="0" smtClean="0"/>
              <a:t>Customer service?</a:t>
            </a:r>
          </a:p>
          <a:p>
            <a:r>
              <a:rPr lang="en-US" sz="2400" dirty="0" smtClean="0"/>
              <a:t>Financial budgeting?</a:t>
            </a:r>
          </a:p>
          <a:p>
            <a:r>
              <a:rPr lang="en-US" sz="2400" dirty="0" smtClean="0"/>
              <a:t>Commercial awareness?</a:t>
            </a:r>
          </a:p>
          <a:p>
            <a:r>
              <a:rPr lang="en-US" sz="2400" dirty="0" smtClean="0"/>
              <a:t>Marketing?</a:t>
            </a:r>
          </a:p>
          <a:p>
            <a:r>
              <a:rPr lang="en-US" sz="2400" dirty="0" smtClean="0"/>
              <a:t>IT?</a:t>
            </a:r>
          </a:p>
          <a:p>
            <a:r>
              <a:rPr lang="en-US" sz="2400" dirty="0" smtClean="0"/>
              <a:t>Fundraising?</a:t>
            </a:r>
            <a:endParaRPr lang="en-US" sz="2400" dirty="0" smtClean="0"/>
          </a:p>
          <a:p>
            <a:r>
              <a:rPr lang="en-US" sz="2400" dirty="0" smtClean="0"/>
              <a:t>Empathy?</a:t>
            </a:r>
            <a:endParaRPr lang="en-US" sz="2400" dirty="0" smtClean="0"/>
          </a:p>
          <a:p>
            <a:endParaRPr lang="en-US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622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1586" t="22590" r="13104" b="22571"/>
          <a:stretch/>
        </p:blipFill>
        <p:spPr>
          <a:xfrm>
            <a:off x="649755" y="592289"/>
            <a:ext cx="1656183" cy="8917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1191" y="736617"/>
            <a:ext cx="2088232" cy="4669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493" y="1704263"/>
            <a:ext cx="2331506" cy="6087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23596" t="33333" r="31835" b="37037"/>
          <a:stretch/>
        </p:blipFill>
        <p:spPr>
          <a:xfrm>
            <a:off x="1097312" y="1641945"/>
            <a:ext cx="1224137" cy="5760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/>
          <a:srcRect l="6571" t="22705" r="7255" b="24957"/>
          <a:stretch/>
        </p:blipFill>
        <p:spPr>
          <a:xfrm>
            <a:off x="2954340" y="1522600"/>
            <a:ext cx="2376264" cy="4860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/>
          <a:srcRect t="15241" b="29241"/>
          <a:stretch/>
        </p:blipFill>
        <p:spPr>
          <a:xfrm>
            <a:off x="5632279" y="2587689"/>
            <a:ext cx="2376264" cy="5040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61023" y="2219784"/>
            <a:ext cx="2438400" cy="952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6022" y="2218009"/>
            <a:ext cx="954275" cy="9542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1"/>
          <a:srcRect l="5530" t="20698" r="5530" b="20698"/>
          <a:stretch/>
        </p:blipFill>
        <p:spPr>
          <a:xfrm>
            <a:off x="5927493" y="945317"/>
            <a:ext cx="2376265" cy="5165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09" y="3836537"/>
            <a:ext cx="1181100" cy="762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340" y="3814329"/>
            <a:ext cx="3048000" cy="504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908" y="3236992"/>
            <a:ext cx="1961091" cy="19610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380" y="5041738"/>
            <a:ext cx="1524000" cy="600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472" y="4463914"/>
            <a:ext cx="103822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48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994" y="571500"/>
            <a:ext cx="6722388" cy="887760"/>
          </a:xfrm>
        </p:spPr>
        <p:txBody>
          <a:bodyPr/>
          <a:lstStyle/>
          <a:p>
            <a:r>
              <a:rPr lang="en-GB" dirty="0" smtClean="0"/>
              <a:t>What sorts of jobs are these employers offering?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994" y="1745045"/>
            <a:ext cx="8371656" cy="3617539"/>
          </a:xfrm>
        </p:spPr>
        <p:txBody>
          <a:bodyPr/>
          <a:lstStyle/>
          <a:p>
            <a:r>
              <a:rPr lang="en-US" sz="2400" dirty="0" smtClean="0"/>
              <a:t>Accountants – Actuarial work, consultancy, deals, forensics, tax</a:t>
            </a:r>
          </a:p>
          <a:p>
            <a:r>
              <a:rPr lang="en-US" sz="2400" dirty="0" smtClean="0"/>
              <a:t>Investment Banking </a:t>
            </a:r>
          </a:p>
          <a:p>
            <a:r>
              <a:rPr lang="en-US" sz="2400" dirty="0" smtClean="0"/>
              <a:t>Civil Service – Policy work, communications, Human Resources, European work</a:t>
            </a:r>
          </a:p>
          <a:p>
            <a:r>
              <a:rPr lang="en-US" sz="2400" dirty="0" smtClean="0"/>
              <a:t>Charity work – fund-raising, marketing, management</a:t>
            </a:r>
          </a:p>
          <a:p>
            <a:r>
              <a:rPr lang="en-US" sz="2400" dirty="0" smtClean="0"/>
              <a:t>Consultancy – analysis, investigation, </a:t>
            </a:r>
            <a:r>
              <a:rPr lang="en-US" sz="2400" dirty="0" smtClean="0"/>
              <a:t>advice</a:t>
            </a:r>
          </a:p>
          <a:p>
            <a:r>
              <a:rPr lang="en-US" sz="2400" dirty="0" smtClean="0"/>
              <a:t>Retail general management</a:t>
            </a:r>
          </a:p>
          <a:p>
            <a:r>
              <a:rPr lang="en-US" sz="2400" dirty="0" smtClean="0"/>
              <a:t>Teaching general management development </a:t>
            </a:r>
            <a:r>
              <a:rPr lang="en-US" sz="2400" dirty="0" err="1" smtClean="0"/>
              <a:t>programme</a:t>
            </a:r>
            <a:endParaRPr lang="en-US" sz="2400" dirty="0" smtClean="0"/>
          </a:p>
          <a:p>
            <a:pPr marL="0" indent="0">
              <a:buNone/>
            </a:pPr>
            <a:endParaRPr lang="en-US" sz="2000" dirty="0" smtClean="0"/>
          </a:p>
          <a:p>
            <a:endParaRPr lang="en-US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799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693" y="797119"/>
            <a:ext cx="2832786" cy="23556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693" y="3251657"/>
            <a:ext cx="2832786" cy="237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0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Think about this…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255" y="1462088"/>
            <a:ext cx="5269903" cy="3617912"/>
          </a:xfrm>
        </p:spPr>
      </p:pic>
    </p:spTree>
    <p:extLst>
      <p:ext uri="{BB962C8B-B14F-4D97-AF65-F5344CB8AC3E}">
        <p14:creationId xmlns:p14="http://schemas.microsoft.com/office/powerpoint/2010/main" val="169577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to Research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/>
              <a:t>What </a:t>
            </a:r>
            <a:r>
              <a:rPr lang="en-US" sz="3200" b="1" dirty="0"/>
              <a:t>sort of work do </a:t>
            </a:r>
            <a:r>
              <a:rPr lang="en-US" sz="3200" b="1" i="1" dirty="0" smtClean="0"/>
              <a:t>you</a:t>
            </a:r>
            <a:r>
              <a:rPr lang="en-US" sz="3200" b="1" dirty="0" smtClean="0"/>
              <a:t> </a:t>
            </a:r>
            <a:r>
              <a:rPr lang="en-US" sz="3200" b="1" dirty="0"/>
              <a:t>want to do</a:t>
            </a:r>
            <a:r>
              <a:rPr lang="en-US" sz="3200" b="1" dirty="0" smtClean="0"/>
              <a:t>?</a:t>
            </a:r>
          </a:p>
          <a:p>
            <a:r>
              <a:rPr lang="en-US" dirty="0" smtClean="0"/>
              <a:t>Helping others?</a:t>
            </a:r>
          </a:p>
          <a:p>
            <a:r>
              <a:rPr lang="en-US" dirty="0" smtClean="0"/>
              <a:t>Earning lots!</a:t>
            </a:r>
          </a:p>
          <a:p>
            <a:r>
              <a:rPr lang="en-US" dirty="0" smtClean="0"/>
              <a:t>Intellectually demanding?</a:t>
            </a:r>
          </a:p>
          <a:p>
            <a:r>
              <a:rPr lang="en-US" dirty="0" smtClean="0"/>
              <a:t>Working as part of a team?</a:t>
            </a:r>
          </a:p>
          <a:p>
            <a:r>
              <a:rPr lang="en-US" dirty="0" smtClean="0"/>
              <a:t>Directly using some of the things you’ve learnt on the degree?</a:t>
            </a:r>
          </a:p>
          <a:p>
            <a:r>
              <a:rPr lang="en-US" dirty="0" smtClean="0"/>
              <a:t>Varied?</a:t>
            </a:r>
          </a:p>
          <a:p>
            <a:r>
              <a:rPr lang="en-US" dirty="0" smtClean="0"/>
              <a:t>Don’t really know yet?</a:t>
            </a:r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250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/12 Warwi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 lin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/12 Warwi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/12 Warwi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8/12 Warwi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/12 departmental locku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/12 departmental locku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/12 departmental locku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/12 departmental locku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SCS PowerPoint Template 2015</Template>
  <TotalTime>1253</TotalTime>
  <Words>977</Words>
  <Application>Microsoft Office PowerPoint</Application>
  <PresentationFormat>On-screen Show (4:3)</PresentationFormat>
  <Paragraphs>191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ＭＳ Ｐゴシック</vt:lpstr>
      <vt:lpstr>Arial</vt:lpstr>
      <vt:lpstr>Calibri</vt:lpstr>
      <vt:lpstr>Times New Roman</vt:lpstr>
      <vt:lpstr>1/12 Warwick</vt:lpstr>
      <vt:lpstr>W line</vt:lpstr>
      <vt:lpstr>6/12 Warwick</vt:lpstr>
      <vt:lpstr>4/12 Warwick</vt:lpstr>
      <vt:lpstr>8/12 Warwick</vt:lpstr>
      <vt:lpstr>6/12 departmental lockup</vt:lpstr>
      <vt:lpstr>4/12 departmental lockup</vt:lpstr>
      <vt:lpstr>1/12 departmental lockup</vt:lpstr>
      <vt:lpstr>8/12 departmental lockup</vt:lpstr>
      <vt:lpstr>Careers outside the law profession for lawyers Claire Leslie – Senior Careers Consultant</vt:lpstr>
      <vt:lpstr>Session Aims</vt:lpstr>
      <vt:lpstr>So what skills and knowledge do law graduates have?</vt:lpstr>
      <vt:lpstr>What other skills might you have acquired?</vt:lpstr>
      <vt:lpstr>PowerPoint Presentation</vt:lpstr>
      <vt:lpstr>What sorts of jobs are these employers offering?</vt:lpstr>
      <vt:lpstr>PowerPoint Presentation</vt:lpstr>
      <vt:lpstr>Think about this…</vt:lpstr>
      <vt:lpstr>What to Research</vt:lpstr>
      <vt:lpstr>How to find out about yourself</vt:lpstr>
      <vt:lpstr>Getting ready to make applications</vt:lpstr>
      <vt:lpstr>PowerPoint Presentation</vt:lpstr>
      <vt:lpstr>Drilling Down</vt:lpstr>
      <vt:lpstr>Why Read the News?</vt:lpstr>
      <vt:lpstr>What’s the News</vt:lpstr>
      <vt:lpstr>Why Research Job Sectors</vt:lpstr>
      <vt:lpstr>Job Sector Information</vt:lpstr>
      <vt:lpstr>What do I need to know  about employers? </vt:lpstr>
      <vt:lpstr>Inside information</vt:lpstr>
      <vt:lpstr>External Environment – Key Resources </vt:lpstr>
      <vt:lpstr>Industry Insight – Key Resources </vt:lpstr>
      <vt:lpstr>Even More Resources:</vt:lpstr>
      <vt:lpstr>Social media... </vt:lpstr>
      <vt:lpstr>So How Do I Use All This Information?</vt:lpstr>
      <vt:lpstr>Application information </vt:lpstr>
      <vt:lpstr>Any Questions?</vt:lpstr>
    </vt:vector>
  </TitlesOfParts>
  <Company>University of Warwick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Barden, Stacey</dc:creator>
  <cp:lastModifiedBy>Leslie, Claire</cp:lastModifiedBy>
  <cp:revision>33</cp:revision>
  <cp:lastPrinted>2014-10-07T15:54:06Z</cp:lastPrinted>
  <dcterms:created xsi:type="dcterms:W3CDTF">2014-08-18T13:14:07Z</dcterms:created>
  <dcterms:modified xsi:type="dcterms:W3CDTF">2015-11-02T09:42:06Z</dcterms:modified>
</cp:coreProperties>
</file>