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</p:sldMasterIdLst>
  <p:notesMasterIdLst>
    <p:notesMasterId r:id="rId27"/>
  </p:notesMasterIdLst>
  <p:sldIdLst>
    <p:sldId id="257" r:id="rId3"/>
    <p:sldId id="258" r:id="rId4"/>
    <p:sldId id="279" r:id="rId5"/>
    <p:sldId id="280" r:id="rId6"/>
    <p:sldId id="278" r:id="rId7"/>
    <p:sldId id="261" r:id="rId8"/>
    <p:sldId id="283" r:id="rId9"/>
    <p:sldId id="282" r:id="rId10"/>
    <p:sldId id="259" r:id="rId11"/>
    <p:sldId id="260" r:id="rId12"/>
    <p:sldId id="263" r:id="rId13"/>
    <p:sldId id="276" r:id="rId14"/>
    <p:sldId id="262" r:id="rId15"/>
    <p:sldId id="265" r:id="rId16"/>
    <p:sldId id="264" r:id="rId17"/>
    <p:sldId id="266" r:id="rId18"/>
    <p:sldId id="267" r:id="rId19"/>
    <p:sldId id="269" r:id="rId20"/>
    <p:sldId id="270" r:id="rId21"/>
    <p:sldId id="268" r:id="rId22"/>
    <p:sldId id="271" r:id="rId23"/>
    <p:sldId id="272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Alison" initials="W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71186" autoAdjust="0"/>
  </p:normalViewPr>
  <p:slideViewPr>
    <p:cSldViewPr snapToGrid="0">
      <p:cViewPr varScale="1">
        <p:scale>
          <a:sx n="61" d="100"/>
          <a:sy n="61" d="100"/>
        </p:scale>
        <p:origin x="14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10403-D3CF-4546-9C9A-A6FC9327B50C}" type="datetimeFigureOut">
              <a:rPr lang="en-GB" smtClean="0"/>
              <a:t>11/02/2015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D697B-76F7-49DD-8528-61C48D71F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255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295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Ask</a:t>
            </a:r>
            <a:r>
              <a:rPr lang="en-GB" baseline="0" dirty="0" smtClean="0"/>
              <a:t> the students for their opinions and then bring up the list of the correct format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6038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Bring each point up in turn and elaborate on why students</a:t>
            </a:r>
            <a:r>
              <a:rPr lang="en-GB" baseline="0" dirty="0" smtClean="0"/>
              <a:t> need to do this before they start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210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Bring each point up in turn and elaborate on why students</a:t>
            </a:r>
            <a:r>
              <a:rPr lang="en-GB" baseline="0" dirty="0" smtClean="0"/>
              <a:t> need to do this before they start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2107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Go through each screenshot and explain how the online resources can</a:t>
            </a:r>
            <a:r>
              <a:rPr lang="en-GB" baseline="0" dirty="0" smtClean="0"/>
              <a:t> help with researching employers and job roles.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4215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Ask</a:t>
            </a:r>
            <a:r>
              <a:rPr lang="en-GB" baseline="0" dirty="0" smtClean="0"/>
              <a:t> for opinions as to which is best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3598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Bring up both examples in turn and ask which</a:t>
            </a:r>
            <a:r>
              <a:rPr lang="en-GB" baseline="0" dirty="0" smtClean="0"/>
              <a:t> is better. Get opinions as to why the second one is the best one.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1904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Go through each point and elaborate</a:t>
            </a:r>
            <a:r>
              <a:rPr lang="en-GB" baseline="0" dirty="0" smtClean="0"/>
              <a:t> where necessary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8699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Get the students to read it (give them around 2 minutes) and</a:t>
            </a:r>
            <a:r>
              <a:rPr lang="en-GB" baseline="0" dirty="0" smtClean="0"/>
              <a:t> then ask for their opinions as to why this wouldn’t make a good opening paragraph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8615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Go through each point and elaborate</a:t>
            </a:r>
            <a:r>
              <a:rPr lang="en-GB" baseline="0" dirty="0" smtClean="0"/>
              <a:t> where necessary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5423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Give them a couple of minutes</a:t>
            </a:r>
            <a:r>
              <a:rPr lang="en-GB" baseline="0" dirty="0" smtClean="0"/>
              <a:t> to read the job description. </a:t>
            </a:r>
            <a:r>
              <a:rPr lang="en-GB" dirty="0" smtClean="0"/>
              <a:t>Use</a:t>
            </a:r>
            <a:r>
              <a:rPr lang="en-GB" baseline="0" dirty="0" smtClean="0"/>
              <a:t> a flip chart or a board to write down the skills the students come up with. Leave this visible.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514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Go through the points and ask if there was</a:t>
            </a:r>
            <a:r>
              <a:rPr lang="en-GB" baseline="0" dirty="0" smtClean="0"/>
              <a:t> anything else that they wanted to get out of the session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7034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Ask them to think up</a:t>
            </a:r>
            <a:r>
              <a:rPr lang="en-GB" baseline="0" dirty="0" smtClean="0"/>
              <a:t> an example from their life to demonstrate each of the skills on the flip chart or board.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Then ask for volunteers to say what they would use. Try and get the students to be very specific in their examples.	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0994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Read each point and elaborate if needed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9664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Read each point and elaborate where needed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6802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Encourage the students to use the rest of the services.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030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Explore the idea of macro or micro human rights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052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Get opinions as to what students struggle with most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353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Go through each screenshot and explain how the online resources can</a:t>
            </a:r>
            <a:r>
              <a:rPr lang="en-GB" baseline="0" dirty="0" smtClean="0"/>
              <a:t> help with researching employers and job roles.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421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717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Get opinions as to what students struggle with most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08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187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Get opinions as to what students struggle with most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D697B-76F7-49DD-8528-61C48D71FE6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53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WJ: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9461" y="714152"/>
            <a:ext cx="8519740" cy="1603598"/>
          </a:xfrm>
        </p:spPr>
        <p:txBody>
          <a:bodyPr/>
          <a:lstStyle>
            <a:lvl1pPr algn="l">
              <a:lnSpc>
                <a:spcPct val="100000"/>
              </a:lnSpc>
              <a:defRPr sz="3225" b="1" i="0" baseline="0">
                <a:solidFill>
                  <a:srgbClr val="2D8EC2"/>
                </a:solidFill>
                <a:latin typeface=""/>
                <a:cs typeface="Arial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9461" y="352698"/>
            <a:ext cx="8519740" cy="360040"/>
          </a:xfrm>
        </p:spPr>
        <p:txBody>
          <a:bodyPr/>
          <a:lstStyle>
            <a:lvl1pPr marL="0" indent="0" algn="l">
              <a:buNone/>
              <a:defRPr sz="1500" b="1" i="0">
                <a:solidFill>
                  <a:schemeClr val="tx2"/>
                </a:solidFill>
                <a:latin typeface=""/>
                <a:cs typeface="Arial"/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6738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MWJ: Content slide - Standard 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994" y="571500"/>
            <a:ext cx="8371656" cy="887760"/>
          </a:xfrm>
        </p:spPr>
        <p:txBody>
          <a:bodyPr/>
          <a:lstStyle>
            <a:lvl1pPr algn="l">
              <a:lnSpc>
                <a:spcPts val="4400"/>
              </a:lnSpc>
              <a:defRPr sz="4300" b="1" i="0">
                <a:solidFill>
                  <a:srgbClr val="2D8EC2"/>
                </a:solidFill>
                <a:latin typeface=""/>
                <a:cs typeface="Arial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994" y="1462461"/>
            <a:ext cx="8371656" cy="3617539"/>
          </a:xfr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30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2799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WJ: Section 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1811000" y="-1193800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350" smtClean="0">
              <a:solidFill>
                <a:srgbClr val="524C4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3" y="1562100"/>
            <a:ext cx="8064896" cy="2793144"/>
          </a:xfrm>
        </p:spPr>
        <p:txBody>
          <a:bodyPr anchor="ctr"/>
          <a:lstStyle>
            <a:lvl1pPr algn="l">
              <a:lnSpc>
                <a:spcPts val="4875"/>
              </a:lnSpc>
              <a:defRPr sz="3900" b="1" i="0" baseline="0">
                <a:solidFill>
                  <a:srgbClr val="2D8EC2"/>
                </a:solidFill>
                <a:latin typeface=""/>
                <a:cs typeface="Arial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7605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WJ: Section 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1811000" y="-1193800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350" smtClean="0">
              <a:solidFill>
                <a:srgbClr val="524C4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596900"/>
            <a:ext cx="6420048" cy="3448050"/>
          </a:xfrm>
        </p:spPr>
        <p:txBody>
          <a:bodyPr anchor="ctr"/>
          <a:lstStyle>
            <a:lvl1pPr algn="l">
              <a:lnSpc>
                <a:spcPct val="100000"/>
              </a:lnSpc>
              <a:defRPr sz="3225" b="0" i="0" baseline="0">
                <a:solidFill>
                  <a:srgbClr val="2D8EC2"/>
                </a:solidFill>
                <a:latin typeface=""/>
                <a:cs typeface="Arial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2250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WJ: Content slide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994" y="571500"/>
            <a:ext cx="8371656" cy="887760"/>
          </a:xfrm>
        </p:spPr>
        <p:txBody>
          <a:bodyPr/>
          <a:lstStyle>
            <a:lvl1pPr algn="l">
              <a:lnSpc>
                <a:spcPts val="3300"/>
              </a:lnSpc>
              <a:defRPr sz="3225" b="1" i="0">
                <a:solidFill>
                  <a:srgbClr val="2D8EC2"/>
                </a:solidFill>
                <a:latin typeface=""/>
                <a:cs typeface="Arial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994" y="1462461"/>
            <a:ext cx="8371656" cy="3941389"/>
          </a:xfrm>
        </p:spPr>
        <p:txBody>
          <a:bodyPr/>
          <a:lstStyle>
            <a:lvl1pPr>
              <a:defRPr sz="2250">
                <a:solidFill>
                  <a:schemeClr val="tx1"/>
                </a:solidFill>
              </a:defRPr>
            </a:lvl1pPr>
            <a:lvl2pPr>
              <a:defRPr sz="1950">
                <a:solidFill>
                  <a:schemeClr val="tx1"/>
                </a:solidFill>
              </a:defRPr>
            </a:lvl2pPr>
            <a:lvl3pPr>
              <a:defRPr sz="1725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304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MWJ: Content slide - Standard 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994" y="571500"/>
            <a:ext cx="8371656" cy="887760"/>
          </a:xfrm>
        </p:spPr>
        <p:txBody>
          <a:bodyPr/>
          <a:lstStyle>
            <a:lvl1pPr algn="l">
              <a:lnSpc>
                <a:spcPts val="3300"/>
              </a:lnSpc>
              <a:defRPr sz="3225" b="1" i="0">
                <a:solidFill>
                  <a:srgbClr val="2D8EC2"/>
                </a:solidFill>
                <a:latin typeface=""/>
                <a:cs typeface="Arial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994" y="1462463"/>
            <a:ext cx="8371656" cy="3617539"/>
          </a:xfrm>
        </p:spPr>
        <p:txBody>
          <a:bodyPr/>
          <a:lstStyle>
            <a:lvl1pPr>
              <a:defRPr sz="2250">
                <a:solidFill>
                  <a:schemeClr val="tx1"/>
                </a:solidFill>
              </a:defRPr>
            </a:lvl1pPr>
            <a:lvl2pPr>
              <a:defRPr sz="1950">
                <a:solidFill>
                  <a:schemeClr val="tx1"/>
                </a:solidFill>
              </a:defRPr>
            </a:lvl2pPr>
            <a:lvl3pPr>
              <a:defRPr sz="1725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2664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WJ: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9460" y="714152"/>
            <a:ext cx="8519740" cy="1603598"/>
          </a:xfrm>
        </p:spPr>
        <p:txBody>
          <a:bodyPr/>
          <a:lstStyle>
            <a:lvl1pPr algn="l">
              <a:lnSpc>
                <a:spcPct val="100000"/>
              </a:lnSpc>
              <a:defRPr sz="4300" b="1" i="0" baseline="0">
                <a:solidFill>
                  <a:srgbClr val="2D8EC2"/>
                </a:solidFill>
                <a:latin typeface=""/>
                <a:cs typeface="Arial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9460" y="352698"/>
            <a:ext cx="8519740" cy="360040"/>
          </a:xfrm>
        </p:spPr>
        <p:txBody>
          <a:bodyPr/>
          <a:lstStyle>
            <a:lvl1pPr marL="0" indent="0" algn="l">
              <a:buNone/>
              <a:defRPr sz="2000" b="1" i="0">
                <a:solidFill>
                  <a:schemeClr val="tx2"/>
                </a:solidFill>
                <a:latin typeface="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760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WJ: Section 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1811000" y="-1193800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800" smtClean="0">
              <a:solidFill>
                <a:srgbClr val="524C4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562100"/>
            <a:ext cx="8064896" cy="2793144"/>
          </a:xfrm>
        </p:spPr>
        <p:txBody>
          <a:bodyPr anchor="ctr"/>
          <a:lstStyle>
            <a:lvl1pPr algn="l">
              <a:lnSpc>
                <a:spcPts val="6500"/>
              </a:lnSpc>
              <a:defRPr sz="5200" b="1" i="0" baseline="0">
                <a:solidFill>
                  <a:srgbClr val="2D8EC2"/>
                </a:solidFill>
                <a:latin typeface=""/>
                <a:cs typeface="Arial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4457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WJ: Section 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1811000" y="-1193800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800" smtClean="0">
              <a:solidFill>
                <a:srgbClr val="524C4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596900"/>
            <a:ext cx="6420048" cy="3448050"/>
          </a:xfrm>
        </p:spPr>
        <p:txBody>
          <a:bodyPr anchor="ctr"/>
          <a:lstStyle>
            <a:lvl1pPr algn="l">
              <a:lnSpc>
                <a:spcPct val="100000"/>
              </a:lnSpc>
              <a:defRPr sz="4300" b="0" i="0" baseline="0">
                <a:solidFill>
                  <a:srgbClr val="2D8EC2"/>
                </a:solidFill>
                <a:latin typeface=""/>
                <a:cs typeface="Arial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80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WJ: Content slide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994" y="571500"/>
            <a:ext cx="8371656" cy="887760"/>
          </a:xfrm>
        </p:spPr>
        <p:txBody>
          <a:bodyPr/>
          <a:lstStyle>
            <a:lvl1pPr algn="l">
              <a:lnSpc>
                <a:spcPts val="4400"/>
              </a:lnSpc>
              <a:defRPr sz="4300" b="1" i="0">
                <a:solidFill>
                  <a:srgbClr val="2D8EC2"/>
                </a:solidFill>
                <a:latin typeface=""/>
                <a:cs typeface="Arial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994" y="1462461"/>
            <a:ext cx="8371656" cy="3941389"/>
          </a:xfr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30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320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77850" y="1301752"/>
            <a:ext cx="227013" cy="4608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 dirty="0">
                <a:solidFill>
                  <a:srgbClr val="FFFFFF"/>
                </a:solidFill>
              </a:rPr>
              <a:t>   </a:t>
            </a:r>
          </a:p>
        </p:txBody>
      </p:sp>
      <p:pic>
        <p:nvPicPr>
          <p:cNvPr id="1027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4" y="476252"/>
            <a:ext cx="820737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4" y="1543050"/>
            <a:ext cx="8207375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0364" y="5340350"/>
            <a:ext cx="17367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50" dirty="0">
                <a:latin typeface="Arial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524C4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0664" y="5340350"/>
            <a:ext cx="936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F33932-E1BC-4147-8618-610063F758E3}" type="slidenum">
              <a:rPr lang="en-GB" altLang="en-US">
                <a:solidFill>
                  <a:srgbClr val="524C40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>
              <a:solidFill>
                <a:srgbClr val="524C4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831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25" b="1">
          <a:solidFill>
            <a:srgbClr val="2D8EC2"/>
          </a:solidFill>
          <a:latin typeface="Arial" charset="0"/>
          <a:ea typeface="MS PGothic" panose="020B0600070205080204" pitchFamily="34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25" b="1">
          <a:solidFill>
            <a:srgbClr val="2D8EC2"/>
          </a:solidFill>
          <a:latin typeface="Arial" charset="0"/>
          <a:ea typeface="MS PGothic" panose="020B0600070205080204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25" b="1">
          <a:solidFill>
            <a:srgbClr val="2D8EC2"/>
          </a:solidFill>
          <a:latin typeface="Arial" charset="0"/>
          <a:ea typeface="MS PGothic" panose="020B0600070205080204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25" b="1">
          <a:solidFill>
            <a:srgbClr val="2D8EC2"/>
          </a:solidFill>
          <a:latin typeface="Arial" charset="0"/>
          <a:ea typeface="MS PGothic" panose="020B0600070205080204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25" b="1">
          <a:solidFill>
            <a:srgbClr val="2D8EC2"/>
          </a:solidFill>
          <a:latin typeface="Arial" charset="0"/>
          <a:ea typeface="MS PGothic" panose="020B0600070205080204" pitchFamily="34" charset="-128"/>
          <a:cs typeface="ＭＳ Ｐゴシック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4C1966"/>
          </a:solidFill>
          <a:latin typeface="Arial" charset="0"/>
          <a:ea typeface="MS PGothic" panose="020B0600070205080204" pitchFamily="34" charset="-128"/>
          <a:cs typeface="Arial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rgbClr val="4C1966"/>
          </a:solidFill>
          <a:latin typeface="Arial" charset="0"/>
          <a:ea typeface="MS PGothic" panose="020B0600070205080204" pitchFamily="34" charset="-128"/>
          <a:cs typeface="Arial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rgbClr val="4C1966"/>
          </a:solidFill>
          <a:latin typeface="Arial" charset="0"/>
          <a:ea typeface="MS PGothic" panose="020B0600070205080204" pitchFamily="34" charset="-128"/>
          <a:cs typeface="Arial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rgbClr val="4C1966"/>
          </a:solidFill>
          <a:latin typeface="Arial" charset="0"/>
          <a:ea typeface="MS PGothic" panose="020B0600070205080204" pitchFamily="34" charset="-128"/>
          <a:cs typeface="Arial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77850" y="1301750"/>
            <a:ext cx="227013" cy="4608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   </a:t>
            </a:r>
          </a:p>
        </p:txBody>
      </p:sp>
      <p:pic>
        <p:nvPicPr>
          <p:cNvPr id="1027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76250"/>
            <a:ext cx="820737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543050"/>
            <a:ext cx="8207375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0363" y="5340350"/>
            <a:ext cx="17367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dirty="0">
                <a:latin typeface="Arial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524C4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0663" y="5340350"/>
            <a:ext cx="936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AB6590B-F25A-45D0-AE5C-3DF114282216}" type="slidenum">
              <a:rPr lang="en-GB" altLang="en-US" smtClean="0">
                <a:solidFill>
                  <a:srgbClr val="524C40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mtClean="0">
              <a:solidFill>
                <a:srgbClr val="524C4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4162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b="1">
          <a:solidFill>
            <a:srgbClr val="2D8EC2"/>
          </a:solidFill>
          <a:latin typeface="Arial" charset="0"/>
          <a:ea typeface="MS PGothic" panose="020B0600070205080204" pitchFamily="34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 b="1">
          <a:solidFill>
            <a:srgbClr val="2D8EC2"/>
          </a:solidFill>
          <a:latin typeface="Arial" charset="0"/>
          <a:ea typeface="MS PGothic" panose="020B0600070205080204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 b="1">
          <a:solidFill>
            <a:srgbClr val="2D8EC2"/>
          </a:solidFill>
          <a:latin typeface="Arial" charset="0"/>
          <a:ea typeface="MS PGothic" panose="020B0600070205080204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 b="1">
          <a:solidFill>
            <a:srgbClr val="2D8EC2"/>
          </a:solidFill>
          <a:latin typeface="Arial" charset="0"/>
          <a:ea typeface="MS PGothic" panose="020B0600070205080204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 b="1">
          <a:solidFill>
            <a:srgbClr val="2D8EC2"/>
          </a:solidFill>
          <a:latin typeface="Arial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rgbClr val="4C1966"/>
          </a:solidFill>
          <a:latin typeface="Arial" charset="0"/>
          <a:ea typeface="MS PGothic" panose="020B0600070205080204" pitchFamily="34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4C1966"/>
          </a:solidFill>
          <a:latin typeface="Arial" charset="0"/>
          <a:ea typeface="MS PGothic" panose="020B0600070205080204" pitchFamily="34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4C1966"/>
          </a:solidFill>
          <a:latin typeface="Arial" charset="0"/>
          <a:ea typeface="MS PGothic" panose="020B0600070205080204" pitchFamily="34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C1966"/>
          </a:solidFill>
          <a:latin typeface="Arial" charset="0"/>
          <a:ea typeface="MS PGothic" panose="020B0600070205080204" pitchFamily="34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4mp.org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4mpjobs.org/JobDetails.aspx?jobid=4968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services/careers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myadvantage.warwick.ac.uk/" TargetMode="External"/><Relationship Id="rId4" Type="http://schemas.openxmlformats.org/officeDocument/2006/relationships/hyperlink" Target="http://careersblog.warwick.ac.uk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jobs.theguardian.com/jobs/human-right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www.theguardian.com/politics/2013/sep/30/list-thinktanks-uk" TargetMode="External"/><Relationship Id="rId4" Type="http://schemas.openxmlformats.org/officeDocument/2006/relationships/hyperlink" Target="http://www.w4mp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profile/view?id=155324186&amp;trk=spm_pic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g"/><Relationship Id="rId4" Type="http://schemas.openxmlformats.org/officeDocument/2006/relationships/hyperlink" Target="https://www.linkedin.com/groups/Jobs-in-NGOs-International-Development-1898204?gid=1898204&amp;trk=vsrp_groups_cluster_name&amp;trkInfo=VSRPsearchId%3A1553241861423651946742%2CVSRPtargetId%3A1898204%2CVSRPcmpt%3Agroups_cluster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neworld.net/" TargetMode="External"/><Relationship Id="rId3" Type="http://schemas.openxmlformats.org/officeDocument/2006/relationships/hyperlink" Target="http://www.bihr.org.uk/Pages/Category/guides-and-fact-sheets" TargetMode="External"/><Relationship Id="rId7" Type="http://schemas.openxmlformats.org/officeDocument/2006/relationships/hyperlink" Target="https://www.liberty-human-rights.org.uk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hrw.org/" TargetMode="External"/><Relationship Id="rId11" Type="http://schemas.openxmlformats.org/officeDocument/2006/relationships/hyperlink" Target="https://www.fidh.org/International-Federation-for-Human-Rights" TargetMode="External"/><Relationship Id="rId5" Type="http://schemas.openxmlformats.org/officeDocument/2006/relationships/hyperlink" Target="https://careers.amnesty.org/" TargetMode="External"/><Relationship Id="rId10" Type="http://schemas.openxmlformats.org/officeDocument/2006/relationships/hyperlink" Target="http://www.derechos.org/nizkor/eng.html" TargetMode="External"/><Relationship Id="rId4" Type="http://schemas.openxmlformats.org/officeDocument/2006/relationships/hyperlink" Target="https://twitter.com/LSHumanRights" TargetMode="External"/><Relationship Id="rId9" Type="http://schemas.openxmlformats.org/officeDocument/2006/relationships/hyperlink" Target="http://www.amicus-alj.org/index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685799" y="315913"/>
            <a:ext cx="7772400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3225" b="1" i="0">
                <a:solidFill>
                  <a:srgbClr val="2D8EC2"/>
                </a:solidFill>
                <a:latin typeface="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25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25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25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25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kern="0" dirty="0" smtClean="0"/>
              <a:t/>
            </a:r>
            <a:br>
              <a:rPr lang="en-GB" altLang="en-US" kern="0" dirty="0" smtClean="0"/>
            </a:br>
            <a:r>
              <a:rPr lang="en-GB" altLang="en-US" kern="0" dirty="0" smtClean="0"/>
              <a:t>Building your career in Human Rights</a:t>
            </a:r>
            <a:endParaRPr lang="en-GB" altLang="en-US" kern="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104900" y="5238750"/>
            <a:ext cx="6991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Claire Leslie – Senior Careers Consultant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724" y="1359465"/>
            <a:ext cx="5812073" cy="387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22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202" y="-793750"/>
            <a:ext cx="6420048" cy="3448050"/>
          </a:xfrm>
        </p:spPr>
        <p:txBody>
          <a:bodyPr/>
          <a:lstStyle/>
          <a:p>
            <a:r>
              <a:rPr lang="en-GB" dirty="0" smtClean="0"/>
              <a:t>How should you structure a covering letter?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69653" y="2260522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Format – names and addresses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69653" y="3001407"/>
            <a:ext cx="3297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Yours sincerely/Yours faithfully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06202" y="3852386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Professional tone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06202" y="4591050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Correct spelling and grammar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69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 bwMode="auto">
          <a:xfrm>
            <a:off x="463353" y="577851"/>
            <a:ext cx="82581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4300" b="0" i="0" baseline="0">
                <a:solidFill>
                  <a:srgbClr val="2D8EC2"/>
                </a:solidFill>
                <a:latin typeface="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 dirty="0"/>
              <a:t>Spend time to….</a:t>
            </a: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63353" y="1885950"/>
            <a:ext cx="8786812" cy="4733925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sz="2400" kern="0" dirty="0" smtClean="0"/>
              <a:t>Understand what the </a:t>
            </a:r>
            <a:r>
              <a:rPr lang="en-US" altLang="en-US" sz="2400" b="1" kern="0" dirty="0" smtClean="0">
                <a:solidFill>
                  <a:srgbClr val="009999"/>
                </a:solidFill>
              </a:rPr>
              <a:t>role</a:t>
            </a:r>
            <a:r>
              <a:rPr lang="en-US" altLang="en-US" sz="2400" b="1" kern="0" dirty="0" smtClean="0"/>
              <a:t> </a:t>
            </a:r>
            <a:r>
              <a:rPr lang="en-US" altLang="en-US" sz="2400" kern="0" dirty="0" smtClean="0"/>
              <a:t>involves</a:t>
            </a:r>
          </a:p>
          <a:p>
            <a:pPr eaLnBrk="1" hangingPunct="1"/>
            <a:endParaRPr lang="en-US" altLang="en-US" sz="2400" kern="0" dirty="0" smtClean="0"/>
          </a:p>
          <a:p>
            <a:pPr eaLnBrk="1" hangingPunct="1"/>
            <a:r>
              <a:rPr lang="en-US" altLang="en-US" sz="2400" kern="0" dirty="0" smtClean="0"/>
              <a:t>Understand what you would be doing – don’t just write about changing the world!</a:t>
            </a:r>
            <a:endParaRPr lang="en-US" altLang="en-US" sz="2400" kern="0" dirty="0" smtClean="0"/>
          </a:p>
          <a:p>
            <a:pPr eaLnBrk="1" hangingPunct="1"/>
            <a:endParaRPr lang="en-US" altLang="en-US" sz="1600" kern="0" dirty="0" smtClean="0"/>
          </a:p>
          <a:p>
            <a:pPr eaLnBrk="1" hangingPunct="1"/>
            <a:r>
              <a:rPr lang="en-US" altLang="en-US" sz="2400" kern="0" dirty="0" smtClean="0"/>
              <a:t>Identify your </a:t>
            </a:r>
            <a:r>
              <a:rPr lang="en-US" altLang="en-US" sz="2400" b="1" kern="0" dirty="0" smtClean="0">
                <a:solidFill>
                  <a:srgbClr val="009999"/>
                </a:solidFill>
              </a:rPr>
              <a:t>relevant</a:t>
            </a:r>
            <a:r>
              <a:rPr lang="en-US" altLang="en-US" sz="2400" kern="0" dirty="0" smtClean="0"/>
              <a:t> experiences, skills </a:t>
            </a:r>
          </a:p>
          <a:p>
            <a:pPr marL="0" indent="0" eaLnBrk="1" hangingPunct="1">
              <a:buNone/>
            </a:pPr>
            <a:r>
              <a:rPr lang="en-US" altLang="en-US" sz="2400" kern="0" dirty="0"/>
              <a:t> </a:t>
            </a:r>
            <a:r>
              <a:rPr lang="en-US" altLang="en-US" sz="2400" kern="0" dirty="0" smtClean="0"/>
              <a:t>    and strengths</a:t>
            </a:r>
          </a:p>
        </p:txBody>
      </p:sp>
    </p:spTree>
    <p:extLst>
      <p:ext uri="{BB962C8B-B14F-4D97-AF65-F5344CB8AC3E}">
        <p14:creationId xmlns:p14="http://schemas.microsoft.com/office/powerpoint/2010/main" val="70838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 bwMode="auto">
          <a:xfrm>
            <a:off x="185561" y="207210"/>
            <a:ext cx="5111654" cy="1007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4300" b="0" i="0" baseline="0">
                <a:solidFill>
                  <a:srgbClr val="2D8EC2"/>
                </a:solidFill>
                <a:latin typeface="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 dirty="0" smtClean="0"/>
              <a:t>One example of a website with vacancies!</a:t>
            </a:r>
            <a:endParaRPr lang="en-US" altLang="en-US" sz="3200" b="1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357188" y="1639613"/>
            <a:ext cx="8786812" cy="3993619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US" altLang="en-US" sz="2400" kern="0" dirty="0" smtClean="0">
                <a:hlinkClick r:id="rId3"/>
              </a:rPr>
              <a:t>www.w4mp.org</a:t>
            </a:r>
            <a:endParaRPr lang="en-US" altLang="en-US" sz="2400" kern="0" dirty="0" smtClean="0"/>
          </a:p>
          <a:p>
            <a:pPr marL="0" indent="0" eaLnBrk="1" hangingPunct="1">
              <a:buNone/>
            </a:pPr>
            <a:endParaRPr lang="en-US" altLang="en-US" sz="2400" kern="0" dirty="0" smtClean="0"/>
          </a:p>
          <a:p>
            <a:r>
              <a:rPr lang="en-US" sz="2000" b="1" dirty="0"/>
              <a:t>Working for an </a:t>
            </a:r>
            <a:r>
              <a:rPr lang="en-US" sz="2000" b="1" dirty="0" smtClean="0"/>
              <a:t>MP</a:t>
            </a:r>
          </a:p>
          <a:p>
            <a:endParaRPr lang="en-US" sz="2000" b="1" dirty="0"/>
          </a:p>
          <a:p>
            <a:r>
              <a:rPr lang="en-US" sz="2000" dirty="0" smtClean="0"/>
              <a:t>This </a:t>
            </a:r>
            <a:r>
              <a:rPr lang="en-US" sz="2000" dirty="0"/>
              <a:t>is the Working for an MP website, a resource for anyone working for a British Member of Parliament or with an interest in how Parliament works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800" i="1" dirty="0" smtClean="0">
                <a:solidFill>
                  <a:srgbClr val="00B0F0"/>
                </a:solidFill>
              </a:rPr>
              <a:t>It’s much more than this!</a:t>
            </a:r>
            <a:endParaRPr lang="en-US" sz="2800" i="1" dirty="0">
              <a:solidFill>
                <a:srgbClr val="00B0F0"/>
              </a:solidFill>
            </a:endParaRPr>
          </a:p>
          <a:p>
            <a:pPr marL="0" indent="0" eaLnBrk="1" hangingPunct="1">
              <a:buNone/>
            </a:pPr>
            <a:endParaRPr lang="en-US" altLang="en-US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405066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5033" y="474562"/>
            <a:ext cx="7002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chemeClr val="accent1">
                    <a:lumMod val="75000"/>
                  </a:schemeClr>
                </a:solidFill>
              </a:rPr>
              <a:t>Looking further…</a:t>
            </a:r>
            <a:endParaRPr lang="en-GB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808" y="2364129"/>
            <a:ext cx="4404263" cy="29309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731" y="1765738"/>
            <a:ext cx="3637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hlinkClick r:id="rId4"/>
              </a:rPr>
              <a:t>Human Dignity Trust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889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384994" y="571500"/>
            <a:ext cx="8371656" cy="88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4300" b="0" i="0" baseline="0">
                <a:solidFill>
                  <a:srgbClr val="2D8EC2"/>
                </a:solidFill>
                <a:latin typeface="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kern="0" smtClean="0"/>
              <a:t>How to start?</a:t>
            </a:r>
            <a:endParaRPr lang="en-GB" kern="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4994" y="1462463"/>
            <a:ext cx="8371656" cy="3617539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kern="0" smtClean="0"/>
              <a:t>Dear Someone,</a:t>
            </a:r>
            <a:br>
              <a:rPr lang="en-GB" sz="2400" kern="0" smtClean="0"/>
            </a:br>
            <a:endParaRPr lang="en-GB" sz="2400" kern="0" smtClean="0"/>
          </a:p>
          <a:p>
            <a:r>
              <a:rPr lang="en-GB" sz="2400" kern="0" smtClean="0"/>
              <a:t>To whom it may concern,</a:t>
            </a:r>
            <a:br>
              <a:rPr lang="en-GB" sz="2400" kern="0" smtClean="0"/>
            </a:br>
            <a:endParaRPr lang="en-GB" sz="2400" kern="0" smtClean="0"/>
          </a:p>
          <a:p>
            <a:r>
              <a:rPr lang="en-GB" sz="2400" kern="0" smtClean="0"/>
              <a:t>Dear Recruitment Manager,</a:t>
            </a:r>
            <a:br>
              <a:rPr lang="en-GB" sz="2400" kern="0" smtClean="0"/>
            </a:br>
            <a:endParaRPr lang="en-GB" sz="2400" kern="0" smtClean="0"/>
          </a:p>
          <a:p>
            <a:r>
              <a:rPr lang="en-GB" sz="2400" kern="0" smtClean="0"/>
              <a:t>Dear Jennifer,</a:t>
            </a:r>
            <a:br>
              <a:rPr lang="en-GB" sz="2400" kern="0" smtClean="0"/>
            </a:br>
            <a:endParaRPr lang="en-GB" sz="2400" kern="0" smtClean="0"/>
          </a:p>
          <a:p>
            <a:r>
              <a:rPr lang="en-GB" sz="2400" kern="0" smtClean="0"/>
              <a:t>Dear Mr Brown,</a:t>
            </a:r>
            <a:endParaRPr lang="en-GB" sz="2400" kern="0" dirty="0"/>
          </a:p>
        </p:txBody>
      </p:sp>
    </p:spTree>
    <p:extLst>
      <p:ext uri="{BB962C8B-B14F-4D97-AF65-F5344CB8AC3E}">
        <p14:creationId xmlns:p14="http://schemas.microsoft.com/office/powerpoint/2010/main" val="156051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47678" y="1182747"/>
            <a:ext cx="3559773" cy="3617539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altLang="en-US" sz="1800" dirty="0">
                <a:solidFill>
                  <a:srgbClr val="2D8EC2"/>
                </a:solidFill>
              </a:rPr>
              <a:t>Dear Dr Smith,</a:t>
            </a:r>
            <a:br>
              <a:rPr lang="en-GB" altLang="en-US" sz="1800" dirty="0">
                <a:solidFill>
                  <a:srgbClr val="2D8EC2"/>
                </a:solidFill>
              </a:rPr>
            </a:br>
            <a:endParaRPr lang="en-GB" altLang="en-US" sz="1800" dirty="0">
              <a:solidFill>
                <a:srgbClr val="2D8EC2"/>
              </a:solidFill>
            </a:endParaRPr>
          </a:p>
          <a:p>
            <a:pPr marL="0" indent="0">
              <a:buFontTx/>
              <a:buNone/>
            </a:pPr>
            <a:r>
              <a:rPr lang="en-GB" altLang="en-US" sz="1800" dirty="0">
                <a:solidFill>
                  <a:srgbClr val="2D8EC2"/>
                </a:solidFill>
              </a:rPr>
              <a:t>I am writing to apply for the role of </a:t>
            </a:r>
            <a:r>
              <a:rPr lang="en-GB" altLang="en-US" sz="1800" dirty="0" smtClean="0">
                <a:solidFill>
                  <a:srgbClr val="2D8EC2"/>
                </a:solidFill>
              </a:rPr>
              <a:t>Communications </a:t>
            </a:r>
            <a:r>
              <a:rPr lang="en-GB" altLang="en-US" sz="1800" dirty="0" smtClean="0">
                <a:solidFill>
                  <a:srgbClr val="2D8EC2"/>
                </a:solidFill>
              </a:rPr>
              <a:t>Intern. </a:t>
            </a:r>
            <a:r>
              <a:rPr lang="en-GB" altLang="en-US" sz="1800" dirty="0">
                <a:solidFill>
                  <a:srgbClr val="2D8EC2"/>
                </a:solidFill>
              </a:rPr>
              <a:t>I </a:t>
            </a:r>
            <a:r>
              <a:rPr lang="en-GB" altLang="en-US" sz="1800" dirty="0" smtClean="0">
                <a:solidFill>
                  <a:srgbClr val="2D8EC2"/>
                </a:solidFill>
              </a:rPr>
              <a:t>am currently studying for the LLM in International Development Law and Human Rights at the University of Warwick.</a:t>
            </a:r>
            <a:r>
              <a:rPr lang="en-GB" altLang="en-US" sz="1800" dirty="0">
                <a:solidFill>
                  <a:srgbClr val="2D8EC2"/>
                </a:solidFill>
              </a:rPr>
              <a:t> </a:t>
            </a:r>
            <a:r>
              <a:rPr lang="en-GB" altLang="en-US" sz="1800" dirty="0" smtClean="0">
                <a:solidFill>
                  <a:srgbClr val="2D8EC2"/>
                </a:solidFill>
              </a:rPr>
              <a:t>In addition to my studies I have extensive experience of creative communications work and am an adept administrator able to show exceptional attention to detail.</a:t>
            </a:r>
            <a:endParaRPr lang="en-GB" altLang="en-US" sz="1800" dirty="0">
              <a:solidFill>
                <a:srgbClr val="2D8EC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972" y="1514189"/>
            <a:ext cx="375961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 smtClean="0">
                <a:solidFill>
                  <a:srgbClr val="2D8EC2"/>
                </a:solidFill>
              </a:rPr>
              <a:t>To whom it may concern,</a:t>
            </a:r>
            <a:r>
              <a:rPr lang="en-GB" altLang="en-US" dirty="0">
                <a:solidFill>
                  <a:srgbClr val="2D8EC2"/>
                </a:solidFill>
              </a:rPr>
              <a:t/>
            </a:r>
            <a:br>
              <a:rPr lang="en-GB" altLang="en-US" dirty="0">
                <a:solidFill>
                  <a:srgbClr val="2D8EC2"/>
                </a:solidFill>
              </a:rPr>
            </a:br>
            <a:endParaRPr lang="en-GB" altLang="en-US" dirty="0">
              <a:solidFill>
                <a:srgbClr val="2D8EC2"/>
              </a:solidFill>
            </a:endParaRPr>
          </a:p>
          <a:p>
            <a:r>
              <a:rPr lang="en-GB" altLang="en-US" dirty="0">
                <a:solidFill>
                  <a:srgbClr val="2D8EC2"/>
                </a:solidFill>
              </a:rPr>
              <a:t>I </a:t>
            </a:r>
            <a:r>
              <a:rPr lang="en-GB" altLang="en-US" dirty="0" smtClean="0">
                <a:solidFill>
                  <a:srgbClr val="2D8EC2"/>
                </a:solidFill>
              </a:rPr>
              <a:t>want </a:t>
            </a:r>
            <a:r>
              <a:rPr lang="en-GB" altLang="en-US" dirty="0">
                <a:solidFill>
                  <a:srgbClr val="2D8EC2"/>
                </a:solidFill>
              </a:rPr>
              <a:t>to apply for </a:t>
            </a:r>
            <a:r>
              <a:rPr lang="en-GB" altLang="en-US" dirty="0" smtClean="0">
                <a:solidFill>
                  <a:srgbClr val="2D8EC2"/>
                </a:solidFill>
              </a:rPr>
              <a:t>your intern post and hope that you will consider my application favourably. </a:t>
            </a:r>
            <a:endParaRPr lang="en-GB" altLang="en-US" dirty="0">
              <a:solidFill>
                <a:srgbClr val="2D8EC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90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1" y="415637"/>
            <a:ext cx="7622035" cy="1012816"/>
          </a:xfrm>
        </p:spPr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paragraph – WHY THEM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76352" y="1564478"/>
            <a:ext cx="644992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kern="0" dirty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Tell the employer why you want this job </a:t>
            </a:r>
            <a:endParaRPr lang="en-GB" sz="1600" kern="0" dirty="0" smtClean="0">
              <a:solidFill>
                <a:srgbClr val="4C1966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600" kern="0" dirty="0">
              <a:solidFill>
                <a:srgbClr val="4C1966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kern="0" dirty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Why do you </a:t>
            </a:r>
            <a:r>
              <a:rPr lang="en-GB" sz="1600" i="1" kern="0" dirty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want </a:t>
            </a:r>
            <a:r>
              <a:rPr lang="en-GB" sz="1600" kern="0" dirty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to work for them </a:t>
            </a:r>
            <a:r>
              <a:rPr lang="en-GB" sz="1600" kern="0" dirty="0" smtClean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– not just because they’re the ones advertising!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600" kern="0" dirty="0">
              <a:solidFill>
                <a:srgbClr val="4C1966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kern="0" dirty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Show motivation and </a:t>
            </a:r>
            <a:r>
              <a:rPr lang="en-GB" sz="1600" kern="0" dirty="0" smtClean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enthusiasm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600" kern="0" dirty="0">
              <a:solidFill>
                <a:srgbClr val="4C1966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kern="0" dirty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Demonstrate that you understand what the job involves and have researched their organisation and the </a:t>
            </a:r>
            <a:r>
              <a:rPr lang="en-GB" sz="1600" kern="0" dirty="0" smtClean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sector</a:t>
            </a:r>
            <a:endParaRPr lang="en-GB" sz="1600" kern="0" dirty="0">
              <a:solidFill>
                <a:srgbClr val="4C1966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600" kern="0" dirty="0">
              <a:solidFill>
                <a:srgbClr val="4C1966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kern="0" dirty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Avoid vague statements and blatant </a:t>
            </a:r>
            <a:r>
              <a:rPr lang="en-GB" sz="1600" kern="0" dirty="0" smtClean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flattery</a:t>
            </a:r>
            <a:endParaRPr lang="en-GB" sz="1600" kern="0" dirty="0">
              <a:solidFill>
                <a:srgbClr val="4C1966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600" kern="0" dirty="0">
              <a:solidFill>
                <a:srgbClr val="4C1966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kern="0" dirty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Be specific and illustrate your opinions with some original points. </a:t>
            </a:r>
            <a:endParaRPr lang="en-GB" sz="1600" kern="0" dirty="0" smtClean="0">
              <a:solidFill>
                <a:srgbClr val="4C1966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600" kern="0" dirty="0">
              <a:solidFill>
                <a:srgbClr val="4C1966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>
              <a:defRPr/>
            </a:pPr>
            <a:r>
              <a:rPr lang="en-GB" sz="1600" kern="0" dirty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And above </a:t>
            </a:r>
            <a:r>
              <a:rPr lang="en-GB" sz="1600" kern="0" dirty="0" smtClean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all… </a:t>
            </a:r>
          </a:p>
          <a:p>
            <a:pPr>
              <a:defRPr/>
            </a:pPr>
            <a:r>
              <a:rPr lang="en-GB" sz="2800" b="1" kern="0" dirty="0" smtClean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MAKE </a:t>
            </a:r>
            <a:r>
              <a:rPr lang="en-GB" sz="2800" b="1" kern="0" dirty="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IT PERSONAL!</a:t>
            </a:r>
          </a:p>
        </p:txBody>
      </p:sp>
    </p:spTree>
    <p:extLst>
      <p:ext uri="{BB962C8B-B14F-4D97-AF65-F5344CB8AC3E}">
        <p14:creationId xmlns:p14="http://schemas.microsoft.com/office/powerpoint/2010/main" val="284916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851525" y="4689475"/>
            <a:ext cx="16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336675" y="457200"/>
            <a:ext cx="6473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4"/>
          <p:cNvSpPr txBox="1">
            <a:spLocks/>
          </p:cNvSpPr>
          <p:nvPr/>
        </p:nvSpPr>
        <p:spPr bwMode="auto">
          <a:xfrm>
            <a:off x="500063" y="642938"/>
            <a:ext cx="82581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4875"/>
              </a:lnSpc>
              <a:spcBef>
                <a:spcPct val="0"/>
              </a:spcBef>
              <a:spcAft>
                <a:spcPct val="0"/>
              </a:spcAft>
              <a:defRPr sz="3900" b="1" i="0" baseline="0">
                <a:solidFill>
                  <a:srgbClr val="2D8EC2"/>
                </a:solidFill>
                <a:latin typeface="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25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25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25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25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altLang="en-US" sz="3600" kern="0" dirty="0" smtClean="0">
                <a:latin typeface="Arial" charset="0"/>
              </a:rPr>
              <a:t>What’s wrong with this?</a:t>
            </a:r>
          </a:p>
        </p:txBody>
      </p:sp>
      <p:sp>
        <p:nvSpPr>
          <p:cNvPr id="7" name="Rectangle 5"/>
          <p:cNvSpPr txBox="1">
            <a:spLocks/>
          </p:cNvSpPr>
          <p:nvPr/>
        </p:nvSpPr>
        <p:spPr>
          <a:xfrm>
            <a:off x="395288" y="1695909"/>
            <a:ext cx="8229600" cy="41433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18859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GB" altLang="en-US" sz="2000" i="1" kern="0" dirty="0" smtClean="0"/>
              <a:t>“</a:t>
            </a:r>
            <a:r>
              <a:rPr lang="en-GB" altLang="en-US" sz="2000" kern="0" dirty="0" smtClean="0"/>
              <a:t>I want to work for </a:t>
            </a:r>
            <a:r>
              <a:rPr lang="en-GB" altLang="en-US" sz="2000" kern="0" dirty="0" smtClean="0"/>
              <a:t>Human Dignit</a:t>
            </a:r>
            <a:r>
              <a:rPr lang="en-GB" altLang="en-US" sz="2000" kern="0" dirty="0" smtClean="0"/>
              <a:t>y Trust</a:t>
            </a:r>
            <a:r>
              <a:rPr lang="en-GB" altLang="en-US" sz="2000" kern="0" dirty="0" smtClean="0"/>
              <a:t> </a:t>
            </a:r>
            <a:r>
              <a:rPr lang="en-GB" altLang="en-US" sz="2000" kern="0" dirty="0" smtClean="0"/>
              <a:t>because I am passionate about </a:t>
            </a:r>
            <a:r>
              <a:rPr lang="en-GB" altLang="en-US" sz="2000" kern="0" dirty="0" smtClean="0"/>
              <a:t>Human Rights and </a:t>
            </a:r>
            <a:r>
              <a:rPr lang="en-GB" altLang="en-US" sz="2000" kern="0" dirty="0" smtClean="0"/>
              <a:t>very keen to make a difference on the global stage as quickly as possible. I know that I can help you change people’s lives. I am particularly excited to be part of an organisation which </a:t>
            </a:r>
            <a:r>
              <a:rPr lang="en-GB" altLang="en-US" sz="2000" kern="0" dirty="0" smtClean="0"/>
              <a:t>is at the forefront of dealing with examples of homophobia.</a:t>
            </a:r>
            <a:endParaRPr lang="en-GB" altLang="en-US" sz="2000" i="1" kern="0" dirty="0" smtClean="0"/>
          </a:p>
        </p:txBody>
      </p:sp>
    </p:spTree>
    <p:extLst>
      <p:ext uri="{BB962C8B-B14F-4D97-AF65-F5344CB8AC3E}">
        <p14:creationId xmlns:p14="http://schemas.microsoft.com/office/powerpoint/2010/main" val="423368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1" y="301529"/>
            <a:ext cx="7622035" cy="1012816"/>
          </a:xfrm>
        </p:spPr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paragraph – WHY YOU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8313" y="1412875"/>
            <a:ext cx="7277637" cy="4143375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GB" altLang="en-US" kern="0" dirty="0" smtClean="0"/>
          </a:p>
          <a:p>
            <a:r>
              <a:rPr lang="en-GB" altLang="en-US" sz="1600" kern="0" dirty="0"/>
              <a:t>Why you are right for this job, in terms of skills, experience and personal </a:t>
            </a:r>
            <a:r>
              <a:rPr lang="en-GB" altLang="en-US" sz="1600" kern="0" dirty="0" smtClean="0"/>
              <a:t>attributes?</a:t>
            </a:r>
          </a:p>
          <a:p>
            <a:endParaRPr lang="en-GB" altLang="en-US" sz="1600" kern="0" dirty="0"/>
          </a:p>
          <a:p>
            <a:r>
              <a:rPr lang="en-GB" altLang="en-US" sz="1600" kern="0" dirty="0"/>
              <a:t>Illustrate your unique selling points with three or four excellent examples</a:t>
            </a:r>
            <a:r>
              <a:rPr lang="en-GB" altLang="en-US" sz="1600" kern="0" dirty="0" smtClean="0"/>
              <a:t>.</a:t>
            </a:r>
          </a:p>
          <a:p>
            <a:endParaRPr lang="en-GB" altLang="en-US" sz="1600" kern="0" dirty="0"/>
          </a:p>
          <a:p>
            <a:r>
              <a:rPr lang="en-GB" altLang="en-US" sz="1600" kern="0" dirty="0"/>
              <a:t>Use positive language and action words </a:t>
            </a:r>
            <a:endParaRPr lang="en-GB" altLang="en-US" sz="1600" kern="0" dirty="0" smtClean="0"/>
          </a:p>
          <a:p>
            <a:endParaRPr lang="en-GB" altLang="en-US" sz="1600" kern="0" dirty="0"/>
          </a:p>
          <a:p>
            <a:r>
              <a:rPr lang="en-GB" altLang="en-US" sz="1600" kern="0" dirty="0"/>
              <a:t>This is also the chance to deal directly and positively within any gaps or apparent weaknesses in your CV. </a:t>
            </a:r>
            <a:endParaRPr lang="en-GB" altLang="en-US" sz="1600" kern="0" dirty="0" smtClean="0"/>
          </a:p>
          <a:p>
            <a:endParaRPr lang="en-GB" altLang="en-US" sz="1600" kern="0" dirty="0"/>
          </a:p>
          <a:p>
            <a:pPr marL="0" indent="0">
              <a:buNone/>
              <a:defRPr/>
            </a:pPr>
            <a:r>
              <a:rPr lang="en-GB" sz="1600" kern="0" dirty="0"/>
              <a:t>And above all… </a:t>
            </a:r>
          </a:p>
          <a:p>
            <a:pPr marL="0" indent="0">
              <a:buNone/>
              <a:defRPr/>
            </a:pPr>
            <a:r>
              <a:rPr lang="en-GB" sz="2800" b="1" kern="0" dirty="0" smtClean="0"/>
              <a:t>USE THE JOB DESCRIPTION!</a:t>
            </a:r>
            <a:endParaRPr lang="en-GB" sz="2800" b="1" kern="0" dirty="0"/>
          </a:p>
          <a:p>
            <a:endParaRPr lang="en-GB" altLang="en-US" sz="1600" kern="0" dirty="0"/>
          </a:p>
          <a:p>
            <a:endParaRPr lang="en-GB" alt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191900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484949" y="682848"/>
            <a:ext cx="8258175" cy="785812"/>
          </a:xfrm>
        </p:spPr>
        <p:txBody>
          <a:bodyPr/>
          <a:lstStyle/>
          <a:p>
            <a:pPr eaLnBrk="1" hangingPunct="1"/>
            <a:r>
              <a:rPr lang="en-GB" altLang="en-US" sz="3600" dirty="0">
                <a:latin typeface="Arial" charset="0"/>
              </a:rPr>
              <a:t>What’s wrong with this?</a:t>
            </a:r>
            <a:endParaRPr lang="en-US" altLang="en-US" sz="3600" dirty="0">
              <a:latin typeface="Arial" charset="0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357188" y="1704936"/>
            <a:ext cx="8786812" cy="473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50">
                <a:solidFill>
                  <a:schemeClr val="tx1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950">
                <a:solidFill>
                  <a:schemeClr val="tx1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725">
                <a:solidFill>
                  <a:schemeClr val="tx1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18859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GB" altLang="en-US" sz="2000" kern="0" dirty="0">
                <a:solidFill>
                  <a:srgbClr val="4C1966"/>
                </a:solidFill>
              </a:rPr>
              <a:t>I am perfect for this role as I am able to manage multiple tasks, resolve conflicts in a range of situations and collaborate effectively in teams and small groups.  As I have become more focused on </a:t>
            </a:r>
            <a:r>
              <a:rPr lang="en-GB" altLang="en-US" sz="2000" kern="0" dirty="0" smtClean="0">
                <a:solidFill>
                  <a:srgbClr val="4C1966"/>
                </a:solidFill>
              </a:rPr>
              <a:t>Human Rights </a:t>
            </a:r>
            <a:r>
              <a:rPr lang="en-GB" altLang="en-US" sz="2000" kern="0" dirty="0">
                <a:solidFill>
                  <a:srgbClr val="4C1966"/>
                </a:solidFill>
              </a:rPr>
              <a:t>as a career I have become more confident in my ability to present information clearly and effectively.  </a:t>
            </a:r>
          </a:p>
        </p:txBody>
      </p:sp>
    </p:spTree>
    <p:extLst>
      <p:ext uri="{BB962C8B-B14F-4D97-AF65-F5344CB8AC3E}">
        <p14:creationId xmlns:p14="http://schemas.microsoft.com/office/powerpoint/2010/main" val="139875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500063" y="642938"/>
            <a:ext cx="82581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rgbClr val="00949E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949E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949E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949E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949E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kern="0" dirty="0" smtClean="0">
                <a:solidFill>
                  <a:srgbClr val="2D8EC2"/>
                </a:solidFill>
                <a:latin typeface=""/>
                <a:ea typeface="MS PGothic" panose="020B0600070205080204" pitchFamily="34" charset="-128"/>
                <a:cs typeface="Arial"/>
              </a:rPr>
              <a:t>Aims:</a:t>
            </a:r>
            <a:endParaRPr lang="en-GB" kern="0" dirty="0">
              <a:solidFill>
                <a:srgbClr val="2D8EC2"/>
              </a:solidFill>
              <a:latin typeface=""/>
              <a:ea typeface="MS PGothic" panose="020B0600070205080204" pitchFamily="34" charset="-128"/>
              <a:cs typeface="Arial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00063" y="1428750"/>
            <a:ext cx="822960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  <a:defRPr sz="28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4"/>
              </a:buBlip>
              <a:defRPr sz="28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4"/>
              </a:buBlip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4"/>
              </a:buBlip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2000" b="1" kern="0" dirty="0" smtClean="0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Think about what working in Human Rights means to you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endParaRPr lang="en-GB" altLang="en-US" sz="2000" b="1" kern="0" dirty="0">
              <a:solidFill>
                <a:srgbClr val="2D8EC2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2000" b="1" kern="0" dirty="0" smtClean="0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Think about the attributes you might need for a career in this area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endParaRPr lang="en-GB" altLang="en-US" sz="2000" b="1" kern="0" dirty="0">
              <a:solidFill>
                <a:srgbClr val="2D8EC2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2000" b="1" kern="0" dirty="0" smtClean="0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Understand what experience might be relevant to help get a job in Human Rights</a:t>
            </a:r>
            <a:endParaRPr lang="en-GB" altLang="en-US" sz="2000" b="1" kern="0" dirty="0" smtClean="0">
              <a:solidFill>
                <a:srgbClr val="2D8EC2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endParaRPr lang="en-GB" altLang="en-US" sz="2000" b="1" kern="0" dirty="0">
              <a:solidFill>
                <a:srgbClr val="2D8EC2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2000" b="1" kern="0" dirty="0" smtClean="0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Know where to look for possible opportunities</a:t>
            </a:r>
            <a:endParaRPr lang="en-GB" altLang="en-US" sz="2000" b="1" kern="0" dirty="0" smtClean="0">
              <a:solidFill>
                <a:srgbClr val="2D8EC2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endParaRPr lang="en-GB" altLang="en-US" sz="2000" b="1" kern="0" dirty="0">
              <a:solidFill>
                <a:srgbClr val="2D8EC2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GB" altLang="en-US" sz="2000" b="1" kern="0" dirty="0" smtClean="0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Arial"/>
              </a:rPr>
              <a:t>Be able to put together a speculative cover letter</a:t>
            </a:r>
            <a:endParaRPr lang="en-GB" altLang="en-US" sz="2000" b="1" kern="0" dirty="0" smtClean="0">
              <a:solidFill>
                <a:srgbClr val="2D8EC2"/>
              </a:solidFill>
              <a:latin typeface="Arial" charset="0"/>
              <a:ea typeface="MS PGothic" panose="020B0600070205080204" pitchFamily="34" charset="-128"/>
              <a:cs typeface="Arial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Tx/>
              <a:buBlip>
                <a:blip r:embed="rId3"/>
              </a:buBlip>
              <a:tabLst/>
              <a:defRPr/>
            </a:pPr>
            <a:endParaRPr kumimoji="0" lang="en-GB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Tx/>
              <a:buBlip>
                <a:blip r:embed="rId3"/>
              </a:buBlip>
              <a:tabLst/>
              <a:defRPr/>
            </a:pPr>
            <a:endParaRPr kumimoji="0" lang="en-GB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887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 bwMode="auto">
          <a:xfrm>
            <a:off x="484949" y="564711"/>
            <a:ext cx="82581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4300" b="0" i="0" baseline="0">
                <a:solidFill>
                  <a:srgbClr val="2D8EC2"/>
                </a:solidFill>
                <a:latin typeface="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sz="3600" kern="0" dirty="0" smtClean="0">
              <a:latin typeface="Arial" charset="0"/>
            </a:endParaRPr>
          </a:p>
          <a:p>
            <a:pPr eaLnBrk="1" hangingPunct="1"/>
            <a:r>
              <a:rPr lang="en-GB" altLang="en-US" sz="3600" kern="0" dirty="0" smtClean="0">
                <a:latin typeface="Arial" charset="0"/>
              </a:rPr>
              <a:t>What skills are the company looking for you to cover in your 2</a:t>
            </a:r>
            <a:r>
              <a:rPr lang="en-GB" altLang="en-US" sz="3600" kern="0" baseline="30000" dirty="0" smtClean="0">
                <a:latin typeface="Arial" charset="0"/>
              </a:rPr>
              <a:t>nd</a:t>
            </a:r>
            <a:r>
              <a:rPr lang="en-GB" altLang="en-US" sz="3600" kern="0" dirty="0" smtClean="0">
                <a:latin typeface="Arial" charset="0"/>
              </a:rPr>
              <a:t> paragraph?</a:t>
            </a:r>
            <a:endParaRPr lang="en-US" altLang="en-US" sz="3600" kern="0" dirty="0">
              <a:latin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099727"/>
              </p:ext>
            </p:extLst>
          </p:nvPr>
        </p:nvGraphicFramePr>
        <p:xfrm>
          <a:off x="748496" y="2103056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Skills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Passion for Human Rights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Understanding of Media</a:t>
                      </a:r>
                      <a:r>
                        <a:rPr lang="en-GB" baseline="0" dirty="0" smtClean="0"/>
                        <a:t> Relations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Journalistic experience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Administrative</a:t>
                      </a:r>
                      <a:r>
                        <a:rPr lang="en-GB" baseline="0" dirty="0" smtClean="0"/>
                        <a:t> and IT skills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Verbal</a:t>
                      </a:r>
                      <a:r>
                        <a:rPr lang="en-GB" baseline="0" dirty="0" smtClean="0"/>
                        <a:t> Communication skills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Ability to multi task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Ability to take responsibility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Research &amp; organisation</a:t>
                      </a:r>
                      <a:r>
                        <a:rPr lang="en-GB" baseline="0" dirty="0" smtClean="0"/>
                        <a:t> skills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3047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413" y="377504"/>
            <a:ext cx="7496984" cy="571620"/>
          </a:xfrm>
        </p:spPr>
        <p:txBody>
          <a:bodyPr/>
          <a:lstStyle/>
          <a:p>
            <a:pPr algn="ctr"/>
            <a:r>
              <a:rPr lang="en-GB" b="0" dirty="0" smtClean="0"/>
              <a:t>Now map your skills…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28809"/>
              </p:ext>
            </p:extLst>
          </p:nvPr>
        </p:nvGraphicFramePr>
        <p:xfrm>
          <a:off x="544008" y="1397000"/>
          <a:ext cx="807913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97"/>
                <a:gridCol w="515073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Skill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Where</a:t>
                      </a:r>
                      <a:r>
                        <a:rPr lang="en-GB" baseline="0" dirty="0" smtClean="0"/>
                        <a:t> did you acquire it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Passion for Human Rights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Understanding of Media</a:t>
                      </a:r>
                      <a:r>
                        <a:rPr lang="en-GB" baseline="0" dirty="0" smtClean="0"/>
                        <a:t> Relations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Journalistic experience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Administrative</a:t>
                      </a:r>
                      <a:r>
                        <a:rPr lang="en-GB" baseline="0" dirty="0" smtClean="0"/>
                        <a:t> and IT skills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Verbal</a:t>
                      </a:r>
                      <a:r>
                        <a:rPr lang="en-GB" baseline="0" dirty="0" smtClean="0"/>
                        <a:t> Communication skills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Ability to multi task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Ability to take responsibility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Research &amp; organisation</a:t>
                      </a:r>
                      <a:r>
                        <a:rPr lang="en-GB" baseline="0" dirty="0" smtClean="0"/>
                        <a:t> skills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643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48866" y="717165"/>
            <a:ext cx="7622035" cy="101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4300" b="0" i="0" baseline="0">
                <a:solidFill>
                  <a:srgbClr val="2D8EC2"/>
                </a:solidFill>
                <a:latin typeface="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kern="0" dirty="0" smtClean="0"/>
              <a:t>How to end?</a:t>
            </a:r>
            <a:endParaRPr lang="en-GB" kern="0" dirty="0"/>
          </a:p>
        </p:txBody>
      </p:sp>
      <p:sp>
        <p:nvSpPr>
          <p:cNvPr id="6" name="TextBox 5"/>
          <p:cNvSpPr txBox="1"/>
          <p:nvPr/>
        </p:nvSpPr>
        <p:spPr>
          <a:xfrm>
            <a:off x="574334" y="2100853"/>
            <a:ext cx="62489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rgbClr val="4C1966"/>
                </a:solidFill>
                <a:latin typeface="Arial" charset="0"/>
              </a:rPr>
              <a:t>Very simple. “I very much hope to hear from you further.”</a:t>
            </a:r>
          </a:p>
          <a:p>
            <a:endParaRPr lang="en-GB" altLang="en-US" dirty="0" smtClean="0">
              <a:solidFill>
                <a:srgbClr val="4C1966"/>
              </a:solidFill>
              <a:latin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rgbClr val="4C1966"/>
                </a:solidFill>
                <a:latin typeface="Arial" charset="0"/>
              </a:rPr>
              <a:t>Sign </a:t>
            </a:r>
            <a:r>
              <a:rPr lang="en-GB" altLang="en-US" dirty="0">
                <a:solidFill>
                  <a:srgbClr val="4C1966"/>
                </a:solidFill>
                <a:latin typeface="Arial" charset="0"/>
              </a:rPr>
              <a:t>off in the correct way</a:t>
            </a:r>
            <a:br>
              <a:rPr lang="en-GB" altLang="en-US" dirty="0">
                <a:solidFill>
                  <a:srgbClr val="4C1966"/>
                </a:solidFill>
                <a:latin typeface="Arial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414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58175" cy="785812"/>
          </a:xfrm>
        </p:spPr>
        <p:txBody>
          <a:bodyPr/>
          <a:lstStyle/>
          <a:p>
            <a:r>
              <a:rPr lang="en-GB" altLang="en-US" smtClean="0">
                <a:latin typeface="Arial" charset="0"/>
              </a:rPr>
              <a:t>Other top tips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603631" y="1821834"/>
            <a:ext cx="7993062" cy="3112903"/>
          </a:xfrm>
        </p:spPr>
        <p:txBody>
          <a:bodyPr/>
          <a:lstStyle/>
          <a:p>
            <a:pPr>
              <a:defRPr/>
            </a:pPr>
            <a:r>
              <a:rPr lang="en-GB" sz="1600" dirty="0">
                <a:solidFill>
                  <a:srgbClr val="4C1966"/>
                </a:solidFill>
              </a:rPr>
              <a:t>If you meet the employer, consider sending the cover letter within 1-2 </a:t>
            </a:r>
            <a:r>
              <a:rPr lang="en-GB" sz="1600" dirty="0" smtClean="0">
                <a:solidFill>
                  <a:srgbClr val="4C1966"/>
                </a:solidFill>
              </a:rPr>
              <a:t>days</a:t>
            </a:r>
          </a:p>
          <a:p>
            <a:pPr>
              <a:defRPr/>
            </a:pPr>
            <a:endParaRPr lang="en-GB" sz="1600" dirty="0">
              <a:solidFill>
                <a:srgbClr val="4C1966"/>
              </a:solidFill>
            </a:endParaRPr>
          </a:p>
          <a:p>
            <a:pPr>
              <a:defRPr/>
            </a:pPr>
            <a:r>
              <a:rPr lang="en-GB" sz="1600" dirty="0">
                <a:solidFill>
                  <a:srgbClr val="4C1966"/>
                </a:solidFill>
              </a:rPr>
              <a:t>Get it proofed before you send it off </a:t>
            </a:r>
            <a:endParaRPr lang="en-GB" sz="1600" dirty="0" smtClean="0">
              <a:solidFill>
                <a:srgbClr val="4C1966"/>
              </a:solidFill>
            </a:endParaRPr>
          </a:p>
          <a:p>
            <a:pPr>
              <a:defRPr/>
            </a:pPr>
            <a:endParaRPr lang="en-GB" sz="1600" dirty="0">
              <a:solidFill>
                <a:srgbClr val="4C1966"/>
              </a:solidFill>
            </a:endParaRPr>
          </a:p>
          <a:p>
            <a:pPr>
              <a:defRPr/>
            </a:pPr>
            <a:r>
              <a:rPr lang="en-GB" sz="1600" dirty="0">
                <a:solidFill>
                  <a:srgbClr val="4C1966"/>
                </a:solidFill>
              </a:rPr>
              <a:t>Make it look professional </a:t>
            </a:r>
            <a:endParaRPr lang="en-GB" sz="1600" dirty="0" smtClean="0">
              <a:solidFill>
                <a:srgbClr val="4C1966"/>
              </a:solidFill>
            </a:endParaRPr>
          </a:p>
          <a:p>
            <a:pPr>
              <a:defRPr/>
            </a:pPr>
            <a:endParaRPr lang="en-GB" sz="1600" dirty="0">
              <a:solidFill>
                <a:srgbClr val="4C1966"/>
              </a:solidFill>
            </a:endParaRPr>
          </a:p>
          <a:p>
            <a:pPr>
              <a:defRPr/>
            </a:pPr>
            <a:r>
              <a:rPr lang="en-GB" sz="1600" dirty="0" smtClean="0">
                <a:solidFill>
                  <a:srgbClr val="4C1966"/>
                </a:solidFill>
              </a:rPr>
              <a:t>Show </a:t>
            </a:r>
            <a:r>
              <a:rPr lang="en-GB" sz="1600" dirty="0">
                <a:solidFill>
                  <a:srgbClr val="4C1966"/>
                </a:solidFill>
              </a:rPr>
              <a:t>you have done your </a:t>
            </a:r>
            <a:r>
              <a:rPr lang="en-GB" sz="1600" dirty="0" smtClean="0">
                <a:solidFill>
                  <a:srgbClr val="4C1966"/>
                </a:solidFill>
              </a:rPr>
              <a:t>research</a:t>
            </a:r>
          </a:p>
          <a:p>
            <a:pPr>
              <a:defRPr/>
            </a:pPr>
            <a:endParaRPr lang="en-GB" sz="1600" dirty="0">
              <a:solidFill>
                <a:srgbClr val="4C1966"/>
              </a:solidFill>
            </a:endParaRPr>
          </a:p>
          <a:p>
            <a:pPr>
              <a:defRPr/>
            </a:pPr>
            <a:r>
              <a:rPr lang="en-GB" sz="1600" dirty="0">
                <a:solidFill>
                  <a:srgbClr val="4C1966"/>
                </a:solidFill>
              </a:rPr>
              <a:t>Follow up</a:t>
            </a:r>
          </a:p>
          <a:p>
            <a:pPr>
              <a:defRPr/>
            </a:pPr>
            <a:endParaRPr lang="en-GB" sz="2400" dirty="0" smtClean="0">
              <a:latin typeface="Arial" charset="0"/>
            </a:endParaRPr>
          </a:p>
          <a:p>
            <a:pPr>
              <a:defRPr/>
            </a:pPr>
            <a:endParaRPr lang="en-GB" sz="2400" dirty="0">
              <a:latin typeface="Arial" charset="0"/>
            </a:endParaRPr>
          </a:p>
          <a:p>
            <a:pPr marL="0" indent="0">
              <a:buFontTx/>
              <a:buNone/>
              <a:defRPr/>
            </a:pPr>
            <a:endParaRPr lang="en-GB" sz="2400" b="1" dirty="0" smtClean="0">
              <a:latin typeface="Arial" charset="0"/>
            </a:endParaRPr>
          </a:p>
          <a:p>
            <a:pPr marL="0" indent="0">
              <a:buFontTx/>
              <a:buAutoNum type="arabicPeriod"/>
              <a:defRPr/>
            </a:pPr>
            <a:endParaRPr lang="en-GB" sz="24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64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 bwMode="auto">
          <a:xfrm>
            <a:off x="539750" y="404813"/>
            <a:ext cx="82581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4300" b="0" i="0" baseline="0">
                <a:solidFill>
                  <a:srgbClr val="2D8EC2"/>
                </a:solidFill>
                <a:latin typeface="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 b="1">
                <a:solidFill>
                  <a:srgbClr val="2D8EC2"/>
                </a:solidFill>
                <a:latin typeface="Aria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altLang="en-US" kern="0" smtClean="0">
                <a:latin typeface="Arial" charset="0"/>
              </a:rPr>
              <a:t>What next?</a:t>
            </a:r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539750" y="1870430"/>
            <a:ext cx="8229600" cy="4679950"/>
          </a:xfrm>
          <a:prstGeom prst="rect">
            <a:avLst/>
          </a:prstGeom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4C1966"/>
                </a:solidFill>
                <a:latin typeface="Arial" charset="0"/>
                <a:ea typeface="MS PGothic" panose="020B0600070205080204" pitchFamily="34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GB" sz="2000" kern="0" dirty="0" smtClean="0"/>
              <a:t>Use the resources on the - </a:t>
            </a:r>
            <a:r>
              <a:rPr lang="en-GB" sz="2000" kern="0" dirty="0" smtClean="0">
                <a:hlinkClick r:id="rId3"/>
              </a:rPr>
              <a:t>website</a:t>
            </a:r>
            <a:endParaRPr lang="en-GB" sz="2000" kern="0" dirty="0" smtClean="0"/>
          </a:p>
          <a:p>
            <a:pPr marL="0" indent="0">
              <a:buFontTx/>
              <a:buNone/>
              <a:defRPr/>
            </a:pPr>
            <a:endParaRPr lang="en-GB" sz="2000" kern="0" dirty="0" smtClean="0"/>
          </a:p>
          <a:p>
            <a:pPr marL="0" indent="0">
              <a:buFontTx/>
              <a:buNone/>
              <a:defRPr/>
            </a:pPr>
            <a:r>
              <a:rPr lang="en-GB" sz="2000" kern="0" dirty="0" smtClean="0"/>
              <a:t>Follow our blog - </a:t>
            </a:r>
            <a:r>
              <a:rPr lang="en-GB" sz="2000" kern="0" dirty="0" smtClean="0">
                <a:hlinkClick r:id="rId4"/>
              </a:rPr>
              <a:t>http://careersblog.warwick.ac.uk/</a:t>
            </a:r>
            <a:endParaRPr lang="en-GB" sz="2000" kern="0" dirty="0" smtClean="0"/>
          </a:p>
          <a:p>
            <a:pPr marL="0" indent="0">
              <a:buFontTx/>
              <a:buNone/>
              <a:defRPr/>
            </a:pPr>
            <a:endParaRPr lang="en-GB" sz="2000" kern="0" dirty="0" smtClean="0"/>
          </a:p>
          <a:p>
            <a:pPr marL="0" indent="0">
              <a:buFontTx/>
              <a:buNone/>
              <a:defRPr/>
            </a:pPr>
            <a:r>
              <a:rPr lang="en-GB" sz="2000" kern="0" dirty="0" smtClean="0"/>
              <a:t>Book an appointment - </a:t>
            </a:r>
          </a:p>
          <a:p>
            <a:pPr>
              <a:defRPr/>
            </a:pPr>
            <a:r>
              <a:rPr lang="en-GB" sz="2000" kern="0" dirty="0" smtClean="0">
                <a:hlinkClick r:id="rId5"/>
              </a:rPr>
              <a:t>https://myadvantage.warwick.ac.uk</a:t>
            </a:r>
            <a:r>
              <a:rPr lang="en-GB" sz="2000" kern="0" dirty="0" smtClean="0"/>
              <a:t> </a:t>
            </a:r>
          </a:p>
          <a:p>
            <a:pPr>
              <a:defRPr/>
            </a:pPr>
            <a:r>
              <a:rPr lang="en-GB" sz="2000" kern="0" dirty="0" smtClean="0"/>
              <a:t>Click “View Available Appointments”</a:t>
            </a:r>
          </a:p>
          <a:p>
            <a:pPr>
              <a:defRPr/>
            </a:pPr>
            <a:r>
              <a:rPr lang="en-GB" sz="2000" kern="0" dirty="0" smtClean="0"/>
              <a:t>Choose appointment type.</a:t>
            </a:r>
          </a:p>
          <a:p>
            <a:pPr marL="0" indent="0">
              <a:buFontTx/>
              <a:buNone/>
              <a:defRPr/>
            </a:pPr>
            <a:endParaRPr lang="en-GB" sz="2000" kern="0" dirty="0" smtClean="0"/>
          </a:p>
          <a:p>
            <a:pPr>
              <a:buFontTx/>
              <a:buNone/>
              <a:defRPr/>
            </a:pPr>
            <a:endParaRPr lang="en-GB" sz="2800" kern="0" dirty="0" smtClean="0"/>
          </a:p>
          <a:p>
            <a:pPr>
              <a:defRPr/>
            </a:pPr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10708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451" y="273050"/>
            <a:ext cx="7834804" cy="1319267"/>
          </a:xfrm>
        </p:spPr>
        <p:txBody>
          <a:bodyPr/>
          <a:lstStyle/>
          <a:p>
            <a:pPr algn="ctr"/>
            <a:r>
              <a:rPr lang="en-GB" sz="3900" b="1" dirty="0" smtClean="0"/>
              <a:t>First thoughts on human rights..</a:t>
            </a:r>
            <a:endParaRPr lang="en-GB" sz="3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52451" y="1387366"/>
            <a:ext cx="599023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7030A0"/>
                </a:solidFill>
              </a:rPr>
              <a:t>What is Human Rights?</a:t>
            </a:r>
          </a:p>
          <a:p>
            <a:endParaRPr lang="en-GB" sz="2400" dirty="0">
              <a:solidFill>
                <a:srgbClr val="7030A0"/>
              </a:solidFill>
            </a:endParaRPr>
          </a:p>
          <a:p>
            <a:r>
              <a:rPr lang="en-GB" sz="2400" dirty="0" smtClean="0">
                <a:solidFill>
                  <a:srgbClr val="7030A0"/>
                </a:solidFill>
              </a:rPr>
              <a:t>You might want to look at Human Rights in a broad context first.</a:t>
            </a:r>
          </a:p>
          <a:p>
            <a:endParaRPr lang="en-GB" sz="2400" dirty="0"/>
          </a:p>
          <a:p>
            <a:r>
              <a:rPr lang="en-GB" sz="2400" dirty="0">
                <a:hlinkClick r:id="rId3"/>
              </a:rPr>
              <a:t>http://jobs.theguardian.com/jobs/human-rights</a:t>
            </a:r>
            <a:r>
              <a:rPr lang="en-GB" sz="2400" dirty="0" smtClean="0">
                <a:hlinkClick r:id="rId3"/>
              </a:rPr>
              <a:t>/</a:t>
            </a:r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>
                <a:hlinkClick r:id="rId4"/>
              </a:rPr>
              <a:t>www.w4mp.org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>
                <a:hlinkClick r:id="rId5"/>
              </a:rPr>
              <a:t>http://</a:t>
            </a:r>
            <a:r>
              <a:rPr lang="en-GB" sz="2400" dirty="0" smtClean="0">
                <a:hlinkClick r:id="rId5"/>
              </a:rPr>
              <a:t>www.theguardian.com/politics/2013/sep/30/list-thinktanks-uk</a:t>
            </a:r>
            <a:endParaRPr lang="en-GB" sz="2400" dirty="0" smtClean="0"/>
          </a:p>
          <a:p>
            <a:endParaRPr lang="en-GB" sz="24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60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4676" y="236367"/>
            <a:ext cx="7078993" cy="1482076"/>
          </a:xfrm>
        </p:spPr>
        <p:txBody>
          <a:bodyPr/>
          <a:lstStyle/>
          <a:p>
            <a:pPr marL="0" indent="0" algn="ctr">
              <a:buNone/>
            </a:pPr>
            <a:r>
              <a:rPr lang="en-GB" sz="3900" b="1" dirty="0" smtClean="0">
                <a:solidFill>
                  <a:srgbClr val="2D8EC2"/>
                </a:solidFill>
                <a:latin typeface=""/>
              </a:rPr>
              <a:t>What do you need to succeed in Human Rights?</a:t>
            </a:r>
            <a:endParaRPr lang="en-GB" sz="3900" b="1" dirty="0">
              <a:solidFill>
                <a:srgbClr val="2D8EC2"/>
              </a:solidFill>
              <a:latin typeface="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9090" y="1718443"/>
            <a:ext cx="668457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7030A0"/>
                </a:solidFill>
              </a:rPr>
              <a:t>Resilience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7030A0"/>
                </a:solidFill>
              </a:rPr>
              <a:t>Determination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7030A0"/>
                </a:solidFill>
              </a:rPr>
              <a:t>Ability to think laterally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7030A0"/>
                </a:solidFill>
              </a:rPr>
              <a:t>Patience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7030A0"/>
                </a:solidFill>
              </a:rPr>
              <a:t>Personal Profile in the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7030A0"/>
                </a:solidFill>
              </a:rPr>
              <a:t>Financial resources?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7030A0"/>
                </a:solidFill>
              </a:rPr>
              <a:t>Luck!</a:t>
            </a:r>
            <a:endParaRPr lang="en-GB" sz="2800" dirty="0">
              <a:solidFill>
                <a:srgbClr val="7030A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583" y="1920765"/>
            <a:ext cx="2413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64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840" y="381965"/>
            <a:ext cx="86847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accent1">
                    <a:lumMod val="75000"/>
                  </a:schemeClr>
                </a:solidFill>
              </a:rPr>
              <a:t>How can you rais</a:t>
            </a:r>
            <a:r>
              <a:rPr lang="en-GB" sz="3200" dirty="0" smtClean="0">
                <a:solidFill>
                  <a:schemeClr val="accent1">
                    <a:lumMod val="75000"/>
                  </a:schemeClr>
                </a:solidFill>
              </a:rPr>
              <a:t>e your Human Rights profile?</a:t>
            </a:r>
            <a:endParaRPr lang="en-GB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0262" y="1466193"/>
            <a:ext cx="7772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7030A0"/>
                </a:solidFill>
              </a:rPr>
              <a:t>Engage with the debate!</a:t>
            </a:r>
          </a:p>
          <a:p>
            <a:r>
              <a:rPr lang="en-GB" sz="2400" dirty="0">
                <a:solidFill>
                  <a:srgbClr val="7030A0"/>
                </a:solidFill>
              </a:rPr>
              <a:t>	</a:t>
            </a:r>
            <a:r>
              <a:rPr lang="en-GB" sz="2400" dirty="0" smtClean="0">
                <a:solidFill>
                  <a:srgbClr val="7030A0"/>
                </a:solidFill>
              </a:rPr>
              <a:t>Blog</a:t>
            </a:r>
          </a:p>
          <a:p>
            <a:r>
              <a:rPr lang="en-GB" sz="2400" dirty="0">
                <a:solidFill>
                  <a:srgbClr val="7030A0"/>
                </a:solidFill>
              </a:rPr>
              <a:t>	</a:t>
            </a:r>
            <a:r>
              <a:rPr lang="en-GB" sz="2400" dirty="0" smtClean="0">
                <a:solidFill>
                  <a:srgbClr val="7030A0"/>
                </a:solidFill>
              </a:rPr>
              <a:t>Write</a:t>
            </a:r>
          </a:p>
          <a:p>
            <a:r>
              <a:rPr lang="en-GB" sz="2400" dirty="0">
                <a:solidFill>
                  <a:srgbClr val="7030A0"/>
                </a:solidFill>
              </a:rPr>
              <a:t>	</a:t>
            </a:r>
            <a:r>
              <a:rPr lang="en-GB" sz="2400" dirty="0" smtClean="0">
                <a:solidFill>
                  <a:srgbClr val="7030A0"/>
                </a:solidFill>
              </a:rPr>
              <a:t>Comment</a:t>
            </a:r>
          </a:p>
          <a:p>
            <a:r>
              <a:rPr lang="en-GB" sz="2400" dirty="0">
                <a:solidFill>
                  <a:srgbClr val="7030A0"/>
                </a:solidFill>
              </a:rPr>
              <a:t>	</a:t>
            </a:r>
            <a:r>
              <a:rPr lang="en-GB" sz="2400" dirty="0" smtClean="0">
                <a:solidFill>
                  <a:srgbClr val="7030A0"/>
                </a:solidFill>
              </a:rPr>
              <a:t>Volunteer</a:t>
            </a:r>
          </a:p>
          <a:p>
            <a:endParaRPr lang="en-GB" sz="2400" dirty="0" smtClean="0">
              <a:solidFill>
                <a:srgbClr val="7030A0"/>
              </a:solidFill>
            </a:endParaRPr>
          </a:p>
          <a:p>
            <a:r>
              <a:rPr lang="en-GB" sz="2400" dirty="0" smtClean="0">
                <a:solidFill>
                  <a:srgbClr val="7030A0"/>
                </a:solidFill>
              </a:rPr>
              <a:t>Network</a:t>
            </a:r>
          </a:p>
          <a:p>
            <a:r>
              <a:rPr lang="en-GB" sz="2400" dirty="0">
                <a:solidFill>
                  <a:srgbClr val="7030A0"/>
                </a:solidFill>
              </a:rPr>
              <a:t>	</a:t>
            </a:r>
            <a:r>
              <a:rPr lang="en-GB" sz="2400" dirty="0" smtClean="0">
                <a:solidFill>
                  <a:srgbClr val="7030A0"/>
                </a:solidFill>
              </a:rPr>
              <a:t>Face to face</a:t>
            </a:r>
          </a:p>
          <a:p>
            <a:r>
              <a:rPr lang="en-GB" sz="2400" dirty="0">
                <a:solidFill>
                  <a:srgbClr val="7030A0"/>
                </a:solidFill>
              </a:rPr>
              <a:t>	</a:t>
            </a:r>
            <a:r>
              <a:rPr lang="en-GB" sz="2400" dirty="0" smtClean="0">
                <a:solidFill>
                  <a:srgbClr val="7030A0"/>
                </a:solidFill>
              </a:rPr>
              <a:t>Through LinkedIn</a:t>
            </a:r>
          </a:p>
          <a:p>
            <a:r>
              <a:rPr lang="en-GB" sz="2400" dirty="0">
                <a:solidFill>
                  <a:srgbClr val="7030A0"/>
                </a:solidFill>
              </a:rPr>
              <a:t>	</a:t>
            </a:r>
            <a:r>
              <a:rPr lang="en-GB" sz="2400" dirty="0" smtClean="0">
                <a:solidFill>
                  <a:srgbClr val="7030A0"/>
                </a:solidFill>
              </a:rPr>
              <a:t>Attend events</a:t>
            </a:r>
          </a:p>
          <a:p>
            <a:r>
              <a:rPr lang="en-GB" sz="2400" dirty="0">
                <a:solidFill>
                  <a:srgbClr val="7030A0"/>
                </a:solidFill>
              </a:rPr>
              <a:t>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462" y="1771321"/>
            <a:ext cx="4197122" cy="278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10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2002" y="273050"/>
            <a:ext cx="6420048" cy="909364"/>
          </a:xfrm>
        </p:spPr>
        <p:txBody>
          <a:bodyPr/>
          <a:lstStyle/>
          <a:p>
            <a:pPr algn="ctr"/>
            <a:r>
              <a:rPr lang="en-GB" sz="3900" b="1" dirty="0" smtClean="0"/>
              <a:t>Sell your experience</a:t>
            </a:r>
            <a:endParaRPr lang="en-GB" sz="39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83" y="1493783"/>
            <a:ext cx="2373173" cy="33619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69324" y="1639614"/>
            <a:ext cx="41936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7030A0"/>
                </a:solidFill>
              </a:rPr>
              <a:t>Expect to have to apply for jobs but try to know what’s “out there”!</a:t>
            </a:r>
          </a:p>
          <a:p>
            <a:endParaRPr lang="en-GB" sz="2400" dirty="0">
              <a:solidFill>
                <a:srgbClr val="7030A0"/>
              </a:solidFill>
            </a:endParaRPr>
          </a:p>
          <a:p>
            <a:r>
              <a:rPr lang="en-GB" sz="2400" dirty="0" smtClean="0">
                <a:solidFill>
                  <a:srgbClr val="7030A0"/>
                </a:solidFill>
              </a:rPr>
              <a:t> Use CAR(E)</a:t>
            </a:r>
          </a:p>
          <a:p>
            <a:endParaRPr lang="en-GB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90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1614" y="220601"/>
            <a:ext cx="6874041" cy="835690"/>
          </a:xfrm>
        </p:spPr>
        <p:txBody>
          <a:bodyPr/>
          <a:lstStyle/>
          <a:p>
            <a:pPr marL="0" indent="0" algn="ctr">
              <a:buNone/>
            </a:pPr>
            <a:r>
              <a:rPr lang="en-GB" sz="3900" b="1" dirty="0" smtClean="0">
                <a:solidFill>
                  <a:srgbClr val="2D8EC2"/>
                </a:solidFill>
                <a:latin typeface=""/>
              </a:rPr>
              <a:t>Use LinkedIn</a:t>
            </a:r>
            <a:endParaRPr lang="en-GB" sz="3900" b="1" dirty="0">
              <a:solidFill>
                <a:srgbClr val="2D8EC2"/>
              </a:solidFill>
              <a:latin typeface="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1545021"/>
            <a:ext cx="71417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hlinkClick r:id="rId3"/>
              </a:rPr>
              <a:t>My profile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US" dirty="0" smtClean="0">
                <a:hlinkClick r:id="rId4"/>
              </a:rPr>
              <a:t>Search for Human Rights jobs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155" y="2145185"/>
            <a:ext cx="2413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87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8731" y="273050"/>
            <a:ext cx="7023319" cy="1571516"/>
          </a:xfrm>
        </p:spPr>
        <p:txBody>
          <a:bodyPr/>
          <a:lstStyle/>
          <a:p>
            <a:pPr algn="ctr"/>
            <a:r>
              <a:rPr lang="en-GB" sz="3900" b="1" dirty="0" smtClean="0"/>
              <a:t>You might need to apply speculatively..</a:t>
            </a:r>
            <a:endParaRPr lang="en-GB" sz="3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24759" y="2427890"/>
            <a:ext cx="54233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7030A0"/>
                </a:solidFill>
              </a:rPr>
              <a:t>How will you do it?</a:t>
            </a:r>
          </a:p>
          <a:p>
            <a:endParaRPr lang="en-GB" sz="2400" dirty="0">
              <a:solidFill>
                <a:srgbClr val="7030A0"/>
              </a:solidFill>
            </a:endParaRPr>
          </a:p>
          <a:p>
            <a:r>
              <a:rPr lang="en-GB" sz="2400" dirty="0" smtClean="0">
                <a:solidFill>
                  <a:srgbClr val="7030A0"/>
                </a:solidFill>
              </a:rPr>
              <a:t>Call up?</a:t>
            </a:r>
          </a:p>
          <a:p>
            <a:r>
              <a:rPr lang="en-GB" sz="2400" dirty="0" smtClean="0">
                <a:solidFill>
                  <a:srgbClr val="7030A0"/>
                </a:solidFill>
              </a:rPr>
              <a:t>Send an email?</a:t>
            </a:r>
          </a:p>
          <a:p>
            <a:r>
              <a:rPr lang="en-GB" sz="2400" dirty="0" smtClean="0">
                <a:solidFill>
                  <a:srgbClr val="7030A0"/>
                </a:solidFill>
              </a:rPr>
              <a:t>Approach via Facebook or LinkedIn</a:t>
            </a:r>
          </a:p>
          <a:p>
            <a:r>
              <a:rPr lang="en-GB" sz="2400" dirty="0" smtClean="0">
                <a:solidFill>
                  <a:srgbClr val="7030A0"/>
                </a:solidFill>
              </a:rPr>
              <a:t>Send a CV and cover letter</a:t>
            </a:r>
            <a:endParaRPr lang="en-GB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75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1614" y="126008"/>
            <a:ext cx="7252414" cy="1466310"/>
          </a:xfrm>
        </p:spPr>
        <p:txBody>
          <a:bodyPr/>
          <a:lstStyle/>
          <a:p>
            <a:pPr marL="0" indent="0" algn="ctr">
              <a:buNone/>
            </a:pPr>
            <a:r>
              <a:rPr lang="en-GB" sz="3900" b="1" dirty="0" smtClean="0">
                <a:solidFill>
                  <a:srgbClr val="2D8EC2"/>
                </a:solidFill>
                <a:latin typeface=""/>
              </a:rPr>
              <a:t>Where can you find opportunities?</a:t>
            </a:r>
            <a:endParaRPr lang="en-GB" sz="3900" b="1" dirty="0">
              <a:solidFill>
                <a:srgbClr val="2D8EC2"/>
              </a:solidFill>
              <a:latin typeface="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3779" y="1560788"/>
            <a:ext cx="71102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www.bihr.org.uk/Pages/Category/guides-and-fact-sheets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https</a:t>
            </a:r>
            <a:r>
              <a:rPr lang="en-GB" dirty="0">
                <a:hlinkClick r:id="rId4"/>
              </a:rPr>
              <a:t>://</a:t>
            </a:r>
            <a:r>
              <a:rPr lang="en-GB" dirty="0" smtClean="0">
                <a:hlinkClick r:id="rId4"/>
              </a:rPr>
              <a:t>twitter.com/LSHumanRights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https</a:t>
            </a:r>
            <a:r>
              <a:rPr lang="en-GB" dirty="0">
                <a:hlinkClick r:id="rId4"/>
              </a:rPr>
              <a:t>://</a:t>
            </a:r>
            <a:r>
              <a:rPr lang="en-GB" dirty="0" smtClean="0">
                <a:hlinkClick r:id="rId4"/>
              </a:rPr>
              <a:t>twitter.com/LSHumanRights</a:t>
            </a:r>
            <a:endParaRPr lang="en-GB" dirty="0" smtClean="0"/>
          </a:p>
          <a:p>
            <a:r>
              <a:rPr lang="en-GB" dirty="0" smtClean="0">
                <a:hlinkClick r:id="rId5"/>
              </a:rPr>
              <a:t>https</a:t>
            </a:r>
            <a:r>
              <a:rPr lang="en-GB" dirty="0">
                <a:hlinkClick r:id="rId5"/>
              </a:rPr>
              <a:t>://careers.amnesty.org</a:t>
            </a:r>
            <a:r>
              <a:rPr lang="en-GB" dirty="0" smtClean="0">
                <a:hlinkClick r:id="rId5"/>
              </a:rPr>
              <a:t>/</a:t>
            </a:r>
            <a:endParaRPr lang="en-GB" dirty="0" smtClean="0"/>
          </a:p>
          <a:p>
            <a:r>
              <a:rPr lang="en-GB" dirty="0" smtClean="0">
                <a:hlinkClick r:id="rId6"/>
              </a:rPr>
              <a:t>http</a:t>
            </a:r>
            <a:r>
              <a:rPr lang="en-GB" dirty="0">
                <a:hlinkClick r:id="rId6"/>
              </a:rPr>
              <a:t>://www.hrw.org</a:t>
            </a:r>
            <a:r>
              <a:rPr lang="en-GB" dirty="0" smtClean="0">
                <a:hlinkClick r:id="rId6"/>
              </a:rPr>
              <a:t>/</a:t>
            </a:r>
            <a:endParaRPr lang="en-GB" dirty="0" smtClean="0"/>
          </a:p>
          <a:p>
            <a:r>
              <a:rPr lang="en-GB" dirty="0" smtClean="0">
                <a:hlinkClick r:id="rId7"/>
              </a:rPr>
              <a:t>https</a:t>
            </a:r>
            <a:r>
              <a:rPr lang="en-GB" dirty="0">
                <a:hlinkClick r:id="rId7"/>
              </a:rPr>
              <a:t>://www.liberty-human-rights.org.uk</a:t>
            </a:r>
            <a:r>
              <a:rPr lang="en-GB" dirty="0" smtClean="0">
                <a:hlinkClick r:id="rId7"/>
              </a:rPr>
              <a:t>/</a:t>
            </a:r>
            <a:endParaRPr lang="en-GB" dirty="0" smtClean="0"/>
          </a:p>
          <a:p>
            <a:r>
              <a:rPr lang="en-GB" dirty="0" smtClean="0">
                <a:hlinkClick r:id="rId7"/>
              </a:rPr>
              <a:t>https</a:t>
            </a:r>
            <a:r>
              <a:rPr lang="en-GB" dirty="0">
                <a:hlinkClick r:id="rId7"/>
              </a:rPr>
              <a:t>://www.liberty-human-rights.org.uk</a:t>
            </a:r>
            <a:r>
              <a:rPr lang="en-GB" dirty="0" smtClean="0">
                <a:hlinkClick r:id="rId7"/>
              </a:rPr>
              <a:t>/</a:t>
            </a:r>
            <a:endParaRPr lang="en-GB" dirty="0" smtClean="0"/>
          </a:p>
          <a:p>
            <a:r>
              <a:rPr lang="en-GB" dirty="0">
                <a:hlinkClick r:id="rId8"/>
              </a:rPr>
              <a:t>http://www.oneworld.net</a:t>
            </a:r>
            <a:r>
              <a:rPr lang="en-GB" dirty="0" smtClean="0">
                <a:hlinkClick r:id="rId8"/>
              </a:rPr>
              <a:t>/</a:t>
            </a:r>
            <a:endParaRPr lang="en-GB" dirty="0" smtClean="0"/>
          </a:p>
          <a:p>
            <a:r>
              <a:rPr lang="en-GB" dirty="0">
                <a:hlinkClick r:id="rId9"/>
              </a:rPr>
              <a:t>http://</a:t>
            </a:r>
            <a:r>
              <a:rPr lang="en-GB" dirty="0" smtClean="0">
                <a:hlinkClick r:id="rId9"/>
              </a:rPr>
              <a:t>www.amicus-alj.org/index.php</a:t>
            </a:r>
            <a:endParaRPr lang="en-GB" dirty="0" smtClean="0"/>
          </a:p>
          <a:p>
            <a:r>
              <a:rPr lang="en-GB" dirty="0">
                <a:hlinkClick r:id="rId10"/>
              </a:rPr>
              <a:t>http://</a:t>
            </a:r>
            <a:r>
              <a:rPr lang="en-GB" dirty="0" smtClean="0">
                <a:hlinkClick r:id="rId10"/>
              </a:rPr>
              <a:t>www.derechos.org/nizkor/eng.html</a:t>
            </a:r>
            <a:endParaRPr lang="en-GB" dirty="0" smtClean="0"/>
          </a:p>
          <a:p>
            <a:r>
              <a:rPr lang="en-GB" dirty="0">
                <a:hlinkClick r:id="rId11"/>
              </a:rPr>
              <a:t>https://</a:t>
            </a:r>
            <a:r>
              <a:rPr lang="en-GB" dirty="0" smtClean="0">
                <a:hlinkClick r:id="rId11"/>
              </a:rPr>
              <a:t>www.fidh.org/International-Federation-for-Human-Rights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>
                <a:solidFill>
                  <a:srgbClr val="7030A0"/>
                </a:solidFill>
              </a:rPr>
              <a:t>Many small organisations are involved in the field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11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WJ: Default slide">
  <a:themeElements>
    <a:clrScheme name="pfeg COlour Palette">
      <a:dk1>
        <a:srgbClr val="524C40"/>
      </a:dk1>
      <a:lt1>
        <a:srgbClr val="FFFFFF"/>
      </a:lt1>
      <a:dk2>
        <a:srgbClr val="000000"/>
      </a:dk2>
      <a:lt2>
        <a:srgbClr val="D8D3C3"/>
      </a:lt2>
      <a:accent1>
        <a:srgbClr val="00819E"/>
      </a:accent1>
      <a:accent2>
        <a:srgbClr val="9C8F30"/>
      </a:accent2>
      <a:accent3>
        <a:srgbClr val="558476"/>
      </a:accent3>
      <a:accent4>
        <a:srgbClr val="AD2B5B"/>
      </a:accent4>
      <a:accent5>
        <a:srgbClr val="944577"/>
      </a:accent5>
      <a:accent6>
        <a:srgbClr val="2D2D8A"/>
      </a:accent6>
      <a:hlink>
        <a:srgbClr val="007BC1"/>
      </a:hlink>
      <a:folHlink>
        <a:srgbClr val="62177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WJ: Default slide">
  <a:themeElements>
    <a:clrScheme name="pfeg COlour Palette">
      <a:dk1>
        <a:srgbClr val="524C40"/>
      </a:dk1>
      <a:lt1>
        <a:srgbClr val="FFFFFF"/>
      </a:lt1>
      <a:dk2>
        <a:srgbClr val="000000"/>
      </a:dk2>
      <a:lt2>
        <a:srgbClr val="D8D3C3"/>
      </a:lt2>
      <a:accent1>
        <a:srgbClr val="00819E"/>
      </a:accent1>
      <a:accent2>
        <a:srgbClr val="9C8F30"/>
      </a:accent2>
      <a:accent3>
        <a:srgbClr val="558476"/>
      </a:accent3>
      <a:accent4>
        <a:srgbClr val="AD2B5B"/>
      </a:accent4>
      <a:accent5>
        <a:srgbClr val="944577"/>
      </a:accent5>
      <a:accent6>
        <a:srgbClr val="2D2D8A"/>
      </a:accent6>
      <a:hlink>
        <a:srgbClr val="007BC1"/>
      </a:hlink>
      <a:folHlink>
        <a:srgbClr val="62177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1189</Words>
  <Application>Microsoft Office PowerPoint</Application>
  <PresentationFormat>On-screen Show (4:3)</PresentationFormat>
  <Paragraphs>230</Paragraphs>
  <Slides>24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MS PGothic</vt:lpstr>
      <vt:lpstr>MS PGothic</vt:lpstr>
      <vt:lpstr>Arial</vt:lpstr>
      <vt:lpstr>Calibri</vt:lpstr>
      <vt:lpstr>Times New Roman</vt:lpstr>
      <vt:lpstr>MWJ: Default slide</vt:lpstr>
      <vt:lpstr>1_MWJ: Default slide</vt:lpstr>
      <vt:lpstr>PowerPoint Presentation</vt:lpstr>
      <vt:lpstr>PowerPoint Presentation</vt:lpstr>
      <vt:lpstr>First thoughts on human rights..</vt:lpstr>
      <vt:lpstr>PowerPoint Presentation</vt:lpstr>
      <vt:lpstr>PowerPoint Presentation</vt:lpstr>
      <vt:lpstr>Sell your experience</vt:lpstr>
      <vt:lpstr>PowerPoint Presentation</vt:lpstr>
      <vt:lpstr>You might need to apply speculatively..</vt:lpstr>
      <vt:lpstr>PowerPoint Presentation</vt:lpstr>
      <vt:lpstr>How should you structure a covering letter?</vt:lpstr>
      <vt:lpstr>PowerPoint Presentation</vt:lpstr>
      <vt:lpstr>PowerPoint Presentation</vt:lpstr>
      <vt:lpstr>PowerPoint Presentation</vt:lpstr>
      <vt:lpstr>PowerPoint Presentation</vt:lpstr>
      <vt:lpstr>Introduction</vt:lpstr>
      <vt:lpstr>1st paragraph – WHY THEM</vt:lpstr>
      <vt:lpstr>PowerPoint Presentation</vt:lpstr>
      <vt:lpstr>2nd paragraph – WHY YOU</vt:lpstr>
      <vt:lpstr>What’s wrong with this?</vt:lpstr>
      <vt:lpstr>PowerPoint Presentation</vt:lpstr>
      <vt:lpstr>Now map your skills…     </vt:lpstr>
      <vt:lpstr>PowerPoint Presentation</vt:lpstr>
      <vt:lpstr>Other top tips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Barden, Stacey</dc:creator>
  <cp:lastModifiedBy>Leslie, Claire</cp:lastModifiedBy>
  <cp:revision>37</cp:revision>
  <dcterms:created xsi:type="dcterms:W3CDTF">2014-08-18T13:14:07Z</dcterms:created>
  <dcterms:modified xsi:type="dcterms:W3CDTF">2015-02-11T11:48:34Z</dcterms:modified>
</cp:coreProperties>
</file>