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1" r:id="rId6"/>
    <p:sldId id="497" r:id="rId7"/>
    <p:sldId id="494" r:id="rId8"/>
    <p:sldId id="495" r:id="rId9"/>
    <p:sldId id="498" r:id="rId10"/>
    <p:sldId id="49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B9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892" autoAdjust="0"/>
  </p:normalViewPr>
  <p:slideViewPr>
    <p:cSldViewPr snapToGrid="0">
      <p:cViewPr varScale="1">
        <p:scale>
          <a:sx n="91" d="100"/>
          <a:sy n="91" d="100"/>
        </p:scale>
        <p:origin x="1272"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716185-1A7E-40C2-92D8-0C933734F981}" type="datetimeFigureOut">
              <a:rPr lang="en-GB" smtClean="0"/>
              <a:t>17/08/2022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DF8F08-8C5A-485B-874C-5750A83757CA}" type="slidenum">
              <a:rPr lang="en-GB" smtClean="0"/>
              <a:t>‹#›</a:t>
            </a:fld>
            <a:endParaRPr lang="en-GB"/>
          </a:p>
        </p:txBody>
      </p:sp>
    </p:spTree>
    <p:extLst>
      <p:ext uri="{BB962C8B-B14F-4D97-AF65-F5344CB8AC3E}">
        <p14:creationId xmlns:p14="http://schemas.microsoft.com/office/powerpoint/2010/main" val="3549387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Warwick Careers website</a:t>
            </a:r>
          </a:p>
          <a:p>
            <a:pPr marL="228600" indent="-228600">
              <a:buAutoNum type="arabicPeriod"/>
            </a:pPr>
            <a:r>
              <a:rPr lang="en-GB" dirty="0"/>
              <a:t>Self-awareness Moodle – especially useful if you are not sure what makes you tick just yet – could help you to plan activities to make the most of your time at university</a:t>
            </a:r>
          </a:p>
          <a:p>
            <a:pPr marL="228600" indent="-228600">
              <a:buAutoNum type="arabicPeriod"/>
            </a:pPr>
            <a:r>
              <a:rPr lang="en-GB" dirty="0"/>
              <a:t>Prospects Planner (and job match quiz) – also based around self-awareness but gives ideas of the types of graduate jobs that might suit you in the future</a:t>
            </a:r>
          </a:p>
          <a:p>
            <a:pPr marL="228600" indent="-228600">
              <a:buAutoNum type="arabicPeriod"/>
            </a:pPr>
            <a:r>
              <a:rPr lang="en-GB" dirty="0"/>
              <a:t>Where do I start: Warwick Careers resource – where do you think you are in terms of preparedness for your future?</a:t>
            </a:r>
          </a:p>
          <a:p>
            <a:pPr marL="228600" indent="-228600">
              <a:buAutoNum type="arabicPeriod"/>
            </a:pPr>
            <a:r>
              <a:rPr lang="en-GB" dirty="0"/>
              <a:t>What Can I Do With My Degree? Do all law students become solicitors or barristers? What do history graduates actually do after graduation?</a:t>
            </a:r>
          </a:p>
          <a:p>
            <a:pPr marL="228600" indent="-228600">
              <a:buAutoNum type="arabicPeriod"/>
            </a:pPr>
            <a:r>
              <a:rPr lang="en-GB" dirty="0"/>
              <a:t>Popular industries and job sectors – Prospects’ guide to graduate job destinations</a:t>
            </a:r>
          </a:p>
          <a:p>
            <a:pPr marL="228600" indent="-228600">
              <a:buAutoNum type="arabicPeriod"/>
            </a:pPr>
            <a:r>
              <a:rPr lang="en-GB" dirty="0"/>
              <a:t>Different types of jobs: Target Jobs descriptions of a variety of graduate job roles</a:t>
            </a:r>
          </a:p>
          <a:p>
            <a:pPr marL="228600" indent="-228600">
              <a:buAutoNum type="arabicPeriod"/>
            </a:pPr>
            <a:r>
              <a:rPr lang="en-GB" dirty="0"/>
              <a:t>Warwick Careers guide to internships and work experience – experience is really important in the graduate job market, so it is never too early to start thinking about it (especially if you are thinking about spring weeks in the banking and finance sectors)</a:t>
            </a:r>
          </a:p>
        </p:txBody>
      </p:sp>
      <p:sp>
        <p:nvSpPr>
          <p:cNvPr id="4" name="Slide Number Placeholder 3"/>
          <p:cNvSpPr>
            <a:spLocks noGrp="1"/>
          </p:cNvSpPr>
          <p:nvPr>
            <p:ph type="sldNum" sz="quarter" idx="5"/>
          </p:nvPr>
        </p:nvSpPr>
        <p:spPr/>
        <p:txBody>
          <a:bodyPr/>
          <a:lstStyle/>
          <a:p>
            <a:fld id="{22DF8F08-8C5A-485B-874C-5750A83757CA}" type="slidenum">
              <a:rPr lang="en-GB" smtClean="0"/>
              <a:t>6</a:t>
            </a:fld>
            <a:endParaRPr lang="en-GB"/>
          </a:p>
        </p:txBody>
      </p:sp>
    </p:spTree>
    <p:extLst>
      <p:ext uri="{BB962C8B-B14F-4D97-AF65-F5344CB8AC3E}">
        <p14:creationId xmlns:p14="http://schemas.microsoft.com/office/powerpoint/2010/main" val="1333766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F6BFB-3CA3-86D4-CC9C-2C6B7DD6C5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2822DE6-C8A5-ACB8-3E17-093D4D7602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4EA98FE-307A-514A-FB71-8E66EE17A847}"/>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002D41A2-3598-F167-7F18-AC5F06A6F8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877856-B3A0-0ECA-8E1F-6ABBDEFE7A28}"/>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4181657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CDF01-5041-B5B0-1DAB-FEB630E36B4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3EB5BD-7E98-B36E-BAD0-1E73FCFDDB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0FB183-2224-61CC-F3AF-102BA6436F22}"/>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8300F047-2663-8D2F-0C21-05126145C6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E6353F-775C-A0C1-571E-07178208E162}"/>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1347328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B7E8E7-4984-0CE9-B5CB-E1A0AF7F9F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8BEAF5-8263-A317-1BDA-217592D5CC3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F9D4C2-B0A6-951A-1D53-98D7212DB3E2}"/>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CEDA7F5D-8AA0-B58F-474B-A556ED43B2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9D722C-F486-B371-785A-561BDDDB116D}"/>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217482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949AE-C2D6-9C18-E6FC-BADD2BE7FB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F9163F-EE70-E5E9-C74B-C16E63151E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2B62A4-0440-387D-DDC6-711E56F34DE6}"/>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49B3D023-594D-B1D6-5C69-1117EE03CF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E38C00-F3E6-1B62-CCB0-53D82FC700D5}"/>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1061677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72750-C1B9-6C4F-F901-5BF99D4CD2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65FB0B3-AEDA-233C-1B91-097B23F7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A31C71-EE93-07B4-892E-FA0CBBE99FF1}"/>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1BE22F93-11E6-73F3-2138-C2CA8F16ED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8004CB-796D-0735-57A0-DE66F9BECF30}"/>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2362185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6D9FD-C654-1DEA-4512-762CDFB4E9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71B6DC-C591-A4E0-ED7F-1EE6116795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2D5B0-600B-D67B-6D97-42D020238F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E314D77-E3F9-DFA1-587A-9BF79768658E}"/>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6" name="Footer Placeholder 5">
            <a:extLst>
              <a:ext uri="{FF2B5EF4-FFF2-40B4-BE49-F238E27FC236}">
                <a16:creationId xmlns:a16="http://schemas.microsoft.com/office/drawing/2014/main" id="{60EDF4E2-AF20-35FF-E603-C74E37C0B0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42733F-1EE5-6454-27AD-EC97E8B42CFB}"/>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3939472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5088B-9F1B-165A-0BC1-F4F78B436D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1FDD10-C8DC-256F-63C8-BAE8C7E4A7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C231B5-0607-8BC7-EBE3-225F794739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30FDE9-CBE6-6606-7D08-0D9406C4A8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25EE5B-CC27-F5E1-EE51-24997A321C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5B61FA4-FEC6-7825-56AC-9CE08E5EEFCD}"/>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8" name="Footer Placeholder 7">
            <a:extLst>
              <a:ext uri="{FF2B5EF4-FFF2-40B4-BE49-F238E27FC236}">
                <a16:creationId xmlns:a16="http://schemas.microsoft.com/office/drawing/2014/main" id="{C8C62758-75E7-F7A7-5408-52690897C35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5F2E09-B928-A4CC-31C1-DF78278C3D33}"/>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2532608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92610-1DD1-28CE-C9AA-1F2057EA78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17388D8-180F-B04C-ED8F-37E7C229A306}"/>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4" name="Footer Placeholder 3">
            <a:extLst>
              <a:ext uri="{FF2B5EF4-FFF2-40B4-BE49-F238E27FC236}">
                <a16:creationId xmlns:a16="http://schemas.microsoft.com/office/drawing/2014/main" id="{0D78749E-CCE0-04C2-D036-D317A6A95B3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70782D-EF2F-1091-F443-A1602112AE19}"/>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3754370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A81E28-04BE-BF8B-D38E-16C903D5C24B}"/>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3" name="Footer Placeholder 2">
            <a:extLst>
              <a:ext uri="{FF2B5EF4-FFF2-40B4-BE49-F238E27FC236}">
                <a16:creationId xmlns:a16="http://schemas.microsoft.com/office/drawing/2014/main" id="{848AF5F6-78E5-E3D4-AAE5-5880BE3287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FDDEE4C-161A-53CD-A7A0-954A47030BA7}"/>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3338096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B7CF-71C8-842A-10F2-EEC8AD6CF1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9CEAC62-C4C4-0196-F22A-06CA1E462A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E94E83A-D04D-BD01-9E9F-45C112086C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C441E4-42C5-3140-40D7-C3B220754F9D}"/>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6" name="Footer Placeholder 5">
            <a:extLst>
              <a:ext uri="{FF2B5EF4-FFF2-40B4-BE49-F238E27FC236}">
                <a16:creationId xmlns:a16="http://schemas.microsoft.com/office/drawing/2014/main" id="{0F873FB9-5A98-A2AA-52E9-32B6E396D4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3CC0E9-CF57-364D-2B72-0DBF90957FB0}"/>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1880938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DB468-5258-532B-E65F-F18E32D52A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9A1C9B2-F1DB-9102-1837-AA19874314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63CAA69-91B5-6C73-631E-B693AA37A0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E4876-329A-5FB2-C427-23F34DD27941}"/>
              </a:ext>
            </a:extLst>
          </p:cNvPr>
          <p:cNvSpPr>
            <a:spLocks noGrp="1"/>
          </p:cNvSpPr>
          <p:nvPr>
            <p:ph type="dt" sz="half" idx="10"/>
          </p:nvPr>
        </p:nvSpPr>
        <p:spPr/>
        <p:txBody>
          <a:bodyPr/>
          <a:lstStyle/>
          <a:p>
            <a:fld id="{7312CED8-4B43-43A2-8799-243FAA80A7FA}" type="datetimeFigureOut">
              <a:rPr lang="en-GB" smtClean="0"/>
              <a:t>17/08/2022</a:t>
            </a:fld>
            <a:endParaRPr lang="en-GB"/>
          </a:p>
        </p:txBody>
      </p:sp>
      <p:sp>
        <p:nvSpPr>
          <p:cNvPr id="6" name="Footer Placeholder 5">
            <a:extLst>
              <a:ext uri="{FF2B5EF4-FFF2-40B4-BE49-F238E27FC236}">
                <a16:creationId xmlns:a16="http://schemas.microsoft.com/office/drawing/2014/main" id="{E69094D0-9E5F-1364-DF66-47E239EB2F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67013C-090C-C544-F755-CEFDF8759CB5}"/>
              </a:ext>
            </a:extLst>
          </p:cNvPr>
          <p:cNvSpPr>
            <a:spLocks noGrp="1"/>
          </p:cNvSpPr>
          <p:nvPr>
            <p:ph type="sldNum" sz="quarter" idx="12"/>
          </p:nvPr>
        </p:nvSpPr>
        <p:spPr/>
        <p:txBody>
          <a:bodyPr/>
          <a:lstStyle/>
          <a:p>
            <a:fld id="{E5FB61B9-CE3F-4DD6-BDCE-40C39F56E5B2}" type="slidenum">
              <a:rPr lang="en-GB" smtClean="0"/>
              <a:t>‹#›</a:t>
            </a:fld>
            <a:endParaRPr lang="en-GB"/>
          </a:p>
        </p:txBody>
      </p:sp>
    </p:spTree>
    <p:extLst>
      <p:ext uri="{BB962C8B-B14F-4D97-AF65-F5344CB8AC3E}">
        <p14:creationId xmlns:p14="http://schemas.microsoft.com/office/powerpoint/2010/main" val="404293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BE5F8-B239-5428-EC25-6D0B1F6D5D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876389-18B9-C35B-E14E-BF4590171E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9FF69D-8722-B24E-4660-68D2A94BF7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2CED8-4B43-43A2-8799-243FAA80A7FA}" type="datetimeFigureOut">
              <a:rPr lang="en-GB" smtClean="0"/>
              <a:t>17/08/2022</a:t>
            </a:fld>
            <a:endParaRPr lang="en-GB"/>
          </a:p>
        </p:txBody>
      </p:sp>
      <p:sp>
        <p:nvSpPr>
          <p:cNvPr id="5" name="Footer Placeholder 4">
            <a:extLst>
              <a:ext uri="{FF2B5EF4-FFF2-40B4-BE49-F238E27FC236}">
                <a16:creationId xmlns:a16="http://schemas.microsoft.com/office/drawing/2014/main" id="{AFAB9A86-DE2E-6203-D61A-1C149C4574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2DBD46D-6E30-B2C9-D1F2-134D230EC4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B61B9-CE3F-4DD6-BDCE-40C39F56E5B2}" type="slidenum">
              <a:rPr lang="en-GB" smtClean="0"/>
              <a:t>‹#›</a:t>
            </a:fld>
            <a:endParaRPr lang="en-GB"/>
          </a:p>
        </p:txBody>
      </p:sp>
    </p:spTree>
    <p:extLst>
      <p:ext uri="{BB962C8B-B14F-4D97-AF65-F5344CB8AC3E}">
        <p14:creationId xmlns:p14="http://schemas.microsoft.com/office/powerpoint/2010/main" val="2402377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areers@warwick.ac.uk"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warwick.ac.uk/services/careers/help/" TargetMode="External"/><Relationship Id="rId3" Type="http://schemas.openxmlformats.org/officeDocument/2006/relationships/hyperlink" Target="https://twitter.com/so_warwick?lang=en" TargetMode="External"/><Relationship Id="rId7"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hyperlink" Target="https://careersblog.warwick.ac.uk/" TargetMode="External"/><Relationship Id="rId5" Type="http://schemas.openxmlformats.org/officeDocument/2006/relationships/hyperlink" Target="https://www.facebook.com/WarwickStudentOpportunity/" TargetMode="External"/><Relationship Id="rId4" Type="http://schemas.openxmlformats.org/officeDocument/2006/relationships/hyperlink" Target="https://www.youtube.com/user/careersandskills" TargetMode="External"/><Relationship Id="rId9" Type="http://schemas.openxmlformats.org/officeDocument/2006/relationships/hyperlink" Target="mailto:careers@warwick.ac.uk"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myadvantage.warwick.ac.uk/students"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ww.prospects.ac.uk/jobs-and-work-experience/job-sectors" TargetMode="External"/><Relationship Id="rId3" Type="http://schemas.openxmlformats.org/officeDocument/2006/relationships/hyperlink" Target="https://warwick.ac.uk/services/careers/" TargetMode="External"/><Relationship Id="rId7" Type="http://schemas.openxmlformats.org/officeDocument/2006/relationships/hyperlink" Target="https://www.prospects.ac.uk/careers-advice/what-can-i-do-with-my-degree"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arwick.ac.uk/services/careers/options/statements/" TargetMode="External"/><Relationship Id="rId5" Type="http://schemas.openxmlformats.org/officeDocument/2006/relationships/hyperlink" Target="https://www.prospects.ac.uk/planner" TargetMode="External"/><Relationship Id="rId10" Type="http://schemas.openxmlformats.org/officeDocument/2006/relationships/hyperlink" Target="https://warwick.ac.uk/services/careers/workexperience/" TargetMode="External"/><Relationship Id="rId4" Type="http://schemas.openxmlformats.org/officeDocument/2006/relationships/hyperlink" Target="https://moodle.warwick.ac.uk/course/view.php?id=25808" TargetMode="External"/><Relationship Id="rId9" Type="http://schemas.openxmlformats.org/officeDocument/2006/relationships/hyperlink" Target="https://targetjobs.co.uk/careers-advice/job-descriptions"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myadvantage.warwick.ac.uk/students"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warwick.ac.uk/services/careers/events/"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s://warwick.ac.uk/about/community/volunteers" TargetMode="External"/><Relationship Id="rId13" Type="http://schemas.openxmlformats.org/officeDocument/2006/relationships/image" Target="../media/image6.png"/><Relationship Id="rId3" Type="http://schemas.openxmlformats.org/officeDocument/2006/relationships/hyperlink" Target="https://careersblog.warwick.ac.uk/2021/01/26/how-to-get-valuable-global-and-sustainable-work-experience-during-the-covid-pandemic/" TargetMode="External"/><Relationship Id="rId7" Type="http://schemas.openxmlformats.org/officeDocument/2006/relationships/hyperlink" Target="https://www.warwicksu.com/societies-sports/sports-clubs/" TargetMode="External"/><Relationship Id="rId12" Type="http://schemas.openxmlformats.org/officeDocument/2006/relationships/hyperlink" Target="https://warwick.ac.uk/services/skills"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s://www.warwicksu.com/societies-sports/societies/" TargetMode="External"/><Relationship Id="rId11" Type="http://schemas.openxmlformats.org/officeDocument/2006/relationships/hyperlink" Target="https://warwick.ac.uk/services/careers/widening-participation/wap" TargetMode="External"/><Relationship Id="rId5" Type="http://schemas.openxmlformats.org/officeDocument/2006/relationships/hyperlink" Target="https://www.unitemps.com/branches/university-of-warwick/" TargetMode="External"/><Relationship Id="rId10" Type="http://schemas.openxmlformats.org/officeDocument/2006/relationships/hyperlink" Target="https://warwick.ac.uk/services/skills/personal/sprint" TargetMode="External"/><Relationship Id="rId4" Type="http://schemas.openxmlformats.org/officeDocument/2006/relationships/hyperlink" Target="https://www.brightnetwork.co.uk/internship-experience-uk/" TargetMode="External"/><Relationship Id="rId9" Type="http://schemas.openxmlformats.org/officeDocument/2006/relationships/hyperlink" Target="https://warwick.ac.uk/fac/cross_fac/enterprise/" TargetMode="External"/><Relationship Id="rId1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ACDC8A19-C9F6-8480-541D-990446D97917}"/>
              </a:ext>
            </a:extLst>
          </p:cNvPr>
          <p:cNvPicPr>
            <a:picLocks noChangeAspect="1"/>
          </p:cNvPicPr>
          <p:nvPr/>
        </p:nvPicPr>
        <p:blipFill rotWithShape="1">
          <a:blip r:embed="rId2"/>
          <a:srcRect b="19"/>
          <a:stretch/>
        </p:blipFill>
        <p:spPr>
          <a:xfrm>
            <a:off x="20" y="1282"/>
            <a:ext cx="12191980" cy="6856718"/>
          </a:xfrm>
          <a:prstGeom prst="rect">
            <a:avLst/>
          </a:prstGeom>
        </p:spPr>
      </p:pic>
      <p:sp>
        <p:nvSpPr>
          <p:cNvPr id="2" name="Text Placeholder 6">
            <a:extLst>
              <a:ext uri="{FF2B5EF4-FFF2-40B4-BE49-F238E27FC236}">
                <a16:creationId xmlns:a16="http://schemas.microsoft.com/office/drawing/2014/main" id="{6DE9927B-00CB-79F4-1E84-64335CD2C389}"/>
              </a:ext>
            </a:extLst>
          </p:cNvPr>
          <p:cNvSpPr txBox="1">
            <a:spLocks/>
          </p:cNvSpPr>
          <p:nvPr/>
        </p:nvSpPr>
        <p:spPr>
          <a:xfrm>
            <a:off x="2278034" y="2714296"/>
            <a:ext cx="7635931" cy="1429408"/>
          </a:xfrm>
          <a:prstGeom prst="rect">
            <a:avLst/>
          </a:prstGeom>
          <a:solidFill>
            <a:srgbClr val="30B9C3"/>
          </a:solidFill>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800" b="1" dirty="0">
                <a:solidFill>
                  <a:schemeClr val="bg1"/>
                </a:solidFill>
              </a:rPr>
              <a:t>Careers support for you at the University of Warwick</a:t>
            </a:r>
          </a:p>
        </p:txBody>
      </p:sp>
      <p:sp>
        <p:nvSpPr>
          <p:cNvPr id="4" name="Text Placeholder 7">
            <a:extLst>
              <a:ext uri="{FF2B5EF4-FFF2-40B4-BE49-F238E27FC236}">
                <a16:creationId xmlns:a16="http://schemas.microsoft.com/office/drawing/2014/main" id="{B04B7A8E-8E70-5477-6E1F-C0B502C81DA9}"/>
              </a:ext>
            </a:extLst>
          </p:cNvPr>
          <p:cNvSpPr txBox="1">
            <a:spLocks/>
          </p:cNvSpPr>
          <p:nvPr/>
        </p:nvSpPr>
        <p:spPr>
          <a:xfrm>
            <a:off x="3863751" y="5192109"/>
            <a:ext cx="4464496" cy="12086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en-US" sz="2400" b="1" dirty="0"/>
              <a:t>Rish Baruah </a:t>
            </a:r>
          </a:p>
          <a:p>
            <a:pPr marL="0" indent="0" algn="ctr">
              <a:lnSpc>
                <a:spcPct val="100000"/>
              </a:lnSpc>
              <a:spcBef>
                <a:spcPts val="0"/>
              </a:spcBef>
              <a:buFont typeface="Arial" panose="020B0604020202020204" pitchFamily="34" charset="0"/>
              <a:buNone/>
            </a:pPr>
            <a:r>
              <a:rPr lang="en-US" sz="2400" dirty="0"/>
              <a:t>Senior Careers Consultant</a:t>
            </a:r>
          </a:p>
          <a:p>
            <a:pPr marL="0" indent="0" algn="ctr">
              <a:lnSpc>
                <a:spcPct val="100000"/>
              </a:lnSpc>
              <a:spcBef>
                <a:spcPts val="0"/>
              </a:spcBef>
              <a:buFont typeface="Arial" panose="020B0604020202020204" pitchFamily="34" charset="0"/>
              <a:buNone/>
            </a:pPr>
            <a:r>
              <a:rPr lang="en-US" sz="1600" dirty="0">
                <a:hlinkClick r:id="rId3"/>
              </a:rPr>
              <a:t>careers@warwick.ac.uk</a:t>
            </a:r>
            <a:r>
              <a:rPr lang="en-US" sz="1600" dirty="0"/>
              <a:t> </a:t>
            </a:r>
          </a:p>
        </p:txBody>
      </p:sp>
    </p:spTree>
    <p:extLst>
      <p:ext uri="{BB962C8B-B14F-4D97-AF65-F5344CB8AC3E}">
        <p14:creationId xmlns:p14="http://schemas.microsoft.com/office/powerpoint/2010/main" val="154282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C885AA-CA74-C14E-37F9-52AAE880992F}"/>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2" t="4264" r="242" b="4264"/>
          <a:stretch/>
        </p:blipFill>
        <p:spPr>
          <a:xfrm>
            <a:off x="8732257" y="4619815"/>
            <a:ext cx="2826326" cy="1938992"/>
          </a:xfrm>
          <a:prstGeom prst="rect">
            <a:avLst/>
          </a:prstGeom>
        </p:spPr>
      </p:pic>
      <p:sp>
        <p:nvSpPr>
          <p:cNvPr id="3" name="TextBox 2">
            <a:extLst>
              <a:ext uri="{FF2B5EF4-FFF2-40B4-BE49-F238E27FC236}">
                <a16:creationId xmlns:a16="http://schemas.microsoft.com/office/drawing/2014/main" id="{BF17065C-3F30-7F1B-06BE-771CDB697C0C}"/>
              </a:ext>
            </a:extLst>
          </p:cNvPr>
          <p:cNvSpPr txBox="1"/>
          <p:nvPr/>
        </p:nvSpPr>
        <p:spPr>
          <a:xfrm>
            <a:off x="701397" y="4619815"/>
            <a:ext cx="10857185" cy="1938992"/>
          </a:xfrm>
          <a:prstGeom prst="rect">
            <a:avLst/>
          </a:prstGeom>
          <a:solidFill>
            <a:srgbClr val="FFFFFF">
              <a:alpha val="80000"/>
            </a:srgbClr>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You can also find us on the following</a:t>
            </a:r>
            <a:r>
              <a:rPr kumimoji="0" lang="en-GB" sz="24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en-GB" sz="2400" b="0" i="0" u="none" strike="noStrike" kern="1200" cap="none" spc="0" normalizeH="0" noProof="0" dirty="0" err="1">
                <a:ln>
                  <a:noFill/>
                </a:ln>
                <a:solidFill>
                  <a:prstClr val="black"/>
                </a:solidFill>
                <a:effectLst/>
                <a:uLnTx/>
                <a:uFillTx/>
                <a:latin typeface="Calibri" panose="020F0502020204030204"/>
                <a:ea typeface="+mn-ea"/>
                <a:cs typeface="+mn-cs"/>
              </a:rPr>
              <a:t>channnels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Twitter: @so_warwick</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YouTube: Careers and Skills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5"/>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Facebook: </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5"/>
              </a:rPr>
              <a:t>WarwickStudentOpportunity</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Warwick Careers Blog</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2318591D-C7DC-F5A5-C35E-B45985EDB3E0}"/>
              </a:ext>
              <a:ext uri="{C183D7F6-B498-43B3-948B-1728B52AA6E4}">
                <adec:decorative xmlns:adec="http://schemas.microsoft.com/office/drawing/2017/decorative" val="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3" t="10623" r="693" b="10623"/>
          <a:stretch/>
        </p:blipFill>
        <p:spPr>
          <a:xfrm>
            <a:off x="8718952" y="1582549"/>
            <a:ext cx="2852936" cy="2246769"/>
          </a:xfrm>
          <a:prstGeom prst="rect">
            <a:avLst/>
          </a:prstGeom>
        </p:spPr>
      </p:pic>
      <p:sp>
        <p:nvSpPr>
          <p:cNvPr id="5" name="TextBox 4">
            <a:extLst>
              <a:ext uri="{FF2B5EF4-FFF2-40B4-BE49-F238E27FC236}">
                <a16:creationId xmlns:a16="http://schemas.microsoft.com/office/drawing/2014/main" id="{10F7E0F2-819F-B503-B989-151EB06AE947}"/>
              </a:ext>
            </a:extLst>
          </p:cNvPr>
          <p:cNvSpPr txBox="1"/>
          <p:nvPr/>
        </p:nvSpPr>
        <p:spPr>
          <a:xfrm>
            <a:off x="701398" y="1428660"/>
            <a:ext cx="10857185" cy="2554545"/>
          </a:xfrm>
          <a:prstGeom prst="rect">
            <a:avLst/>
          </a:prstGeom>
          <a:solidFill>
            <a:srgbClr val="FFFFFF">
              <a:alpha val="60000"/>
            </a:srgbClr>
          </a:solidFill>
        </p:spPr>
        <p:txBody>
          <a:bodyPr wrap="square" rtlCol="0">
            <a:spAutoFit/>
          </a:bodyPr>
          <a:lstStyle/>
          <a:p>
            <a:r>
              <a:rPr lang="en-GB" sz="4000" dirty="0"/>
              <a:t>Student Opportunity Hub: </a:t>
            </a:r>
            <a:r>
              <a:rPr lang="en-GB" sz="2800" dirty="0"/>
              <a:t>Ground floor, Senate House</a:t>
            </a:r>
            <a:endParaRPr lang="en-GB" sz="4000" dirty="0"/>
          </a:p>
          <a:p>
            <a:endParaRPr lang="en-GB" sz="2400" dirty="0"/>
          </a:p>
          <a:p>
            <a:r>
              <a:rPr lang="en-GB" sz="2400" dirty="0"/>
              <a:t>Careers appointments and queries take place in The Student Opportunity Hub </a:t>
            </a:r>
          </a:p>
          <a:p>
            <a:endParaRPr lang="en-GB" sz="2400" b="1" dirty="0"/>
          </a:p>
          <a:p>
            <a:r>
              <a:rPr lang="en-GB" sz="2400" b="1" dirty="0"/>
              <a:t>Find out more and contact us via the </a:t>
            </a:r>
            <a:r>
              <a:rPr lang="en-GB" sz="2400" b="1" dirty="0">
                <a:hlinkClick r:id="rId8" action="ppaction://hlinkfile"/>
              </a:rPr>
              <a:t>Warwick Careers website</a:t>
            </a:r>
            <a:endParaRPr lang="en-GB" sz="2400" b="1" dirty="0"/>
          </a:p>
          <a:p>
            <a:r>
              <a:rPr lang="en-GB" sz="2400" b="1" dirty="0"/>
              <a:t>Or email us </a:t>
            </a:r>
            <a:r>
              <a:rPr lang="en-GB" sz="2400" b="1" dirty="0">
                <a:hlinkClick r:id="rId9"/>
              </a:rPr>
              <a:t>careers@warwick.ac.uk</a:t>
            </a:r>
            <a:r>
              <a:rPr lang="en-GB" sz="2400" b="1" dirty="0"/>
              <a:t> </a:t>
            </a:r>
          </a:p>
        </p:txBody>
      </p:sp>
      <p:sp>
        <p:nvSpPr>
          <p:cNvPr id="6" name="TextBox 5">
            <a:extLst>
              <a:ext uri="{FF2B5EF4-FFF2-40B4-BE49-F238E27FC236}">
                <a16:creationId xmlns:a16="http://schemas.microsoft.com/office/drawing/2014/main" id="{DFB78C9F-40EE-0502-E3EE-49446A610CD6}"/>
              </a:ext>
            </a:extLst>
          </p:cNvPr>
          <p:cNvSpPr txBox="1"/>
          <p:nvPr/>
        </p:nvSpPr>
        <p:spPr>
          <a:xfrm>
            <a:off x="483475" y="370526"/>
            <a:ext cx="11246069" cy="769441"/>
          </a:xfrm>
          <a:prstGeom prst="rect">
            <a:avLst/>
          </a:prstGeom>
          <a:solidFill>
            <a:srgbClr val="30B9C3"/>
          </a:solidFill>
        </p:spPr>
        <p:txBody>
          <a:bodyPr wrap="square" rtlCol="0">
            <a:spAutoFit/>
          </a:bodyPr>
          <a:lstStyle/>
          <a:p>
            <a:pPr algn="ctr"/>
            <a:r>
              <a:rPr lang="en-GB" sz="4400" b="1" dirty="0">
                <a:solidFill>
                  <a:schemeClr val="bg1"/>
                </a:solidFill>
              </a:rPr>
              <a:t>Find us – contact us</a:t>
            </a:r>
          </a:p>
        </p:txBody>
      </p:sp>
    </p:spTree>
    <p:extLst>
      <p:ext uri="{BB962C8B-B14F-4D97-AF65-F5344CB8AC3E}">
        <p14:creationId xmlns:p14="http://schemas.microsoft.com/office/powerpoint/2010/main" val="3481362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48834AD9-6539-B85B-607F-48AC883C69EA}"/>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523" r="1" b="1"/>
          <a:stretch/>
        </p:blipFill>
        <p:spPr>
          <a:xfrm>
            <a:off x="2522356" y="10"/>
            <a:ext cx="9669642" cy="6857990"/>
          </a:xfrm>
          <a:prstGeom prst="rect">
            <a:avLst/>
          </a:prstGeom>
        </p:spPr>
      </p:pic>
      <p:sp>
        <p:nvSpPr>
          <p:cNvPr id="18" name="Rectangle 1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31682F2-411D-4360-62AC-48EA6F6A3A84}"/>
              </a:ext>
            </a:extLst>
          </p:cNvPr>
          <p:cNvSpPr txBox="1"/>
          <p:nvPr/>
        </p:nvSpPr>
        <p:spPr>
          <a:xfrm>
            <a:off x="257028" y="365125"/>
            <a:ext cx="4984531" cy="1899912"/>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800" b="1" dirty="0">
                <a:ea typeface="+mj-ea"/>
                <a:cs typeface="+mj-cs"/>
              </a:rPr>
              <a:t>In this presentation</a:t>
            </a:r>
          </a:p>
        </p:txBody>
      </p:sp>
      <p:sp>
        <p:nvSpPr>
          <p:cNvPr id="4" name="TextBox 3">
            <a:extLst>
              <a:ext uri="{FF2B5EF4-FFF2-40B4-BE49-F238E27FC236}">
                <a16:creationId xmlns:a16="http://schemas.microsoft.com/office/drawing/2014/main" id="{533CB640-B275-CC0D-BD82-F45E9A4598FB}"/>
              </a:ext>
            </a:extLst>
          </p:cNvPr>
          <p:cNvSpPr txBox="1"/>
          <p:nvPr/>
        </p:nvSpPr>
        <p:spPr>
          <a:xfrm>
            <a:off x="257028" y="2917677"/>
            <a:ext cx="4984531" cy="3188833"/>
          </a:xfrm>
          <a:prstGeom prst="rect">
            <a:avLst/>
          </a:prstGeom>
        </p:spPr>
        <p:txBody>
          <a:bodyPr vert="horz" lIns="91440" tIns="45720" rIns="91440" bIns="45720" rtlCol="0">
            <a:normAutofit/>
          </a:bodyPr>
          <a:lstStyle/>
          <a:p>
            <a:pPr marL="457200" indent="-228600">
              <a:spcAft>
                <a:spcPts val="1200"/>
              </a:spcAft>
              <a:buFont typeface="Arial" panose="020B0604020202020204" pitchFamily="34" charset="0"/>
              <a:buChar char="•"/>
            </a:pPr>
            <a:r>
              <a:rPr lang="en-US" sz="2400" b="1" dirty="0"/>
              <a:t>How can Careers support you through (and beyond) your time at University of Warwick?</a:t>
            </a:r>
          </a:p>
          <a:p>
            <a:pPr marL="457200" indent="-228600">
              <a:spcAft>
                <a:spcPts val="1200"/>
              </a:spcAft>
              <a:buFont typeface="Arial" panose="020B0604020202020204" pitchFamily="34" charset="0"/>
              <a:buChar char="•"/>
            </a:pPr>
            <a:r>
              <a:rPr lang="en-US" sz="2400" b="1" dirty="0"/>
              <a:t>Upcoming events and opportunities</a:t>
            </a:r>
          </a:p>
          <a:p>
            <a:pPr marL="457200" indent="-228600">
              <a:spcAft>
                <a:spcPts val="1200"/>
              </a:spcAft>
              <a:buFont typeface="Arial" panose="020B0604020202020204" pitchFamily="34" charset="0"/>
              <a:buChar char="•"/>
            </a:pPr>
            <a:r>
              <a:rPr lang="en-US" sz="2400" b="1" dirty="0"/>
              <a:t>Get in touch, stay in touch</a:t>
            </a:r>
          </a:p>
          <a:p>
            <a:pPr marL="457200" indent="-228600">
              <a:spcAft>
                <a:spcPts val="1200"/>
              </a:spcAft>
              <a:buFont typeface="Arial" panose="020B0604020202020204" pitchFamily="34" charset="0"/>
              <a:buChar char="•"/>
            </a:pPr>
            <a:r>
              <a:rPr lang="en-US" sz="2400" b="1" dirty="0"/>
              <a:t>Useful links</a:t>
            </a:r>
          </a:p>
        </p:txBody>
      </p:sp>
    </p:spTree>
    <p:extLst>
      <p:ext uri="{BB962C8B-B14F-4D97-AF65-F5344CB8AC3E}">
        <p14:creationId xmlns:p14="http://schemas.microsoft.com/office/powerpoint/2010/main" val="141320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042CF5F5-27E7-CAF3-66D6-39F5DD702E18}"/>
              </a:ext>
            </a:extLst>
          </p:cNvPr>
          <p:cNvSpPr txBox="1">
            <a:spLocks/>
          </p:cNvSpPr>
          <p:nvPr/>
        </p:nvSpPr>
        <p:spPr>
          <a:xfrm>
            <a:off x="409904" y="388882"/>
            <a:ext cx="11414234" cy="777766"/>
          </a:xfrm>
          <a:prstGeom prst="rect">
            <a:avLst/>
          </a:prstGeom>
          <a:solidFill>
            <a:srgbClr val="30B9C3"/>
          </a:solidFill>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800" b="1" dirty="0">
                <a:solidFill>
                  <a:schemeClr val="bg1"/>
                </a:solidFill>
              </a:rPr>
              <a:t>Careers support for you</a:t>
            </a:r>
          </a:p>
        </p:txBody>
      </p:sp>
      <p:sp>
        <p:nvSpPr>
          <p:cNvPr id="3" name="Text Placeholder 5">
            <a:extLst>
              <a:ext uri="{FF2B5EF4-FFF2-40B4-BE49-F238E27FC236}">
                <a16:creationId xmlns:a16="http://schemas.microsoft.com/office/drawing/2014/main" id="{E6107BF1-740C-406C-A94F-396BB0147989}"/>
              </a:ext>
            </a:extLst>
          </p:cNvPr>
          <p:cNvSpPr txBox="1">
            <a:spLocks/>
          </p:cNvSpPr>
          <p:nvPr/>
        </p:nvSpPr>
        <p:spPr>
          <a:xfrm>
            <a:off x="409905" y="1422758"/>
            <a:ext cx="11414234" cy="5324883"/>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dirty="0"/>
              <a:t>University will hopefully be a great experience for you, and although you are here to learn, it also offers a chance for you to try lots of different things. </a:t>
            </a:r>
          </a:p>
          <a:p>
            <a:pPr marL="0" indent="0">
              <a:lnSpc>
                <a:spcPct val="100000"/>
              </a:lnSpc>
              <a:buFont typeface="Arial" panose="020B0604020202020204" pitchFamily="34" charset="0"/>
              <a:buNone/>
            </a:pPr>
            <a:endParaRPr lang="en-GB" sz="2400" dirty="0"/>
          </a:p>
          <a:p>
            <a:pPr marL="0" indent="0">
              <a:lnSpc>
                <a:spcPct val="100000"/>
              </a:lnSpc>
              <a:buFont typeface="Arial" panose="020B0604020202020204" pitchFamily="34" charset="0"/>
              <a:buNone/>
            </a:pPr>
            <a:r>
              <a:rPr lang="en-GB" sz="2400" dirty="0"/>
              <a:t>Here are some examples of typical student activities:</a:t>
            </a:r>
          </a:p>
          <a:p>
            <a:pPr marL="1528763" lvl="1">
              <a:lnSpc>
                <a:spcPct val="100000"/>
              </a:lnSpc>
            </a:pPr>
            <a:endParaRPr lang="en-GB" sz="2000" dirty="0"/>
          </a:p>
          <a:p>
            <a:pPr marL="1528763" lvl="1">
              <a:lnSpc>
                <a:spcPct val="100000"/>
              </a:lnSpc>
            </a:pPr>
            <a:r>
              <a:rPr lang="en-GB" sz="2000" dirty="0"/>
              <a:t>Societies, sports and activities</a:t>
            </a:r>
          </a:p>
          <a:p>
            <a:pPr marL="1528763" lvl="1">
              <a:lnSpc>
                <a:spcPct val="100000"/>
              </a:lnSpc>
            </a:pPr>
            <a:r>
              <a:rPr lang="en-GB" sz="2000" dirty="0"/>
              <a:t>Student rep or ambassador work</a:t>
            </a:r>
          </a:p>
          <a:p>
            <a:pPr marL="1528763" lvl="1">
              <a:lnSpc>
                <a:spcPct val="100000"/>
              </a:lnSpc>
            </a:pPr>
            <a:r>
              <a:rPr lang="en-GB" sz="2000" dirty="0"/>
              <a:t>Volunteering (including overseas opportunities)</a:t>
            </a:r>
          </a:p>
          <a:p>
            <a:pPr marL="1528763" lvl="1">
              <a:lnSpc>
                <a:spcPct val="100000"/>
              </a:lnSpc>
            </a:pPr>
            <a:r>
              <a:rPr lang="en-GB" sz="2000" dirty="0"/>
              <a:t>Part-time work</a:t>
            </a:r>
          </a:p>
          <a:p>
            <a:pPr marL="1528763" lvl="1">
              <a:lnSpc>
                <a:spcPct val="100000"/>
              </a:lnSpc>
            </a:pPr>
            <a:r>
              <a:rPr lang="en-GB" sz="2000" dirty="0"/>
              <a:t>Internships</a:t>
            </a:r>
          </a:p>
          <a:p>
            <a:pPr marL="1071563">
              <a:lnSpc>
                <a:spcPct val="100000"/>
              </a:lnSpc>
            </a:pPr>
            <a:endParaRPr lang="en-GB" sz="2400" dirty="0"/>
          </a:p>
          <a:p>
            <a:pPr marL="0" indent="0">
              <a:lnSpc>
                <a:spcPct val="100000"/>
              </a:lnSpc>
              <a:buNone/>
            </a:pPr>
            <a:r>
              <a:rPr lang="en-GB" sz="2400" b="1" dirty="0"/>
              <a:t>All of these things are (hopefully) fun, and all of them can make you more employable!</a:t>
            </a:r>
            <a:endParaRPr lang="en-GB" sz="2000" b="1" dirty="0"/>
          </a:p>
        </p:txBody>
      </p:sp>
      <p:pic>
        <p:nvPicPr>
          <p:cNvPr id="5" name="Picture 4" descr="Volunteers packing food in carton boxes">
            <a:extLst>
              <a:ext uri="{FF2B5EF4-FFF2-40B4-BE49-F238E27FC236}">
                <a16:creationId xmlns:a16="http://schemas.microsoft.com/office/drawing/2014/main" id="{94E95791-D364-14C7-0AD8-4E874A0D9A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9469" y="3012608"/>
            <a:ext cx="3854669" cy="2569779"/>
          </a:xfrm>
          <a:prstGeom prst="rect">
            <a:avLst/>
          </a:prstGeom>
          <a:ln>
            <a:solidFill>
              <a:schemeClr val="tx1"/>
            </a:solidFill>
          </a:ln>
        </p:spPr>
      </p:pic>
    </p:spTree>
    <p:extLst>
      <p:ext uri="{BB962C8B-B14F-4D97-AF65-F5344CB8AC3E}">
        <p14:creationId xmlns:p14="http://schemas.microsoft.com/office/powerpoint/2010/main" val="310109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170F-7A31-DD36-9C2A-0895E211385B}"/>
              </a:ext>
            </a:extLst>
          </p:cNvPr>
          <p:cNvSpPr txBox="1">
            <a:spLocks/>
          </p:cNvSpPr>
          <p:nvPr/>
        </p:nvSpPr>
        <p:spPr>
          <a:xfrm>
            <a:off x="378373" y="332656"/>
            <a:ext cx="11424744" cy="770930"/>
          </a:xfrm>
          <a:prstGeom prst="rect">
            <a:avLst/>
          </a:prstGeom>
          <a:solidFill>
            <a:srgbClr val="30B9C3"/>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latin typeface="+mn-lt"/>
              </a:rPr>
              <a:t>Career </a:t>
            </a:r>
            <a:r>
              <a:rPr lang="en-US" sz="4800" b="1" dirty="0">
                <a:solidFill>
                  <a:schemeClr val="bg1"/>
                </a:solidFill>
                <a:latin typeface="+mn-lt"/>
              </a:rPr>
              <a:t>Planning</a:t>
            </a:r>
            <a:endParaRPr lang="en-US" b="1" dirty="0">
              <a:solidFill>
                <a:schemeClr val="bg1"/>
              </a:solidFill>
              <a:latin typeface="+mn-lt"/>
            </a:endParaRPr>
          </a:p>
        </p:txBody>
      </p:sp>
      <p:graphicFrame>
        <p:nvGraphicFramePr>
          <p:cNvPr id="3" name="Content Placeholder 5">
            <a:extLst>
              <a:ext uri="{FF2B5EF4-FFF2-40B4-BE49-F238E27FC236}">
                <a16:creationId xmlns:a16="http://schemas.microsoft.com/office/drawing/2014/main" id="{DF10BBC2-B1C2-DE94-5405-994308755DE5}"/>
              </a:ext>
            </a:extLst>
          </p:cNvPr>
          <p:cNvGraphicFramePr>
            <a:graphicFrameLocks/>
          </p:cNvGraphicFramePr>
          <p:nvPr>
            <p:extLst>
              <p:ext uri="{D42A27DB-BD31-4B8C-83A1-F6EECF244321}">
                <p14:modId xmlns:p14="http://schemas.microsoft.com/office/powerpoint/2010/main" val="2033361075"/>
              </p:ext>
            </p:extLst>
          </p:nvPr>
        </p:nvGraphicFramePr>
        <p:xfrm>
          <a:off x="378372" y="1450428"/>
          <a:ext cx="11424744" cy="3146345"/>
        </p:xfrm>
        <a:graphic>
          <a:graphicData uri="http://schemas.openxmlformats.org/drawingml/2006/table">
            <a:tbl>
              <a:tblPr firstRow="1" bandRow="1">
                <a:tableStyleId>{3B4B98B0-60AC-42C2-AFA5-B58CD77FA1E5}</a:tableStyleId>
              </a:tblPr>
              <a:tblGrid>
                <a:gridCol w="2856186">
                  <a:extLst>
                    <a:ext uri="{9D8B030D-6E8A-4147-A177-3AD203B41FA5}">
                      <a16:colId xmlns:a16="http://schemas.microsoft.com/office/drawing/2014/main" val="20000"/>
                    </a:ext>
                  </a:extLst>
                </a:gridCol>
                <a:gridCol w="2856186">
                  <a:extLst>
                    <a:ext uri="{9D8B030D-6E8A-4147-A177-3AD203B41FA5}">
                      <a16:colId xmlns:a16="http://schemas.microsoft.com/office/drawing/2014/main" val="20001"/>
                    </a:ext>
                  </a:extLst>
                </a:gridCol>
                <a:gridCol w="2856186">
                  <a:extLst>
                    <a:ext uri="{9D8B030D-6E8A-4147-A177-3AD203B41FA5}">
                      <a16:colId xmlns:a16="http://schemas.microsoft.com/office/drawing/2014/main" val="20002"/>
                    </a:ext>
                  </a:extLst>
                </a:gridCol>
                <a:gridCol w="2856186">
                  <a:extLst>
                    <a:ext uri="{9D8B030D-6E8A-4147-A177-3AD203B41FA5}">
                      <a16:colId xmlns:a16="http://schemas.microsoft.com/office/drawing/2014/main" val="20003"/>
                    </a:ext>
                  </a:extLst>
                </a:gridCol>
              </a:tblGrid>
              <a:tr h="966951">
                <a:tc>
                  <a:txBody>
                    <a:bodyPr/>
                    <a:lstStyle/>
                    <a:p>
                      <a:pPr algn="ctr"/>
                      <a:r>
                        <a:rPr lang="en-GB" sz="2400" dirty="0"/>
                        <a:t>Self-Awareness</a:t>
                      </a:r>
                    </a:p>
                  </a:txBody>
                  <a:tcPr marL="68598" marR="68598" marT="34299" marB="34299" anchor="ctr">
                    <a:solidFill>
                      <a:srgbClr val="FF99FF"/>
                    </a:solidFill>
                  </a:tcPr>
                </a:tc>
                <a:tc>
                  <a:txBody>
                    <a:bodyPr/>
                    <a:lstStyle/>
                    <a:p>
                      <a:pPr algn="ctr"/>
                      <a:r>
                        <a:rPr lang="en-GB" sz="2400" dirty="0"/>
                        <a:t>Exploration</a:t>
                      </a:r>
                    </a:p>
                  </a:txBody>
                  <a:tcPr marL="68598" marR="68598" marT="34299" marB="34299" anchor="ctr">
                    <a:solidFill>
                      <a:schemeClr val="accent5">
                        <a:lumMod val="75000"/>
                      </a:schemeClr>
                    </a:solidFill>
                  </a:tcPr>
                </a:tc>
                <a:tc>
                  <a:txBody>
                    <a:bodyPr/>
                    <a:lstStyle/>
                    <a:p>
                      <a:pPr algn="ctr"/>
                      <a:r>
                        <a:rPr lang="en-GB" sz="2400"/>
                        <a:t>Decision-making</a:t>
                      </a:r>
                      <a:endParaRPr lang="en-GB" sz="2400" dirty="0"/>
                    </a:p>
                  </a:txBody>
                  <a:tcPr marL="68598" marR="68598" marT="34299" marB="34299" anchor="ctr">
                    <a:solidFill>
                      <a:srgbClr val="FFC000"/>
                    </a:solidFill>
                  </a:tcPr>
                </a:tc>
                <a:tc>
                  <a:txBody>
                    <a:bodyPr/>
                    <a:lstStyle/>
                    <a:p>
                      <a:pPr algn="ctr"/>
                      <a:r>
                        <a:rPr lang="en-GB" sz="2400" dirty="0"/>
                        <a:t>Action - Apply</a:t>
                      </a:r>
                    </a:p>
                  </a:txBody>
                  <a:tcPr marL="68598" marR="68598" marT="34299" marB="34299" anchor="ctr">
                    <a:solidFill>
                      <a:schemeClr val="accent6">
                        <a:lumMod val="75000"/>
                      </a:schemeClr>
                    </a:solidFill>
                  </a:tcPr>
                </a:tc>
                <a:extLst>
                  <a:ext uri="{0D108BD9-81ED-4DB2-BD59-A6C34878D82A}">
                    <a16:rowId xmlns:a16="http://schemas.microsoft.com/office/drawing/2014/main" val="10000"/>
                  </a:ext>
                </a:extLst>
              </a:tr>
              <a:tr h="2179394">
                <a:tc>
                  <a:txBody>
                    <a:bodyPr/>
                    <a:lstStyle/>
                    <a:p>
                      <a:pPr algn="ctr"/>
                      <a:endParaRPr lang="en-GB" sz="800" dirty="0"/>
                    </a:p>
                    <a:p>
                      <a:pPr algn="ctr"/>
                      <a:r>
                        <a:rPr lang="en-GB" sz="1800" dirty="0"/>
                        <a:t>Knowing</a:t>
                      </a:r>
                      <a:r>
                        <a:rPr lang="en-GB" sz="1800" baseline="0" dirty="0"/>
                        <a:t> yourself</a:t>
                      </a:r>
                    </a:p>
                    <a:p>
                      <a:pPr algn="ctr"/>
                      <a:endParaRPr lang="en-GB" sz="800" baseline="0" dirty="0"/>
                    </a:p>
                    <a:p>
                      <a:pPr algn="ctr"/>
                      <a:r>
                        <a:rPr lang="en-GB" sz="1800" baseline="0" dirty="0"/>
                        <a:t>Your interests, values, skills, strengths, weaknesses and motivations</a:t>
                      </a:r>
                      <a:endParaRPr lang="en-GB" sz="1800" dirty="0"/>
                    </a:p>
                  </a:txBody>
                  <a:tcPr marL="68598" marR="68598" marT="34299" marB="34299" anchor="ctr">
                    <a:solidFill>
                      <a:srgbClr val="FFCCFF"/>
                    </a:solidFill>
                  </a:tcPr>
                </a:tc>
                <a:tc>
                  <a:txBody>
                    <a:bodyPr/>
                    <a:lstStyle/>
                    <a:p>
                      <a:pPr algn="ctr"/>
                      <a:r>
                        <a:rPr lang="en-GB" sz="1800" dirty="0"/>
                        <a:t>Research your ideas and options</a:t>
                      </a:r>
                    </a:p>
                    <a:p>
                      <a:pPr algn="ctr"/>
                      <a:endParaRPr lang="en-GB" sz="800" dirty="0"/>
                    </a:p>
                    <a:p>
                      <a:pPr algn="ctr"/>
                      <a:r>
                        <a:rPr lang="en-GB" sz="1800" dirty="0"/>
                        <a:t>Trying out</a:t>
                      </a:r>
                      <a:r>
                        <a:rPr lang="en-GB" sz="1800" baseline="0" dirty="0"/>
                        <a:t> through gaining experience</a:t>
                      </a:r>
                    </a:p>
                    <a:p>
                      <a:pPr algn="ctr"/>
                      <a:endParaRPr lang="en-GB" sz="800" baseline="0" dirty="0"/>
                    </a:p>
                    <a:p>
                      <a:pPr algn="ctr"/>
                      <a:r>
                        <a:rPr lang="en-GB" sz="1800" baseline="0" dirty="0"/>
                        <a:t>Talking to people in the role/sector</a:t>
                      </a:r>
                      <a:endParaRPr lang="en-GB" sz="1800" dirty="0"/>
                    </a:p>
                  </a:txBody>
                  <a:tcPr marL="68598" marR="68598" marT="34299" marB="34299" anchor="ctr">
                    <a:solidFill>
                      <a:srgbClr val="8DD9FB"/>
                    </a:solidFill>
                  </a:tcPr>
                </a:tc>
                <a:tc>
                  <a:txBody>
                    <a:bodyPr/>
                    <a:lstStyle/>
                    <a:p>
                      <a:pPr algn="ctr"/>
                      <a:r>
                        <a:rPr lang="en-GB" sz="1800" dirty="0"/>
                        <a:t>Make</a:t>
                      </a:r>
                      <a:r>
                        <a:rPr lang="en-GB" sz="1800" baseline="0" dirty="0"/>
                        <a:t> choices :</a:t>
                      </a:r>
                    </a:p>
                    <a:p>
                      <a:pPr algn="ctr"/>
                      <a:endParaRPr lang="en-GB" sz="800" baseline="0" dirty="0"/>
                    </a:p>
                    <a:p>
                      <a:pPr algn="ctr"/>
                      <a:r>
                        <a:rPr lang="en-GB" sz="1800" baseline="0" dirty="0"/>
                        <a:t>Work experience &amp; other opportunities</a:t>
                      </a:r>
                    </a:p>
                    <a:p>
                      <a:pPr algn="ctr"/>
                      <a:endParaRPr lang="en-GB" sz="800" baseline="0" dirty="0"/>
                    </a:p>
                    <a:p>
                      <a:pPr algn="ctr"/>
                      <a:r>
                        <a:rPr lang="en-GB" sz="1800" baseline="0" dirty="0"/>
                        <a:t>Roles/sectors</a:t>
                      </a:r>
                    </a:p>
                    <a:p>
                      <a:pPr algn="ctr"/>
                      <a:endParaRPr lang="en-GB" sz="800" baseline="0" dirty="0"/>
                    </a:p>
                    <a:p>
                      <a:pPr algn="ctr"/>
                      <a:r>
                        <a:rPr lang="en-GB" sz="1800" baseline="0" dirty="0"/>
                        <a:t>Next steps</a:t>
                      </a:r>
                      <a:endParaRPr lang="en-GB" sz="1800" dirty="0"/>
                    </a:p>
                  </a:txBody>
                  <a:tcPr marL="68598" marR="68598" marT="34299" marB="34299" anchor="ctr">
                    <a:solidFill>
                      <a:srgbClr val="FFDE75"/>
                    </a:solidFill>
                  </a:tcPr>
                </a:tc>
                <a:tc>
                  <a:txBody>
                    <a:bodyPr/>
                    <a:lstStyle/>
                    <a:p>
                      <a:pPr algn="ctr"/>
                      <a:r>
                        <a:rPr lang="en-GB" sz="1800" dirty="0"/>
                        <a:t>Put together</a:t>
                      </a:r>
                      <a:r>
                        <a:rPr lang="en-GB" sz="1800" baseline="0" dirty="0"/>
                        <a:t> a CV and get feedback</a:t>
                      </a:r>
                    </a:p>
                    <a:p>
                      <a:pPr algn="ctr"/>
                      <a:endParaRPr lang="en-GB" sz="800" baseline="0" dirty="0"/>
                    </a:p>
                    <a:p>
                      <a:pPr algn="ctr"/>
                      <a:r>
                        <a:rPr lang="en-GB" sz="1800" baseline="0" dirty="0"/>
                        <a:t>Know how to write cover letters</a:t>
                      </a:r>
                    </a:p>
                    <a:p>
                      <a:pPr algn="ctr"/>
                      <a:endParaRPr lang="en-GB" sz="800" baseline="0" dirty="0"/>
                    </a:p>
                    <a:p>
                      <a:pPr algn="ctr"/>
                      <a:r>
                        <a:rPr lang="en-GB" sz="1800" baseline="0" dirty="0"/>
                        <a:t>Practice and prepare for interviews</a:t>
                      </a:r>
                      <a:endParaRPr lang="en-GB" sz="1800" dirty="0"/>
                    </a:p>
                  </a:txBody>
                  <a:tcPr marL="68598" marR="68598" marT="34299" marB="34299" anchor="ctr">
                    <a:solidFill>
                      <a:srgbClr val="C3E088"/>
                    </a:solidFill>
                  </a:tcPr>
                </a:tc>
                <a:extLst>
                  <a:ext uri="{0D108BD9-81ED-4DB2-BD59-A6C34878D82A}">
                    <a16:rowId xmlns:a16="http://schemas.microsoft.com/office/drawing/2014/main" val="10001"/>
                  </a:ext>
                </a:extLst>
              </a:tr>
            </a:tbl>
          </a:graphicData>
        </a:graphic>
      </p:graphicFrame>
      <p:sp>
        <p:nvSpPr>
          <p:cNvPr id="4" name="TextBox 3">
            <a:extLst>
              <a:ext uri="{FF2B5EF4-FFF2-40B4-BE49-F238E27FC236}">
                <a16:creationId xmlns:a16="http://schemas.microsoft.com/office/drawing/2014/main" id="{E1697126-A47B-4AF4-CD0A-92B509457FA6}"/>
              </a:ext>
            </a:extLst>
          </p:cNvPr>
          <p:cNvSpPr txBox="1"/>
          <p:nvPr/>
        </p:nvSpPr>
        <p:spPr>
          <a:xfrm>
            <a:off x="378372" y="4922874"/>
            <a:ext cx="11424744" cy="1692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GB" sz="3600" b="1" dirty="0"/>
              <a:t>“To be employed is to be at risk … </a:t>
            </a:r>
          </a:p>
          <a:p>
            <a:pPr algn="r"/>
            <a:r>
              <a:rPr lang="en-GB" sz="3600" b="1" dirty="0"/>
              <a:t>to be employable is to be secure”</a:t>
            </a:r>
          </a:p>
          <a:p>
            <a:pPr algn="r"/>
            <a:endParaRPr lang="en-GB" sz="1600" dirty="0"/>
          </a:p>
          <a:p>
            <a:pPr algn="r"/>
            <a:r>
              <a:rPr lang="en-GB" sz="1600" dirty="0"/>
              <a:t>Prof Peter Hawkins: </a:t>
            </a:r>
            <a:r>
              <a:rPr lang="en-GB" sz="1600" i="1" dirty="0"/>
              <a:t>The Art of Building Windmills</a:t>
            </a:r>
            <a:r>
              <a:rPr lang="en-GB" sz="1600" dirty="0"/>
              <a:t> (1999)</a:t>
            </a:r>
            <a:endParaRPr lang="en-GB" sz="1600" i="1" dirty="0"/>
          </a:p>
        </p:txBody>
      </p:sp>
    </p:spTree>
    <p:extLst>
      <p:ext uri="{BB962C8B-B14F-4D97-AF65-F5344CB8AC3E}">
        <p14:creationId xmlns:p14="http://schemas.microsoft.com/office/powerpoint/2010/main" val="292618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shot of My Advantage website">
            <a:extLst>
              <a:ext uri="{FF2B5EF4-FFF2-40B4-BE49-F238E27FC236}">
                <a16:creationId xmlns:a16="http://schemas.microsoft.com/office/drawing/2014/main" id="{C2B53A91-6769-1562-F378-ADC7369AFC43}"/>
              </a:ext>
            </a:extLst>
          </p:cNvPr>
          <p:cNvPicPr>
            <a:picLocks noChangeAspect="1"/>
          </p:cNvPicPr>
          <p:nvPr/>
        </p:nvPicPr>
        <p:blipFill rotWithShape="1">
          <a:blip r:embed="rId2">
            <a:extLst>
              <a:ext uri="{28A0092B-C50C-407E-A947-70E740481C1C}">
                <a14:useLocalDpi xmlns:a14="http://schemas.microsoft.com/office/drawing/2010/main" val="0"/>
              </a:ext>
            </a:extLst>
          </a:blip>
          <a:srcRect l="2144" r="2368" b="18333"/>
          <a:stretch/>
        </p:blipFill>
        <p:spPr>
          <a:xfrm>
            <a:off x="545876" y="1257300"/>
            <a:ext cx="9826849" cy="5600700"/>
          </a:xfrm>
          <a:prstGeom prst="rect">
            <a:avLst/>
          </a:prstGeom>
        </p:spPr>
      </p:pic>
      <p:sp>
        <p:nvSpPr>
          <p:cNvPr id="3" name="Rectangle: Rounded Corners 2">
            <a:extLst>
              <a:ext uri="{FF2B5EF4-FFF2-40B4-BE49-F238E27FC236}">
                <a16:creationId xmlns:a16="http://schemas.microsoft.com/office/drawing/2014/main" id="{72557A8A-D2A6-CED7-4F4A-56572E79F2B7}"/>
              </a:ext>
            </a:extLst>
          </p:cNvPr>
          <p:cNvSpPr/>
          <p:nvPr/>
        </p:nvSpPr>
        <p:spPr>
          <a:xfrm>
            <a:off x="1819275" y="1295320"/>
            <a:ext cx="4551680" cy="28448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Rounded Corners 3">
            <a:extLst>
              <a:ext uri="{FF2B5EF4-FFF2-40B4-BE49-F238E27FC236}">
                <a16:creationId xmlns:a16="http://schemas.microsoft.com/office/drawing/2014/main" id="{0778C3C5-F9B9-8C52-A5A1-C3DD8B9C6661}"/>
              </a:ext>
            </a:extLst>
          </p:cNvPr>
          <p:cNvSpPr/>
          <p:nvPr/>
        </p:nvSpPr>
        <p:spPr>
          <a:xfrm>
            <a:off x="676275" y="2138448"/>
            <a:ext cx="5694680" cy="160528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82A75C10-9ED0-ED58-0CCE-AE64C257D6E0}"/>
              </a:ext>
            </a:extLst>
          </p:cNvPr>
          <p:cNvSpPr/>
          <p:nvPr/>
        </p:nvSpPr>
        <p:spPr>
          <a:xfrm>
            <a:off x="676275" y="4533900"/>
            <a:ext cx="8707120" cy="218194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ABF14B37-0993-C293-B524-A6B13144B0B5}"/>
              </a:ext>
            </a:extLst>
          </p:cNvPr>
          <p:cNvSpPr txBox="1">
            <a:spLocks/>
          </p:cNvSpPr>
          <p:nvPr/>
        </p:nvSpPr>
        <p:spPr>
          <a:xfrm>
            <a:off x="6096000" y="1330496"/>
            <a:ext cx="5694679" cy="5417751"/>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R="0" lvl="0" algn="l" defTabSz="914400" rtl="0" eaLnBrk="0" fontAlgn="base" latinLnBrk="0" hangingPunct="0">
              <a:lnSpc>
                <a:spcPct val="100000"/>
              </a:lnSpc>
              <a:spcBef>
                <a:spcPct val="20000"/>
              </a:spcBef>
              <a:spcAft>
                <a:spcPct val="0"/>
              </a:spcAft>
              <a:buClrTx/>
              <a:buSzTx/>
              <a:buFont typeface="Wingdings" panose="05000000000000000000" pitchFamily="2" charset="2"/>
              <a:buChar char="ü"/>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View vacancies</a:t>
            </a:r>
          </a:p>
          <a:p>
            <a:pPr marR="0" lvl="0" algn="l" defTabSz="914400" rtl="0" eaLnBrk="0" fontAlgn="base" latinLnBrk="0" hangingPunct="0">
              <a:lnSpc>
                <a:spcPct val="100000"/>
              </a:lnSpc>
              <a:spcBef>
                <a:spcPct val="20000"/>
              </a:spcBef>
              <a:spcAft>
                <a:spcPct val="0"/>
              </a:spcAft>
              <a:buClrTx/>
              <a:buSzTx/>
              <a:buFont typeface="Wingdings" panose="05000000000000000000" pitchFamily="2" charset="2"/>
              <a:buChar char="ü"/>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Book 1-1 appointments</a:t>
            </a:r>
          </a:p>
          <a:p>
            <a:pPr marR="0" lvl="0" algn="l" defTabSz="914400" rtl="0" eaLnBrk="0" fontAlgn="base" latinLnBrk="0" hangingPunct="0">
              <a:lnSpc>
                <a:spcPct val="100000"/>
              </a:lnSpc>
              <a:spcBef>
                <a:spcPct val="20000"/>
              </a:spcBef>
              <a:spcAft>
                <a:spcPct val="0"/>
              </a:spcAft>
              <a:buClrTx/>
              <a:buSzTx/>
              <a:buFont typeface="Wingdings" panose="05000000000000000000" pitchFamily="2" charset="2"/>
              <a:buChar char="ü"/>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Book events: </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Careers </a:t>
            </a:r>
            <a:r>
              <a:rPr lang="en-GB" sz="2400" dirty="0">
                <a:solidFill>
                  <a:schemeClr val="bg1"/>
                </a:solidFill>
                <a:latin typeface="Calibri"/>
              </a:rPr>
              <a:t>Fairs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Webinars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Skills workshops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Employer presentations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Calibri"/>
                <a:ea typeface="+mn-ea"/>
                <a:cs typeface="+mn-cs"/>
              </a:rPr>
              <a:t>Sector events</a:t>
            </a:r>
          </a:p>
          <a:p>
            <a:pPr marL="57150" indent="0" algn="ctr">
              <a:buNone/>
              <a:defRPr/>
            </a:pPr>
            <a:r>
              <a:rPr lang="en-GB" sz="2800" b="1" dirty="0">
                <a:solidFill>
                  <a:schemeClr val="bg1"/>
                </a:solidFill>
                <a:latin typeface="Calibri"/>
              </a:rPr>
              <a:t>Visit </a:t>
            </a:r>
            <a:r>
              <a:rPr lang="en-GB" sz="2800" b="1" dirty="0" err="1">
                <a:hlinkClick r:id="rId3"/>
              </a:rPr>
              <a:t>MyAdvantage</a:t>
            </a:r>
            <a:endParaRPr kumimoji="0" lang="en-GB" sz="2800" b="1" i="0" u="none" strike="noStrike" kern="1200" cap="none" spc="0" normalizeH="0" baseline="0" noProof="0" dirty="0">
              <a:ln>
                <a:noFill/>
              </a:ln>
              <a:solidFill>
                <a:schemeClr val="bg1"/>
              </a:solidFill>
              <a:effectLst/>
              <a:uLnTx/>
              <a:uFillTx/>
              <a:latin typeface="Calibri"/>
            </a:endParaRPr>
          </a:p>
          <a:p>
            <a:pPr marL="457200" marR="0" lvl="1" indent="0" algn="l" defTabSz="914400" rtl="0" eaLnBrk="0" fontAlgn="base" latinLnBrk="0" hangingPunct="0">
              <a:lnSpc>
                <a:spcPct val="100000"/>
              </a:lnSpc>
              <a:spcBef>
                <a:spcPct val="20000"/>
              </a:spcBef>
              <a:spcAft>
                <a:spcPct val="0"/>
              </a:spcAft>
              <a:buClrTx/>
              <a:buSzTx/>
              <a:buNone/>
              <a:tabLst/>
              <a:defRPr/>
            </a:pPr>
            <a:br>
              <a:rPr kumimoji="0" lang="en-GB" sz="2400" b="0" i="0" u="none" strike="noStrike" kern="1200" cap="none" spc="0" normalizeH="0" baseline="0" noProof="0" dirty="0">
                <a:ln>
                  <a:noFill/>
                </a:ln>
                <a:solidFill>
                  <a:schemeClr val="bg1"/>
                </a:solidFill>
                <a:effectLst/>
                <a:uLnTx/>
                <a:uFillTx/>
                <a:latin typeface="Calibri"/>
                <a:ea typeface="+mn-ea"/>
                <a:cs typeface="+mn-cs"/>
              </a:rPr>
            </a:br>
            <a:endParaRPr kumimoji="0" lang="en-GB" sz="2400" b="0" i="0" u="none" strike="noStrike" kern="1200" cap="none" spc="0" normalizeH="0" baseline="0" noProof="0" dirty="0">
              <a:ln>
                <a:noFill/>
              </a:ln>
              <a:solidFill>
                <a:schemeClr val="bg1"/>
              </a:solidFill>
              <a:effectLst/>
              <a:uLnTx/>
              <a:uFillTx/>
              <a:latin typeface="Calibri"/>
              <a:ea typeface="+mn-ea"/>
              <a:cs typeface="+mn-cs"/>
            </a:endParaRPr>
          </a:p>
        </p:txBody>
      </p:sp>
      <p:sp>
        <p:nvSpPr>
          <p:cNvPr id="7" name="Title 4">
            <a:extLst>
              <a:ext uri="{FF2B5EF4-FFF2-40B4-BE49-F238E27FC236}">
                <a16:creationId xmlns:a16="http://schemas.microsoft.com/office/drawing/2014/main" id="{AF603D4D-4065-D462-23B3-BDB0B76ED459}"/>
              </a:ext>
            </a:extLst>
          </p:cNvPr>
          <p:cNvSpPr txBox="1">
            <a:spLocks/>
          </p:cNvSpPr>
          <p:nvPr/>
        </p:nvSpPr>
        <p:spPr>
          <a:xfrm>
            <a:off x="545876" y="255894"/>
            <a:ext cx="11110095" cy="907346"/>
          </a:xfrm>
          <a:prstGeom prst="rect">
            <a:avLst/>
          </a:prstGeom>
          <a:solidFill>
            <a:srgbClr val="30B9C3"/>
          </a:solidFill>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800" b="1" dirty="0">
                <a:solidFill>
                  <a:schemeClr val="bg1"/>
                </a:solidFill>
                <a:latin typeface="Calibri"/>
              </a:rPr>
              <a:t>My Advantage: Careers Portal</a:t>
            </a:r>
          </a:p>
        </p:txBody>
      </p:sp>
    </p:spTree>
    <p:extLst>
      <p:ext uri="{BB962C8B-B14F-4D97-AF65-F5344CB8AC3E}">
        <p14:creationId xmlns:p14="http://schemas.microsoft.com/office/powerpoint/2010/main" val="3592260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BE04AF0B-4E20-BD07-84E1-3C3EEA902812}"/>
              </a:ext>
            </a:extLst>
          </p:cNvPr>
          <p:cNvSpPr txBox="1">
            <a:spLocks/>
          </p:cNvSpPr>
          <p:nvPr/>
        </p:nvSpPr>
        <p:spPr>
          <a:xfrm>
            <a:off x="557049" y="476672"/>
            <a:ext cx="11109434" cy="679466"/>
          </a:xfrm>
          <a:prstGeom prst="rect">
            <a:avLst/>
          </a:prstGeom>
          <a:solidFill>
            <a:srgbClr val="30B9C3"/>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4400" b="1">
                <a:solidFill>
                  <a:schemeClr val="bg1"/>
                </a:solidFill>
              </a:rPr>
              <a:t>More Careers support and information</a:t>
            </a:r>
            <a:endParaRPr lang="en-GB" sz="4400" b="1" dirty="0">
              <a:solidFill>
                <a:schemeClr val="bg1"/>
              </a:solidFill>
            </a:endParaRPr>
          </a:p>
        </p:txBody>
      </p:sp>
      <p:sp>
        <p:nvSpPr>
          <p:cNvPr id="3" name="Text Placeholder 5">
            <a:extLst>
              <a:ext uri="{FF2B5EF4-FFF2-40B4-BE49-F238E27FC236}">
                <a16:creationId xmlns:a16="http://schemas.microsoft.com/office/drawing/2014/main" id="{504269A1-A6C1-22EE-41A4-F1F6D31AF5C6}"/>
              </a:ext>
            </a:extLst>
          </p:cNvPr>
          <p:cNvSpPr txBox="1">
            <a:spLocks/>
          </p:cNvSpPr>
          <p:nvPr/>
        </p:nvSpPr>
        <p:spPr>
          <a:xfrm>
            <a:off x="557049" y="1527501"/>
            <a:ext cx="11109433" cy="2099760"/>
          </a:xfrm>
          <a:prstGeom prst="rect">
            <a:avLst/>
          </a:prstGeom>
          <a:ln>
            <a:solidFill>
              <a:schemeClr val="accent2">
                <a:lumMod val="75000"/>
              </a:schemeClr>
            </a:solidFill>
          </a:ln>
        </p:spPr>
        <p:style>
          <a:lnRef idx="1">
            <a:schemeClr val="accent4"/>
          </a:lnRef>
          <a:fillRef idx="2">
            <a:schemeClr val="accent4"/>
          </a:fillRef>
          <a:effectRef idx="1">
            <a:schemeClr val="accent4"/>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dirty="0"/>
              <a:t>You don’t need to have specific career ideas before booking a careers guidance appointment, but you may wish to explore:</a:t>
            </a:r>
          </a:p>
          <a:p>
            <a:pPr lvl="1">
              <a:lnSpc>
                <a:spcPct val="100000"/>
              </a:lnSpc>
            </a:pPr>
            <a:r>
              <a:rPr lang="en-GB" sz="2000" dirty="0">
                <a:hlinkClick r:id="rId3"/>
              </a:rPr>
              <a:t>Warwick Careers website</a:t>
            </a:r>
            <a:r>
              <a:rPr lang="en-GB" sz="2000" dirty="0"/>
              <a:t> </a:t>
            </a:r>
          </a:p>
          <a:p>
            <a:pPr lvl="1">
              <a:lnSpc>
                <a:spcPct val="100000"/>
              </a:lnSpc>
            </a:pPr>
            <a:r>
              <a:rPr lang="en-GB" sz="2000" dirty="0">
                <a:hlinkClick r:id="rId4"/>
              </a:rPr>
              <a:t>Self-Awareness Moodle</a:t>
            </a:r>
            <a:endParaRPr lang="en-GB" sz="2000" dirty="0"/>
          </a:p>
          <a:p>
            <a:pPr lvl="1">
              <a:lnSpc>
                <a:spcPct val="100000"/>
              </a:lnSpc>
            </a:pPr>
            <a:r>
              <a:rPr lang="en-GB" sz="2000" dirty="0">
                <a:hlinkClick r:id="rId5"/>
              </a:rPr>
              <a:t>Prospects Planner</a:t>
            </a:r>
            <a:endParaRPr lang="en-GB" sz="2000" dirty="0"/>
          </a:p>
        </p:txBody>
      </p:sp>
      <p:sp>
        <p:nvSpPr>
          <p:cNvPr id="4" name="TextBox 3">
            <a:extLst>
              <a:ext uri="{FF2B5EF4-FFF2-40B4-BE49-F238E27FC236}">
                <a16:creationId xmlns:a16="http://schemas.microsoft.com/office/drawing/2014/main" id="{A61462B9-9A28-3520-3826-64329FF671AB}"/>
              </a:ext>
            </a:extLst>
          </p:cNvPr>
          <p:cNvSpPr txBox="1"/>
          <p:nvPr/>
        </p:nvSpPr>
        <p:spPr>
          <a:xfrm>
            <a:off x="557049" y="3998624"/>
            <a:ext cx="11109432" cy="2382704"/>
          </a:xfrm>
          <a:prstGeom prst="rect">
            <a:avLst/>
          </a:prstGeom>
          <a:ln>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spcBef>
                <a:spcPts val="1000"/>
              </a:spcBef>
              <a:defRPr/>
            </a:pPr>
            <a:r>
              <a:rPr lang="en-GB" sz="2800" dirty="0">
                <a:solidFill>
                  <a:prstClr val="black"/>
                </a:solidFill>
                <a:latin typeface="Calibri" panose="020F0502020204030204"/>
              </a:rPr>
              <a:t>Some light careers research to help you get started:</a:t>
            </a:r>
          </a:p>
          <a:p>
            <a:pPr marL="685800" lvl="1" indent="-228600">
              <a:spcBef>
                <a:spcPts val="500"/>
              </a:spcBef>
              <a:buFont typeface="Arial" panose="020B0604020202020204" pitchFamily="34" charset="0"/>
              <a:buChar char="•"/>
              <a:defRPr/>
            </a:pPr>
            <a:r>
              <a:rPr lang="en-GB" sz="2000" dirty="0">
                <a:solidFill>
                  <a:prstClr val="black"/>
                </a:solidFill>
                <a:latin typeface="Calibri" panose="020F0502020204030204"/>
                <a:hlinkClick r:id="rId6"/>
              </a:rPr>
              <a:t>Where do I start?</a:t>
            </a:r>
            <a:r>
              <a:rPr lang="en-GB" sz="2000" dirty="0">
                <a:solidFill>
                  <a:prstClr val="black"/>
                </a:solidFill>
                <a:latin typeface="Calibri" panose="020F0502020204030204"/>
                <a:hlinkClick r:id="rId7"/>
              </a:rPr>
              <a:t> </a:t>
            </a:r>
          </a:p>
          <a:p>
            <a:pPr marL="685800" lvl="1" indent="-228600">
              <a:spcBef>
                <a:spcPts val="500"/>
              </a:spcBef>
              <a:buFont typeface="Arial" panose="020B0604020202020204" pitchFamily="34" charset="0"/>
              <a:buChar char="•"/>
              <a:defRPr/>
            </a:pPr>
            <a:r>
              <a:rPr lang="en-GB" sz="2000" dirty="0">
                <a:solidFill>
                  <a:prstClr val="black"/>
                </a:solidFill>
                <a:latin typeface="Calibri" panose="020F0502020204030204"/>
                <a:hlinkClick r:id="rId7"/>
              </a:rPr>
              <a:t>What Can I Do With My Degree?</a:t>
            </a:r>
            <a:endParaRPr lang="en-GB" sz="2000" dirty="0">
              <a:solidFill>
                <a:prstClr val="black"/>
              </a:solidFill>
              <a:latin typeface="Calibri" panose="020F0502020204030204"/>
            </a:endParaRPr>
          </a:p>
          <a:p>
            <a:pPr marL="685800" lvl="1" indent="-228600">
              <a:spcBef>
                <a:spcPts val="500"/>
              </a:spcBef>
              <a:buFont typeface="Arial" panose="020B0604020202020204" pitchFamily="34" charset="0"/>
              <a:buChar char="•"/>
              <a:defRPr/>
            </a:pPr>
            <a:r>
              <a:rPr lang="en-GB" sz="2000" dirty="0">
                <a:solidFill>
                  <a:prstClr val="black"/>
                </a:solidFill>
                <a:latin typeface="Calibri" panose="020F0502020204030204"/>
                <a:hlinkClick r:id="rId8"/>
              </a:rPr>
              <a:t>Popular industries and job sectors</a:t>
            </a:r>
            <a:endParaRPr lang="en-GB" sz="2000" dirty="0">
              <a:solidFill>
                <a:prstClr val="black"/>
              </a:solidFill>
              <a:latin typeface="Calibri" panose="020F0502020204030204"/>
            </a:endParaRPr>
          </a:p>
          <a:p>
            <a:pPr marL="685800" lvl="1" indent="-228600">
              <a:spcBef>
                <a:spcPts val="500"/>
              </a:spcBef>
              <a:buFont typeface="Arial" panose="020B0604020202020204" pitchFamily="34" charset="0"/>
              <a:buChar char="•"/>
              <a:defRPr/>
            </a:pPr>
            <a:r>
              <a:rPr lang="en-GB" sz="2000" dirty="0">
                <a:solidFill>
                  <a:prstClr val="black"/>
                </a:solidFill>
                <a:latin typeface="Calibri" panose="020F0502020204030204"/>
                <a:hlinkClick r:id="rId9"/>
              </a:rPr>
              <a:t>Different types of jobs</a:t>
            </a:r>
            <a:endParaRPr lang="en-GB" sz="2000" dirty="0">
              <a:solidFill>
                <a:prstClr val="black"/>
              </a:solidFill>
              <a:latin typeface="Calibri" panose="020F0502020204030204"/>
            </a:endParaRPr>
          </a:p>
          <a:p>
            <a:pPr marL="685800" lvl="1" indent="-228600">
              <a:spcBef>
                <a:spcPts val="500"/>
              </a:spcBef>
              <a:buFont typeface="Arial" panose="020B0604020202020204" pitchFamily="34" charset="0"/>
              <a:buChar char="•"/>
              <a:defRPr/>
            </a:pPr>
            <a:r>
              <a:rPr lang="en-GB" sz="2000" dirty="0">
                <a:solidFill>
                  <a:prstClr val="black"/>
                </a:solidFill>
                <a:latin typeface="Calibri" panose="020F0502020204030204"/>
                <a:hlinkClick r:id="rId10"/>
              </a:rPr>
              <a:t>Internships and work experience</a:t>
            </a:r>
            <a:endParaRPr lang="en-GB" sz="2000" dirty="0">
              <a:solidFill>
                <a:prstClr val="black"/>
              </a:solidFill>
              <a:latin typeface="Calibri" panose="020F0502020204030204"/>
            </a:endParaRPr>
          </a:p>
        </p:txBody>
      </p:sp>
    </p:spTree>
    <p:extLst>
      <p:ext uri="{BB962C8B-B14F-4D97-AF65-F5344CB8AC3E}">
        <p14:creationId xmlns:p14="http://schemas.microsoft.com/office/powerpoint/2010/main" val="402294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AB1E83E3-218A-FFE4-0592-81AD892A6DD3}"/>
              </a:ext>
            </a:extLst>
          </p:cNvPr>
          <p:cNvSpPr txBox="1">
            <a:spLocks/>
          </p:cNvSpPr>
          <p:nvPr/>
        </p:nvSpPr>
        <p:spPr>
          <a:xfrm>
            <a:off x="409904" y="388882"/>
            <a:ext cx="11414234" cy="777766"/>
          </a:xfrm>
          <a:prstGeom prst="rect">
            <a:avLst/>
          </a:prstGeom>
          <a:solidFill>
            <a:srgbClr val="30B9C3"/>
          </a:solidFill>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800" b="1" dirty="0">
                <a:solidFill>
                  <a:schemeClr val="bg1"/>
                </a:solidFill>
              </a:rPr>
              <a:t>1:1 careers support</a:t>
            </a:r>
          </a:p>
        </p:txBody>
      </p:sp>
      <p:sp>
        <p:nvSpPr>
          <p:cNvPr id="4" name="TextBox 3">
            <a:extLst>
              <a:ext uri="{FF2B5EF4-FFF2-40B4-BE49-F238E27FC236}">
                <a16:creationId xmlns:a16="http://schemas.microsoft.com/office/drawing/2014/main" id="{B7387CA0-8F2B-D5B1-5A20-7128E1CA412D}"/>
              </a:ext>
            </a:extLst>
          </p:cNvPr>
          <p:cNvSpPr txBox="1"/>
          <p:nvPr/>
        </p:nvSpPr>
        <p:spPr>
          <a:xfrm>
            <a:off x="483476" y="1524000"/>
            <a:ext cx="11340662" cy="954107"/>
          </a:xfrm>
          <a:prstGeom prst="rect">
            <a:avLst/>
          </a:prstGeom>
          <a:noFill/>
        </p:spPr>
        <p:txBody>
          <a:bodyPr wrap="square">
            <a:spAutoFit/>
          </a:bodyPr>
          <a:lstStyle/>
          <a:p>
            <a:pPr marL="0" indent="0">
              <a:lnSpc>
                <a:spcPct val="100000"/>
              </a:lnSpc>
              <a:buFont typeface="Arial" panose="020B0604020202020204" pitchFamily="34" charset="0"/>
              <a:buNone/>
            </a:pPr>
            <a:r>
              <a:rPr lang="en-GB" sz="2800" dirty="0"/>
              <a:t>If you would like a 1:1 chat with a member of the Careers team, then there are two main options:</a:t>
            </a:r>
          </a:p>
        </p:txBody>
      </p:sp>
      <p:sp>
        <p:nvSpPr>
          <p:cNvPr id="6" name="TextBox 5">
            <a:extLst>
              <a:ext uri="{FF2B5EF4-FFF2-40B4-BE49-F238E27FC236}">
                <a16:creationId xmlns:a16="http://schemas.microsoft.com/office/drawing/2014/main" id="{6F4A89C1-F88D-BC7A-1837-CF25F5BD94F2}"/>
              </a:ext>
            </a:extLst>
          </p:cNvPr>
          <p:cNvSpPr txBox="1"/>
          <p:nvPr/>
        </p:nvSpPr>
        <p:spPr>
          <a:xfrm>
            <a:off x="409904" y="2656344"/>
            <a:ext cx="5712372" cy="26776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400" b="1" dirty="0"/>
              <a:t>Careers guidance or mock interview</a:t>
            </a:r>
          </a:p>
          <a:p>
            <a:endParaRPr lang="en-GB" sz="2400" dirty="0"/>
          </a:p>
          <a:p>
            <a:r>
              <a:rPr lang="en-GB" sz="2400" dirty="0"/>
              <a:t>Meet with a Senior Careers Consultant or Careers Project Officer </a:t>
            </a:r>
            <a:r>
              <a:rPr lang="en-GB" sz="2400"/>
              <a:t>face-to-face or via </a:t>
            </a:r>
            <a:r>
              <a:rPr lang="en-GB" sz="2400" dirty="0"/>
              <a:t>MS Teams for an in depth discussion to help with your career planning and career choices, or to have a mock interview.</a:t>
            </a:r>
          </a:p>
        </p:txBody>
      </p:sp>
      <p:sp>
        <p:nvSpPr>
          <p:cNvPr id="8" name="TextBox 7">
            <a:extLst>
              <a:ext uri="{FF2B5EF4-FFF2-40B4-BE49-F238E27FC236}">
                <a16:creationId xmlns:a16="http://schemas.microsoft.com/office/drawing/2014/main" id="{93DA24A8-305D-908A-C93B-902E1F1FADB8}"/>
              </a:ext>
            </a:extLst>
          </p:cNvPr>
          <p:cNvSpPr txBox="1"/>
          <p:nvPr/>
        </p:nvSpPr>
        <p:spPr>
          <a:xfrm>
            <a:off x="6180083" y="2656344"/>
            <a:ext cx="5770179" cy="26776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GB" sz="2400" b="1" dirty="0"/>
              <a:t>Applications feedback &amp; opportunity advice</a:t>
            </a:r>
          </a:p>
          <a:p>
            <a:endParaRPr lang="en-GB" sz="2400" dirty="0"/>
          </a:p>
          <a:p>
            <a:r>
              <a:rPr lang="en-GB" sz="2400" dirty="0"/>
              <a:t>Our Job Search team can provide you with help and feedback on applications, CVs, covering letters and personal statements, searching for jobs, interviews and work experience.</a:t>
            </a:r>
          </a:p>
        </p:txBody>
      </p:sp>
      <p:sp>
        <p:nvSpPr>
          <p:cNvPr id="10" name="TextBox 9">
            <a:extLst>
              <a:ext uri="{FF2B5EF4-FFF2-40B4-BE49-F238E27FC236}">
                <a16:creationId xmlns:a16="http://schemas.microsoft.com/office/drawing/2014/main" id="{8D903255-6C02-AD01-71B3-2BC9C7271F60}"/>
              </a:ext>
            </a:extLst>
          </p:cNvPr>
          <p:cNvSpPr txBox="1"/>
          <p:nvPr/>
        </p:nvSpPr>
        <p:spPr>
          <a:xfrm>
            <a:off x="415159" y="5651553"/>
            <a:ext cx="11414234"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2400" dirty="0">
                <a:solidFill>
                  <a:schemeClr val="tx1"/>
                </a:solidFill>
              </a:rPr>
              <a:t>There is a Senior Careers Consultant or Careers Project Officer linked to every subject area in the university – visit </a:t>
            </a:r>
            <a:r>
              <a:rPr lang="en-GB" sz="2400" dirty="0" err="1">
                <a:solidFill>
                  <a:schemeClr val="bg1"/>
                </a:solidFill>
                <a:hlinkClick r:id="rId2"/>
              </a:rPr>
              <a:t>MyAdvantage</a:t>
            </a:r>
            <a:r>
              <a:rPr lang="en-GB" sz="2400" dirty="0">
                <a:solidFill>
                  <a:schemeClr val="bg1"/>
                </a:solidFill>
              </a:rPr>
              <a:t> </a:t>
            </a:r>
            <a:r>
              <a:rPr lang="en-GB" sz="2400" dirty="0">
                <a:solidFill>
                  <a:schemeClr val="tx1"/>
                </a:solidFill>
              </a:rPr>
              <a:t>to find out who to see and book an appointment.</a:t>
            </a:r>
          </a:p>
        </p:txBody>
      </p:sp>
    </p:spTree>
    <p:extLst>
      <p:ext uri="{BB962C8B-B14F-4D97-AF65-F5344CB8AC3E}">
        <p14:creationId xmlns:p14="http://schemas.microsoft.com/office/powerpoint/2010/main" val="378882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E078C1C0-59A4-7439-F4A0-C99611ED2EFA}"/>
              </a:ext>
            </a:extLst>
          </p:cNvPr>
          <p:cNvSpPr txBox="1">
            <a:spLocks/>
          </p:cNvSpPr>
          <p:nvPr/>
        </p:nvSpPr>
        <p:spPr>
          <a:xfrm>
            <a:off x="409904" y="388882"/>
            <a:ext cx="11414234" cy="777766"/>
          </a:xfrm>
          <a:prstGeom prst="rect">
            <a:avLst/>
          </a:prstGeom>
          <a:solidFill>
            <a:srgbClr val="30B9C3"/>
          </a:solidFill>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800" b="1" dirty="0">
                <a:solidFill>
                  <a:schemeClr val="bg1"/>
                </a:solidFill>
              </a:rPr>
              <a:t>Careers Fairs</a:t>
            </a:r>
          </a:p>
        </p:txBody>
      </p:sp>
      <p:sp>
        <p:nvSpPr>
          <p:cNvPr id="4" name="TextBox 3">
            <a:extLst>
              <a:ext uri="{FF2B5EF4-FFF2-40B4-BE49-F238E27FC236}">
                <a16:creationId xmlns:a16="http://schemas.microsoft.com/office/drawing/2014/main" id="{3605A511-6155-6DAD-1DDD-5F2D4B98DF74}"/>
              </a:ext>
            </a:extLst>
          </p:cNvPr>
          <p:cNvSpPr txBox="1"/>
          <p:nvPr/>
        </p:nvSpPr>
        <p:spPr>
          <a:xfrm>
            <a:off x="409905" y="1477493"/>
            <a:ext cx="11414233" cy="954107"/>
          </a:xfrm>
          <a:prstGeom prst="rect">
            <a:avLst/>
          </a:prstGeom>
          <a:noFill/>
        </p:spPr>
        <p:txBody>
          <a:bodyPr wrap="square">
            <a:spAutoFit/>
          </a:bodyPr>
          <a:lstStyle/>
          <a:p>
            <a:r>
              <a:rPr lang="en-GB" sz="2800" dirty="0"/>
              <a:t>We have a range of events through the year to help you gather information about future career paths and what support you can receive on the way.</a:t>
            </a:r>
          </a:p>
        </p:txBody>
      </p:sp>
      <p:sp>
        <p:nvSpPr>
          <p:cNvPr id="6" name="TextBox 5">
            <a:extLst>
              <a:ext uri="{FF2B5EF4-FFF2-40B4-BE49-F238E27FC236}">
                <a16:creationId xmlns:a16="http://schemas.microsoft.com/office/drawing/2014/main" id="{BF585B22-8C3E-30EB-833E-11885572BDA8}"/>
              </a:ext>
            </a:extLst>
          </p:cNvPr>
          <p:cNvSpPr txBox="1"/>
          <p:nvPr/>
        </p:nvSpPr>
        <p:spPr>
          <a:xfrm>
            <a:off x="409904" y="2742445"/>
            <a:ext cx="5686096" cy="193899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400" b="1" dirty="0"/>
              <a:t>Careers fairs and sector events </a:t>
            </a:r>
            <a:r>
              <a:rPr lang="en-GB" sz="2400" dirty="0"/>
              <a:t>provide you with opportunities to engage with employers face to face and learn about graduate, work experience or internship opportunities.</a:t>
            </a:r>
          </a:p>
        </p:txBody>
      </p:sp>
      <p:sp>
        <p:nvSpPr>
          <p:cNvPr id="8" name="TextBox 7">
            <a:extLst>
              <a:ext uri="{FF2B5EF4-FFF2-40B4-BE49-F238E27FC236}">
                <a16:creationId xmlns:a16="http://schemas.microsoft.com/office/drawing/2014/main" id="{C2F5F101-B484-71C3-0DA9-1F0A452FFE28}"/>
              </a:ext>
            </a:extLst>
          </p:cNvPr>
          <p:cNvSpPr txBox="1"/>
          <p:nvPr/>
        </p:nvSpPr>
        <p:spPr>
          <a:xfrm>
            <a:off x="6138042" y="2742445"/>
            <a:ext cx="5686096" cy="193899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GB" sz="2400" b="1" dirty="0"/>
              <a:t>Employer presentations </a:t>
            </a:r>
            <a:r>
              <a:rPr lang="en-GB" sz="2400" dirty="0"/>
              <a:t>give you the opportunity to hear from contacts within specific organisations about their industry and skills sessions help you to develop skills for the recruitment process.</a:t>
            </a:r>
          </a:p>
        </p:txBody>
      </p:sp>
      <p:sp>
        <p:nvSpPr>
          <p:cNvPr id="10" name="TextBox 9">
            <a:extLst>
              <a:ext uri="{FF2B5EF4-FFF2-40B4-BE49-F238E27FC236}">
                <a16:creationId xmlns:a16="http://schemas.microsoft.com/office/drawing/2014/main" id="{6E0F1654-5F8E-6D8E-EC63-B50EF61BCACC}"/>
              </a:ext>
            </a:extLst>
          </p:cNvPr>
          <p:cNvSpPr txBox="1"/>
          <p:nvPr/>
        </p:nvSpPr>
        <p:spPr>
          <a:xfrm>
            <a:off x="409904" y="5084123"/>
            <a:ext cx="11414234" cy="1384995"/>
          </a:xfrm>
          <a:prstGeom prst="rect">
            <a:avLst/>
          </a:prstGeom>
          <a:solidFill>
            <a:srgbClr val="30B9C3"/>
          </a:solidFill>
        </p:spPr>
        <p:txBody>
          <a:bodyPr wrap="square">
            <a:spAutoFit/>
          </a:bodyPr>
          <a:lstStyle/>
          <a:p>
            <a:r>
              <a:rPr lang="en-GB" sz="2800" dirty="0">
                <a:solidFill>
                  <a:schemeClr val="bg1"/>
                </a:solidFill>
              </a:rPr>
              <a:t>Find out more including booking details, how to make the most of Careers Fairs and Employer Events, and the latest on forthcoming events by visiting our </a:t>
            </a:r>
            <a:r>
              <a:rPr lang="en-GB" sz="2800" dirty="0">
                <a:hlinkClick r:id="rId2"/>
              </a:rPr>
              <a:t>Careers Events page</a:t>
            </a:r>
            <a:r>
              <a:rPr lang="en-GB" sz="2800" dirty="0">
                <a:solidFill>
                  <a:schemeClr val="bg1"/>
                </a:solidFill>
              </a:rPr>
              <a:t>.</a:t>
            </a:r>
          </a:p>
        </p:txBody>
      </p:sp>
    </p:spTree>
    <p:extLst>
      <p:ext uri="{BB962C8B-B14F-4D97-AF65-F5344CB8AC3E}">
        <p14:creationId xmlns:p14="http://schemas.microsoft.com/office/powerpoint/2010/main" val="195842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95241DF2-0AB1-73B9-52EE-F94F536DAE74}"/>
              </a:ext>
            </a:extLst>
          </p:cNvPr>
          <p:cNvSpPr txBox="1">
            <a:spLocks/>
          </p:cNvSpPr>
          <p:nvPr/>
        </p:nvSpPr>
        <p:spPr>
          <a:xfrm>
            <a:off x="672663" y="451944"/>
            <a:ext cx="11004330" cy="744807"/>
          </a:xfrm>
          <a:prstGeom prst="rect">
            <a:avLst/>
          </a:prstGeom>
          <a:solidFill>
            <a:srgbClr val="30B9C3"/>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bg1"/>
                </a:solidFill>
                <a:latin typeface="+mn-lt"/>
              </a:rPr>
              <a:t>Making the most of your time at Warwick</a:t>
            </a:r>
          </a:p>
        </p:txBody>
      </p:sp>
      <p:pic>
        <p:nvPicPr>
          <p:cNvPr id="3" name="Picture 2">
            <a:extLst>
              <a:ext uri="{FF2B5EF4-FFF2-40B4-BE49-F238E27FC236}">
                <a16:creationId xmlns:a16="http://schemas.microsoft.com/office/drawing/2014/main" id="{F07B7578-A19D-4A3A-BD0D-871AD146F18F}"/>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82152" y="5403642"/>
            <a:ext cx="3635896" cy="1454358"/>
          </a:xfrm>
          <a:prstGeom prst="rect">
            <a:avLst/>
          </a:prstGeom>
        </p:spPr>
      </p:pic>
      <p:sp>
        <p:nvSpPr>
          <p:cNvPr id="4" name="Content Placeholder 4">
            <a:extLst>
              <a:ext uri="{FF2B5EF4-FFF2-40B4-BE49-F238E27FC236}">
                <a16:creationId xmlns:a16="http://schemas.microsoft.com/office/drawing/2014/main" id="{9DA70056-F13D-36F6-7D5D-2FAC7241FB98}"/>
              </a:ext>
            </a:extLst>
          </p:cNvPr>
          <p:cNvSpPr txBox="1">
            <a:spLocks/>
          </p:cNvSpPr>
          <p:nvPr/>
        </p:nvSpPr>
        <p:spPr>
          <a:xfrm>
            <a:off x="672663" y="1691470"/>
            <a:ext cx="7062951" cy="4341468"/>
          </a:xfrm>
          <a:prstGeom prst="rect">
            <a:avLst/>
          </a:prstGeom>
        </p:spPr>
        <p:style>
          <a:lnRef idx="1">
            <a:schemeClr val="accent4"/>
          </a:lnRef>
          <a:fillRef idx="2">
            <a:schemeClr val="accent4"/>
          </a:fillRef>
          <a:effectRef idx="1">
            <a:schemeClr val="accent4"/>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spcBef>
                <a:spcPts val="300"/>
              </a:spcBef>
            </a:pPr>
            <a:r>
              <a:rPr lang="en-GB" dirty="0">
                <a:hlinkClick r:id="rId3"/>
              </a:rPr>
              <a:t>Work experience</a:t>
            </a:r>
            <a:r>
              <a:rPr lang="en-GB" dirty="0"/>
              <a:t> </a:t>
            </a:r>
          </a:p>
          <a:p>
            <a:pPr>
              <a:spcBef>
                <a:spcPts val="300"/>
              </a:spcBef>
            </a:pPr>
            <a:r>
              <a:rPr lang="en-GB" dirty="0">
                <a:hlinkClick r:id="rId4"/>
              </a:rPr>
              <a:t>Virtual internships</a:t>
            </a:r>
            <a:endParaRPr lang="en-GB" dirty="0"/>
          </a:p>
          <a:p>
            <a:pPr>
              <a:spcBef>
                <a:spcPts val="300"/>
              </a:spcBef>
            </a:pPr>
            <a:r>
              <a:rPr lang="en-GB" dirty="0">
                <a:hlinkClick r:id="rId5"/>
              </a:rPr>
              <a:t>Part-time jobs</a:t>
            </a:r>
            <a:r>
              <a:rPr lang="en-GB" dirty="0"/>
              <a:t> (via </a:t>
            </a:r>
            <a:r>
              <a:rPr lang="en-GB" dirty="0" err="1"/>
              <a:t>Unitemps</a:t>
            </a:r>
            <a:r>
              <a:rPr lang="en-GB" dirty="0"/>
              <a:t>)</a:t>
            </a:r>
          </a:p>
          <a:p>
            <a:pPr>
              <a:spcBef>
                <a:spcPts val="300"/>
              </a:spcBef>
            </a:pPr>
            <a:r>
              <a:rPr lang="en-GB" dirty="0">
                <a:hlinkClick r:id="rId6"/>
              </a:rPr>
              <a:t>Societies</a:t>
            </a:r>
            <a:endParaRPr lang="en-GB" dirty="0"/>
          </a:p>
          <a:p>
            <a:pPr>
              <a:spcBef>
                <a:spcPts val="300"/>
              </a:spcBef>
            </a:pPr>
            <a:r>
              <a:rPr lang="en-GB" dirty="0">
                <a:hlinkClick r:id="rId7"/>
              </a:rPr>
              <a:t>Sports Clubs</a:t>
            </a:r>
            <a:r>
              <a:rPr lang="en-GB" dirty="0"/>
              <a:t> </a:t>
            </a:r>
          </a:p>
          <a:p>
            <a:pPr>
              <a:spcBef>
                <a:spcPts val="300"/>
              </a:spcBef>
            </a:pPr>
            <a:r>
              <a:rPr lang="en-GB" dirty="0">
                <a:hlinkClick r:id="rId8"/>
              </a:rPr>
              <a:t>Volunteering</a:t>
            </a:r>
            <a:endParaRPr lang="en-GB" dirty="0">
              <a:hlinkClick r:id="rId6"/>
            </a:endParaRPr>
          </a:p>
          <a:p>
            <a:pPr>
              <a:spcBef>
                <a:spcPts val="300"/>
              </a:spcBef>
            </a:pPr>
            <a:r>
              <a:rPr lang="en-GB" dirty="0">
                <a:hlinkClick r:id="rId9"/>
              </a:rPr>
              <a:t>Enterprise</a:t>
            </a:r>
            <a:endParaRPr lang="en-GB" dirty="0">
              <a:hlinkClick r:id="rId10"/>
            </a:endParaRPr>
          </a:p>
          <a:p>
            <a:pPr>
              <a:spcBef>
                <a:spcPts val="300"/>
              </a:spcBef>
            </a:pPr>
            <a:r>
              <a:rPr lang="en-GB" dirty="0">
                <a:hlinkClick r:id="rId10"/>
              </a:rPr>
              <a:t>Sprint</a:t>
            </a:r>
            <a:r>
              <a:rPr lang="en-GB" dirty="0"/>
              <a:t> </a:t>
            </a:r>
          </a:p>
          <a:p>
            <a:pPr>
              <a:spcBef>
                <a:spcPts val="300"/>
              </a:spcBef>
            </a:pPr>
            <a:r>
              <a:rPr lang="en-GB" dirty="0">
                <a:hlinkClick r:id="rId11"/>
              </a:rPr>
              <a:t>Widening Participation</a:t>
            </a:r>
            <a:endParaRPr lang="en-GB" dirty="0"/>
          </a:p>
          <a:p>
            <a:pPr>
              <a:spcBef>
                <a:spcPts val="300"/>
              </a:spcBef>
            </a:pPr>
            <a:r>
              <a:rPr lang="en-GB" dirty="0">
                <a:hlinkClick r:id="rId12"/>
              </a:rPr>
              <a:t>The Warwick Award</a:t>
            </a:r>
            <a:endParaRPr lang="en-GB" dirty="0"/>
          </a:p>
        </p:txBody>
      </p:sp>
      <p:pic>
        <p:nvPicPr>
          <p:cNvPr id="5" name="Picture 4" descr="Unitemps logo - visit unitemps.com for part-time job opportunities while you are studying at Warwick">
            <a:extLst>
              <a:ext uri="{FF2B5EF4-FFF2-40B4-BE49-F238E27FC236}">
                <a16:creationId xmlns:a16="http://schemas.microsoft.com/office/drawing/2014/main" id="{E0B280A9-9AB5-FDF5-1320-2949C3B75C9B}"/>
              </a:ext>
            </a:extLst>
          </p:cNvPr>
          <p:cNvPicPr>
            <a:picLocks noChangeAspect="1"/>
          </p:cNvPicPr>
          <p:nvPr/>
        </p:nvPicPr>
        <p:blipFill>
          <a:blip r:embed="rId13"/>
          <a:stretch>
            <a:fillRect/>
          </a:stretch>
        </p:blipFill>
        <p:spPr>
          <a:xfrm>
            <a:off x="9452657" y="1676052"/>
            <a:ext cx="2224336" cy="1264709"/>
          </a:xfrm>
          <a:prstGeom prst="rect">
            <a:avLst/>
          </a:prstGeom>
        </p:spPr>
      </p:pic>
      <p:pic>
        <p:nvPicPr>
          <p:cNvPr id="6" name="Picture 5" descr="Group of smiling young people standing on lawn outside brick building, wearing backpacks and tote bag, holding cellphones">
            <a:extLst>
              <a:ext uri="{FF2B5EF4-FFF2-40B4-BE49-F238E27FC236}">
                <a16:creationId xmlns:a16="http://schemas.microsoft.com/office/drawing/2014/main" id="{6461F17B-F03A-96CB-BD6A-39A6EFE444F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166648" y="3429000"/>
            <a:ext cx="3510345" cy="1974642"/>
          </a:xfrm>
          <a:prstGeom prst="rect">
            <a:avLst/>
          </a:prstGeom>
        </p:spPr>
      </p:pic>
    </p:spTree>
    <p:extLst>
      <p:ext uri="{BB962C8B-B14F-4D97-AF65-F5344CB8AC3E}">
        <p14:creationId xmlns:p14="http://schemas.microsoft.com/office/powerpoint/2010/main" val="2524767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1315</TotalTime>
  <Words>877</Words>
  <Application>Microsoft Office PowerPoint</Application>
  <PresentationFormat>Widescreen</PresentationFormat>
  <Paragraphs>119</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Bennett, Siobhan</dc:creator>
  <cp:lastModifiedBy>Baruah, Rish</cp:lastModifiedBy>
  <cp:revision>21</cp:revision>
  <dcterms:created xsi:type="dcterms:W3CDTF">2022-06-09T11:10:19Z</dcterms:created>
  <dcterms:modified xsi:type="dcterms:W3CDTF">2022-08-17T11:25:22Z</dcterms:modified>
</cp:coreProperties>
</file>