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708" r:id="rId2"/>
    <p:sldMasterId id="2147483719" r:id="rId3"/>
    <p:sldMasterId id="2147483660" r:id="rId4"/>
  </p:sldMasterIdLst>
  <p:notesMasterIdLst>
    <p:notesMasterId r:id="rId11"/>
  </p:notesMasterIdLst>
  <p:handoutMasterIdLst>
    <p:handoutMasterId r:id="rId12"/>
  </p:handoutMasterIdLst>
  <p:sldIdLst>
    <p:sldId id="950" r:id="rId5"/>
    <p:sldId id="951" r:id="rId6"/>
    <p:sldId id="952" r:id="rId7"/>
    <p:sldId id="953" r:id="rId8"/>
    <p:sldId id="954" r:id="rId9"/>
    <p:sldId id="955" r:id="rId10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>
    <p:extLst/>
  </p:cmAuthor>
  <p:cmAuthor id="2" name="Microsoft Office User" initials="Office [2]" lastIdx="1" clrIdx="1">
    <p:extLst/>
  </p:cmAuthor>
  <p:cmAuthor id="3" name="Microsoft Office User" initials="Office [3]" lastIdx="1" clrIdx="2">
    <p:extLst/>
  </p:cmAuthor>
  <p:cmAuthor id="4" name="Microsoft Office User" initials="Office [4]" lastIdx="1" clrIdx="3">
    <p:extLst/>
  </p:cmAuthor>
  <p:cmAuthor id="5" name="Strelluf, Christopher" initials="SC" lastIdx="4" clrIdx="4">
    <p:extLst/>
  </p:cmAuthor>
  <p:cmAuthor id="6" name="Ellen Smith-Dennis" initials="ESD" lastIdx="6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B4153A"/>
    <a:srgbClr val="000009"/>
    <a:srgbClr val="FFB808"/>
    <a:srgbClr val="FFC41D"/>
    <a:srgbClr val="FF9E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247" autoAdjust="0"/>
    <p:restoredTop sz="78832" autoAdjust="0"/>
  </p:normalViewPr>
  <p:slideViewPr>
    <p:cSldViewPr showGuides="1">
      <p:cViewPr varScale="1">
        <p:scale>
          <a:sx n="92" d="100"/>
          <a:sy n="92" d="100"/>
        </p:scale>
        <p:origin x="177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93" y="4715153"/>
            <a:ext cx="4983689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_full_header_lar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71666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85270"/>
            <a:ext cx="6480720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dirty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153421"/>
            <a:ext cx="8856984" cy="939875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dirty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412776"/>
            <a:ext cx="1943100" cy="45365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412776"/>
            <a:ext cx="5676900" cy="4536504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_full_header_lar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71666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85270"/>
            <a:ext cx="6480720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dirty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153421"/>
            <a:ext cx="8856984" cy="939875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dirty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178722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_full_header_lar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11560"/>
            <a:ext cx="9144000" cy="6471666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3140968"/>
            <a:ext cx="8568952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dirty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405957"/>
            <a:ext cx="8561040" cy="204737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847721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00865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40768" y="2895600"/>
            <a:ext cx="6262464" cy="1066800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29399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44"/>
            <a:ext cx="6262464" cy="10668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60848"/>
            <a:ext cx="3810000" cy="3858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3810000" cy="3858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74477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42536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6491064" cy="4543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56793"/>
            <a:ext cx="5111750" cy="43924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56793"/>
            <a:ext cx="3008313" cy="4392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29444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412775"/>
            <a:ext cx="5486400" cy="33147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53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14222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90487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_full_header_lar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11560"/>
            <a:ext cx="9144000" cy="6471666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3140968"/>
            <a:ext cx="8568952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dirty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405957"/>
            <a:ext cx="8561040" cy="204737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412776"/>
            <a:ext cx="1943100" cy="45365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412776"/>
            <a:ext cx="5676900" cy="4536504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40192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85270"/>
            <a:ext cx="6480720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dirty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153421"/>
            <a:ext cx="8856984" cy="939875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dirty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8804503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3140968"/>
            <a:ext cx="8568952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dirty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405957"/>
            <a:ext cx="8561040" cy="204737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0673047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45976"/>
            <a:ext cx="7774632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18247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271227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58416"/>
            <a:ext cx="3810000" cy="42908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58416"/>
            <a:ext cx="3810000" cy="42908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345976"/>
            <a:ext cx="7774632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2275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345976"/>
            <a:ext cx="7774632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2782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6491064" cy="4543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52736"/>
            <a:ext cx="5111750" cy="489654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52736"/>
            <a:ext cx="3008313" cy="489654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409423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7" y="4644259"/>
            <a:ext cx="7056787" cy="72895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43608" y="542778"/>
            <a:ext cx="7056784" cy="41103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3608" y="5396180"/>
            <a:ext cx="7056784" cy="697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64379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9952"/>
            <a:ext cx="7774632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06137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412776"/>
            <a:ext cx="1943100" cy="45365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412776"/>
            <a:ext cx="5676900" cy="4536504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321755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05/06/2018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05/06/2018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05/06/2018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05/06/2018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05/06/2018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05/06/2018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0768" y="2895600"/>
            <a:ext cx="6262464" cy="1066800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44"/>
            <a:ext cx="6262464" cy="10668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60848"/>
            <a:ext cx="3810000" cy="3858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3810000" cy="3858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6491064" cy="4543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56793"/>
            <a:ext cx="5111750" cy="43924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56793"/>
            <a:ext cx="3008313" cy="4392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412775"/>
            <a:ext cx="5486400" cy="33147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53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oter_bg_large_4k.jpg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72" y="6093296"/>
            <a:ext cx="9209745" cy="3312000"/>
          </a:xfrm>
          <a:prstGeom prst="rect">
            <a:avLst/>
          </a:prstGeom>
        </p:spPr>
      </p:pic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43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pic>
        <p:nvPicPr>
          <p:cNvPr id="5" name="Picture 4" descr="AL_letterhead_A4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6110" cy="2420888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6444208" y="1412776"/>
            <a:ext cx="2699792" cy="7920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91480"/>
            <a:ext cx="6262464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3448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  <a:endParaRPr lang="en-GB" altLang="en-US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7" r:id="rId6"/>
    <p:sldLayoutId id="2147483679" r:id="rId7"/>
    <p:sldLayoutId id="2147483680" r:id="rId8"/>
    <p:sldLayoutId id="2147483681" r:id="rId9"/>
    <p:sldLayoutId id="2147483682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>
          <a:srgbClr val="B4153A"/>
        </a:buClr>
        <a:buFont typeface="Wingdings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B4153A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4153A"/>
        </a:buClr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B4153A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B4153A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/>
          </p:cNvPicPr>
          <p:nvPr userDrawn="1"/>
        </p:nvPicPr>
        <p:blipFill rotWithShape="1">
          <a:blip r:embed="rId12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093296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43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pic>
        <p:nvPicPr>
          <p:cNvPr id="5" name="Picture 4" descr="AL_letterhead_A4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6110" cy="2420888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6444208" y="1412776"/>
            <a:ext cx="2699792" cy="7920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91480"/>
            <a:ext cx="6262464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3448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  <a:endParaRPr lang="en-GB" altLang="en-US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31830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>
          <a:srgbClr val="B4153A"/>
        </a:buClr>
        <a:buFont typeface="Wingdings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B4153A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4153A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B4153A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B4153A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/>
          </p:cNvPicPr>
          <p:nvPr userDrawn="1"/>
        </p:nvPicPr>
        <p:blipFill rotWithShape="1">
          <a:blip r:embed="rId1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093296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43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6444208" y="1412776"/>
            <a:ext cx="2699792" cy="7920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29952"/>
            <a:ext cx="6262464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40768"/>
            <a:ext cx="77724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  <a:endParaRPr lang="en-GB" altLang="en-US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1868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>
          <a:srgbClr val="B4153A"/>
        </a:buClr>
        <a:buFont typeface="Wingdings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B4153A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4153A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B4153A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B4153A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meshighereducation.com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ctrTitle"/>
          </p:nvPr>
        </p:nvSpPr>
        <p:spPr>
          <a:xfrm>
            <a:off x="179512" y="3789041"/>
            <a:ext cx="6120680" cy="1800200"/>
          </a:xfrm>
          <a:solidFill>
            <a:schemeClr val="bg1"/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sz="2800" dirty="0" smtClean="0"/>
              <a:t>Job Search Strategies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0" dirty="0" smtClean="0"/>
              <a:t>Academic Careers Workshop</a:t>
            </a:r>
            <a:r>
              <a:rPr lang="en-US" sz="2800" b="0" dirty="0" smtClean="0"/>
              <a:t/>
            </a:r>
            <a:br>
              <a:rPr lang="en-US" sz="2800" b="0" dirty="0" smtClean="0"/>
            </a:br>
            <a:r>
              <a:rPr lang="en-US" sz="2800" b="0" dirty="0"/>
              <a:t/>
            </a:r>
            <a:br>
              <a:rPr lang="en-US" sz="2800" b="0" dirty="0"/>
            </a:br>
            <a:r>
              <a:rPr lang="en-US" sz="2800" b="0" dirty="0" smtClean="0"/>
              <a:t>Christopher Strelluf</a:t>
            </a:r>
            <a:endParaRPr lang="en-GB" sz="2800" dirty="0">
              <a:solidFill>
                <a:schemeClr val="tx1"/>
              </a:solidFill>
              <a:latin typeface="+mn-lt"/>
              <a:cs typeface="Adobe Hebrew"/>
            </a:endParaRPr>
          </a:p>
        </p:txBody>
      </p:sp>
    </p:spTree>
    <p:extLst>
      <p:ext uri="{BB962C8B-B14F-4D97-AF65-F5344CB8AC3E}">
        <p14:creationId xmlns:p14="http://schemas.microsoft.com/office/powerpoint/2010/main" val="95451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Places to find job ads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Disciplinary </a:t>
            </a:r>
            <a:r>
              <a:rPr lang="en-GB" dirty="0" err="1" smtClean="0"/>
              <a:t>listservs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Higher </a:t>
            </a:r>
            <a:r>
              <a:rPr lang="en-GB" dirty="0"/>
              <a:t>education publications (e.g., </a:t>
            </a:r>
            <a:r>
              <a:rPr lang="en-GB" dirty="0">
                <a:hlinkClick r:id="rId2"/>
              </a:rPr>
              <a:t>https://www.timeshighereducation.com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Targeted searches in geographical areas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1771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Selection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Online application</a:t>
            </a:r>
          </a:p>
          <a:p>
            <a:pPr marL="800100" lvl="1" indent="-514350">
              <a:buFont typeface="+mj-lt"/>
              <a:buAutoNum type="alphaLcPeriod"/>
            </a:pPr>
            <a:r>
              <a:rPr lang="en-GB" dirty="0" smtClean="0"/>
              <a:t>HR screening</a:t>
            </a:r>
          </a:p>
          <a:p>
            <a:pPr marL="800100" lvl="1" indent="-514350">
              <a:buFont typeface="+mj-lt"/>
              <a:buAutoNum type="alphaLcPeriod"/>
            </a:pPr>
            <a:r>
              <a:rPr lang="en-GB" dirty="0" smtClean="0"/>
              <a:t>Committee screening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Long list interview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A50021"/>
                </a:solidFill>
              </a:rPr>
              <a:t>Short list interview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Offer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302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Documents to prepare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CV</a:t>
            </a:r>
          </a:p>
          <a:p>
            <a:pPr lvl="1"/>
            <a:r>
              <a:rPr lang="en-GB" dirty="0" smtClean="0"/>
              <a:t>The CV is a way of life.</a:t>
            </a:r>
          </a:p>
          <a:p>
            <a:pPr lvl="1"/>
            <a:r>
              <a:rPr lang="en-GB" dirty="0" smtClean="0"/>
              <a:t>Keep a master CV.</a:t>
            </a:r>
          </a:p>
          <a:p>
            <a:pPr lvl="1"/>
            <a:r>
              <a:rPr lang="en-GB" dirty="0" smtClean="0"/>
              <a:t>Organise the way academics think:</a:t>
            </a:r>
          </a:p>
          <a:p>
            <a:pPr lvl="2"/>
            <a:r>
              <a:rPr lang="en-GB" dirty="0" smtClean="0"/>
              <a:t>research</a:t>
            </a:r>
          </a:p>
          <a:p>
            <a:pPr lvl="2"/>
            <a:r>
              <a:rPr lang="en-GB" dirty="0" smtClean="0"/>
              <a:t>teaching</a:t>
            </a:r>
          </a:p>
          <a:p>
            <a:pPr lvl="2"/>
            <a:r>
              <a:rPr lang="en-GB" dirty="0" smtClean="0"/>
              <a:t>service</a:t>
            </a:r>
          </a:p>
          <a:p>
            <a:pPr lvl="2"/>
            <a:r>
              <a:rPr lang="en-GB" dirty="0" smtClean="0"/>
              <a:t>impact</a:t>
            </a:r>
          </a:p>
          <a:p>
            <a:pPr lvl="1"/>
            <a:r>
              <a:rPr lang="en-GB" dirty="0" smtClean="0"/>
              <a:t>Be intentional about structuring information.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1225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Documents to prepare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Teaching philosophy</a:t>
            </a:r>
          </a:p>
          <a:p>
            <a:r>
              <a:rPr lang="en-GB" dirty="0" smtClean="0"/>
              <a:t>Research philosophy</a:t>
            </a:r>
          </a:p>
          <a:p>
            <a:r>
              <a:rPr lang="en-GB" dirty="0" smtClean="0"/>
              <a:t>Portfolio of publications</a:t>
            </a:r>
          </a:p>
          <a:p>
            <a:r>
              <a:rPr lang="en-GB" dirty="0" smtClean="0"/>
              <a:t>Reference letters</a:t>
            </a:r>
          </a:p>
          <a:p>
            <a:endParaRPr lang="en-GB" dirty="0"/>
          </a:p>
          <a:p>
            <a:r>
              <a:rPr lang="en-GB" dirty="0" smtClean="0"/>
              <a:t>Cover letter</a:t>
            </a:r>
          </a:p>
          <a:p>
            <a:endParaRPr lang="en-GB" dirty="0"/>
          </a:p>
          <a:p>
            <a:r>
              <a:rPr lang="en-GB" dirty="0" smtClean="0"/>
              <a:t>Teaching portfolio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1432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Preparing for each stage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34480"/>
            <a:ext cx="8350696" cy="4114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Online application </a:t>
            </a:r>
            <a:r>
              <a:rPr lang="en-GB" dirty="0" smtClean="0">
                <a:solidFill>
                  <a:srgbClr val="A50021"/>
                </a:solidFill>
              </a:rPr>
              <a:t>&lt;- Review department’s webpage</a:t>
            </a:r>
          </a:p>
          <a:p>
            <a:pPr marL="800100" lvl="1" indent="-514350">
              <a:buFont typeface="+mj-lt"/>
              <a:buAutoNum type="alphaLcPeriod"/>
            </a:pPr>
            <a:r>
              <a:rPr lang="en-GB" dirty="0" smtClean="0"/>
              <a:t>HR screening</a:t>
            </a:r>
          </a:p>
          <a:p>
            <a:pPr marL="800100" lvl="1" indent="-514350">
              <a:buFont typeface="+mj-lt"/>
              <a:buAutoNum type="alphaLcPeriod"/>
            </a:pPr>
            <a:r>
              <a:rPr lang="en-GB" dirty="0" smtClean="0"/>
              <a:t>Committee screening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Long list interview</a:t>
            </a:r>
            <a:r>
              <a:rPr lang="en-GB" dirty="0" smtClean="0">
                <a:solidFill>
                  <a:srgbClr val="A50021"/>
                </a:solidFill>
              </a:rPr>
              <a:t> &lt;- Review job ad and all your docs; if you know who is on the search committee, look at their CVs</a:t>
            </a:r>
            <a:r>
              <a:rPr lang="en-GB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Short list interview </a:t>
            </a:r>
            <a:r>
              <a:rPr lang="en-GB" dirty="0" smtClean="0">
                <a:solidFill>
                  <a:srgbClr val="A50021"/>
                </a:solidFill>
              </a:rPr>
              <a:t>&lt;- Creep all over the department webpage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Offer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3624705"/>
      </p:ext>
    </p:extLst>
  </p:cSld>
  <p:clrMapOvr>
    <a:masterClrMapping/>
  </p:clrMapOvr>
</p:sld>
</file>

<file path=ppt/theme/theme1.xml><?xml version="1.0" encoding="utf-8"?>
<a:theme xmlns:a="http://schemas.openxmlformats.org/drawingml/2006/main" name="AL bold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L light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Generic with footer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9560</TotalTime>
  <Words>140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Adobe Hebrew</vt:lpstr>
      <vt:lpstr>Arial</vt:lpstr>
      <vt:lpstr>Calibri</vt:lpstr>
      <vt:lpstr>Times New Roman</vt:lpstr>
      <vt:lpstr>Wingdings</vt:lpstr>
      <vt:lpstr>AL bold</vt:lpstr>
      <vt:lpstr>AL light</vt:lpstr>
      <vt:lpstr>Generic with footer</vt:lpstr>
      <vt:lpstr>Custom design</vt:lpstr>
      <vt:lpstr>Job Search Strategies Academic Careers Workshop  Christopher Strelluf</vt:lpstr>
      <vt:lpstr>Places to find job ads</vt:lpstr>
      <vt:lpstr>Selection process</vt:lpstr>
      <vt:lpstr>Documents to prepare</vt:lpstr>
      <vt:lpstr>Documents to prepare</vt:lpstr>
      <vt:lpstr>Preparing for each stage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Strelluf, Christopher</cp:lastModifiedBy>
  <cp:revision>572</cp:revision>
  <cp:lastPrinted>2018-02-23T14:56:04Z</cp:lastPrinted>
  <dcterms:created xsi:type="dcterms:W3CDTF">2015-05-13T11:12:00Z</dcterms:created>
  <dcterms:modified xsi:type="dcterms:W3CDTF">2018-06-05T08:44:43Z</dcterms:modified>
</cp:coreProperties>
</file>