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21"/>
  </p:notesMasterIdLst>
  <p:handoutMasterIdLst>
    <p:handoutMasterId r:id="rId22"/>
  </p:handoutMasterIdLst>
  <p:sldIdLst>
    <p:sldId id="269" r:id="rId4"/>
    <p:sldId id="532" r:id="rId5"/>
    <p:sldId id="272" r:id="rId6"/>
    <p:sldId id="275" r:id="rId7"/>
    <p:sldId id="278" r:id="rId8"/>
    <p:sldId id="536" r:id="rId9"/>
    <p:sldId id="538" r:id="rId10"/>
    <p:sldId id="539" r:id="rId11"/>
    <p:sldId id="537" r:id="rId12"/>
    <p:sldId id="526" r:id="rId13"/>
    <p:sldId id="519" r:id="rId14"/>
    <p:sldId id="540" r:id="rId15"/>
    <p:sldId id="517" r:id="rId16"/>
    <p:sldId id="528" r:id="rId17"/>
    <p:sldId id="522" r:id="rId18"/>
    <p:sldId id="529" r:id="rId19"/>
    <p:sldId id="533" r:id="rId20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B9FF"/>
    <a:srgbClr val="A64FFF"/>
    <a:srgbClr val="3CB1F4"/>
    <a:srgbClr val="D84C71"/>
    <a:srgbClr val="A9D8CC"/>
    <a:srgbClr val="93F41F"/>
    <a:srgbClr val="CC7981"/>
    <a:srgbClr val="2F5AE9"/>
    <a:srgbClr val="F05EFF"/>
    <a:srgbClr val="FFE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89" autoAdjust="0"/>
    <p:restoredTop sz="90994"/>
  </p:normalViewPr>
  <p:slideViewPr>
    <p:cSldViewPr showGuides="1">
      <p:cViewPr varScale="1">
        <p:scale>
          <a:sx n="83" d="100"/>
          <a:sy n="83" d="100"/>
        </p:scale>
        <p:origin x="192" y="8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936" y="-96"/>
      </p:cViewPr>
      <p:guideLst>
        <p:guide orient="horz" pos="3120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MARLON\User57\e\edsnad\Documents\My Pictures\PPt\4-3_split_8-12_with_descriptor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902"/>
            <a:ext cx="9144000" cy="56576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2986" y="422108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48607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386104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519804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5" name="Picture 2" descr="\\MARLON\User57\e\edsnad\Documents\My Pictures\PPt\4-3_split_4-12_with_descriptor_blue_sky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358" y="-551"/>
            <a:ext cx="9144000" cy="32621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\\MARLON\User57\e\edsnad\Documents\My Pictures\PPt\4-3_split_1-12_with_descriptor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33" y="397"/>
            <a:ext cx="9144000" cy="18073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23/06/2020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23/06/2020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23/06/2020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23/06/2020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23/06/2020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23/06/2020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MARLON\User57\e\edsnad\Documents\My Pictures\PPt\4-3_split_1-12_with_descriptor_sky_blue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33" y="397"/>
            <a:ext cx="9144000" cy="18073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144000" cy="59436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\\MARLON\User57\e\edsnad\Documents\My Pictures\PPt\4-3_split_1-12_with_descriptor_sky_blue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33" y="397"/>
            <a:ext cx="9144000" cy="18073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512" y="4858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tiff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jpg"/><Relationship Id="rId4" Type="http://schemas.openxmlformats.org/officeDocument/2006/relationships/image" Target="../media/image20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251520" y="5445224"/>
            <a:ext cx="8712968" cy="1296144"/>
          </a:xfrm>
        </p:spPr>
        <p:txBody>
          <a:bodyPr/>
          <a:lstStyle/>
          <a:p>
            <a:pPr algn="ctr"/>
            <a:r>
              <a:rPr lang="en-GB" altLang="en-US" sz="3600" b="0" i="1" dirty="0"/>
              <a:t>Things I wish I’d known about </a:t>
            </a:r>
            <a:r>
              <a:rPr lang="en-GB" altLang="en-US" sz="3600" b="0" i="1" dirty="0">
                <a:solidFill>
                  <a:srgbClr val="FF0000"/>
                </a:solidFill>
              </a:rPr>
              <a:t>Academia</a:t>
            </a:r>
            <a:r>
              <a:rPr lang="en-GB" altLang="en-US" sz="3600" b="0" i="1" dirty="0"/>
              <a:t> .…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15416" y="4621981"/>
            <a:ext cx="6400800" cy="1327299"/>
          </a:xfrm>
        </p:spPr>
        <p:txBody>
          <a:bodyPr/>
          <a:lstStyle/>
          <a:p>
            <a:r>
              <a:rPr lang="en-GB" altLang="en-US" sz="2300" b="1" dirty="0"/>
              <a:t>Dr Liz Blagrove</a:t>
            </a:r>
          </a:p>
          <a:p>
            <a:r>
              <a:rPr lang="en-GB" altLang="en-US" sz="2300" dirty="0"/>
              <a:t>Department of Psychology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2D1C60-1642-4B4F-BC93-A4C1D04751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1302" y="2492896"/>
            <a:ext cx="2552700" cy="317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07C5E0FD-6B7B-0340-AA45-EF2290564762}"/>
              </a:ext>
            </a:extLst>
          </p:cNvPr>
          <p:cNvSpPr txBox="1">
            <a:spLocks/>
          </p:cNvSpPr>
          <p:nvPr/>
        </p:nvSpPr>
        <p:spPr bwMode="auto">
          <a:xfrm>
            <a:off x="6228184" y="6309320"/>
            <a:ext cx="6400800" cy="656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altLang="en-US" sz="2300" kern="0" dirty="0"/>
              <a:t>(</a:t>
            </a:r>
            <a:r>
              <a:rPr lang="en-GB" altLang="en-US" sz="2300" i="1" kern="0" dirty="0"/>
              <a:t>Before</a:t>
            </a:r>
            <a:r>
              <a:rPr lang="en-GB" altLang="en-US" sz="2300" kern="0" dirty="0"/>
              <a:t> I got the job!)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971FC-9B3B-5446-9174-2C698F515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i="1" dirty="0"/>
              <a:t>It’s about more than </a:t>
            </a:r>
            <a:br>
              <a:rPr lang="en-US" b="0" i="1" dirty="0"/>
            </a:br>
            <a:r>
              <a:rPr lang="en-US" b="0" i="1" dirty="0"/>
              <a:t>your research…REALLY!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E9FDFBD-7C47-1644-AD69-4349C4B285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882" y="1735228"/>
            <a:ext cx="8312574" cy="3854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95613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027E6-AC99-1347-BD74-89B8460B5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8520" y="188640"/>
            <a:ext cx="8820472" cy="1066800"/>
          </a:xfrm>
        </p:spPr>
        <p:txBody>
          <a:bodyPr/>
          <a:lstStyle/>
          <a:p>
            <a:pPr algn="ctr"/>
            <a:r>
              <a:rPr lang="en-US" b="0" i="1" dirty="0">
                <a:solidFill>
                  <a:srgbClr val="FF0000"/>
                </a:solidFill>
              </a:rPr>
              <a:t>Be</a:t>
            </a:r>
            <a:r>
              <a:rPr lang="en-US" b="0" i="1" dirty="0"/>
              <a:t> AUTHENTIC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525AC-82CA-304C-B449-3EC742EB3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68760"/>
            <a:ext cx="7772400" cy="4114800"/>
          </a:xfrm>
        </p:spPr>
        <p:txBody>
          <a:bodyPr/>
          <a:lstStyle/>
          <a:p>
            <a:r>
              <a:rPr lang="en-GB" dirty="0"/>
              <a:t>Inscriptions at Temple of Apollo, Delphi</a:t>
            </a:r>
          </a:p>
          <a:p>
            <a:pPr marL="0" indent="0">
              <a:buNone/>
            </a:pPr>
            <a:endParaRPr lang="en-GB" sz="500" dirty="0"/>
          </a:p>
          <a:p>
            <a:pPr marL="457200" lvl="1" indent="0" algn="ctr">
              <a:buNone/>
            </a:pPr>
            <a:r>
              <a:rPr lang="el-GR" sz="4000" dirty="0" err="1"/>
              <a:t>Γνῶθι</a:t>
            </a:r>
            <a:r>
              <a:rPr lang="el-GR" sz="4000" dirty="0"/>
              <a:t> </a:t>
            </a:r>
            <a:r>
              <a:rPr lang="el-GR" sz="4000" dirty="0" err="1"/>
              <a:t>σαυτόν</a:t>
            </a:r>
            <a:r>
              <a:rPr lang="en-GB" sz="4000" dirty="0"/>
              <a:t> (</a:t>
            </a:r>
            <a:r>
              <a:rPr lang="en-GB" sz="4000" i="1" dirty="0" err="1"/>
              <a:t>gnóthi</a:t>
            </a:r>
            <a:r>
              <a:rPr lang="en-GB" sz="4000" i="1" dirty="0"/>
              <a:t> </a:t>
            </a:r>
            <a:r>
              <a:rPr lang="en-GB" sz="4000" i="1" dirty="0" err="1"/>
              <a:t>sautón</a:t>
            </a:r>
            <a:r>
              <a:rPr lang="en-GB" sz="4000" i="1" dirty="0"/>
              <a:t>)</a:t>
            </a:r>
            <a:endParaRPr lang="en-GB" sz="4000" dirty="0"/>
          </a:p>
          <a:p>
            <a:pPr marL="457200" lvl="1" indent="0" algn="ctr">
              <a:buNone/>
            </a:pPr>
            <a:r>
              <a:rPr lang="el-GR" sz="4000" dirty="0"/>
              <a:t>Μηδέν άγαν</a:t>
            </a:r>
            <a:r>
              <a:rPr lang="en-GB" sz="4000" dirty="0"/>
              <a:t> (</a:t>
            </a:r>
            <a:r>
              <a:rPr lang="en-GB" sz="4000" i="1" dirty="0" err="1"/>
              <a:t>medén</a:t>
            </a:r>
            <a:r>
              <a:rPr lang="en-GB" sz="4000" i="1" dirty="0"/>
              <a:t> </a:t>
            </a:r>
            <a:r>
              <a:rPr lang="en-GB" sz="4000" i="1" dirty="0" err="1"/>
              <a:t>ágan</a:t>
            </a:r>
            <a:r>
              <a:rPr lang="en-GB" sz="4000" i="1" dirty="0"/>
              <a:t>)</a:t>
            </a:r>
            <a:endParaRPr lang="en-US" sz="4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AB5C4D-129E-8D43-BC6F-506EA2778F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678"/>
          <a:stretch/>
        </p:blipFill>
        <p:spPr>
          <a:xfrm>
            <a:off x="2220680" y="3717032"/>
            <a:ext cx="4655576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122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027E6-AC99-1347-BD74-89B8460B5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066800"/>
          </a:xfrm>
        </p:spPr>
        <p:txBody>
          <a:bodyPr/>
          <a:lstStyle/>
          <a:p>
            <a:pPr algn="ctr"/>
            <a:r>
              <a:rPr lang="en-US" b="0" i="1" dirty="0">
                <a:solidFill>
                  <a:srgbClr val="FF0000"/>
                </a:solidFill>
              </a:rPr>
              <a:t>Follow your</a:t>
            </a:r>
            <a:r>
              <a:rPr lang="en-US" b="0" i="1" dirty="0"/>
              <a:t> PASSION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525AC-82CA-304C-B449-3EC742EB3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625275"/>
            <a:ext cx="7772400" cy="4114800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No one-size-fits-all…</a:t>
            </a:r>
          </a:p>
          <a:p>
            <a:r>
              <a:rPr lang="en-GB" dirty="0"/>
              <a:t>Play to your strengths…</a:t>
            </a:r>
          </a:p>
          <a:p>
            <a:r>
              <a:rPr lang="en-GB" dirty="0"/>
              <a:t>It’s </a:t>
            </a:r>
            <a:r>
              <a:rPr lang="en-GB" i="1" u="sng" dirty="0"/>
              <a:t>your</a:t>
            </a:r>
            <a:r>
              <a:rPr lang="en-GB" dirty="0"/>
              <a:t> journey!</a:t>
            </a:r>
          </a:p>
          <a:p>
            <a:pPr marL="0" indent="0">
              <a:buNone/>
            </a:pPr>
            <a:endParaRPr lang="en-GB" sz="500" dirty="0"/>
          </a:p>
          <a:p>
            <a:pPr marL="457200" lvl="1" indent="0" algn="ctr">
              <a:buNone/>
            </a:pPr>
            <a:endParaRPr lang="en-US" sz="4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A6C6D8-E082-404F-8A43-784E7CA588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248" y="3212976"/>
            <a:ext cx="5600056" cy="3136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260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B125-ECB8-1C4C-82B8-7EC702B9A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i="1" dirty="0"/>
              <a:t>Build a </a:t>
            </a:r>
            <a:r>
              <a:rPr lang="en-US" b="0" i="1" dirty="0">
                <a:solidFill>
                  <a:srgbClr val="FF0000"/>
                </a:solidFill>
              </a:rPr>
              <a:t>THICK SKIN</a:t>
            </a:r>
            <a:endParaRPr lang="en-US" b="0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114552-4571-B847-8FD2-0591AD2DFB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5" r="14153"/>
          <a:stretch/>
        </p:blipFill>
        <p:spPr>
          <a:xfrm>
            <a:off x="5508104" y="3307076"/>
            <a:ext cx="2963961" cy="257019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E614522-1A69-244C-8D84-A026EAA07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768239"/>
            <a:ext cx="7772400" cy="4114800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Not everyone plays nicely [sigh]</a:t>
            </a:r>
          </a:p>
          <a:p>
            <a:r>
              <a:rPr lang="en-GB" dirty="0"/>
              <a:t>Criticism can cut deeply- even CC!</a:t>
            </a:r>
          </a:p>
          <a:p>
            <a:r>
              <a:rPr lang="en-GB" dirty="0"/>
              <a:t>Rejection is not </a:t>
            </a:r>
            <a:r>
              <a:rPr lang="en-GB" i="1" dirty="0"/>
              <a:t>always</a:t>
            </a:r>
            <a:r>
              <a:rPr lang="en-GB" dirty="0"/>
              <a:t> a reflection on you</a:t>
            </a:r>
          </a:p>
          <a:p>
            <a:r>
              <a:rPr lang="en-GB" dirty="0"/>
              <a:t>‘Fit’ reigns supreme…</a:t>
            </a:r>
          </a:p>
          <a:p>
            <a:pPr marL="0" indent="0">
              <a:buNone/>
            </a:pPr>
            <a:endParaRPr lang="en-GB" sz="500" dirty="0"/>
          </a:p>
          <a:p>
            <a:pPr marL="457200" lvl="1" indent="0" algn="ctr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37529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D14DA-59FD-1D4B-BDAF-2CFE93F6F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i="1" dirty="0"/>
              <a:t>Try </a:t>
            </a:r>
            <a:r>
              <a:rPr lang="en-US" b="0" i="1" dirty="0">
                <a:solidFill>
                  <a:srgbClr val="FF0000"/>
                </a:solidFill>
              </a:rPr>
              <a:t>NEW</a:t>
            </a:r>
            <a:r>
              <a:rPr lang="en-US" b="0" i="1" dirty="0"/>
              <a:t> Stuff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B0C58C1-01A9-C94F-A22E-6567789B951F}"/>
              </a:ext>
            </a:extLst>
          </p:cNvPr>
          <p:cNvSpPr txBox="1">
            <a:spLocks/>
          </p:cNvSpPr>
          <p:nvPr/>
        </p:nvSpPr>
        <p:spPr bwMode="auto">
          <a:xfrm>
            <a:off x="195220" y="1330424"/>
            <a:ext cx="8913284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You are not a ‘one-trick pony’</a:t>
            </a:r>
          </a:p>
          <a:p>
            <a:r>
              <a:rPr lang="en-US" kern="0" dirty="0"/>
              <a:t>Novelty can be a powerful motivator…</a:t>
            </a:r>
          </a:p>
          <a:p>
            <a:r>
              <a:rPr lang="en-US" kern="0" dirty="0"/>
              <a:t>Failure is not a barrier to learning….</a:t>
            </a:r>
          </a:p>
          <a:p>
            <a:r>
              <a:rPr lang="en-US" kern="0" dirty="0"/>
              <a:t>Challenge is core to professional development!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3E2CEA-466A-0E4A-B3E7-4EB3878FB8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19872" y="3861048"/>
            <a:ext cx="4026114" cy="265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2431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4AAB5-7338-5D42-8AB1-F3BF8A234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442" y="254610"/>
            <a:ext cx="7772400" cy="1066800"/>
          </a:xfrm>
        </p:spPr>
        <p:txBody>
          <a:bodyPr/>
          <a:lstStyle/>
          <a:p>
            <a:pPr algn="ctr"/>
            <a:r>
              <a:rPr lang="en-US" b="0" i="1" dirty="0">
                <a:solidFill>
                  <a:srgbClr val="FF0000"/>
                </a:solidFill>
              </a:rPr>
              <a:t>Be</a:t>
            </a:r>
            <a:r>
              <a:rPr lang="en-US" b="0" i="1" dirty="0"/>
              <a:t> CONFIDENT!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62063B-03F7-DA49-8D90-CF260B9182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51"/>
          <a:stretch/>
        </p:blipFill>
        <p:spPr>
          <a:xfrm>
            <a:off x="6588224" y="3068960"/>
            <a:ext cx="2082649" cy="3383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420FBFF-1CC3-9E46-85D5-40463D85DF05}"/>
              </a:ext>
            </a:extLst>
          </p:cNvPr>
          <p:cNvSpPr txBox="1">
            <a:spLocks/>
          </p:cNvSpPr>
          <p:nvPr/>
        </p:nvSpPr>
        <p:spPr bwMode="auto">
          <a:xfrm>
            <a:off x="195220" y="1330424"/>
            <a:ext cx="8913284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1" i="1" kern="0" dirty="0"/>
              <a:t>Intellectual &amp; Professional Confidence </a:t>
            </a:r>
            <a:r>
              <a:rPr lang="en-US" i="1" kern="0" dirty="0"/>
              <a:t>are…</a:t>
            </a:r>
          </a:p>
          <a:p>
            <a:pPr lvl="1"/>
            <a:r>
              <a:rPr lang="en-US" sz="2700" kern="0" dirty="0"/>
              <a:t>NOT arrogance</a:t>
            </a:r>
          </a:p>
          <a:p>
            <a:pPr lvl="1"/>
            <a:r>
              <a:rPr lang="en-US" sz="2700" kern="0" dirty="0"/>
              <a:t>NOT an antidote to IMPOSTER SYNDROME</a:t>
            </a:r>
          </a:p>
          <a:p>
            <a:pPr lvl="1"/>
            <a:r>
              <a:rPr lang="en-US" sz="2700" kern="0" dirty="0"/>
              <a:t>Things that develop over time</a:t>
            </a:r>
          </a:p>
          <a:p>
            <a:pPr lvl="1"/>
            <a:r>
              <a:rPr lang="en-US" sz="2700" kern="0" dirty="0"/>
              <a:t>Things that improve with practice</a:t>
            </a:r>
          </a:p>
          <a:p>
            <a:pPr lvl="1"/>
            <a:r>
              <a:rPr lang="en-US" sz="2700" kern="0" dirty="0"/>
              <a:t>NOT measures of previous success</a:t>
            </a:r>
          </a:p>
          <a:p>
            <a:pPr lvl="1"/>
            <a:r>
              <a:rPr lang="en-US" sz="2700" kern="0" dirty="0"/>
              <a:t>NOT the same as hard work</a:t>
            </a:r>
          </a:p>
          <a:p>
            <a:pPr lvl="1"/>
            <a:r>
              <a:rPr lang="en-US" sz="2700" kern="0" dirty="0">
                <a:solidFill>
                  <a:srgbClr val="FF0000"/>
                </a:solidFill>
              </a:rPr>
              <a:t>Essential</a:t>
            </a:r>
            <a:r>
              <a:rPr lang="en-US" sz="2700" kern="0" dirty="0"/>
              <a:t> for Academia!</a:t>
            </a:r>
          </a:p>
        </p:txBody>
      </p:sp>
    </p:spTree>
    <p:extLst>
      <p:ext uri="{BB962C8B-B14F-4D97-AF65-F5344CB8AC3E}">
        <p14:creationId xmlns:p14="http://schemas.microsoft.com/office/powerpoint/2010/main" val="3579350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E8433-E09C-524E-830F-2CCD739CC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16632"/>
            <a:ext cx="7772400" cy="1066800"/>
          </a:xfrm>
        </p:spPr>
        <p:txBody>
          <a:bodyPr/>
          <a:lstStyle/>
          <a:p>
            <a:pPr algn="ctr"/>
            <a:r>
              <a:rPr lang="en-US" b="0" i="1" dirty="0"/>
              <a:t>So… What’s the </a:t>
            </a:r>
            <a:r>
              <a:rPr lang="en-US" b="0" i="1" dirty="0">
                <a:solidFill>
                  <a:srgbClr val="FF0000"/>
                </a:solidFill>
              </a:rPr>
              <a:t>THM</a:t>
            </a:r>
            <a:r>
              <a:rPr lang="en-US" b="0" i="1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554C5-29A7-4D4B-9648-B4D1565B9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124744"/>
            <a:ext cx="77724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“…</a:t>
            </a:r>
            <a:r>
              <a:rPr lang="en-US" i="1" dirty="0"/>
              <a:t>You can’t really control your future, so you should enjoy what you are doing while pointing yourself in the direction                      you think you want to go. “</a:t>
            </a:r>
            <a:endParaRPr lang="en-GB" i="1" dirty="0"/>
          </a:p>
          <a:p>
            <a:endParaRPr lang="en-US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744F5E48-B2A7-434C-901A-B439297357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21807" y="3284984"/>
            <a:ext cx="4700386" cy="2471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C1FB595-35EA-D141-8BC8-BD794B2188D3}"/>
              </a:ext>
            </a:extLst>
          </p:cNvPr>
          <p:cNvSpPr txBox="1"/>
          <p:nvPr/>
        </p:nvSpPr>
        <p:spPr>
          <a:xfrm>
            <a:off x="2016224" y="6186790"/>
            <a:ext cx="5364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n-lt"/>
              </a:rPr>
              <a:t>With thanks to </a:t>
            </a:r>
            <a:r>
              <a:rPr lang="en-US" sz="1600" dirty="0" err="1">
                <a:latin typeface="+mn-lt"/>
              </a:rPr>
              <a:t>Dr</a:t>
            </a:r>
            <a:r>
              <a:rPr lang="en-US" sz="1600" dirty="0">
                <a:latin typeface="+mn-lt"/>
              </a:rPr>
              <a:t> Laura Adams</a:t>
            </a:r>
          </a:p>
        </p:txBody>
      </p:sp>
    </p:spTree>
    <p:extLst>
      <p:ext uri="{BB962C8B-B14F-4D97-AF65-F5344CB8AC3E}">
        <p14:creationId xmlns:p14="http://schemas.microsoft.com/office/powerpoint/2010/main" val="28093313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CE482-A3F9-FB44-A26E-823CB5D44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16632"/>
            <a:ext cx="7772400" cy="1066800"/>
          </a:xfrm>
        </p:spPr>
        <p:txBody>
          <a:bodyPr/>
          <a:lstStyle/>
          <a:p>
            <a:pPr algn="ctr"/>
            <a:r>
              <a:rPr lang="en-US" sz="6000" b="0" i="1" dirty="0"/>
              <a:t>Any Questions..?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C35E80F-5141-BF4C-A955-F2CF74275D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4528" y="1298104"/>
            <a:ext cx="5914944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EE4C7DD-1AB6-584F-B2DA-19F543CACD8B}"/>
              </a:ext>
            </a:extLst>
          </p:cNvPr>
          <p:cNvSpPr txBox="1"/>
          <p:nvPr/>
        </p:nvSpPr>
        <p:spPr>
          <a:xfrm>
            <a:off x="1979712" y="4725144"/>
            <a:ext cx="5508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>
                <a:latin typeface="+mn-lt"/>
              </a:rPr>
              <a:t>Dr</a:t>
            </a:r>
            <a:r>
              <a:rPr lang="en-US" i="1" dirty="0">
                <a:latin typeface="+mn-lt"/>
              </a:rPr>
              <a:t> Liz Blagrove</a:t>
            </a:r>
          </a:p>
          <a:p>
            <a:pPr algn="ctr"/>
            <a:r>
              <a:rPr lang="en-US" dirty="0">
                <a:latin typeface="+mn-lt"/>
              </a:rPr>
              <a:t>Department of Psychology</a:t>
            </a:r>
          </a:p>
          <a:p>
            <a:pPr algn="ctr"/>
            <a:r>
              <a:rPr lang="en-US" dirty="0">
                <a:latin typeface="+mn-lt"/>
              </a:rPr>
              <a:t>(</a:t>
            </a:r>
            <a:r>
              <a:rPr lang="en-US" dirty="0" err="1">
                <a:latin typeface="+mn-lt"/>
              </a:rPr>
              <a:t>e.l.blagrove@warwick.ac.uk</a:t>
            </a:r>
            <a:r>
              <a:rPr lang="en-US" dirty="0">
                <a:latin typeface="+mn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413618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7837B-B6AE-B04B-A15A-F5EC46D39F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970384"/>
            <a:ext cx="77724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"Remember that confusion isn't a sign of failure. Seek it out! It is a crucial clue that we need to think and read a bit more               about something."</a:t>
            </a:r>
          </a:p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34A457-0995-1C4F-9F9C-9F0873A0BF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023318"/>
            <a:ext cx="3658642" cy="27404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BD6E6C5-02F9-5A4A-A8B4-EB1A3B68D799}"/>
              </a:ext>
            </a:extLst>
          </p:cNvPr>
          <p:cNvSpPr txBox="1"/>
          <p:nvPr/>
        </p:nvSpPr>
        <p:spPr>
          <a:xfrm>
            <a:off x="1835696" y="5826750"/>
            <a:ext cx="5364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n-lt"/>
              </a:rPr>
              <a:t>With thanks to Professor Nick </a:t>
            </a:r>
            <a:r>
              <a:rPr lang="en-US" sz="1600" dirty="0" err="1">
                <a:latin typeface="+mn-lt"/>
              </a:rPr>
              <a:t>Chater</a:t>
            </a:r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6423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45976"/>
            <a:ext cx="7846640" cy="1210816"/>
          </a:xfrm>
        </p:spPr>
        <p:txBody>
          <a:bodyPr/>
          <a:lstStyle/>
          <a:p>
            <a:pPr algn="ctr"/>
            <a:r>
              <a:rPr lang="en-GB" sz="4800" b="0" dirty="0"/>
              <a:t>A long time ago… </a:t>
            </a:r>
            <a:br>
              <a:rPr lang="en-GB" sz="4800" b="0" dirty="0"/>
            </a:br>
            <a:r>
              <a:rPr lang="en-GB" sz="4800" b="0" dirty="0"/>
              <a:t>In a Galaxy, far far away…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9B3F7F7-AF3F-874E-BE69-D82FE5BCEC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82916"/>
            <a:ext cx="2623828" cy="3498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A8B438-FEF4-CA45-9B5A-7C791849D4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220" y="2018795"/>
            <a:ext cx="2623100" cy="3498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F39F98-609D-DB45-B49C-0A266B5AD7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27551" y="2480978"/>
            <a:ext cx="3429000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9A006A5-58C2-6A4E-BA51-6C88E03BDB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290" y="1704641"/>
            <a:ext cx="8640960" cy="4124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430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61894-1D83-2448-BBBF-5F42139C6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28600"/>
            <a:ext cx="8458200" cy="1066800"/>
          </a:xfrm>
        </p:spPr>
        <p:txBody>
          <a:bodyPr/>
          <a:lstStyle/>
          <a:p>
            <a:r>
              <a:rPr lang="en-US" b="0" dirty="0"/>
              <a:t>And </a:t>
            </a:r>
            <a:r>
              <a:rPr lang="en-US" b="0" dirty="0">
                <a:solidFill>
                  <a:srgbClr val="FF0000"/>
                </a:solidFill>
              </a:rPr>
              <a:t>suddenly</a:t>
            </a:r>
            <a:r>
              <a:rPr lang="en-US" b="0" dirty="0"/>
              <a:t>, you find yourself…</a:t>
            </a:r>
          </a:p>
        </p:txBody>
      </p:sp>
      <p:pic>
        <p:nvPicPr>
          <p:cNvPr id="4" name="Geology Class - Fresh Meat">
            <a:hlinkClick r:id="" action="ppaction://media"/>
            <a:extLst>
              <a:ext uri="{FF2B5EF4-FFF2-40B4-BE49-F238E27FC236}">
                <a16:creationId xmlns:a16="http://schemas.microsoft.com/office/drawing/2014/main" id="{72344980-4A71-1247-9F95-FD146D49BCE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3438" y="1402432"/>
            <a:ext cx="7477125" cy="41148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A5D381-D59A-AB46-9EC8-FEE83F07EEEE}"/>
              </a:ext>
            </a:extLst>
          </p:cNvPr>
          <p:cNvSpPr txBox="1"/>
          <p:nvPr/>
        </p:nvSpPr>
        <p:spPr>
          <a:xfrm>
            <a:off x="3275856" y="1126123"/>
            <a:ext cx="4390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n-lt"/>
              </a:rPr>
              <a:t>NB Apologies for the F-Bomb</a:t>
            </a:r>
          </a:p>
        </p:txBody>
      </p:sp>
    </p:spTree>
    <p:extLst>
      <p:ext uri="{BB962C8B-B14F-4D97-AF65-F5344CB8AC3E}">
        <p14:creationId xmlns:p14="http://schemas.microsoft.com/office/powerpoint/2010/main" val="26018637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44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84E02-B6D2-4B49-986C-F47D52186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404664"/>
            <a:ext cx="7772400" cy="1066800"/>
          </a:xfrm>
        </p:spPr>
        <p:txBody>
          <a:bodyPr/>
          <a:lstStyle/>
          <a:p>
            <a:pPr algn="ctr"/>
            <a:r>
              <a:rPr lang="en-US" b="0" i="1" dirty="0"/>
              <a:t>A Summary of My ‘Journey’     into Academia…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40AB23-DD77-9945-A9AA-FBF730D99B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132" y="2102774"/>
            <a:ext cx="6131272" cy="3065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86FCF4A-FE34-5845-8CC1-B51E029980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3" y="1876876"/>
            <a:ext cx="4536504" cy="3230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E82D4C-E681-3F41-8562-223FE0B412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138" y="1790750"/>
            <a:ext cx="2850821" cy="4080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4F78EEB-C1FF-4941-8471-31242344A2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293697"/>
            <a:ext cx="3280764" cy="2229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20617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47A6B-5E83-B44B-ADE0-32D197851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My </a:t>
            </a:r>
            <a:r>
              <a:rPr lang="en-US" b="0" dirty="0">
                <a:solidFill>
                  <a:srgbClr val="FF0000"/>
                </a:solidFill>
              </a:rPr>
              <a:t>Role</a:t>
            </a:r>
            <a:r>
              <a:rPr lang="en-US" b="0" dirty="0"/>
              <a:t>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9CFA8E-7E7B-8F48-8259-7B4691C63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964" y="1414593"/>
            <a:ext cx="32766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7D754F-FF2F-8F49-AC2B-7E553833EB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2833"/>
          <a:stretch/>
        </p:blipFill>
        <p:spPr>
          <a:xfrm>
            <a:off x="4211960" y="1556792"/>
            <a:ext cx="4419600" cy="2169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A2B322C-76FC-B74E-998B-2C5869682B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739476" y="3354610"/>
            <a:ext cx="3576940" cy="1880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2E6C1C-21B9-9044-BFBD-AE3556EAF1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726558"/>
            <a:ext cx="1224136" cy="2029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89276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07700-96BB-9740-9B39-37E089DC7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188640"/>
            <a:ext cx="7772400" cy="1066800"/>
          </a:xfrm>
        </p:spPr>
        <p:txBody>
          <a:bodyPr/>
          <a:lstStyle/>
          <a:p>
            <a:r>
              <a:rPr lang="en-US" dirty="0"/>
              <a:t>The Best Bits…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884E2-A7A1-364A-8384-F5918BD64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196752"/>
            <a:ext cx="7772400" cy="4114800"/>
          </a:xfrm>
        </p:spPr>
        <p:txBody>
          <a:bodyPr/>
          <a:lstStyle/>
          <a:p>
            <a:r>
              <a:rPr lang="en-US" dirty="0"/>
              <a:t>Sharing my knowledge &amp; passion</a:t>
            </a:r>
          </a:p>
          <a:p>
            <a:r>
              <a:rPr lang="en-US" dirty="0"/>
              <a:t>Seeing students develop</a:t>
            </a:r>
          </a:p>
          <a:p>
            <a:r>
              <a:rPr lang="en-US" dirty="0"/>
              <a:t>Continuing my professional development</a:t>
            </a:r>
          </a:p>
          <a:p>
            <a:r>
              <a:rPr lang="en-US" dirty="0"/>
              <a:t>Making impact where I *feel* it counts</a:t>
            </a:r>
          </a:p>
          <a:p>
            <a:r>
              <a:rPr lang="en-US" dirty="0"/>
              <a:t>Sense of vocation</a:t>
            </a:r>
          </a:p>
          <a:p>
            <a:r>
              <a:rPr lang="en-US" dirty="0"/>
              <a:t>Opportunities for creativity &amp; autonomy</a:t>
            </a:r>
          </a:p>
          <a:p>
            <a:r>
              <a:rPr lang="en-US" dirty="0"/>
              <a:t>Having a strong ‘professional voice’</a:t>
            </a:r>
          </a:p>
          <a:p>
            <a:r>
              <a:rPr lang="en-US" dirty="0"/>
              <a:t>Being the pedagogical expert in the room…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782048-079C-2745-AC4B-B128DAAF33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76219"/>
            <a:ext cx="1968207" cy="1968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44943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73ED8-AE36-944C-A5FD-CF5876AAA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Worst Bits…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89B639-130D-4C47-8960-748EDEEBF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340768"/>
            <a:ext cx="8208912" cy="4114800"/>
          </a:xfrm>
        </p:spPr>
        <p:txBody>
          <a:bodyPr/>
          <a:lstStyle/>
          <a:p>
            <a:r>
              <a:rPr lang="en-US" dirty="0"/>
              <a:t>Parity of status and esteem</a:t>
            </a:r>
          </a:p>
          <a:p>
            <a:r>
              <a:rPr lang="en-US" dirty="0"/>
              <a:t>Becoming a ‘factotum’</a:t>
            </a:r>
          </a:p>
          <a:p>
            <a:r>
              <a:rPr lang="en-US" dirty="0"/>
              <a:t>Fighting for research &amp; CPD time</a:t>
            </a:r>
          </a:p>
          <a:p>
            <a:r>
              <a:rPr lang="en-US" dirty="0"/>
              <a:t>Challenging students’ misconceptions of HE</a:t>
            </a:r>
          </a:p>
          <a:p>
            <a:r>
              <a:rPr lang="en-US" dirty="0"/>
              <a:t>Challenging </a:t>
            </a:r>
            <a:r>
              <a:rPr lang="en-US" b="1" i="1" dirty="0"/>
              <a:t>colleagues’</a:t>
            </a:r>
            <a:r>
              <a:rPr lang="en-US" dirty="0"/>
              <a:t> misconceptions of teaching-focused roles</a:t>
            </a:r>
          </a:p>
          <a:p>
            <a:r>
              <a:rPr lang="en-US" dirty="0"/>
              <a:t>Admin…and ‘picking up the pieces’</a:t>
            </a:r>
          </a:p>
          <a:p>
            <a:r>
              <a:rPr lang="en-US" dirty="0"/>
              <a:t>WORKLOAD!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457BC8-D276-6841-8B06-EDD7B0F56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080" y="391185"/>
            <a:ext cx="2101711" cy="2101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32417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9DF3D-6715-9045-83DC-4C3D8076B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89992"/>
            <a:ext cx="7772400" cy="1066800"/>
          </a:xfrm>
        </p:spPr>
        <p:txBody>
          <a:bodyPr/>
          <a:lstStyle/>
          <a:p>
            <a:pPr algn="ctr"/>
            <a:r>
              <a:rPr lang="en-US" b="0" dirty="0"/>
              <a:t>What does that mean in </a:t>
            </a:r>
            <a:br>
              <a:rPr lang="en-US" b="0" dirty="0"/>
            </a:br>
            <a:r>
              <a:rPr lang="en-US" b="0" dirty="0">
                <a:solidFill>
                  <a:srgbClr val="FF0000"/>
                </a:solidFill>
              </a:rPr>
              <a:t>Practical Terms</a:t>
            </a:r>
            <a:r>
              <a:rPr lang="en-US" b="0" dirty="0"/>
              <a:t>..?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E3D449-E7D1-8A40-AFAB-13DDAB2C66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271"/>
          <a:stretch/>
        </p:blipFill>
        <p:spPr>
          <a:xfrm>
            <a:off x="467544" y="1988840"/>
            <a:ext cx="8438158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826746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plate_uni_of_warwick_sky blu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template_uni_of_warwick_sky blue</Template>
  <TotalTime>4722</TotalTime>
  <Words>416</Words>
  <Application>Microsoft Macintosh PowerPoint</Application>
  <PresentationFormat>On-screen Show (4:3)</PresentationFormat>
  <Paragraphs>69</Paragraphs>
  <Slides>17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template_uni_of_warwick_sky blue</vt:lpstr>
      <vt:lpstr>1_Custom Design</vt:lpstr>
      <vt:lpstr>Custom Design</vt:lpstr>
      <vt:lpstr>Things I wish I’d known about Academia .…</vt:lpstr>
      <vt:lpstr>PowerPoint Presentation</vt:lpstr>
      <vt:lpstr>A long time ago…  In a Galaxy, far far away…</vt:lpstr>
      <vt:lpstr>And suddenly, you find yourself…</vt:lpstr>
      <vt:lpstr>A Summary of My ‘Journey’     into Academia…</vt:lpstr>
      <vt:lpstr>My Role…</vt:lpstr>
      <vt:lpstr>The Best Bits…</vt:lpstr>
      <vt:lpstr>The Worst Bits…</vt:lpstr>
      <vt:lpstr>What does that mean in  Practical Terms..?</vt:lpstr>
      <vt:lpstr>It’s about more than  your research…REALLY!</vt:lpstr>
      <vt:lpstr>Be AUTHENTIC</vt:lpstr>
      <vt:lpstr>Follow your PASSION</vt:lpstr>
      <vt:lpstr>Build a THICK SKIN</vt:lpstr>
      <vt:lpstr>Try NEW Stuff</vt:lpstr>
      <vt:lpstr>Be CONFIDENT!</vt:lpstr>
      <vt:lpstr>So… What’s the THM?</vt:lpstr>
      <vt:lpstr>Any Questions..?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“Things I wish I’d known as a student…”</dc:title>
  <dc:creator>Blagrove, Elisabeth</dc:creator>
  <cp:lastModifiedBy>Blagrove, Elisabeth</cp:lastModifiedBy>
  <cp:revision>75</cp:revision>
  <cp:lastPrinted>2001-12-07T16:14:49Z</cp:lastPrinted>
  <dcterms:created xsi:type="dcterms:W3CDTF">2020-02-10T21:06:39Z</dcterms:created>
  <dcterms:modified xsi:type="dcterms:W3CDTF">2020-06-23T19:28:29Z</dcterms:modified>
</cp:coreProperties>
</file>