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729"/>
  </p:normalViewPr>
  <p:slideViewPr>
    <p:cSldViewPr snapToGrid="0" snapToObjects="1">
      <p:cViewPr varScale="1">
        <p:scale>
          <a:sx n="105" d="100"/>
          <a:sy n="105" d="100"/>
        </p:scale>
        <p:origin x="18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27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61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4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3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0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5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02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85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081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7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89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4248E-6B33-2240-9841-48E2D4FC676F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DEC1F-0F73-2B4A-BFA1-1DE5A0CCA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0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0AC288-0854-AA46-B5F8-78F82A054AA8}"/>
              </a:ext>
            </a:extLst>
          </p:cNvPr>
          <p:cNvSpPr/>
          <p:nvPr/>
        </p:nvSpPr>
        <p:spPr>
          <a:xfrm>
            <a:off x="1729760" y="978685"/>
            <a:ext cx="5314208" cy="4794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en-US" sz="2000" b="1" cap="small" dirty="0">
                <a:latin typeface="Avenir Roman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Academic Career Workshop</a:t>
            </a:r>
            <a:endParaRPr lang="en-GB" sz="2000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en-US" sz="2000" cap="small" dirty="0">
                <a:latin typeface="Avenir Roman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Science, Engineering and Medicine</a:t>
            </a:r>
            <a:endParaRPr lang="en-GB" sz="2000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endParaRPr lang="en-US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en-US" cap="small" dirty="0" err="1">
                <a:latin typeface="Avenir Roman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Dr</a:t>
            </a:r>
            <a:r>
              <a:rPr lang="en-US" cap="small" dirty="0">
                <a:latin typeface="Avenir Roman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Meera Unnikrishnan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endParaRPr lang="en-US" sz="1400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en-US" sz="1400" cap="small" dirty="0">
                <a:latin typeface="Avenir Roman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Associate Professor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en-US" sz="1400" cap="small" dirty="0">
                <a:latin typeface="Avenir Roman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Warwick Medical School</a:t>
            </a:r>
          </a:p>
          <a:p>
            <a:pPr algn="ctr">
              <a:lnSpc>
                <a:spcPts val="1200"/>
              </a:lnSpc>
              <a:spcAft>
                <a:spcPts val="0"/>
              </a:spcAft>
            </a:pPr>
            <a:endParaRPr lang="en-US" sz="1400" b="1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Aft>
                <a:spcPts val="0"/>
              </a:spcAft>
            </a:pPr>
            <a:endParaRPr lang="en-US" sz="1400" b="1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Aft>
                <a:spcPts val="0"/>
              </a:spcAft>
            </a:pPr>
            <a:endParaRPr lang="en-US" sz="1400" b="1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Aft>
                <a:spcPts val="0"/>
              </a:spcAft>
            </a:pPr>
            <a:endParaRPr lang="en-US" sz="1400" b="1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Aft>
                <a:spcPts val="0"/>
              </a:spcAft>
            </a:pPr>
            <a:endParaRPr lang="en-US" sz="1400" b="1" cap="small" dirty="0">
              <a:latin typeface="Avenir Roman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02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AD60E65-E7F6-E24E-93C0-A9BAE5345220}"/>
              </a:ext>
            </a:extLst>
          </p:cNvPr>
          <p:cNvSpPr txBox="1"/>
          <p:nvPr/>
        </p:nvSpPr>
        <p:spPr>
          <a:xfrm>
            <a:off x="736160" y="880155"/>
            <a:ext cx="2707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MSc Biotech, Baroda, India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548C56-9122-D04A-B222-FF400DE54629}"/>
              </a:ext>
            </a:extLst>
          </p:cNvPr>
          <p:cNvSpPr txBox="1"/>
          <p:nvPr/>
        </p:nvSpPr>
        <p:spPr>
          <a:xfrm>
            <a:off x="123554" y="73545"/>
            <a:ext cx="352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 non-conventional career path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ED812B-0294-C745-9E2C-50C07AFCA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356" y="423999"/>
            <a:ext cx="2038597" cy="13577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8C32E02-8DBC-F941-BECD-363BF5FDB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4609" y="1561049"/>
            <a:ext cx="2660898" cy="15673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3464B8C-6E87-5C4D-9EDB-A7533A2DA40E}"/>
              </a:ext>
            </a:extLst>
          </p:cNvPr>
          <p:cNvSpPr txBox="1"/>
          <p:nvPr/>
        </p:nvSpPr>
        <p:spPr>
          <a:xfrm>
            <a:off x="757311" y="3291882"/>
            <a:ext cx="20215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Postdoctoral Fellow</a:t>
            </a:r>
          </a:p>
          <a:p>
            <a:r>
              <a:rPr lang="en-US" dirty="0"/>
              <a:t>Harvard University</a:t>
            </a:r>
          </a:p>
          <a:p>
            <a:r>
              <a:rPr lang="en-US" dirty="0"/>
              <a:t>(2 labs)</a:t>
            </a:r>
          </a:p>
          <a:p>
            <a:r>
              <a:rPr lang="en-US" dirty="0"/>
              <a:t>Boston </a:t>
            </a:r>
          </a:p>
          <a:p>
            <a:r>
              <a:rPr lang="en-US" dirty="0"/>
              <a:t>8 years</a:t>
            </a:r>
          </a:p>
          <a:p>
            <a:r>
              <a:rPr lang="en-US" dirty="0"/>
              <a:t>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E41D2F1-2135-9841-A280-4F68B4F54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2160" y="2909082"/>
            <a:ext cx="2733027" cy="17764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FA44648-557A-D342-90FA-BD6E89B6A6D6}"/>
              </a:ext>
            </a:extLst>
          </p:cNvPr>
          <p:cNvSpPr txBox="1"/>
          <p:nvPr/>
        </p:nvSpPr>
        <p:spPr>
          <a:xfrm>
            <a:off x="641268" y="5287751"/>
            <a:ext cx="2137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Senior Scientist, Novartis Vaccines</a:t>
            </a:r>
          </a:p>
          <a:p>
            <a:r>
              <a:rPr lang="en-US" dirty="0"/>
              <a:t>Siena,</a:t>
            </a:r>
          </a:p>
          <a:p>
            <a:r>
              <a:rPr lang="en-US" dirty="0"/>
              <a:t>Italy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6486A5B-5053-F046-BB5B-4DB4931108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2501" y="4850473"/>
            <a:ext cx="2438153" cy="183334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180032B-AAF3-4141-8D32-73F9F32555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5058" y="3769860"/>
            <a:ext cx="1739370" cy="261755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71AFC29-B427-B545-97CF-9540D1C2D449}"/>
              </a:ext>
            </a:extLst>
          </p:cNvPr>
          <p:cNvSpPr txBox="1"/>
          <p:nvPr/>
        </p:nvSpPr>
        <p:spPr>
          <a:xfrm>
            <a:off x="6233418" y="4644315"/>
            <a:ext cx="1071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Assistant </a:t>
            </a:r>
          </a:p>
          <a:p>
            <a:r>
              <a:rPr lang="en-US" dirty="0"/>
              <a:t>Professor</a:t>
            </a:r>
          </a:p>
          <a:p>
            <a:r>
              <a:rPr lang="en-US" dirty="0"/>
              <a:t>UK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A666FE-1C91-BD4F-9EA1-62AB3A65E32C}"/>
              </a:ext>
            </a:extLst>
          </p:cNvPr>
          <p:cNvSpPr/>
          <p:nvPr/>
        </p:nvSpPr>
        <p:spPr>
          <a:xfrm>
            <a:off x="736160" y="20392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PhD in Microbiology, 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253209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2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4200" y="810480"/>
            <a:ext cx="4704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Heavy"/>
                <a:cs typeface="Avenir Heavy"/>
              </a:rPr>
              <a:t>Finding a postdoctoral position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22413" y="1799294"/>
            <a:ext cx="7384595" cy="4626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latin typeface="Avenir Medium"/>
                <a:cs typeface="Avenir Medium"/>
              </a:rPr>
              <a:t>Write to PI’s expressing interest, even if they have not advertised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latin typeface="Avenir Medium"/>
                <a:cs typeface="Avenir Medium"/>
              </a:rPr>
              <a:t>Go to a major conference in the area and arrange to meet with key scientists that you might want to work with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latin typeface="Avenir Medium"/>
                <a:cs typeface="Avenir Medium"/>
              </a:rPr>
              <a:t>If you see an advert, contact the PI and discuss the project 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latin typeface="Avenir Medium"/>
                <a:cs typeface="Avenir Medium"/>
              </a:rPr>
              <a:t>Find out from others about the PI/ laboratory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latin typeface="Avenir Medium"/>
                <a:cs typeface="Avenir Medium"/>
              </a:rPr>
              <a:t>Find out if the PI is open to you applying for Fellowships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latin typeface="Avenir Medium"/>
                <a:cs typeface="Avenir Medium"/>
              </a:rPr>
              <a:t>If considering a future industry career try to find a lab which has links to industry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latin typeface="Avenir Medium"/>
                <a:cs typeface="Avenir Medium"/>
              </a:rPr>
              <a:t>Ask your PhD supervisor for advise!!</a:t>
            </a:r>
          </a:p>
          <a:p>
            <a:pPr>
              <a:lnSpc>
                <a:spcPct val="150000"/>
              </a:lnSpc>
            </a:pPr>
            <a:endParaRPr lang="en-US" dirty="0">
              <a:latin typeface="Avenir Medium"/>
              <a:cs typeface="Avenir Medium"/>
            </a:endParaRPr>
          </a:p>
          <a:p>
            <a:pPr>
              <a:lnSpc>
                <a:spcPct val="150000"/>
              </a:lnSpc>
            </a:pPr>
            <a:endParaRPr lang="en-US" dirty="0">
              <a:latin typeface="Avenir Medium"/>
              <a:cs typeface="Avenir Medium"/>
            </a:endParaRPr>
          </a:p>
        </p:txBody>
      </p:sp>
    </p:spTree>
    <p:extLst>
      <p:ext uri="{BB962C8B-B14F-4D97-AF65-F5344CB8AC3E}">
        <p14:creationId xmlns:p14="http://schemas.microsoft.com/office/powerpoint/2010/main" val="72408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A3438C-7D3D-8C4C-8956-0822AAD602DF}"/>
              </a:ext>
            </a:extLst>
          </p:cNvPr>
          <p:cNvSpPr txBox="1"/>
          <p:nvPr/>
        </p:nvSpPr>
        <p:spPr>
          <a:xfrm>
            <a:off x="1633728" y="1304544"/>
            <a:ext cx="68031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venir Roman" panose="02000503020000020003" pitchFamily="2" charset="0"/>
              </a:rPr>
              <a:t>Things you could do to enhance your CV:</a:t>
            </a:r>
          </a:p>
          <a:p>
            <a:endParaRPr lang="en-US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Roman" panose="02000503020000020003" pitchFamily="2" charset="0"/>
              </a:rPr>
              <a:t>Write a small grant / apply for postdoctoral fellowship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Roman" panose="02000503020000020003" pitchFamily="2" charset="0"/>
              </a:rPr>
              <a:t>Research papers:  Consider Pre-print servers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Roman" panose="02000503020000020003" pitchFamily="2" charset="0"/>
              </a:rPr>
              <a:t>Talks in conferences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Roman" panose="02000503020000020003" pitchFamily="2" charset="0"/>
              </a:rPr>
              <a:t>Make sure you get feedback on your CV and cover letters </a:t>
            </a:r>
          </a:p>
          <a:p>
            <a:r>
              <a:rPr lang="en-US" dirty="0">
                <a:latin typeface="Avenir Roman" panose="02000503020000020003" pitchFamily="2" charset="0"/>
              </a:rPr>
              <a:t>     from researchers in the field.</a:t>
            </a:r>
          </a:p>
          <a:p>
            <a:endParaRPr lang="en-US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Roman" panose="02000503020000020003" pitchFamily="2" charset="0"/>
              </a:rPr>
              <a:t>Get on Twitter/ </a:t>
            </a:r>
            <a:r>
              <a:rPr lang="en-US" dirty="0" err="1">
                <a:latin typeface="Avenir Roman" panose="02000503020000020003" pitchFamily="2" charset="0"/>
              </a:rPr>
              <a:t>Linkedin</a:t>
            </a:r>
            <a:endParaRPr lang="en-US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Roman" panose="02000503020000020003" pitchFamily="2" charset="0"/>
            </a:endParaRPr>
          </a:p>
          <a:p>
            <a:endParaRPr lang="en-US" dirty="0">
              <a:latin typeface="Avenir Roman" panose="02000503020000020003" pitchFamily="2" charset="0"/>
            </a:endParaRPr>
          </a:p>
          <a:p>
            <a:endParaRPr lang="en-US" dirty="0">
              <a:latin typeface="Avenir Roman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65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1967</TotalTime>
  <Words>201</Words>
  <Application>Microsoft Macintosh PowerPoint</Application>
  <PresentationFormat>On-screen Show (4:3)</PresentationFormat>
  <Paragraphs>59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Avenir Heavy</vt:lpstr>
      <vt:lpstr>Avenir Medium</vt:lpstr>
      <vt:lpstr>Avenir Roman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Meera Unnikrishnan</dc:creator>
  <cp:lastModifiedBy>Unnikrishnan, Meera</cp:lastModifiedBy>
  <cp:revision>15</cp:revision>
  <dcterms:created xsi:type="dcterms:W3CDTF">2018-06-05T16:04:15Z</dcterms:created>
  <dcterms:modified xsi:type="dcterms:W3CDTF">2020-06-23T16:44:01Z</dcterms:modified>
</cp:coreProperties>
</file>