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69" r:id="rId4"/>
    <p:sldId id="264" r:id="rId5"/>
    <p:sldId id="265" r:id="rId6"/>
    <p:sldId id="266" r:id="rId7"/>
    <p:sldId id="267" r:id="rId8"/>
    <p:sldId id="268" r:id="rId9"/>
    <p:sldId id="270" r:id="rId10"/>
    <p:sldId id="272" r:id="rId11"/>
    <p:sldId id="271" r:id="rId12"/>
    <p:sldId id="274" r:id="rId13"/>
    <p:sldId id="275" r:id="rId14"/>
    <p:sldId id="257" r:id="rId15"/>
    <p:sldId id="276" r:id="rId16"/>
    <p:sldId id="277" r:id="rId17"/>
    <p:sldId id="279" r:id="rId18"/>
    <p:sldId id="281" r:id="rId19"/>
    <p:sldId id="280" r:id="rId20"/>
    <p:sldId id="283" r:id="rId21"/>
    <p:sldId id="282" r:id="rId22"/>
    <p:sldId id="284"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46" autoAdjust="0"/>
    <p:restoredTop sz="94660"/>
  </p:normalViewPr>
  <p:slideViewPr>
    <p:cSldViewPr snapToGrid="0">
      <p:cViewPr varScale="1">
        <p:scale>
          <a:sx n="118" d="100"/>
          <a:sy n="118" d="100"/>
        </p:scale>
        <p:origin x="2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C0B5F-B3A0-4D48-A781-6A494F1F9FA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F283D05-E233-4DAE-8554-B934D9B23E0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4C768FE-5503-43A6-80A0-F165C9581D51}"/>
              </a:ext>
            </a:extLst>
          </p:cNvPr>
          <p:cNvSpPr>
            <a:spLocks noGrp="1"/>
          </p:cNvSpPr>
          <p:nvPr>
            <p:ph type="dt" sz="half" idx="10"/>
          </p:nvPr>
        </p:nvSpPr>
        <p:spPr/>
        <p:txBody>
          <a:bodyPr/>
          <a:lstStyle/>
          <a:p>
            <a:fld id="{A7EF4097-FF94-4B19-ADA9-16F8CB3D8BC7}" type="datetimeFigureOut">
              <a:rPr lang="en-GB" smtClean="0"/>
              <a:t>07/10/2020</a:t>
            </a:fld>
            <a:endParaRPr lang="en-GB"/>
          </a:p>
        </p:txBody>
      </p:sp>
      <p:sp>
        <p:nvSpPr>
          <p:cNvPr id="5" name="Footer Placeholder 4">
            <a:extLst>
              <a:ext uri="{FF2B5EF4-FFF2-40B4-BE49-F238E27FC236}">
                <a16:creationId xmlns:a16="http://schemas.microsoft.com/office/drawing/2014/main" id="{20DC58C8-21D9-49B6-875E-C84D20CF87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59547D3-F27E-439D-A68D-2C56F329A3E6}"/>
              </a:ext>
            </a:extLst>
          </p:cNvPr>
          <p:cNvSpPr>
            <a:spLocks noGrp="1"/>
          </p:cNvSpPr>
          <p:nvPr>
            <p:ph type="sldNum" sz="quarter" idx="12"/>
          </p:nvPr>
        </p:nvSpPr>
        <p:spPr/>
        <p:txBody>
          <a:bodyPr/>
          <a:lstStyle/>
          <a:p>
            <a:fld id="{7ACF42F0-53A2-42BF-9A8F-CD5186EFA4DA}" type="slidenum">
              <a:rPr lang="en-GB" smtClean="0"/>
              <a:t>‹#›</a:t>
            </a:fld>
            <a:endParaRPr lang="en-GB"/>
          </a:p>
        </p:txBody>
      </p:sp>
    </p:spTree>
    <p:extLst>
      <p:ext uri="{BB962C8B-B14F-4D97-AF65-F5344CB8AC3E}">
        <p14:creationId xmlns:p14="http://schemas.microsoft.com/office/powerpoint/2010/main" val="18356790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9AD349-96FB-440A-8332-A0DE56FCE56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BD2499D-E76B-403F-8A5A-77A0F270B1C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D476F6E-C0EE-416D-A4D8-D1E832C81337}"/>
              </a:ext>
            </a:extLst>
          </p:cNvPr>
          <p:cNvSpPr>
            <a:spLocks noGrp="1"/>
          </p:cNvSpPr>
          <p:nvPr>
            <p:ph type="dt" sz="half" idx="10"/>
          </p:nvPr>
        </p:nvSpPr>
        <p:spPr/>
        <p:txBody>
          <a:bodyPr/>
          <a:lstStyle/>
          <a:p>
            <a:fld id="{A7EF4097-FF94-4B19-ADA9-16F8CB3D8BC7}" type="datetimeFigureOut">
              <a:rPr lang="en-GB" smtClean="0"/>
              <a:t>07/10/2020</a:t>
            </a:fld>
            <a:endParaRPr lang="en-GB"/>
          </a:p>
        </p:txBody>
      </p:sp>
      <p:sp>
        <p:nvSpPr>
          <p:cNvPr id="5" name="Footer Placeholder 4">
            <a:extLst>
              <a:ext uri="{FF2B5EF4-FFF2-40B4-BE49-F238E27FC236}">
                <a16:creationId xmlns:a16="http://schemas.microsoft.com/office/drawing/2014/main" id="{DB163360-AB59-41F9-964A-E8D42DC91AC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2CF71A8-B0D4-4AC2-AC7D-310F0245C19E}"/>
              </a:ext>
            </a:extLst>
          </p:cNvPr>
          <p:cNvSpPr>
            <a:spLocks noGrp="1"/>
          </p:cNvSpPr>
          <p:nvPr>
            <p:ph type="sldNum" sz="quarter" idx="12"/>
          </p:nvPr>
        </p:nvSpPr>
        <p:spPr/>
        <p:txBody>
          <a:bodyPr/>
          <a:lstStyle/>
          <a:p>
            <a:fld id="{7ACF42F0-53A2-42BF-9A8F-CD5186EFA4DA}" type="slidenum">
              <a:rPr lang="en-GB" smtClean="0"/>
              <a:t>‹#›</a:t>
            </a:fld>
            <a:endParaRPr lang="en-GB"/>
          </a:p>
        </p:txBody>
      </p:sp>
    </p:spTree>
    <p:extLst>
      <p:ext uri="{BB962C8B-B14F-4D97-AF65-F5344CB8AC3E}">
        <p14:creationId xmlns:p14="http://schemas.microsoft.com/office/powerpoint/2010/main" val="21969175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556C6F-106C-4297-AF60-961A3277CC9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5605C41-9E12-46B1-AE96-8265FEA3736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7611AC7-EF43-4597-AE3D-DB6B0B5D95EC}"/>
              </a:ext>
            </a:extLst>
          </p:cNvPr>
          <p:cNvSpPr>
            <a:spLocks noGrp="1"/>
          </p:cNvSpPr>
          <p:nvPr>
            <p:ph type="dt" sz="half" idx="10"/>
          </p:nvPr>
        </p:nvSpPr>
        <p:spPr/>
        <p:txBody>
          <a:bodyPr/>
          <a:lstStyle/>
          <a:p>
            <a:fld id="{A7EF4097-FF94-4B19-ADA9-16F8CB3D8BC7}" type="datetimeFigureOut">
              <a:rPr lang="en-GB" smtClean="0"/>
              <a:t>07/10/2020</a:t>
            </a:fld>
            <a:endParaRPr lang="en-GB"/>
          </a:p>
        </p:txBody>
      </p:sp>
      <p:sp>
        <p:nvSpPr>
          <p:cNvPr id="5" name="Footer Placeholder 4">
            <a:extLst>
              <a:ext uri="{FF2B5EF4-FFF2-40B4-BE49-F238E27FC236}">
                <a16:creationId xmlns:a16="http://schemas.microsoft.com/office/drawing/2014/main" id="{EE9696DA-C969-4ED6-9188-4D66AB0DAE7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EF46449-A0FB-414B-9FC6-5BD60DDDB734}"/>
              </a:ext>
            </a:extLst>
          </p:cNvPr>
          <p:cNvSpPr>
            <a:spLocks noGrp="1"/>
          </p:cNvSpPr>
          <p:nvPr>
            <p:ph type="sldNum" sz="quarter" idx="12"/>
          </p:nvPr>
        </p:nvSpPr>
        <p:spPr/>
        <p:txBody>
          <a:bodyPr/>
          <a:lstStyle/>
          <a:p>
            <a:fld id="{7ACF42F0-53A2-42BF-9A8F-CD5186EFA4DA}" type="slidenum">
              <a:rPr lang="en-GB" smtClean="0"/>
              <a:t>‹#›</a:t>
            </a:fld>
            <a:endParaRPr lang="en-GB"/>
          </a:p>
        </p:txBody>
      </p:sp>
    </p:spTree>
    <p:extLst>
      <p:ext uri="{BB962C8B-B14F-4D97-AF65-F5344CB8AC3E}">
        <p14:creationId xmlns:p14="http://schemas.microsoft.com/office/powerpoint/2010/main" val="20920078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13102-1533-42CB-B08B-14B9FC3571E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4313EF6-4517-455A-879C-94E5A2AB0D7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F0A5D5D-C6AF-44B6-A6D4-CED78146F4B9}"/>
              </a:ext>
            </a:extLst>
          </p:cNvPr>
          <p:cNvSpPr>
            <a:spLocks noGrp="1"/>
          </p:cNvSpPr>
          <p:nvPr>
            <p:ph type="dt" sz="half" idx="10"/>
          </p:nvPr>
        </p:nvSpPr>
        <p:spPr/>
        <p:txBody>
          <a:bodyPr/>
          <a:lstStyle/>
          <a:p>
            <a:fld id="{A7EF4097-FF94-4B19-ADA9-16F8CB3D8BC7}" type="datetimeFigureOut">
              <a:rPr lang="en-GB" smtClean="0"/>
              <a:t>07/10/2020</a:t>
            </a:fld>
            <a:endParaRPr lang="en-GB"/>
          </a:p>
        </p:txBody>
      </p:sp>
      <p:sp>
        <p:nvSpPr>
          <p:cNvPr id="5" name="Footer Placeholder 4">
            <a:extLst>
              <a:ext uri="{FF2B5EF4-FFF2-40B4-BE49-F238E27FC236}">
                <a16:creationId xmlns:a16="http://schemas.microsoft.com/office/drawing/2014/main" id="{8134D30D-9D81-41FD-8573-872866916A1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8590515-F69D-49CE-BFCD-1A288FD3713F}"/>
              </a:ext>
            </a:extLst>
          </p:cNvPr>
          <p:cNvSpPr>
            <a:spLocks noGrp="1"/>
          </p:cNvSpPr>
          <p:nvPr>
            <p:ph type="sldNum" sz="quarter" idx="12"/>
          </p:nvPr>
        </p:nvSpPr>
        <p:spPr/>
        <p:txBody>
          <a:bodyPr/>
          <a:lstStyle/>
          <a:p>
            <a:fld id="{7ACF42F0-53A2-42BF-9A8F-CD5186EFA4DA}" type="slidenum">
              <a:rPr lang="en-GB" smtClean="0"/>
              <a:t>‹#›</a:t>
            </a:fld>
            <a:endParaRPr lang="en-GB"/>
          </a:p>
        </p:txBody>
      </p:sp>
    </p:spTree>
    <p:extLst>
      <p:ext uri="{BB962C8B-B14F-4D97-AF65-F5344CB8AC3E}">
        <p14:creationId xmlns:p14="http://schemas.microsoft.com/office/powerpoint/2010/main" val="37044432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198EE-D6AE-4F20-A62D-EFE693064A3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1713F29-25C6-4428-9779-7B3D0F6D9C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E7C636F-9B22-45D3-81E0-F3A3C661A692}"/>
              </a:ext>
            </a:extLst>
          </p:cNvPr>
          <p:cNvSpPr>
            <a:spLocks noGrp="1"/>
          </p:cNvSpPr>
          <p:nvPr>
            <p:ph type="dt" sz="half" idx="10"/>
          </p:nvPr>
        </p:nvSpPr>
        <p:spPr/>
        <p:txBody>
          <a:bodyPr/>
          <a:lstStyle/>
          <a:p>
            <a:fld id="{A7EF4097-FF94-4B19-ADA9-16F8CB3D8BC7}" type="datetimeFigureOut">
              <a:rPr lang="en-GB" smtClean="0"/>
              <a:t>07/10/2020</a:t>
            </a:fld>
            <a:endParaRPr lang="en-GB"/>
          </a:p>
        </p:txBody>
      </p:sp>
      <p:sp>
        <p:nvSpPr>
          <p:cNvPr id="5" name="Footer Placeholder 4">
            <a:extLst>
              <a:ext uri="{FF2B5EF4-FFF2-40B4-BE49-F238E27FC236}">
                <a16:creationId xmlns:a16="http://schemas.microsoft.com/office/drawing/2014/main" id="{7A6905BD-AD52-4FD9-B215-1D230381EB0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8EEB8ED-6ED9-4DAD-835E-8F1914CB140D}"/>
              </a:ext>
            </a:extLst>
          </p:cNvPr>
          <p:cNvSpPr>
            <a:spLocks noGrp="1"/>
          </p:cNvSpPr>
          <p:nvPr>
            <p:ph type="sldNum" sz="quarter" idx="12"/>
          </p:nvPr>
        </p:nvSpPr>
        <p:spPr/>
        <p:txBody>
          <a:bodyPr/>
          <a:lstStyle/>
          <a:p>
            <a:fld id="{7ACF42F0-53A2-42BF-9A8F-CD5186EFA4DA}" type="slidenum">
              <a:rPr lang="en-GB" smtClean="0"/>
              <a:t>‹#›</a:t>
            </a:fld>
            <a:endParaRPr lang="en-GB"/>
          </a:p>
        </p:txBody>
      </p:sp>
    </p:spTree>
    <p:extLst>
      <p:ext uri="{BB962C8B-B14F-4D97-AF65-F5344CB8AC3E}">
        <p14:creationId xmlns:p14="http://schemas.microsoft.com/office/powerpoint/2010/main" val="44349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BBF5F-CDB6-4401-A09B-7BD7DD0772C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DE91D93-F7C0-4DDF-9EC6-F4BABC98D20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2E92A5A-58CE-47E3-944B-CE1876374F5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1228A02-0E8F-45A2-B34A-A8171EE9AA4A}"/>
              </a:ext>
            </a:extLst>
          </p:cNvPr>
          <p:cNvSpPr>
            <a:spLocks noGrp="1"/>
          </p:cNvSpPr>
          <p:nvPr>
            <p:ph type="dt" sz="half" idx="10"/>
          </p:nvPr>
        </p:nvSpPr>
        <p:spPr/>
        <p:txBody>
          <a:bodyPr/>
          <a:lstStyle/>
          <a:p>
            <a:fld id="{A7EF4097-FF94-4B19-ADA9-16F8CB3D8BC7}" type="datetimeFigureOut">
              <a:rPr lang="en-GB" smtClean="0"/>
              <a:t>07/10/2020</a:t>
            </a:fld>
            <a:endParaRPr lang="en-GB"/>
          </a:p>
        </p:txBody>
      </p:sp>
      <p:sp>
        <p:nvSpPr>
          <p:cNvPr id="6" name="Footer Placeholder 5">
            <a:extLst>
              <a:ext uri="{FF2B5EF4-FFF2-40B4-BE49-F238E27FC236}">
                <a16:creationId xmlns:a16="http://schemas.microsoft.com/office/drawing/2014/main" id="{FC575393-B8D8-483F-A284-BB063685C4C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0333D46-37E3-460A-B54E-0D7E2EFB3BCE}"/>
              </a:ext>
            </a:extLst>
          </p:cNvPr>
          <p:cNvSpPr>
            <a:spLocks noGrp="1"/>
          </p:cNvSpPr>
          <p:nvPr>
            <p:ph type="sldNum" sz="quarter" idx="12"/>
          </p:nvPr>
        </p:nvSpPr>
        <p:spPr/>
        <p:txBody>
          <a:bodyPr/>
          <a:lstStyle/>
          <a:p>
            <a:fld id="{7ACF42F0-53A2-42BF-9A8F-CD5186EFA4DA}" type="slidenum">
              <a:rPr lang="en-GB" smtClean="0"/>
              <a:t>‹#›</a:t>
            </a:fld>
            <a:endParaRPr lang="en-GB"/>
          </a:p>
        </p:txBody>
      </p:sp>
    </p:spTree>
    <p:extLst>
      <p:ext uri="{BB962C8B-B14F-4D97-AF65-F5344CB8AC3E}">
        <p14:creationId xmlns:p14="http://schemas.microsoft.com/office/powerpoint/2010/main" val="4253748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3164F-8F00-47EE-AB9D-7C0DB1EB608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55A9EB4-2F47-42A2-84CA-A82630F6D0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4B6581-46B1-4751-BC89-37DFAFE9B75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1DE7455-2B3D-4025-84D5-30D3BF138AE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9A747A6-6A41-4981-9758-F9F74636516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8B0F5A1-9CA2-48AD-8A29-3BE90939804F}"/>
              </a:ext>
            </a:extLst>
          </p:cNvPr>
          <p:cNvSpPr>
            <a:spLocks noGrp="1"/>
          </p:cNvSpPr>
          <p:nvPr>
            <p:ph type="dt" sz="half" idx="10"/>
          </p:nvPr>
        </p:nvSpPr>
        <p:spPr/>
        <p:txBody>
          <a:bodyPr/>
          <a:lstStyle/>
          <a:p>
            <a:fld id="{A7EF4097-FF94-4B19-ADA9-16F8CB3D8BC7}" type="datetimeFigureOut">
              <a:rPr lang="en-GB" smtClean="0"/>
              <a:t>07/10/2020</a:t>
            </a:fld>
            <a:endParaRPr lang="en-GB"/>
          </a:p>
        </p:txBody>
      </p:sp>
      <p:sp>
        <p:nvSpPr>
          <p:cNvPr id="8" name="Footer Placeholder 7">
            <a:extLst>
              <a:ext uri="{FF2B5EF4-FFF2-40B4-BE49-F238E27FC236}">
                <a16:creationId xmlns:a16="http://schemas.microsoft.com/office/drawing/2014/main" id="{55FB6CEE-135B-462B-B793-9B3DCC044ED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F6D9B10-3C70-4476-BCFE-1EFBCBAA60ED}"/>
              </a:ext>
            </a:extLst>
          </p:cNvPr>
          <p:cNvSpPr>
            <a:spLocks noGrp="1"/>
          </p:cNvSpPr>
          <p:nvPr>
            <p:ph type="sldNum" sz="quarter" idx="12"/>
          </p:nvPr>
        </p:nvSpPr>
        <p:spPr/>
        <p:txBody>
          <a:bodyPr/>
          <a:lstStyle/>
          <a:p>
            <a:fld id="{7ACF42F0-53A2-42BF-9A8F-CD5186EFA4DA}" type="slidenum">
              <a:rPr lang="en-GB" smtClean="0"/>
              <a:t>‹#›</a:t>
            </a:fld>
            <a:endParaRPr lang="en-GB"/>
          </a:p>
        </p:txBody>
      </p:sp>
    </p:spTree>
    <p:extLst>
      <p:ext uri="{BB962C8B-B14F-4D97-AF65-F5344CB8AC3E}">
        <p14:creationId xmlns:p14="http://schemas.microsoft.com/office/powerpoint/2010/main" val="17377643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0F41D-BC3D-4C8C-930A-B6514C8A4B9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6D1017C-E4B8-427B-87BF-300D75C76D0B}"/>
              </a:ext>
            </a:extLst>
          </p:cNvPr>
          <p:cNvSpPr>
            <a:spLocks noGrp="1"/>
          </p:cNvSpPr>
          <p:nvPr>
            <p:ph type="dt" sz="half" idx="10"/>
          </p:nvPr>
        </p:nvSpPr>
        <p:spPr/>
        <p:txBody>
          <a:bodyPr/>
          <a:lstStyle/>
          <a:p>
            <a:fld id="{A7EF4097-FF94-4B19-ADA9-16F8CB3D8BC7}" type="datetimeFigureOut">
              <a:rPr lang="en-GB" smtClean="0"/>
              <a:t>07/10/2020</a:t>
            </a:fld>
            <a:endParaRPr lang="en-GB"/>
          </a:p>
        </p:txBody>
      </p:sp>
      <p:sp>
        <p:nvSpPr>
          <p:cNvPr id="4" name="Footer Placeholder 3">
            <a:extLst>
              <a:ext uri="{FF2B5EF4-FFF2-40B4-BE49-F238E27FC236}">
                <a16:creationId xmlns:a16="http://schemas.microsoft.com/office/drawing/2014/main" id="{CBEA206D-5277-4020-98AF-ABA3ED77B2B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4D0AD75-3B56-4738-8C4C-F6F7C5E51305}"/>
              </a:ext>
            </a:extLst>
          </p:cNvPr>
          <p:cNvSpPr>
            <a:spLocks noGrp="1"/>
          </p:cNvSpPr>
          <p:nvPr>
            <p:ph type="sldNum" sz="quarter" idx="12"/>
          </p:nvPr>
        </p:nvSpPr>
        <p:spPr/>
        <p:txBody>
          <a:bodyPr/>
          <a:lstStyle/>
          <a:p>
            <a:fld id="{7ACF42F0-53A2-42BF-9A8F-CD5186EFA4DA}" type="slidenum">
              <a:rPr lang="en-GB" smtClean="0"/>
              <a:t>‹#›</a:t>
            </a:fld>
            <a:endParaRPr lang="en-GB"/>
          </a:p>
        </p:txBody>
      </p:sp>
    </p:spTree>
    <p:extLst>
      <p:ext uri="{BB962C8B-B14F-4D97-AF65-F5344CB8AC3E}">
        <p14:creationId xmlns:p14="http://schemas.microsoft.com/office/powerpoint/2010/main" val="4769470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AC3AE3-E045-4A24-8150-8E44A46C3F89}"/>
              </a:ext>
            </a:extLst>
          </p:cNvPr>
          <p:cNvSpPr>
            <a:spLocks noGrp="1"/>
          </p:cNvSpPr>
          <p:nvPr>
            <p:ph type="dt" sz="half" idx="10"/>
          </p:nvPr>
        </p:nvSpPr>
        <p:spPr/>
        <p:txBody>
          <a:bodyPr/>
          <a:lstStyle/>
          <a:p>
            <a:fld id="{A7EF4097-FF94-4B19-ADA9-16F8CB3D8BC7}" type="datetimeFigureOut">
              <a:rPr lang="en-GB" smtClean="0"/>
              <a:t>07/10/2020</a:t>
            </a:fld>
            <a:endParaRPr lang="en-GB"/>
          </a:p>
        </p:txBody>
      </p:sp>
      <p:sp>
        <p:nvSpPr>
          <p:cNvPr id="3" name="Footer Placeholder 2">
            <a:extLst>
              <a:ext uri="{FF2B5EF4-FFF2-40B4-BE49-F238E27FC236}">
                <a16:creationId xmlns:a16="http://schemas.microsoft.com/office/drawing/2014/main" id="{0A26D6D4-9972-4A96-B684-99EE8CDDE3C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7592834-5E4C-404F-BF83-624A4A11861A}"/>
              </a:ext>
            </a:extLst>
          </p:cNvPr>
          <p:cNvSpPr>
            <a:spLocks noGrp="1"/>
          </p:cNvSpPr>
          <p:nvPr>
            <p:ph type="sldNum" sz="quarter" idx="12"/>
          </p:nvPr>
        </p:nvSpPr>
        <p:spPr/>
        <p:txBody>
          <a:bodyPr/>
          <a:lstStyle/>
          <a:p>
            <a:fld id="{7ACF42F0-53A2-42BF-9A8F-CD5186EFA4DA}" type="slidenum">
              <a:rPr lang="en-GB" smtClean="0"/>
              <a:t>‹#›</a:t>
            </a:fld>
            <a:endParaRPr lang="en-GB"/>
          </a:p>
        </p:txBody>
      </p:sp>
    </p:spTree>
    <p:extLst>
      <p:ext uri="{BB962C8B-B14F-4D97-AF65-F5344CB8AC3E}">
        <p14:creationId xmlns:p14="http://schemas.microsoft.com/office/powerpoint/2010/main" val="15896978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6E8B9-25C5-4F9A-8326-5A7634A6818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D5F3C09-F9F6-4270-97CC-390B6D5CD00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579C585-7553-4BA2-A049-08288FE02A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3E0452D-CC71-498D-BB05-5994D2067905}"/>
              </a:ext>
            </a:extLst>
          </p:cNvPr>
          <p:cNvSpPr>
            <a:spLocks noGrp="1"/>
          </p:cNvSpPr>
          <p:nvPr>
            <p:ph type="dt" sz="half" idx="10"/>
          </p:nvPr>
        </p:nvSpPr>
        <p:spPr/>
        <p:txBody>
          <a:bodyPr/>
          <a:lstStyle/>
          <a:p>
            <a:fld id="{A7EF4097-FF94-4B19-ADA9-16F8CB3D8BC7}" type="datetimeFigureOut">
              <a:rPr lang="en-GB" smtClean="0"/>
              <a:t>07/10/2020</a:t>
            </a:fld>
            <a:endParaRPr lang="en-GB"/>
          </a:p>
        </p:txBody>
      </p:sp>
      <p:sp>
        <p:nvSpPr>
          <p:cNvPr id="6" name="Footer Placeholder 5">
            <a:extLst>
              <a:ext uri="{FF2B5EF4-FFF2-40B4-BE49-F238E27FC236}">
                <a16:creationId xmlns:a16="http://schemas.microsoft.com/office/drawing/2014/main" id="{C7245CC4-D0CB-4165-9129-426620CDE06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6D3545E-7B07-424E-AF94-50FE1B1DA761}"/>
              </a:ext>
            </a:extLst>
          </p:cNvPr>
          <p:cNvSpPr>
            <a:spLocks noGrp="1"/>
          </p:cNvSpPr>
          <p:nvPr>
            <p:ph type="sldNum" sz="quarter" idx="12"/>
          </p:nvPr>
        </p:nvSpPr>
        <p:spPr/>
        <p:txBody>
          <a:bodyPr/>
          <a:lstStyle/>
          <a:p>
            <a:fld id="{7ACF42F0-53A2-42BF-9A8F-CD5186EFA4DA}" type="slidenum">
              <a:rPr lang="en-GB" smtClean="0"/>
              <a:t>‹#›</a:t>
            </a:fld>
            <a:endParaRPr lang="en-GB"/>
          </a:p>
        </p:txBody>
      </p:sp>
    </p:spTree>
    <p:extLst>
      <p:ext uri="{BB962C8B-B14F-4D97-AF65-F5344CB8AC3E}">
        <p14:creationId xmlns:p14="http://schemas.microsoft.com/office/powerpoint/2010/main" val="40751534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9C3AEE-0361-4800-9911-6787949C2B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3E03599-87F6-4048-8DFD-322FBD44090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23075AA-C387-4F9A-89BF-8D49A37C93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9AF7D3F-7FFA-4F62-A70F-0CD402F0108C}"/>
              </a:ext>
            </a:extLst>
          </p:cNvPr>
          <p:cNvSpPr>
            <a:spLocks noGrp="1"/>
          </p:cNvSpPr>
          <p:nvPr>
            <p:ph type="dt" sz="half" idx="10"/>
          </p:nvPr>
        </p:nvSpPr>
        <p:spPr/>
        <p:txBody>
          <a:bodyPr/>
          <a:lstStyle/>
          <a:p>
            <a:fld id="{A7EF4097-FF94-4B19-ADA9-16F8CB3D8BC7}" type="datetimeFigureOut">
              <a:rPr lang="en-GB" smtClean="0"/>
              <a:t>07/10/2020</a:t>
            </a:fld>
            <a:endParaRPr lang="en-GB"/>
          </a:p>
        </p:txBody>
      </p:sp>
      <p:sp>
        <p:nvSpPr>
          <p:cNvPr id="6" name="Footer Placeholder 5">
            <a:extLst>
              <a:ext uri="{FF2B5EF4-FFF2-40B4-BE49-F238E27FC236}">
                <a16:creationId xmlns:a16="http://schemas.microsoft.com/office/drawing/2014/main" id="{F9532804-57B9-4C22-BC12-D8282E0A891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D38971F-7C11-4114-8459-CB5362CD337A}"/>
              </a:ext>
            </a:extLst>
          </p:cNvPr>
          <p:cNvSpPr>
            <a:spLocks noGrp="1"/>
          </p:cNvSpPr>
          <p:nvPr>
            <p:ph type="sldNum" sz="quarter" idx="12"/>
          </p:nvPr>
        </p:nvSpPr>
        <p:spPr/>
        <p:txBody>
          <a:bodyPr/>
          <a:lstStyle/>
          <a:p>
            <a:fld id="{7ACF42F0-53A2-42BF-9A8F-CD5186EFA4DA}" type="slidenum">
              <a:rPr lang="en-GB" smtClean="0"/>
              <a:t>‹#›</a:t>
            </a:fld>
            <a:endParaRPr lang="en-GB"/>
          </a:p>
        </p:txBody>
      </p:sp>
    </p:spTree>
    <p:extLst>
      <p:ext uri="{BB962C8B-B14F-4D97-AF65-F5344CB8AC3E}">
        <p14:creationId xmlns:p14="http://schemas.microsoft.com/office/powerpoint/2010/main" val="33293089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C7E866-7594-479C-8339-56163C8EF22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4FE67D2-78B5-4612-B784-37329B814A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4EE2421-4C84-43F5-AE27-A597A0C35B8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EF4097-FF94-4B19-ADA9-16F8CB3D8BC7}" type="datetimeFigureOut">
              <a:rPr lang="en-GB" smtClean="0"/>
              <a:t>07/10/2020</a:t>
            </a:fld>
            <a:endParaRPr lang="en-GB"/>
          </a:p>
        </p:txBody>
      </p:sp>
      <p:sp>
        <p:nvSpPr>
          <p:cNvPr id="5" name="Footer Placeholder 4">
            <a:extLst>
              <a:ext uri="{FF2B5EF4-FFF2-40B4-BE49-F238E27FC236}">
                <a16:creationId xmlns:a16="http://schemas.microsoft.com/office/drawing/2014/main" id="{EEDAB4E9-2F0D-4D64-A4D8-0F58185D14B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8DA1BBF1-2316-4E2B-A1E5-5EA0F84C75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CF42F0-53A2-42BF-9A8F-CD5186EFA4DA}" type="slidenum">
              <a:rPr lang="en-GB" smtClean="0"/>
              <a:t>‹#›</a:t>
            </a:fld>
            <a:endParaRPr lang="en-GB"/>
          </a:p>
        </p:txBody>
      </p:sp>
    </p:spTree>
    <p:extLst>
      <p:ext uri="{BB962C8B-B14F-4D97-AF65-F5344CB8AC3E}">
        <p14:creationId xmlns:p14="http://schemas.microsoft.com/office/powerpoint/2010/main" val="15583684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1.png"/><Relationship Id="rId4" Type="http://schemas.openxmlformats.org/officeDocument/2006/relationships/image" Target="../media/image4.jp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1.png"/><Relationship Id="rId4" Type="http://schemas.openxmlformats.org/officeDocument/2006/relationships/image" Target="../media/image6.jp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1.png"/><Relationship Id="rId4" Type="http://schemas.openxmlformats.org/officeDocument/2006/relationships/image" Target="../media/image6.jp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1.png"/><Relationship Id="rId4" Type="http://schemas.openxmlformats.org/officeDocument/2006/relationships/image" Target="../media/image6.jp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1.png"/><Relationship Id="rId4" Type="http://schemas.openxmlformats.org/officeDocument/2006/relationships/image" Target="../media/image7.jp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1.png"/><Relationship Id="rId4" Type="http://schemas.openxmlformats.org/officeDocument/2006/relationships/image" Target="../media/image8.jp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1.png"/><Relationship Id="rId4" Type="http://schemas.openxmlformats.org/officeDocument/2006/relationships/image" Target="../media/image8.jp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1.png"/><Relationship Id="rId4" Type="http://schemas.openxmlformats.org/officeDocument/2006/relationships/image" Target="../media/image9.jp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1.png"/><Relationship Id="rId4" Type="http://schemas.openxmlformats.org/officeDocument/2006/relationships/image" Target="../media/image9.jp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1.png"/><Relationship Id="rId4" Type="http://schemas.openxmlformats.org/officeDocument/2006/relationships/image" Target="../media/image10.jp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1.png"/><Relationship Id="rId4" Type="http://schemas.openxmlformats.org/officeDocument/2006/relationships/image" Target="../media/image2.jp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5" Type="http://schemas.openxmlformats.org/officeDocument/2006/relationships/image" Target="../media/image1.png"/><Relationship Id="rId4" Type="http://schemas.openxmlformats.org/officeDocument/2006/relationships/image" Target="../media/image10.jp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4a"/><Relationship Id="rId1" Type="http://schemas.microsoft.com/office/2007/relationships/media" Target="../media/media21.m4a"/><Relationship Id="rId5" Type="http://schemas.openxmlformats.org/officeDocument/2006/relationships/image" Target="../media/image1.png"/><Relationship Id="rId4" Type="http://schemas.openxmlformats.org/officeDocument/2006/relationships/image" Target="../media/image10.jp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1.png"/><Relationship Id="rId5" Type="http://schemas.openxmlformats.org/officeDocument/2006/relationships/image" Target="../media/image3.png"/><Relationship Id="rId4" Type="http://schemas.openxmlformats.org/officeDocument/2006/relationships/image" Target="../media/image2.jp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1.png"/><Relationship Id="rId4" Type="http://schemas.openxmlformats.org/officeDocument/2006/relationships/image" Target="../media/image2.jp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1.png"/><Relationship Id="rId4" Type="http://schemas.openxmlformats.org/officeDocument/2006/relationships/image" Target="../media/image2.jp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1.png"/><Relationship Id="rId4" Type="http://schemas.openxmlformats.org/officeDocument/2006/relationships/image" Target="../media/image4.jp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1.png"/><Relationship Id="rId4" Type="http://schemas.openxmlformats.org/officeDocument/2006/relationships/image" Target="../media/image4.jp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1.png"/><Relationship Id="rId4" Type="http://schemas.openxmlformats.org/officeDocument/2006/relationships/image" Target="../media/image4.jp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1.png"/><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C19EB-68A4-4B7A-AC02-9EC184DAE928}"/>
              </a:ext>
            </a:extLst>
          </p:cNvPr>
          <p:cNvSpPr>
            <a:spLocks noGrp="1"/>
          </p:cNvSpPr>
          <p:nvPr>
            <p:ph type="ctrTitle"/>
          </p:nvPr>
        </p:nvSpPr>
        <p:spPr/>
        <p:txBody>
          <a:bodyPr/>
          <a:lstStyle/>
          <a:p>
            <a:r>
              <a:rPr lang="en-GB" smtClean="0"/>
              <a:t>Coached</a:t>
            </a:r>
            <a:endParaRPr lang="en-GB" dirty="0"/>
          </a:p>
        </p:txBody>
      </p:sp>
      <p:sp>
        <p:nvSpPr>
          <p:cNvPr id="3" name="Subtitle 2">
            <a:extLst>
              <a:ext uri="{FF2B5EF4-FFF2-40B4-BE49-F238E27FC236}">
                <a16:creationId xmlns:a16="http://schemas.microsoft.com/office/drawing/2014/main" id="{B32E3D5C-DABF-4FA7-B640-76BE99DF0D9A}"/>
              </a:ext>
            </a:extLst>
          </p:cNvPr>
          <p:cNvSpPr>
            <a:spLocks noGrp="1"/>
          </p:cNvSpPr>
          <p:nvPr>
            <p:ph type="subTitle" idx="1"/>
          </p:nvPr>
        </p:nvSpPr>
        <p:spPr/>
        <p:txBody>
          <a:bodyPr/>
          <a:lstStyle/>
          <a:p>
            <a:r>
              <a:rPr lang="en-GB" dirty="0"/>
              <a:t>A Story</a:t>
            </a:r>
          </a:p>
        </p:txBody>
      </p:sp>
      <p:pic>
        <p:nvPicPr>
          <p:cNvPr id="11" name="Audio 1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82536409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Tm="35249">
        <p15:prstTrans prst="pageCurlDouble"/>
      </p:transition>
    </mc:Choice>
    <mc:Fallback>
      <p:transition spd="slow" advTm="3524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FE28D32-3812-446F-A204-433BF9848F85}"/>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l="2652" t="63196" r="27362" b="6098"/>
          <a:stretch/>
        </p:blipFill>
        <p:spPr>
          <a:xfrm>
            <a:off x="-678518" y="2268205"/>
            <a:ext cx="12870518" cy="4589796"/>
          </a:xfrm>
        </p:spPr>
      </p:pic>
      <p:sp>
        <p:nvSpPr>
          <p:cNvPr id="6" name="Title 1">
            <a:extLst>
              <a:ext uri="{FF2B5EF4-FFF2-40B4-BE49-F238E27FC236}">
                <a16:creationId xmlns:a16="http://schemas.microsoft.com/office/drawing/2014/main" id="{0B4D0D44-FE0E-4E67-A957-D31E6A545577}"/>
              </a:ext>
            </a:extLst>
          </p:cNvPr>
          <p:cNvSpPr>
            <a:spLocks noGrp="1"/>
          </p:cNvSpPr>
          <p:nvPr>
            <p:ph type="title"/>
          </p:nvPr>
        </p:nvSpPr>
        <p:spPr>
          <a:xfrm>
            <a:off x="804111" y="621799"/>
            <a:ext cx="10583778" cy="1325563"/>
          </a:xfrm>
        </p:spPr>
        <p:txBody>
          <a:bodyPr>
            <a:normAutofit/>
          </a:bodyPr>
          <a:lstStyle/>
          <a:p>
            <a:pPr algn="ctr"/>
            <a:r>
              <a:rPr lang="en-GB" sz="2800" dirty="0">
                <a:latin typeface="+mn-lt"/>
              </a:rPr>
              <a:t>Others made their own way towards progress</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38422963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Tm="51890">
        <p15:prstTrans prst="pageCurlDouble"/>
      </p:transition>
    </mc:Choice>
    <mc:Fallback>
      <p:transition spd="slow" advTm="5189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DDA1B5B-B891-4FD3-A56E-17C58165BC6E}"/>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t="4863" b="13070"/>
          <a:stretch/>
        </p:blipFill>
        <p:spPr>
          <a:xfrm>
            <a:off x="0" y="0"/>
            <a:ext cx="9809708" cy="6858000"/>
          </a:xfrm>
        </p:spPr>
      </p:pic>
      <p:sp>
        <p:nvSpPr>
          <p:cNvPr id="7" name="Title 6">
            <a:extLst>
              <a:ext uri="{FF2B5EF4-FFF2-40B4-BE49-F238E27FC236}">
                <a16:creationId xmlns:a16="http://schemas.microsoft.com/office/drawing/2014/main" id="{EA174C27-75FD-4337-8D44-58E985E7A680}"/>
              </a:ext>
            </a:extLst>
          </p:cNvPr>
          <p:cNvSpPr>
            <a:spLocks noGrp="1"/>
          </p:cNvSpPr>
          <p:nvPr>
            <p:ph type="title"/>
          </p:nvPr>
        </p:nvSpPr>
        <p:spPr>
          <a:xfrm>
            <a:off x="9707526" y="0"/>
            <a:ext cx="2484474" cy="6858000"/>
          </a:xfrm>
        </p:spPr>
        <p:txBody>
          <a:bodyPr>
            <a:noAutofit/>
          </a:bodyPr>
          <a:lstStyle/>
          <a:p>
            <a:pPr algn="ctr"/>
            <a:r>
              <a:rPr lang="en-GB" sz="2800" dirty="0">
                <a:latin typeface="+mn-lt"/>
              </a:rPr>
              <a:t>As the researchers continued on their journey they came upon a roadside shop. </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55114609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Tm="46091">
        <p15:prstTrans prst="pageCurlDouble"/>
      </p:transition>
    </mc:Choice>
    <mc:Fallback>
      <p:transition spd="slow" advTm="4609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DDA1B5B-B891-4FD3-A56E-17C58165BC6E}"/>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t="17781" r="81358" b="54104"/>
          <a:stretch/>
        </p:blipFill>
        <p:spPr>
          <a:xfrm>
            <a:off x="228600" y="1"/>
            <a:ext cx="2669060" cy="3429000"/>
          </a:xfrm>
        </p:spPr>
      </p:pic>
      <p:pic>
        <p:nvPicPr>
          <p:cNvPr id="4" name="Content Placeholder 4">
            <a:extLst>
              <a:ext uri="{FF2B5EF4-FFF2-40B4-BE49-F238E27FC236}">
                <a16:creationId xmlns:a16="http://schemas.microsoft.com/office/drawing/2014/main" id="{0FF86617-9946-4509-A07C-7EDF6AE9746F}"/>
              </a:ext>
            </a:extLst>
          </p:cNvPr>
          <p:cNvPicPr>
            <a:picLocks noChangeAspect="1"/>
          </p:cNvPicPr>
          <p:nvPr/>
        </p:nvPicPr>
        <p:blipFill rotWithShape="1">
          <a:blip r:embed="rId4">
            <a:extLst>
              <a:ext uri="{28A0092B-C50C-407E-A947-70E740481C1C}">
                <a14:useLocalDpi xmlns:a14="http://schemas.microsoft.com/office/drawing/2010/main" val="0"/>
              </a:ext>
            </a:extLst>
          </a:blip>
          <a:srcRect l="29064" t="40881" r="56695" b="38905"/>
          <a:stretch/>
        </p:blipFill>
        <p:spPr>
          <a:xfrm>
            <a:off x="0" y="3854045"/>
            <a:ext cx="2484474" cy="3003955"/>
          </a:xfrm>
          <a:prstGeom prst="rect">
            <a:avLst/>
          </a:prstGeom>
        </p:spPr>
      </p:pic>
      <p:pic>
        <p:nvPicPr>
          <p:cNvPr id="2" name="Content Placeholder 4">
            <a:extLst>
              <a:ext uri="{FF2B5EF4-FFF2-40B4-BE49-F238E27FC236}">
                <a16:creationId xmlns:a16="http://schemas.microsoft.com/office/drawing/2014/main" id="{088D8230-7202-48AA-B71A-16580DBBF361}"/>
              </a:ext>
            </a:extLst>
          </p:cNvPr>
          <p:cNvPicPr>
            <a:picLocks noChangeAspect="1"/>
          </p:cNvPicPr>
          <p:nvPr/>
        </p:nvPicPr>
        <p:blipFill rotWithShape="1">
          <a:blip r:embed="rId4">
            <a:extLst>
              <a:ext uri="{28A0092B-C50C-407E-A947-70E740481C1C}">
                <a14:useLocalDpi xmlns:a14="http://schemas.microsoft.com/office/drawing/2010/main" val="0"/>
              </a:ext>
            </a:extLst>
          </a:blip>
          <a:srcRect l="2007" t="42704" r="73784" b="38905"/>
          <a:stretch/>
        </p:blipFill>
        <p:spPr>
          <a:xfrm>
            <a:off x="6362701" y="3854045"/>
            <a:ext cx="5646774" cy="3003955"/>
          </a:xfrm>
          <a:prstGeom prst="rect">
            <a:avLst/>
          </a:prstGeom>
        </p:spPr>
      </p:pic>
      <p:sp>
        <p:nvSpPr>
          <p:cNvPr id="3" name="Rectangle 2">
            <a:extLst>
              <a:ext uri="{FF2B5EF4-FFF2-40B4-BE49-F238E27FC236}">
                <a16:creationId xmlns:a16="http://schemas.microsoft.com/office/drawing/2014/main" id="{A15BB4FC-3911-4098-9B46-43072F4DC74A}"/>
              </a:ext>
            </a:extLst>
          </p:cNvPr>
          <p:cNvSpPr/>
          <p:nvPr/>
        </p:nvSpPr>
        <p:spPr>
          <a:xfrm>
            <a:off x="2058509" y="1598309"/>
            <a:ext cx="1752600" cy="1866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3461D83-2A0C-489E-AD6C-5D8A1302B4EE}"/>
              </a:ext>
            </a:extLst>
          </p:cNvPr>
          <p:cNvSpPr/>
          <p:nvPr/>
        </p:nvSpPr>
        <p:spPr>
          <a:xfrm>
            <a:off x="6160875" y="2939311"/>
            <a:ext cx="3441700" cy="1295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DE78DC83-A2FF-4E52-9076-15B366B99607}"/>
              </a:ext>
            </a:extLst>
          </p:cNvPr>
          <p:cNvSpPr/>
          <p:nvPr/>
        </p:nvSpPr>
        <p:spPr>
          <a:xfrm rot="1797933">
            <a:off x="-69970" y="3224097"/>
            <a:ext cx="723900" cy="2160307"/>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0CA03B5A-8703-4B80-8617-76542431B500}"/>
              </a:ext>
            </a:extLst>
          </p:cNvPr>
          <p:cNvSpPr txBox="1"/>
          <p:nvPr/>
        </p:nvSpPr>
        <p:spPr>
          <a:xfrm>
            <a:off x="3123051" y="2578100"/>
            <a:ext cx="3794125" cy="1323439"/>
          </a:xfrm>
          <a:prstGeom prst="rect">
            <a:avLst/>
          </a:prstGeom>
          <a:noFill/>
        </p:spPr>
        <p:txBody>
          <a:bodyPr wrap="square">
            <a:spAutoFit/>
          </a:bodyPr>
          <a:lstStyle/>
          <a:p>
            <a:r>
              <a:rPr lang="en-GB" sz="2000" b="0" i="0" dirty="0">
                <a:solidFill>
                  <a:srgbClr val="000000"/>
                </a:solidFill>
                <a:effectLst/>
                <a:latin typeface="Calibri" panose="020F0502020204030204" pitchFamily="34" charset="0"/>
              </a:rPr>
              <a:t>I felt safe to voice my experiences, opinions and concerns in the session, and was satisfied with the responses and help I was given.</a:t>
            </a:r>
            <a:endParaRPr lang="en-GB" sz="2000" dirty="0"/>
          </a:p>
        </p:txBody>
      </p:sp>
      <p:sp>
        <p:nvSpPr>
          <p:cNvPr id="7" name="Title 6">
            <a:extLst>
              <a:ext uri="{FF2B5EF4-FFF2-40B4-BE49-F238E27FC236}">
                <a16:creationId xmlns:a16="http://schemas.microsoft.com/office/drawing/2014/main" id="{EA174C27-75FD-4337-8D44-58E985E7A680}"/>
              </a:ext>
            </a:extLst>
          </p:cNvPr>
          <p:cNvSpPr>
            <a:spLocks noGrp="1"/>
          </p:cNvSpPr>
          <p:nvPr>
            <p:ph type="title"/>
          </p:nvPr>
        </p:nvSpPr>
        <p:spPr>
          <a:xfrm>
            <a:off x="2807699" y="-574472"/>
            <a:ext cx="9118600" cy="3429000"/>
          </a:xfrm>
        </p:spPr>
        <p:txBody>
          <a:bodyPr>
            <a:noAutofit/>
          </a:bodyPr>
          <a:lstStyle/>
          <a:p>
            <a:pPr algn="ctr"/>
            <a:r>
              <a:rPr lang="en-GB" sz="2800" dirty="0">
                <a:latin typeface="+mn-lt"/>
              </a:rPr>
              <a:t>The researchers soon realised all the people at the roadside shack had lots to offer. The people there didn’t offer a set menu or fixed dining hours. They could eat in, take away or just meet up with others and share stories. </a:t>
            </a:r>
          </a:p>
        </p:txBody>
      </p:sp>
      <p:sp>
        <p:nvSpPr>
          <p:cNvPr id="14" name="TextBox 13">
            <a:extLst>
              <a:ext uri="{FF2B5EF4-FFF2-40B4-BE49-F238E27FC236}">
                <a16:creationId xmlns:a16="http://schemas.microsoft.com/office/drawing/2014/main" id="{FEB0C048-4C8D-4B91-B49D-7993A74FC4AD}"/>
              </a:ext>
            </a:extLst>
          </p:cNvPr>
          <p:cNvSpPr txBox="1"/>
          <p:nvPr/>
        </p:nvSpPr>
        <p:spPr>
          <a:xfrm>
            <a:off x="7458167" y="2149274"/>
            <a:ext cx="4108450" cy="1200329"/>
          </a:xfrm>
          <a:prstGeom prst="rect">
            <a:avLst/>
          </a:prstGeom>
          <a:noFill/>
        </p:spPr>
        <p:txBody>
          <a:bodyPr wrap="square">
            <a:spAutoFit/>
          </a:bodyPr>
          <a:lstStyle/>
          <a:p>
            <a:pPr algn="ctr"/>
            <a:r>
              <a:rPr lang="en-GB" b="0" i="0" dirty="0">
                <a:solidFill>
                  <a:srgbClr val="000000"/>
                </a:solidFill>
                <a:effectLst/>
              </a:rPr>
              <a:t>I have found som</a:t>
            </a:r>
            <a:r>
              <a:rPr lang="en-GB" dirty="0">
                <a:solidFill>
                  <a:srgbClr val="000000"/>
                </a:solidFill>
              </a:rPr>
              <a:t>e h</a:t>
            </a:r>
            <a:r>
              <a:rPr lang="en-GB" b="0" i="0" dirty="0">
                <a:solidFill>
                  <a:srgbClr val="000000"/>
                </a:solidFill>
                <a:effectLst/>
              </a:rPr>
              <a:t>elpful tips, and it's nice to catch up with other researchers also trying to work from home during a pandemic </a:t>
            </a:r>
            <a:endParaRPr lang="en-GB" dirty="0"/>
          </a:p>
        </p:txBody>
      </p:sp>
      <p:sp>
        <p:nvSpPr>
          <p:cNvPr id="16" name="Thought Bubble: Cloud 15">
            <a:extLst>
              <a:ext uri="{FF2B5EF4-FFF2-40B4-BE49-F238E27FC236}">
                <a16:creationId xmlns:a16="http://schemas.microsoft.com/office/drawing/2014/main" id="{ED52DB29-62E2-4E4F-8DE9-89821D81E1C6}"/>
              </a:ext>
            </a:extLst>
          </p:cNvPr>
          <p:cNvSpPr/>
          <p:nvPr/>
        </p:nvSpPr>
        <p:spPr>
          <a:xfrm>
            <a:off x="2553200" y="2120901"/>
            <a:ext cx="4642475" cy="2362199"/>
          </a:xfrm>
          <a:prstGeom prst="cloudCallout">
            <a:avLst>
              <a:gd name="adj1" fmla="val -76217"/>
              <a:gd name="adj2" fmla="val 18599"/>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hought Bubble: Cloud 16">
            <a:extLst>
              <a:ext uri="{FF2B5EF4-FFF2-40B4-BE49-F238E27FC236}">
                <a16:creationId xmlns:a16="http://schemas.microsoft.com/office/drawing/2014/main" id="{B63AA941-E3C0-4CA9-BE74-A804C7E5B3C1}"/>
              </a:ext>
            </a:extLst>
          </p:cNvPr>
          <p:cNvSpPr/>
          <p:nvPr/>
        </p:nvSpPr>
        <p:spPr>
          <a:xfrm>
            <a:off x="7120601" y="1895273"/>
            <a:ext cx="5044601" cy="1625600"/>
          </a:xfrm>
          <a:prstGeom prst="cloudCallout">
            <a:avLst>
              <a:gd name="adj1" fmla="val 5164"/>
              <a:gd name="adj2" fmla="val 94876"/>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Audio 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2286323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Tm="26982">
        <p15:prstTrans prst="pageCurlDouble"/>
      </p:transition>
    </mc:Choice>
    <mc:Fallback>
      <p:transition spd="slow" advTm="2698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0BDFA-6400-44F0-8305-3C4EDA7C7D50}"/>
              </a:ext>
            </a:extLst>
          </p:cNvPr>
          <p:cNvSpPr>
            <a:spLocks noGrp="1"/>
          </p:cNvSpPr>
          <p:nvPr>
            <p:ph type="title"/>
          </p:nvPr>
        </p:nvSpPr>
        <p:spPr>
          <a:xfrm>
            <a:off x="0" y="1"/>
            <a:ext cx="4749800" cy="6858000"/>
          </a:xfrm>
        </p:spPr>
        <p:txBody>
          <a:bodyPr>
            <a:normAutofit/>
          </a:bodyPr>
          <a:lstStyle/>
          <a:p>
            <a:pPr algn="ctr"/>
            <a:r>
              <a:rPr lang="en-GB" sz="2800" dirty="0">
                <a:latin typeface="+mn-lt"/>
              </a:rPr>
              <a:t>The researchers soon started to tell others about the roadside shack </a:t>
            </a:r>
            <a:br>
              <a:rPr lang="en-GB" sz="2800" dirty="0">
                <a:latin typeface="+mn-lt"/>
              </a:rPr>
            </a:br>
            <a:endParaRPr lang="en-GB" sz="2800" dirty="0">
              <a:latin typeface="+mn-lt"/>
            </a:endParaRPr>
          </a:p>
        </p:txBody>
      </p:sp>
      <p:pic>
        <p:nvPicPr>
          <p:cNvPr id="4" name="Content Placeholder 4">
            <a:extLst>
              <a:ext uri="{FF2B5EF4-FFF2-40B4-BE49-F238E27FC236}">
                <a16:creationId xmlns:a16="http://schemas.microsoft.com/office/drawing/2014/main" id="{77D5DACA-30AE-4D32-9EF0-D7C0AEFF1C70}"/>
              </a:ext>
            </a:extLst>
          </p:cNvPr>
          <p:cNvPicPr>
            <a:picLocks noChangeAspect="1"/>
          </p:cNvPicPr>
          <p:nvPr/>
        </p:nvPicPr>
        <p:blipFill rotWithShape="1">
          <a:blip r:embed="rId4">
            <a:extLst>
              <a:ext uri="{28A0092B-C50C-407E-A947-70E740481C1C}">
                <a14:useLocalDpi xmlns:a14="http://schemas.microsoft.com/office/drawing/2010/main" val="0"/>
              </a:ext>
            </a:extLst>
          </a:blip>
          <a:srcRect l="65509" t="40274" b="25380"/>
          <a:stretch/>
        </p:blipFill>
        <p:spPr>
          <a:xfrm>
            <a:off x="4749800" y="16956"/>
            <a:ext cx="8521700" cy="6841044"/>
          </a:xfrm>
          <a:prstGeom prst="rect">
            <a:avLst/>
          </a:prstGeom>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660066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Tm="32095">
        <p15:prstTrans prst="pageCurlDouble"/>
      </p:transition>
    </mc:Choice>
    <mc:Fallback>
      <p:transition spd="slow" advTm="3209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75DD2-8FC1-4DCA-A877-8A91AFB55860}"/>
              </a:ext>
            </a:extLst>
          </p:cNvPr>
          <p:cNvSpPr>
            <a:spLocks noGrp="1"/>
          </p:cNvSpPr>
          <p:nvPr>
            <p:ph type="title"/>
          </p:nvPr>
        </p:nvSpPr>
        <p:spPr/>
        <p:txBody>
          <a:bodyPr/>
          <a:lstStyle/>
          <a:p>
            <a:endParaRPr lang="en-GB"/>
          </a:p>
        </p:txBody>
      </p:sp>
      <p:pic>
        <p:nvPicPr>
          <p:cNvPr id="7" name="Content Placeholder 6">
            <a:extLst>
              <a:ext uri="{FF2B5EF4-FFF2-40B4-BE49-F238E27FC236}">
                <a16:creationId xmlns:a16="http://schemas.microsoft.com/office/drawing/2014/main" id="{82CAB670-5A29-488A-982B-1A68621A1254}"/>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4019" y="0"/>
            <a:ext cx="12216019" cy="6858000"/>
          </a:xfrm>
        </p:spPr>
      </p:pic>
      <p:sp>
        <p:nvSpPr>
          <p:cNvPr id="9" name="TextBox 8">
            <a:extLst>
              <a:ext uri="{FF2B5EF4-FFF2-40B4-BE49-F238E27FC236}">
                <a16:creationId xmlns:a16="http://schemas.microsoft.com/office/drawing/2014/main" id="{3DB7F06D-C48B-4564-959C-3FEA0E21B2F5}"/>
              </a:ext>
            </a:extLst>
          </p:cNvPr>
          <p:cNvSpPr txBox="1"/>
          <p:nvPr/>
        </p:nvSpPr>
        <p:spPr>
          <a:xfrm rot="21394006">
            <a:off x="5609283" y="430357"/>
            <a:ext cx="6536053" cy="1754326"/>
          </a:xfrm>
          <a:prstGeom prst="rect">
            <a:avLst/>
          </a:prstGeom>
          <a:solidFill>
            <a:schemeClr val="bg1"/>
          </a:solidFill>
          <a:ln>
            <a:solidFill>
              <a:schemeClr val="tx1"/>
            </a:solidFill>
          </a:ln>
        </p:spPr>
        <p:txBody>
          <a:bodyPr wrap="square">
            <a:spAutoFit/>
          </a:bodyPr>
          <a:lstStyle/>
          <a:p>
            <a:r>
              <a:rPr lang="en-GB" sz="1800" b="0" i="0" dirty="0">
                <a:solidFill>
                  <a:srgbClr val="000000"/>
                </a:solidFill>
                <a:effectLst/>
                <a:latin typeface="Calibri" panose="020F0502020204030204" pitchFamily="34" charset="0"/>
              </a:rPr>
              <a:t>I very much appreciated the small group setting: there were just two of us, which meant that the session leader was able to personalise the coaching specifically for our needs. The session leader was happy to adjust to the different levels of progress we were at, acknowledged our strengths and helped us with the areas we wanted to improve on. </a:t>
            </a:r>
            <a:endParaRPr lang="en-GB" dirty="0"/>
          </a:p>
        </p:txBody>
      </p:sp>
      <p:sp>
        <p:nvSpPr>
          <p:cNvPr id="11" name="TextBox 10">
            <a:extLst>
              <a:ext uri="{FF2B5EF4-FFF2-40B4-BE49-F238E27FC236}">
                <a16:creationId xmlns:a16="http://schemas.microsoft.com/office/drawing/2014/main" id="{9FED86DC-4B7C-413A-9CF4-A3BE6B0B9E3D}"/>
              </a:ext>
            </a:extLst>
          </p:cNvPr>
          <p:cNvSpPr txBox="1"/>
          <p:nvPr/>
        </p:nvSpPr>
        <p:spPr>
          <a:xfrm rot="21392116">
            <a:off x="5391051" y="2251336"/>
            <a:ext cx="6506902" cy="1200329"/>
          </a:xfrm>
          <a:prstGeom prst="rect">
            <a:avLst/>
          </a:prstGeom>
          <a:solidFill>
            <a:schemeClr val="bg1"/>
          </a:solidFill>
          <a:ln>
            <a:solidFill>
              <a:schemeClr val="tx1"/>
            </a:solidFill>
          </a:ln>
        </p:spPr>
        <p:txBody>
          <a:bodyPr wrap="square">
            <a:spAutoFit/>
          </a:bodyPr>
          <a:lstStyle/>
          <a:p>
            <a:r>
              <a:rPr lang="en-GB" b="0" i="0" dirty="0">
                <a:solidFill>
                  <a:srgbClr val="000000"/>
                </a:solidFill>
                <a:effectLst/>
              </a:rPr>
              <a:t>I really enjoy interactive sessions, time for exercises and interactions, because they give us time to reflect and share our experiences. Interactive sessions are engaging and provide opportunities for PhD students to communicate and ask questions.</a:t>
            </a:r>
            <a:endParaRPr lang="en-GB"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402409848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Tm="70822">
        <p15:prstTrans prst="pageCurlDouble"/>
      </p:transition>
    </mc:Choice>
    <mc:Fallback>
      <p:transition spd="slow" advTm="7082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C2E75-EC37-4811-B77B-89F9221C4C14}"/>
              </a:ext>
            </a:extLst>
          </p:cNvPr>
          <p:cNvSpPr>
            <a:spLocks noGrp="1"/>
          </p:cNvSpPr>
          <p:nvPr>
            <p:ph type="title"/>
          </p:nvPr>
        </p:nvSpPr>
        <p:spPr>
          <a:xfrm>
            <a:off x="10033000" y="0"/>
            <a:ext cx="2159000" cy="6857999"/>
          </a:xfrm>
        </p:spPr>
        <p:txBody>
          <a:bodyPr>
            <a:normAutofit/>
          </a:bodyPr>
          <a:lstStyle/>
          <a:p>
            <a:r>
              <a:rPr lang="en-GB" sz="2800" dirty="0">
                <a:latin typeface="+mn-lt"/>
              </a:rPr>
              <a:t>After a while news filtered back to the supervisors of the farms the researchers had left behind. </a:t>
            </a:r>
            <a:br>
              <a:rPr lang="en-GB" sz="2800" dirty="0">
                <a:latin typeface="+mn-lt"/>
              </a:rPr>
            </a:br>
            <a:endParaRPr lang="en-GB" sz="2800" dirty="0">
              <a:latin typeface="+mn-lt"/>
            </a:endParaRPr>
          </a:p>
        </p:txBody>
      </p:sp>
      <p:pic>
        <p:nvPicPr>
          <p:cNvPr id="5" name="Content Placeholder 4">
            <a:extLst>
              <a:ext uri="{FF2B5EF4-FFF2-40B4-BE49-F238E27FC236}">
                <a16:creationId xmlns:a16="http://schemas.microsoft.com/office/drawing/2014/main" id="{165BC656-6156-41D8-AAE4-FEFE8F852DE4}"/>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66700" y="-1155700"/>
            <a:ext cx="10299700" cy="8496300"/>
          </a:xfrm>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08175384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Tm="15751">
        <p15:prstTrans prst="pageCurlDouble"/>
      </p:transition>
    </mc:Choice>
    <mc:Fallback>
      <p:transition spd="slow" advTm="1575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C2E75-EC37-4811-B77B-89F9221C4C14}"/>
              </a:ext>
            </a:extLst>
          </p:cNvPr>
          <p:cNvSpPr>
            <a:spLocks noGrp="1"/>
          </p:cNvSpPr>
          <p:nvPr>
            <p:ph type="title"/>
          </p:nvPr>
        </p:nvSpPr>
        <p:spPr>
          <a:xfrm>
            <a:off x="6007100" y="0"/>
            <a:ext cx="6184900" cy="6857999"/>
          </a:xfrm>
        </p:spPr>
        <p:txBody>
          <a:bodyPr>
            <a:normAutofit/>
          </a:bodyPr>
          <a:lstStyle/>
          <a:p>
            <a:pPr algn="ctr"/>
            <a:r>
              <a:rPr lang="en-GB" sz="2800" dirty="0">
                <a:latin typeface="+mn-lt"/>
              </a:rPr>
              <a:t>Some supervisors decided to investigate this roadside shack for themselves. </a:t>
            </a:r>
            <a:br>
              <a:rPr lang="en-GB" sz="2800" dirty="0">
                <a:latin typeface="+mn-lt"/>
              </a:rPr>
            </a:br>
            <a:endParaRPr lang="en-GB" sz="2800" dirty="0">
              <a:latin typeface="+mn-lt"/>
            </a:endParaRPr>
          </a:p>
        </p:txBody>
      </p:sp>
      <p:pic>
        <p:nvPicPr>
          <p:cNvPr id="5" name="Content Placeholder 4">
            <a:extLst>
              <a:ext uri="{FF2B5EF4-FFF2-40B4-BE49-F238E27FC236}">
                <a16:creationId xmlns:a16="http://schemas.microsoft.com/office/drawing/2014/main" id="{165BC656-6156-41D8-AAE4-FEFE8F852DE4}"/>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l="80641" b="33632"/>
          <a:stretch/>
        </p:blipFill>
        <p:spPr>
          <a:xfrm>
            <a:off x="88900" y="-1600201"/>
            <a:ext cx="5918200" cy="8458200"/>
          </a:xfrm>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68281551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Tm="19268">
        <p15:prstTrans prst="pageCurlDouble"/>
      </p:transition>
    </mc:Choice>
    <mc:Fallback>
      <p:transition spd="slow" advTm="1926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6A1ED-D8A5-4967-B536-D862CF0A00B1}"/>
              </a:ext>
            </a:extLst>
          </p:cNvPr>
          <p:cNvSpPr>
            <a:spLocks noGrp="1"/>
          </p:cNvSpPr>
          <p:nvPr>
            <p:ph type="title"/>
          </p:nvPr>
        </p:nvSpPr>
        <p:spPr/>
        <p:txBody>
          <a:bodyPr/>
          <a:lstStyle/>
          <a:p>
            <a:endParaRPr lang="en-GB"/>
          </a:p>
        </p:txBody>
      </p:sp>
      <p:pic>
        <p:nvPicPr>
          <p:cNvPr id="5" name="Content Placeholder 4">
            <a:extLst>
              <a:ext uri="{FF2B5EF4-FFF2-40B4-BE49-F238E27FC236}">
                <a16:creationId xmlns:a16="http://schemas.microsoft.com/office/drawing/2014/main" id="{2A28F496-2ACC-4AEA-A036-C32F1F2A4C07}"/>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711200"/>
            <a:ext cx="12865100" cy="8394700"/>
          </a:xfrm>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266095663"/>
      </p:ext>
    </p:extLst>
  </p:cSld>
  <p:clrMapOvr>
    <a:masterClrMapping/>
  </p:clrMapOvr>
  <mc:AlternateContent xmlns:mc="http://schemas.openxmlformats.org/markup-compatibility/2006">
    <mc:Choice xmlns:p14="http://schemas.microsoft.com/office/powerpoint/2010/main" Requires="p14">
      <p:transition spd="slow" p14:dur="2000" advTm="34473"/>
    </mc:Choice>
    <mc:Fallback>
      <p:transition spd="slow" advTm="344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A28F496-2ACC-4AEA-A036-C32F1F2A4C07}"/>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l="51728" t="41453" r="7206" b="15280"/>
          <a:stretch/>
        </p:blipFill>
        <p:spPr>
          <a:xfrm>
            <a:off x="0" y="0"/>
            <a:ext cx="9975273" cy="6858000"/>
          </a:xfrm>
        </p:spPr>
      </p:pic>
      <p:sp>
        <p:nvSpPr>
          <p:cNvPr id="3" name="Rectangle 2">
            <a:extLst>
              <a:ext uri="{FF2B5EF4-FFF2-40B4-BE49-F238E27FC236}">
                <a16:creationId xmlns:a16="http://schemas.microsoft.com/office/drawing/2014/main" id="{196D6721-C27F-4CE5-91E0-E4B66ADC4D85}"/>
              </a:ext>
            </a:extLst>
          </p:cNvPr>
          <p:cNvSpPr/>
          <p:nvPr/>
        </p:nvSpPr>
        <p:spPr>
          <a:xfrm>
            <a:off x="330200" y="-215900"/>
            <a:ext cx="2108200" cy="762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9AD2C8E4-7323-4AA4-A5E3-874546667BC5}"/>
              </a:ext>
            </a:extLst>
          </p:cNvPr>
          <p:cNvSpPr/>
          <p:nvPr/>
        </p:nvSpPr>
        <p:spPr>
          <a:xfrm>
            <a:off x="546100" y="5549900"/>
            <a:ext cx="2946400" cy="14097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842DD2F0-AC79-42DE-97EE-C0418F51A1E0}"/>
              </a:ext>
            </a:extLst>
          </p:cNvPr>
          <p:cNvSpPr/>
          <p:nvPr/>
        </p:nvSpPr>
        <p:spPr>
          <a:xfrm>
            <a:off x="8890000" y="4546600"/>
            <a:ext cx="1631373" cy="2413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4A26A1ED-D8A5-4967-B536-D862CF0A00B1}"/>
              </a:ext>
            </a:extLst>
          </p:cNvPr>
          <p:cNvSpPr>
            <a:spLocks noGrp="1"/>
          </p:cNvSpPr>
          <p:nvPr>
            <p:ph type="title"/>
          </p:nvPr>
        </p:nvSpPr>
        <p:spPr>
          <a:xfrm>
            <a:off x="9817100" y="0"/>
            <a:ext cx="2374900" cy="6857999"/>
          </a:xfrm>
        </p:spPr>
        <p:txBody>
          <a:bodyPr>
            <a:normAutofit/>
          </a:bodyPr>
          <a:lstStyle/>
          <a:p>
            <a:pPr algn="ctr"/>
            <a:r>
              <a:rPr lang="en-GB" sz="2800" dirty="0">
                <a:latin typeface="+mn-lt"/>
              </a:rPr>
              <a:t>The supervisors met with others and shared their experiences too. Soon the supervisors begin to feel more relaxed, part of a community and embrace a self coaching mindset.</a:t>
            </a:r>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452265053"/>
      </p:ext>
    </p:extLst>
  </p:cSld>
  <p:clrMapOvr>
    <a:masterClrMapping/>
  </p:clrMapOvr>
  <mc:AlternateContent xmlns:mc="http://schemas.openxmlformats.org/markup-compatibility/2006">
    <mc:Choice xmlns:p14="http://schemas.microsoft.com/office/powerpoint/2010/main" Requires="p14">
      <p:transition spd="slow" p14:dur="2000" advTm="9125"/>
    </mc:Choice>
    <mc:Fallback>
      <p:transition spd="slow" advTm="91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42A3BF-91C4-4079-A905-7AB9C9E354DE}"/>
              </a:ext>
            </a:extLst>
          </p:cNvPr>
          <p:cNvSpPr>
            <a:spLocks noGrp="1"/>
          </p:cNvSpPr>
          <p:nvPr>
            <p:ph type="title"/>
          </p:nvPr>
        </p:nvSpPr>
        <p:spPr>
          <a:xfrm>
            <a:off x="10515600" y="0"/>
            <a:ext cx="1676400" cy="6843237"/>
          </a:xfrm>
        </p:spPr>
        <p:txBody>
          <a:bodyPr>
            <a:noAutofit/>
          </a:bodyPr>
          <a:lstStyle/>
          <a:p>
            <a:pPr algn="ctr"/>
            <a:r>
              <a:rPr lang="en-GB" sz="2800" dirty="0">
                <a:latin typeface="+mn-lt"/>
              </a:rPr>
              <a:t>As the pandemic continues the village slowly reopens, but things have changed.</a:t>
            </a:r>
          </a:p>
        </p:txBody>
      </p:sp>
      <p:pic>
        <p:nvPicPr>
          <p:cNvPr id="5" name="Content Placeholder 4">
            <a:extLst>
              <a:ext uri="{FF2B5EF4-FFF2-40B4-BE49-F238E27FC236}">
                <a16:creationId xmlns:a16="http://schemas.microsoft.com/office/drawing/2014/main" id="{9B605F55-42FC-4627-8B35-253AC3288081}"/>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14763"/>
            <a:ext cx="10515600" cy="7351237"/>
          </a:xfrm>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214360996"/>
      </p:ext>
    </p:extLst>
  </p:cSld>
  <p:clrMapOvr>
    <a:masterClrMapping/>
  </p:clrMapOvr>
  <mc:AlternateContent xmlns:mc="http://schemas.openxmlformats.org/markup-compatibility/2006">
    <mc:Choice xmlns:p14="http://schemas.microsoft.com/office/powerpoint/2010/main" Requires="p14">
      <p:transition spd="slow" p14:dur="2000" advTm="16922"/>
    </mc:Choice>
    <mc:Fallback>
      <p:transition spd="slow" advTm="169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E6C11B-7A3E-453B-93CB-B789ACE237C7}"/>
              </a:ext>
            </a:extLst>
          </p:cNvPr>
          <p:cNvSpPr>
            <a:spLocks noGrp="1"/>
          </p:cNvSpPr>
          <p:nvPr>
            <p:ph type="title"/>
          </p:nvPr>
        </p:nvSpPr>
        <p:spPr>
          <a:xfrm>
            <a:off x="9740348" y="1"/>
            <a:ext cx="2266122" cy="6854318"/>
          </a:xfrm>
        </p:spPr>
        <p:txBody>
          <a:bodyPr>
            <a:noAutofit/>
          </a:bodyPr>
          <a:lstStyle/>
          <a:p>
            <a:pPr algn="ctr"/>
            <a:r>
              <a:rPr lang="en-GB" sz="2800" dirty="0">
                <a:latin typeface="+mn-lt"/>
              </a:rPr>
              <a:t>Once upon a time there was a village. Everyone in the village was very busy trying to attract researchers to come and sample their goods. </a:t>
            </a:r>
          </a:p>
        </p:txBody>
      </p:sp>
      <p:pic>
        <p:nvPicPr>
          <p:cNvPr id="5" name="Content Placeholder 4">
            <a:extLst>
              <a:ext uri="{FF2B5EF4-FFF2-40B4-BE49-F238E27FC236}">
                <a16:creationId xmlns:a16="http://schemas.microsoft.com/office/drawing/2014/main" id="{E83FA00E-136D-4062-8215-B281C27A9276}"/>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3681"/>
            <a:ext cx="9740348" cy="6854319"/>
          </a:xfrm>
        </p:spPr>
      </p:pic>
      <p:sp>
        <p:nvSpPr>
          <p:cNvPr id="7" name="Oval 6">
            <a:extLst>
              <a:ext uri="{FF2B5EF4-FFF2-40B4-BE49-F238E27FC236}">
                <a16:creationId xmlns:a16="http://schemas.microsoft.com/office/drawing/2014/main" id="{3820226B-D4D8-441F-9C13-7865E0B291B7}"/>
              </a:ext>
            </a:extLst>
          </p:cNvPr>
          <p:cNvSpPr/>
          <p:nvPr/>
        </p:nvSpPr>
        <p:spPr>
          <a:xfrm>
            <a:off x="7708348" y="0"/>
            <a:ext cx="2032000" cy="13428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C552BD89-61F1-4B9D-9C8B-B42527D7539D}"/>
              </a:ext>
            </a:extLst>
          </p:cNvPr>
          <p:cNvSpPr txBox="1"/>
          <p:nvPr/>
        </p:nvSpPr>
        <p:spPr>
          <a:xfrm>
            <a:off x="8004313" y="193260"/>
            <a:ext cx="1413565" cy="938719"/>
          </a:xfrm>
          <a:prstGeom prst="rect">
            <a:avLst/>
          </a:prstGeom>
          <a:solidFill>
            <a:schemeClr val="bg1"/>
          </a:solidFill>
        </p:spPr>
        <p:txBody>
          <a:bodyPr wrap="square" rtlCol="0">
            <a:spAutoFit/>
          </a:bodyPr>
          <a:lstStyle/>
          <a:p>
            <a:pPr algn="ctr"/>
            <a:r>
              <a:rPr lang="en-GB" sz="1100" b="1" dirty="0">
                <a:latin typeface="Avenir Next LT Pro Light" panose="020B0304020202020204" pitchFamily="34" charset="0"/>
                <a:cs typeface="Arabic Typesetting" panose="03020402040406030203" pitchFamily="66" charset="-78"/>
              </a:rPr>
              <a:t>Fixed Price</a:t>
            </a:r>
          </a:p>
          <a:p>
            <a:pPr algn="ctr"/>
            <a:r>
              <a:rPr lang="en-GB" sz="1100" b="1" dirty="0">
                <a:latin typeface="Avenir Next LT Pro Light" panose="020B0304020202020204" pitchFamily="34" charset="0"/>
                <a:cs typeface="Arabic Typesetting" panose="03020402040406030203" pitchFamily="66" charset="-78"/>
              </a:rPr>
              <a:t>Daytime Opening</a:t>
            </a:r>
          </a:p>
          <a:p>
            <a:pPr algn="ctr"/>
            <a:r>
              <a:rPr lang="en-GB" sz="1100" b="1" dirty="0">
                <a:latin typeface="Avenir Next LT Pro Light" panose="020B0304020202020204" pitchFamily="34" charset="0"/>
                <a:cs typeface="Arabic Typesetting" panose="03020402040406030203" pitchFamily="66" charset="-78"/>
              </a:rPr>
              <a:t>Set Dining Times</a:t>
            </a:r>
          </a:p>
          <a:p>
            <a:pPr algn="ctr"/>
            <a:r>
              <a:rPr lang="en-GB" sz="1100" b="1" dirty="0">
                <a:latin typeface="Avenir Next LT Pro Light" panose="020B0304020202020204" pitchFamily="34" charset="0"/>
                <a:cs typeface="Arabic Typesetting" panose="03020402040406030203" pitchFamily="66" charset="-78"/>
              </a:rPr>
              <a:t>Set Courses</a:t>
            </a:r>
          </a:p>
          <a:p>
            <a:pPr algn="ctr"/>
            <a:r>
              <a:rPr lang="en-GB" sz="1100" b="1" dirty="0">
                <a:latin typeface="Avenir Next LT Pro Light" panose="020B0304020202020204" pitchFamily="34" charset="0"/>
                <a:cs typeface="Arabic Typesetting" panose="03020402040406030203" pitchFamily="66" charset="-78"/>
              </a:rPr>
              <a:t>Learn Knowledge</a:t>
            </a:r>
          </a:p>
        </p:txBody>
      </p:sp>
      <p:sp>
        <p:nvSpPr>
          <p:cNvPr id="8" name="Oval 7">
            <a:extLst>
              <a:ext uri="{FF2B5EF4-FFF2-40B4-BE49-F238E27FC236}">
                <a16:creationId xmlns:a16="http://schemas.microsoft.com/office/drawing/2014/main" id="{2B138751-EF0C-40F3-AB22-48B2C94C7844}"/>
              </a:ext>
            </a:extLst>
          </p:cNvPr>
          <p:cNvSpPr/>
          <p:nvPr/>
        </p:nvSpPr>
        <p:spPr>
          <a:xfrm rot="20533187">
            <a:off x="8971910" y="1129425"/>
            <a:ext cx="466042" cy="2032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Audio 1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35314253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Tm="66301">
        <p15:prstTrans prst="pageCurlDouble"/>
      </p:transition>
    </mc:Choice>
    <mc:Fallback>
      <p:transition spd="slow" advTm="6630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B605F55-42FC-4627-8B35-253AC3288081}"/>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l="25966" t="54564" b="6910"/>
          <a:stretch/>
        </p:blipFill>
        <p:spPr>
          <a:xfrm>
            <a:off x="0" y="14763"/>
            <a:ext cx="12192000" cy="4435263"/>
          </a:xfrm>
        </p:spPr>
      </p:pic>
      <p:sp>
        <p:nvSpPr>
          <p:cNvPr id="2" name="Title 1">
            <a:extLst>
              <a:ext uri="{FF2B5EF4-FFF2-40B4-BE49-F238E27FC236}">
                <a16:creationId xmlns:a16="http://schemas.microsoft.com/office/drawing/2014/main" id="{CD42A3BF-91C4-4079-A905-7AB9C9E354DE}"/>
              </a:ext>
            </a:extLst>
          </p:cNvPr>
          <p:cNvSpPr>
            <a:spLocks noGrp="1"/>
          </p:cNvSpPr>
          <p:nvPr>
            <p:ph type="title"/>
          </p:nvPr>
        </p:nvSpPr>
        <p:spPr>
          <a:xfrm>
            <a:off x="0" y="4450026"/>
            <a:ext cx="12192000" cy="2407974"/>
          </a:xfrm>
        </p:spPr>
        <p:txBody>
          <a:bodyPr>
            <a:noAutofit/>
          </a:bodyPr>
          <a:lstStyle/>
          <a:p>
            <a:pPr algn="ctr"/>
            <a:r>
              <a:rPr lang="en-GB" sz="2800" dirty="0">
                <a:latin typeface="+mn-lt"/>
              </a:rPr>
              <a:t>The researchers and supervisors begin to come together in the village to share experiences, but also to share knowledge and skills. </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611775641"/>
      </p:ext>
    </p:extLst>
  </p:cSld>
  <p:clrMapOvr>
    <a:masterClrMapping/>
  </p:clrMapOvr>
  <mc:AlternateContent xmlns:mc="http://schemas.openxmlformats.org/markup-compatibility/2006">
    <mc:Choice xmlns:p14="http://schemas.microsoft.com/office/powerpoint/2010/main" Requires="p14">
      <p:transition spd="slow" p14:dur="2000" advTm="31165"/>
    </mc:Choice>
    <mc:Fallback>
      <p:transition spd="slow" advTm="311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42A3BF-91C4-4079-A905-7AB9C9E354DE}"/>
              </a:ext>
            </a:extLst>
          </p:cNvPr>
          <p:cNvSpPr>
            <a:spLocks noGrp="1"/>
          </p:cNvSpPr>
          <p:nvPr>
            <p:ph type="title"/>
          </p:nvPr>
        </p:nvSpPr>
        <p:spPr>
          <a:xfrm>
            <a:off x="0" y="1"/>
            <a:ext cx="12192000" cy="2019300"/>
          </a:xfrm>
        </p:spPr>
        <p:txBody>
          <a:bodyPr>
            <a:normAutofit/>
          </a:bodyPr>
          <a:lstStyle/>
          <a:p>
            <a:pPr algn="ctr"/>
            <a:r>
              <a:rPr lang="en-GB" sz="2800" dirty="0">
                <a:latin typeface="+mn-lt"/>
              </a:rPr>
              <a:t>The Researcher Development Restaurant stays closed for the foreseeable but a new </a:t>
            </a:r>
            <a:r>
              <a:rPr lang="en-GB" sz="2800" dirty="0" err="1">
                <a:latin typeface="+mn-lt"/>
              </a:rPr>
              <a:t>phonebox</a:t>
            </a:r>
            <a:r>
              <a:rPr lang="en-GB" sz="2800" dirty="0">
                <a:latin typeface="+mn-lt"/>
              </a:rPr>
              <a:t> is installed for researchers to contact the community and seek support, advice and guidance. </a:t>
            </a:r>
          </a:p>
        </p:txBody>
      </p:sp>
      <p:pic>
        <p:nvPicPr>
          <p:cNvPr id="5" name="Content Placeholder 4">
            <a:extLst>
              <a:ext uri="{FF2B5EF4-FFF2-40B4-BE49-F238E27FC236}">
                <a16:creationId xmlns:a16="http://schemas.microsoft.com/office/drawing/2014/main" id="{9B605F55-42FC-4627-8B35-253AC3288081}"/>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l="66667" t="1396" b="79059"/>
          <a:stretch/>
        </p:blipFill>
        <p:spPr>
          <a:xfrm>
            <a:off x="0" y="2019301"/>
            <a:ext cx="12414550" cy="4737100"/>
          </a:xfrm>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531631284"/>
      </p:ext>
    </p:extLst>
  </p:cSld>
  <p:clrMapOvr>
    <a:masterClrMapping/>
  </p:clrMapOvr>
  <mc:AlternateContent xmlns:mc="http://schemas.openxmlformats.org/markup-compatibility/2006">
    <mc:Choice xmlns:p14="http://schemas.microsoft.com/office/powerpoint/2010/main" Requires="p14">
      <p:transition spd="slow" p14:dur="2000" advTm="23275"/>
    </mc:Choice>
    <mc:Fallback>
      <p:transition spd="slow" advTm="232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2ADB08-600A-43E9-9AFE-0A6775BB9090}"/>
              </a:ext>
            </a:extLst>
          </p:cNvPr>
          <p:cNvSpPr>
            <a:spLocks noGrp="1"/>
          </p:cNvSpPr>
          <p:nvPr>
            <p:ph type="title"/>
          </p:nvPr>
        </p:nvSpPr>
        <p:spPr>
          <a:xfrm>
            <a:off x="946150" y="3140075"/>
            <a:ext cx="10515600" cy="1325563"/>
          </a:xfrm>
        </p:spPr>
        <p:txBody>
          <a:bodyPr/>
          <a:lstStyle/>
          <a:p>
            <a:pPr algn="ctr"/>
            <a:r>
              <a:rPr lang="en-GB" dirty="0"/>
              <a:t>To be continued…</a:t>
            </a:r>
          </a:p>
        </p:txBody>
      </p:sp>
      <p:sp>
        <p:nvSpPr>
          <p:cNvPr id="3" name="Content Placeholder 2">
            <a:extLst>
              <a:ext uri="{FF2B5EF4-FFF2-40B4-BE49-F238E27FC236}">
                <a16:creationId xmlns:a16="http://schemas.microsoft.com/office/drawing/2014/main" id="{8E503623-318C-48D6-AA78-80381EC5A7F0}"/>
              </a:ext>
            </a:extLst>
          </p:cNvPr>
          <p:cNvSpPr>
            <a:spLocks noGrp="1"/>
          </p:cNvSpPr>
          <p:nvPr>
            <p:ph idx="1"/>
          </p:nvPr>
        </p:nvSpPr>
        <p:spPr/>
        <p:txBody>
          <a:bodyPr/>
          <a:lstStyle/>
          <a:p>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587777222"/>
      </p:ext>
    </p:extLst>
  </p:cSld>
  <p:clrMapOvr>
    <a:masterClrMapping/>
  </p:clrMapOvr>
  <mc:AlternateContent xmlns:mc="http://schemas.openxmlformats.org/markup-compatibility/2006">
    <mc:Choice xmlns:p14="http://schemas.microsoft.com/office/powerpoint/2010/main" Requires="p14">
      <p:transition spd="slow" p14:dur="2000" advTm="43810"/>
    </mc:Choice>
    <mc:Fallback>
      <p:transition spd="slow" advTm="438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E6C11B-7A3E-453B-93CB-B789ACE237C7}"/>
              </a:ext>
            </a:extLst>
          </p:cNvPr>
          <p:cNvSpPr>
            <a:spLocks noGrp="1"/>
          </p:cNvSpPr>
          <p:nvPr>
            <p:ph type="title"/>
          </p:nvPr>
        </p:nvSpPr>
        <p:spPr>
          <a:xfrm>
            <a:off x="7366000" y="1"/>
            <a:ext cx="4640470" cy="6854318"/>
          </a:xfrm>
        </p:spPr>
        <p:txBody>
          <a:bodyPr>
            <a:noAutofit/>
          </a:bodyPr>
          <a:lstStyle/>
          <a:p>
            <a:pPr algn="ctr"/>
            <a:r>
              <a:rPr lang="en-GB" sz="2800" dirty="0">
                <a:latin typeface="+mn-lt"/>
              </a:rPr>
              <a:t>The Researcher Development Restaurant opened with great excitement but it stood empty with only the occasional customer. </a:t>
            </a:r>
          </a:p>
        </p:txBody>
      </p:sp>
      <p:pic>
        <p:nvPicPr>
          <p:cNvPr id="5" name="Content Placeholder 4">
            <a:extLst>
              <a:ext uri="{FF2B5EF4-FFF2-40B4-BE49-F238E27FC236}">
                <a16:creationId xmlns:a16="http://schemas.microsoft.com/office/drawing/2014/main" id="{E83FA00E-136D-4062-8215-B281C27A9276}"/>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l="65975" b="52991"/>
          <a:stretch/>
        </p:blipFill>
        <p:spPr>
          <a:xfrm>
            <a:off x="0" y="0"/>
            <a:ext cx="7124700" cy="6854319"/>
          </a:xfrm>
        </p:spPr>
      </p:pic>
      <p:pic>
        <p:nvPicPr>
          <p:cNvPr id="6" name="Picture 5">
            <a:extLst>
              <a:ext uri="{FF2B5EF4-FFF2-40B4-BE49-F238E27FC236}">
                <a16:creationId xmlns:a16="http://schemas.microsoft.com/office/drawing/2014/main" id="{C6185EC7-8907-403E-8571-1CFD8E2C2A2D}"/>
              </a:ext>
            </a:extLst>
          </p:cNvPr>
          <p:cNvPicPr>
            <a:picLocks noChangeAspect="1"/>
          </p:cNvPicPr>
          <p:nvPr/>
        </p:nvPicPr>
        <p:blipFill>
          <a:blip r:embed="rId5"/>
          <a:stretch>
            <a:fillRect/>
          </a:stretch>
        </p:blipFill>
        <p:spPr>
          <a:xfrm rot="21294835">
            <a:off x="2112240" y="24157"/>
            <a:ext cx="5077881" cy="3014394"/>
          </a:xfrm>
          <a:prstGeom prst="rect">
            <a:avLst/>
          </a:prstGeom>
        </p:spPr>
      </p:pic>
      <p:pic>
        <p:nvPicPr>
          <p:cNvPr id="9" name="Audio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53567678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Tm="48781">
        <p15:prstTrans prst="pageCurlDouble"/>
      </p:transition>
    </mc:Choice>
    <mc:Fallback>
      <p:transition spd="slow" advTm="4878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E6C11B-7A3E-453B-93CB-B789ACE237C7}"/>
              </a:ext>
            </a:extLst>
          </p:cNvPr>
          <p:cNvSpPr>
            <a:spLocks noGrp="1"/>
          </p:cNvSpPr>
          <p:nvPr>
            <p:ph type="title"/>
          </p:nvPr>
        </p:nvSpPr>
        <p:spPr>
          <a:xfrm>
            <a:off x="341243" y="5667177"/>
            <a:ext cx="11509513" cy="1446695"/>
          </a:xfrm>
        </p:spPr>
        <p:txBody>
          <a:bodyPr>
            <a:noAutofit/>
          </a:bodyPr>
          <a:lstStyle/>
          <a:p>
            <a:pPr algn="ctr"/>
            <a:r>
              <a:rPr lang="en-GB" sz="2800" dirty="0">
                <a:latin typeface="+mn-lt"/>
              </a:rPr>
              <a:t>When the researchers came to the village they had specific things to do and were worried about deviating from the list their supervisors had given them. </a:t>
            </a:r>
          </a:p>
        </p:txBody>
      </p:sp>
      <p:pic>
        <p:nvPicPr>
          <p:cNvPr id="5" name="Content Placeholder 4">
            <a:extLst>
              <a:ext uri="{FF2B5EF4-FFF2-40B4-BE49-F238E27FC236}">
                <a16:creationId xmlns:a16="http://schemas.microsoft.com/office/drawing/2014/main" id="{E83FA00E-136D-4062-8215-B281C27A9276}"/>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r="34694" b="54667"/>
          <a:stretch/>
        </p:blipFill>
        <p:spPr>
          <a:xfrm>
            <a:off x="0" y="-517020"/>
            <a:ext cx="12192000" cy="6384419"/>
          </a:xfrm>
        </p:spPr>
      </p:pic>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58339773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Tm="48986">
        <p15:prstTrans prst="pageCurlDouble"/>
      </p:transition>
    </mc:Choice>
    <mc:Fallback>
      <p:transition spd="slow" advTm="4898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83FA00E-136D-4062-8215-B281C27A9276}"/>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l="29989" t="49973"/>
          <a:stretch/>
        </p:blipFill>
        <p:spPr>
          <a:xfrm>
            <a:off x="41719" y="0"/>
            <a:ext cx="11811861" cy="6743700"/>
          </a:xfrm>
        </p:spPr>
      </p:pic>
      <p:sp>
        <p:nvSpPr>
          <p:cNvPr id="4" name="Title 3">
            <a:extLst>
              <a:ext uri="{FF2B5EF4-FFF2-40B4-BE49-F238E27FC236}">
                <a16:creationId xmlns:a16="http://schemas.microsoft.com/office/drawing/2014/main" id="{8E23A79E-14E5-413E-981F-C0F6E5AB7157}"/>
              </a:ext>
            </a:extLst>
          </p:cNvPr>
          <p:cNvSpPr>
            <a:spLocks noGrp="1"/>
          </p:cNvSpPr>
          <p:nvPr>
            <p:ph type="title"/>
          </p:nvPr>
        </p:nvSpPr>
        <p:spPr/>
        <p:txBody>
          <a:bodyPr/>
          <a:lstStyle/>
          <a:p>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94159414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Tm="53799">
        <p15:prstTrans prst="pageCurlDouble"/>
      </p:transition>
    </mc:Choice>
    <mc:Fallback>
      <p:transition spd="slow" advTm="5379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3AA83-6930-4E87-8CFF-13A30E998E5D}"/>
              </a:ext>
            </a:extLst>
          </p:cNvPr>
          <p:cNvSpPr>
            <a:spLocks noGrp="1"/>
          </p:cNvSpPr>
          <p:nvPr>
            <p:ph type="title"/>
          </p:nvPr>
        </p:nvSpPr>
        <p:spPr>
          <a:xfrm>
            <a:off x="10261600" y="0"/>
            <a:ext cx="1930400" cy="6858000"/>
          </a:xfrm>
        </p:spPr>
        <p:txBody>
          <a:bodyPr>
            <a:noAutofit/>
          </a:bodyPr>
          <a:lstStyle/>
          <a:p>
            <a:pPr algn="ctr"/>
            <a:r>
              <a:rPr lang="en-GB" sz="2800" dirty="0">
                <a:latin typeface="+mn-lt"/>
              </a:rPr>
              <a:t>One day a great pandemic came to the village and all the researchers were set free to find their own way in the world. </a:t>
            </a:r>
          </a:p>
        </p:txBody>
      </p:sp>
      <p:pic>
        <p:nvPicPr>
          <p:cNvPr id="5" name="Content Placeholder 4">
            <a:extLst>
              <a:ext uri="{FF2B5EF4-FFF2-40B4-BE49-F238E27FC236}">
                <a16:creationId xmlns:a16="http://schemas.microsoft.com/office/drawing/2014/main" id="{8FE28D32-3812-446F-A204-433BF9848F85}"/>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l="2653" t="4959" r="3107" b="6098"/>
          <a:stretch/>
        </p:blipFill>
        <p:spPr>
          <a:xfrm>
            <a:off x="-126999" y="-88900"/>
            <a:ext cx="10388600" cy="6946900"/>
          </a:xfrm>
        </p:spPr>
      </p:pic>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81606337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Tm="10715">
        <p15:prstTrans prst="pageCurlDouble"/>
      </p:transition>
    </mc:Choice>
    <mc:Fallback>
      <p:transition spd="slow" advTm="1071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3AA83-6930-4E87-8CFF-13A30E998E5D}"/>
              </a:ext>
            </a:extLst>
          </p:cNvPr>
          <p:cNvSpPr>
            <a:spLocks noGrp="1"/>
          </p:cNvSpPr>
          <p:nvPr>
            <p:ph type="title"/>
          </p:nvPr>
        </p:nvSpPr>
        <p:spPr>
          <a:xfrm>
            <a:off x="9207500" y="0"/>
            <a:ext cx="2984500" cy="6858000"/>
          </a:xfrm>
        </p:spPr>
        <p:txBody>
          <a:bodyPr>
            <a:noAutofit/>
          </a:bodyPr>
          <a:lstStyle/>
          <a:p>
            <a:pPr algn="ctr"/>
            <a:r>
              <a:rPr lang="en-GB" sz="2800" dirty="0">
                <a:latin typeface="+mn-lt"/>
              </a:rPr>
              <a:t>Everyone felt alone </a:t>
            </a:r>
          </a:p>
        </p:txBody>
      </p:sp>
      <p:pic>
        <p:nvPicPr>
          <p:cNvPr id="5" name="Content Placeholder 4">
            <a:extLst>
              <a:ext uri="{FF2B5EF4-FFF2-40B4-BE49-F238E27FC236}">
                <a16:creationId xmlns:a16="http://schemas.microsoft.com/office/drawing/2014/main" id="{8FE28D32-3812-446F-A204-433BF9848F85}"/>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l="24805" t="22612" r="24684" b="31164"/>
          <a:stretch/>
        </p:blipFill>
        <p:spPr>
          <a:xfrm>
            <a:off x="0" y="0"/>
            <a:ext cx="9009966" cy="6858000"/>
          </a:xfrm>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81330369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Tm="8288">
        <p15:prstTrans prst="pageCurlDouble"/>
      </p:transition>
    </mc:Choice>
    <mc:Fallback>
      <p:transition spd="slow" advTm="828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5B1ABB3-CEB7-4B09-8641-58171ED17175}"/>
              </a:ext>
            </a:extLst>
          </p:cNvPr>
          <p:cNvSpPr>
            <a:spLocks noGrp="1"/>
          </p:cNvSpPr>
          <p:nvPr>
            <p:ph type="title"/>
          </p:nvPr>
        </p:nvSpPr>
        <p:spPr/>
        <p:txBody>
          <a:bodyPr/>
          <a:lstStyle/>
          <a:p>
            <a:endParaRPr lang="en-GB"/>
          </a:p>
        </p:txBody>
      </p:sp>
      <p:sp>
        <p:nvSpPr>
          <p:cNvPr id="7" name="Content Placeholder 6">
            <a:extLst>
              <a:ext uri="{FF2B5EF4-FFF2-40B4-BE49-F238E27FC236}">
                <a16:creationId xmlns:a16="http://schemas.microsoft.com/office/drawing/2014/main" id="{240C35AA-257D-4AB1-912B-2BC0F8FC6E3E}"/>
              </a:ext>
            </a:extLst>
          </p:cNvPr>
          <p:cNvSpPr>
            <a:spLocks noGrp="1"/>
          </p:cNvSpPr>
          <p:nvPr>
            <p:ph idx="1"/>
          </p:nvPr>
        </p:nvSpPr>
        <p:spPr>
          <a:xfrm>
            <a:off x="711200" y="1838325"/>
            <a:ext cx="10515600" cy="4351338"/>
          </a:xfrm>
        </p:spPr>
        <p:txBody>
          <a:bodyPr/>
          <a:lstStyle/>
          <a:p>
            <a:endParaRPr lang="en-GB" dirty="0"/>
          </a:p>
        </p:txBody>
      </p:sp>
      <p:pic>
        <p:nvPicPr>
          <p:cNvPr id="8" name="Content Placeholder 4">
            <a:extLst>
              <a:ext uri="{FF2B5EF4-FFF2-40B4-BE49-F238E27FC236}">
                <a16:creationId xmlns:a16="http://schemas.microsoft.com/office/drawing/2014/main" id="{8B941CEE-8868-4C86-9602-1169655583AB}"/>
              </a:ext>
            </a:extLst>
          </p:cNvPr>
          <p:cNvPicPr>
            <a:picLocks noChangeAspect="1"/>
          </p:cNvPicPr>
          <p:nvPr/>
        </p:nvPicPr>
        <p:blipFill rotWithShape="1">
          <a:blip r:embed="rId4">
            <a:extLst>
              <a:ext uri="{28A0092B-C50C-407E-A947-70E740481C1C}">
                <a14:useLocalDpi xmlns:a14="http://schemas.microsoft.com/office/drawing/2010/main" val="0"/>
              </a:ext>
            </a:extLst>
          </a:blip>
          <a:srcRect l="76386" t="29838" r="3107" b="25635"/>
          <a:stretch/>
        </p:blipFill>
        <p:spPr>
          <a:xfrm>
            <a:off x="0" y="-1"/>
            <a:ext cx="5283200" cy="6858001"/>
          </a:xfrm>
          <a:prstGeom prst="rect">
            <a:avLst/>
          </a:prstGeom>
        </p:spPr>
      </p:pic>
      <p:sp>
        <p:nvSpPr>
          <p:cNvPr id="9" name="Title 1">
            <a:extLst>
              <a:ext uri="{FF2B5EF4-FFF2-40B4-BE49-F238E27FC236}">
                <a16:creationId xmlns:a16="http://schemas.microsoft.com/office/drawing/2014/main" id="{FEC63F0C-A906-4FDF-8BF2-80D1CA45DEF2}"/>
              </a:ext>
            </a:extLst>
          </p:cNvPr>
          <p:cNvSpPr txBox="1">
            <a:spLocks/>
          </p:cNvSpPr>
          <p:nvPr/>
        </p:nvSpPr>
        <p:spPr>
          <a:xfrm>
            <a:off x="6210300" y="0"/>
            <a:ext cx="4216400" cy="68580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800" dirty="0">
                <a:latin typeface="+mn-lt"/>
              </a:rPr>
              <a:t>Everyone felt anxious Everyone was worried </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66962733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Tm="12297">
        <p15:prstTrans prst="pageCurlDouble"/>
      </p:transition>
    </mc:Choice>
    <mc:Fallback>
      <p:transition spd="slow" advTm="1229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C3BAC-D79E-4BF0-82FE-FD5D4DFA0011}"/>
              </a:ext>
            </a:extLst>
          </p:cNvPr>
          <p:cNvSpPr>
            <a:spLocks noGrp="1"/>
          </p:cNvSpPr>
          <p:nvPr>
            <p:ph type="title"/>
          </p:nvPr>
        </p:nvSpPr>
        <p:spPr>
          <a:xfrm>
            <a:off x="8077200" y="365125"/>
            <a:ext cx="3276600" cy="5987549"/>
          </a:xfrm>
        </p:spPr>
        <p:txBody>
          <a:bodyPr>
            <a:noAutofit/>
          </a:bodyPr>
          <a:lstStyle/>
          <a:p>
            <a:pPr algn="ctr"/>
            <a:r>
              <a:rPr lang="en-GB" sz="2800" dirty="0">
                <a:latin typeface="+mn-lt"/>
              </a:rPr>
              <a:t>Some researchers ventured in to the village but everything was closed</a:t>
            </a:r>
          </a:p>
        </p:txBody>
      </p:sp>
      <p:pic>
        <p:nvPicPr>
          <p:cNvPr id="5" name="Content Placeholder 4">
            <a:extLst>
              <a:ext uri="{FF2B5EF4-FFF2-40B4-BE49-F238E27FC236}">
                <a16:creationId xmlns:a16="http://schemas.microsoft.com/office/drawing/2014/main" id="{CDF4E804-DCBF-4D05-ABBB-E6C7FB9FF815}"/>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l="3195" t="9098" r="11887" b="30203"/>
          <a:stretch/>
        </p:blipFill>
        <p:spPr>
          <a:xfrm>
            <a:off x="0" y="212537"/>
            <a:ext cx="8077200" cy="6645463"/>
          </a:xfrm>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71397544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Tm="9620">
        <p15:prstTrans prst="pageCurlDouble"/>
      </p:transition>
    </mc:Choice>
    <mc:Fallback>
      <p:transition spd="slow" advTm="962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1185</TotalTime>
  <Words>476</Words>
  <Application>Microsoft Office PowerPoint</Application>
  <PresentationFormat>Widescreen</PresentationFormat>
  <Paragraphs>29</Paragraphs>
  <Slides>22</Slides>
  <Notes>0</Notes>
  <HiddenSlides>0</HiddenSlides>
  <MMClips>22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Arabic Typesetting</vt:lpstr>
      <vt:lpstr>Arial</vt:lpstr>
      <vt:lpstr>Avenir Next LT Pro Light</vt:lpstr>
      <vt:lpstr>Calibri</vt:lpstr>
      <vt:lpstr>Calibri Light</vt:lpstr>
      <vt:lpstr>Office Theme</vt:lpstr>
      <vt:lpstr>Coached</vt:lpstr>
      <vt:lpstr>Once upon a time there was a village. Everyone in the village was very busy trying to attract researchers to come and sample their goods. </vt:lpstr>
      <vt:lpstr>The Researcher Development Restaurant opened with great excitement but it stood empty with only the occasional customer. </vt:lpstr>
      <vt:lpstr>When the researchers came to the village they had specific things to do and were worried about deviating from the list their supervisors had given them. </vt:lpstr>
      <vt:lpstr>PowerPoint Presentation</vt:lpstr>
      <vt:lpstr>One day a great pandemic came to the village and all the researchers were set free to find their own way in the world. </vt:lpstr>
      <vt:lpstr>Everyone felt alone </vt:lpstr>
      <vt:lpstr>PowerPoint Presentation</vt:lpstr>
      <vt:lpstr>Some researchers ventured in to the village but everything was closed</vt:lpstr>
      <vt:lpstr>Others made their own way towards progress</vt:lpstr>
      <vt:lpstr>As the researchers continued on their journey they came upon a roadside shop. </vt:lpstr>
      <vt:lpstr>The researchers soon realised all the people at the roadside shack had lots to offer. The people there didn’t offer a set menu or fixed dining hours. They could eat in, take away or just meet up with others and share stories. </vt:lpstr>
      <vt:lpstr>The researchers soon started to tell others about the roadside shack  </vt:lpstr>
      <vt:lpstr>PowerPoint Presentation</vt:lpstr>
      <vt:lpstr>After a while news filtered back to the supervisors of the farms the researchers had left behind.  </vt:lpstr>
      <vt:lpstr>Some supervisors decided to investigate this roadside shack for themselves.  </vt:lpstr>
      <vt:lpstr>PowerPoint Presentation</vt:lpstr>
      <vt:lpstr>The supervisors met with others and shared their experiences too. Soon the supervisors begin to feel more relaxed, part of a community and embrace a self coaching mindset.</vt:lpstr>
      <vt:lpstr>As the pandemic continues the village slowly reopens, but things have changed.</vt:lpstr>
      <vt:lpstr>The researchers and supervisors begin to come together in the village to share experiences, but also to share knowledge and skills. </vt:lpstr>
      <vt:lpstr>The Researcher Development Restaurant stays closed for the foreseeable but a new phonebox is installed for researchers to contact the community and seek support, advice and guidance. </vt:lpstr>
      <vt:lpstr>To be continued…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Coached</dc:title>
  <dc:creator>dr mahoney</dc:creator>
  <cp:lastModifiedBy>Underwood, Michele</cp:lastModifiedBy>
  <cp:revision>48</cp:revision>
  <dcterms:created xsi:type="dcterms:W3CDTF">2020-09-28T13:50:44Z</dcterms:created>
  <dcterms:modified xsi:type="dcterms:W3CDTF">2020-10-07T16:16:33Z</dcterms:modified>
</cp:coreProperties>
</file>