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Props.xml" ContentType="application/vnd.openxmlformats-officedocument.presentationml.presProps+xml"/>
  <Override PartName="/ppt/presentation.xml" ContentType="application/vnd.openxmlformats-officedocument.presentationml.presentation.main+xml"/>
  <Override PartName="/docProps/app.xml" ContentType="application/vnd.openxmlformats-officedocument.extended-properties+xml"/>
  <Override PartName="/docProps/core.xml" ContentType="application/vnd.openxmlformats-package.core-properties+xml"/>
  <Override PartName="/ppt/slides/slide1.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tableStyles.xml" ContentType="application/vnd.openxmlformats-officedocument.presentationml.tableStyles+xml"/>
  <Override PartName="/ppt/theme/theme1.xml" ContentType="application/vnd.openxmlformats-officedocument.theme+xml"/>
  <Override PartName="/ppt/slideLayouts/slideLayout13.xml" ContentType="application/vnd.openxmlformats-officedocument.presentationml.slideLayout+xml"/>
  <Override PartName="/ppt/slideLayouts/slideLayout16.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ppt/slideLayouts/slideLayout12.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7.xml" ContentType="application/vnd.openxmlformats-officedocument.presentationml.slideLayout+xml"/>
  <Override PartName="/ppt/slides/slide17.xml" ContentType="application/vnd.openxmlformats-officedocument.presentationml.slide+xml"/>
  <Override PartName="/ppt/notesSlides/notesSlide4.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12.xml" ContentType="application/vnd.openxmlformats-officedocument.presentationml.slide+xml"/>
  <Override PartName="/ppt/notesSlides/notesSlide8.xml" ContentType="application/vnd.openxmlformats-officedocument.presentationml.notesSlide+xml"/>
  <Override PartName="/ppt/slides/slide11.xml" ContentType="application/vnd.openxmlformats-officedocument.presentationml.slide+xml"/>
  <Override PartName="/ppt/notesSlides/notesSlide5.xml" ContentType="application/vnd.openxmlformats-officedocument.presentationml.notesSlide+xml"/>
  <Override PartName="/ppt/slides/slide22.xml" ContentType="application/vnd.openxmlformats-officedocument.presentationml.slide+xml"/>
  <Override PartName="/ppt/slides/slide23.xml" ContentType="application/vnd.openxmlformats-officedocument.presentationml.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slides/slide2.xml" ContentType="application/vnd.openxmlformats-officedocument.presentationml.slide+xml"/>
  <Override PartName="/ppt/slides/slide19.xml" ContentType="application/vnd.openxmlformats-officedocument.presentationml.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slides/slide16.xml" ContentType="application/vnd.openxmlformats-officedocument.presentationml.slide+xml"/>
  <Override PartName="/ppt/notesSlides/notesSlide10.xml" ContentType="application/vnd.openxmlformats-officedocument.presentationml.notesSlide+xml"/>
  <Override PartName="/ppt/slides/slide14.xml" ContentType="application/vnd.openxmlformats-officedocument.presentationml.slide+xml"/>
  <Override PartName="/ppt/slides/slide15.xml" ContentType="application/vnd.openxmlformats-officedocument.presentationml.slide+xml"/>
  <Override PartName="/ppt/slides/slide10.xml" ContentType="application/vnd.openxmlformats-officedocument.presentationml.slide+xml"/>
  <Override PartName="/ppt/slides/slide8.xml" ContentType="application/vnd.openxmlformats-officedocument.presentationml.slide+xml"/>
  <Override PartName="/ppt/slides/slide13.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18.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heme/theme2.xml" ContentType="application/vnd.openxmlformats-officedocument.theme+xml"/>
  <Override PartName="/ppt/slides/slide24.xml" ContentType="application/vnd.openxmlformats-officedocument.presentationml.slide+xml"/>
  <Override PartName="/ppt/notesSlides/notesSlide11.xml" ContentType="application/vnd.openxmlformats-officedocument.presentationml.notes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9.xml" ContentType="application/vnd.openxmlformats-officedocument.presentationml.slide+xml"/>
  <Override PartName="/ppt/slides/slide28.xml" ContentType="application/vnd.openxmlformats-officedocument.presentationml.slide+xml"/>
  <Override PartName="/ppt/notesSlides/notesSlide12.xml" ContentType="application/vnd.openxmlformats-officedocument.presentationml.notesSlide+xml"/>
  <Override PartName="/ppt/slides/slide30.xml" ContentType="application/vnd.openxmlformats-officedocument.presentationml.slide+xml"/>
  <Override PartName="/ppt/notesSlides/notesSlide13.xml" ContentType="application/vnd.openxmlformats-officedocument.presentationml.notesSlide+xml"/>
  <Override PartName="/ppt/slides/slide31.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2.xml" ContentType="application/vnd.openxmlformats-officedocument.presentationml.slide+xml"/>
  <Override PartName="/ppt/slides/slide35.xml" ContentType="application/vnd.openxmlformats-officedocument.presentationml.slide+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7"/>
  </p:notesMasterIdLst>
  <p:sldIdLst>
    <p:sldId id="257" r:id="rId2"/>
    <p:sldId id="357" r:id="rId3"/>
    <p:sldId id="358" r:id="rId4"/>
    <p:sldId id="406" r:id="rId5"/>
    <p:sldId id="384" r:id="rId6"/>
    <p:sldId id="421" r:id="rId7"/>
    <p:sldId id="456" r:id="rId8"/>
    <p:sldId id="450" r:id="rId9"/>
    <p:sldId id="259" r:id="rId10"/>
    <p:sldId id="447" r:id="rId11"/>
    <p:sldId id="271" r:id="rId12"/>
    <p:sldId id="289" r:id="rId13"/>
    <p:sldId id="370" r:id="rId14"/>
    <p:sldId id="464" r:id="rId15"/>
    <p:sldId id="451" r:id="rId16"/>
    <p:sldId id="462" r:id="rId17"/>
    <p:sldId id="274" r:id="rId18"/>
    <p:sldId id="463" r:id="rId19"/>
    <p:sldId id="461" r:id="rId20"/>
    <p:sldId id="460" r:id="rId21"/>
    <p:sldId id="364" r:id="rId22"/>
    <p:sldId id="360" r:id="rId23"/>
    <p:sldId id="454" r:id="rId24"/>
    <p:sldId id="465" r:id="rId25"/>
    <p:sldId id="466" r:id="rId26"/>
    <p:sldId id="467" r:id="rId27"/>
    <p:sldId id="441" r:id="rId28"/>
    <p:sldId id="443" r:id="rId29"/>
    <p:sldId id="452" r:id="rId30"/>
    <p:sldId id="459" r:id="rId31"/>
    <p:sldId id="262" r:id="rId32"/>
    <p:sldId id="323" r:id="rId33"/>
    <p:sldId id="296" r:id="rId34"/>
    <p:sldId id="327" r:id="rId35"/>
    <p:sldId id="280"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B6083C5-3F90-448B-BE19-40CEBD4C35C0}" v="9" dt="2026-05-06T06:30:02.30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59" d="100"/>
          <a:sy n="59" d="100"/>
        </p:scale>
        <p:origin x="964"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herine Deane (HSC - Staff)" userId="8f8216be-2877-40bb-8dc8-bbb6d3392503" providerId="ADAL" clId="{915FF99A-EE06-4CF9-926C-1611588B80A5}"/>
    <pc:docChg chg="undo custSel addSld delSld modSld sldOrd">
      <pc:chgData name="Katherine Deane (HSC - Staff)" userId="8f8216be-2877-40bb-8dc8-bbb6d3392503" providerId="ADAL" clId="{915FF99A-EE06-4CF9-926C-1611588B80A5}" dt="2026-05-06T06:30:02.299" v="1107"/>
      <pc:docMkLst>
        <pc:docMk/>
      </pc:docMkLst>
      <pc:sldChg chg="modSp del mod">
        <pc:chgData name="Katherine Deane (HSC - Staff)" userId="8f8216be-2877-40bb-8dc8-bbb6d3392503" providerId="ADAL" clId="{915FF99A-EE06-4CF9-926C-1611588B80A5}" dt="2026-05-06T05:45:43.125" v="7" actId="47"/>
        <pc:sldMkLst>
          <pc:docMk/>
          <pc:sldMk cId="3637346478" sldId="256"/>
        </pc:sldMkLst>
        <pc:spChg chg="mod">
          <ac:chgData name="Katherine Deane (HSC - Staff)" userId="8f8216be-2877-40bb-8dc8-bbb6d3392503" providerId="ADAL" clId="{915FF99A-EE06-4CF9-926C-1611588B80A5}" dt="2026-05-06T05:45:05.681" v="3" actId="27636"/>
          <ac:spMkLst>
            <pc:docMk/>
            <pc:sldMk cId="3637346478" sldId="256"/>
            <ac:spMk id="2" creationId="{DFBA375A-FA83-C925-7840-6DA96CC9C94C}"/>
          </ac:spMkLst>
        </pc:spChg>
      </pc:sldChg>
      <pc:sldChg chg="modSp add mod">
        <pc:chgData name="Katherine Deane (HSC - Staff)" userId="8f8216be-2877-40bb-8dc8-bbb6d3392503" providerId="ADAL" clId="{915FF99A-EE06-4CF9-926C-1611588B80A5}" dt="2026-05-06T05:45:34.064" v="6" actId="1076"/>
        <pc:sldMkLst>
          <pc:docMk/>
          <pc:sldMk cId="3377423749" sldId="257"/>
        </pc:sldMkLst>
        <pc:spChg chg="mod">
          <ac:chgData name="Katherine Deane (HSC - Staff)" userId="8f8216be-2877-40bb-8dc8-bbb6d3392503" providerId="ADAL" clId="{915FF99A-EE06-4CF9-926C-1611588B80A5}" dt="2026-05-06T05:45:28.282" v="5" actId="14100"/>
          <ac:spMkLst>
            <pc:docMk/>
            <pc:sldMk cId="3377423749" sldId="257"/>
            <ac:spMk id="2" creationId="{E4BB3293-5D53-9E42-6315-43F6CF9E14A9}"/>
          </ac:spMkLst>
        </pc:spChg>
        <pc:picChg chg="mod">
          <ac:chgData name="Katherine Deane (HSC - Staff)" userId="8f8216be-2877-40bb-8dc8-bbb6d3392503" providerId="ADAL" clId="{915FF99A-EE06-4CF9-926C-1611588B80A5}" dt="2026-05-06T05:45:34.064" v="6" actId="1076"/>
          <ac:picMkLst>
            <pc:docMk/>
            <pc:sldMk cId="3377423749" sldId="257"/>
            <ac:picMk id="4" creationId="{3489CEC6-9BA2-A8C3-9CA1-99538BD6B225}"/>
          </ac:picMkLst>
        </pc:picChg>
      </pc:sldChg>
      <pc:sldChg chg="add">
        <pc:chgData name="Katherine Deane (HSC - Staff)" userId="8f8216be-2877-40bb-8dc8-bbb6d3392503" providerId="ADAL" clId="{915FF99A-EE06-4CF9-926C-1611588B80A5}" dt="2026-05-06T05:44:45.114" v="1"/>
        <pc:sldMkLst>
          <pc:docMk/>
          <pc:sldMk cId="2937989546" sldId="259"/>
        </pc:sldMkLst>
      </pc:sldChg>
      <pc:sldChg chg="add">
        <pc:chgData name="Katherine Deane (HSC - Staff)" userId="8f8216be-2877-40bb-8dc8-bbb6d3392503" providerId="ADAL" clId="{915FF99A-EE06-4CF9-926C-1611588B80A5}" dt="2026-05-06T05:44:45.114" v="1"/>
        <pc:sldMkLst>
          <pc:docMk/>
          <pc:sldMk cId="3766391438" sldId="262"/>
        </pc:sldMkLst>
      </pc:sldChg>
      <pc:sldChg chg="add">
        <pc:chgData name="Katherine Deane (HSC - Staff)" userId="8f8216be-2877-40bb-8dc8-bbb6d3392503" providerId="ADAL" clId="{915FF99A-EE06-4CF9-926C-1611588B80A5}" dt="2026-05-06T05:44:45.114" v="1"/>
        <pc:sldMkLst>
          <pc:docMk/>
          <pc:sldMk cId="4172966093" sldId="271"/>
        </pc:sldMkLst>
      </pc:sldChg>
      <pc:sldChg chg="modSp add mod">
        <pc:chgData name="Katherine Deane (HSC - Staff)" userId="8f8216be-2877-40bb-8dc8-bbb6d3392503" providerId="ADAL" clId="{915FF99A-EE06-4CF9-926C-1611588B80A5}" dt="2026-05-06T05:51:46.129" v="144" actId="20577"/>
        <pc:sldMkLst>
          <pc:docMk/>
          <pc:sldMk cId="4207450997" sldId="274"/>
        </pc:sldMkLst>
        <pc:spChg chg="mod">
          <ac:chgData name="Katherine Deane (HSC - Staff)" userId="8f8216be-2877-40bb-8dc8-bbb6d3392503" providerId="ADAL" clId="{915FF99A-EE06-4CF9-926C-1611588B80A5}" dt="2026-05-06T05:51:46.129" v="144" actId="20577"/>
          <ac:spMkLst>
            <pc:docMk/>
            <pc:sldMk cId="4207450997" sldId="274"/>
            <ac:spMk id="3" creationId="{502C6A85-65AA-72BC-00A7-6F4F59AE0ED2}"/>
          </ac:spMkLst>
        </pc:spChg>
      </pc:sldChg>
      <pc:sldChg chg="add">
        <pc:chgData name="Katherine Deane (HSC - Staff)" userId="8f8216be-2877-40bb-8dc8-bbb6d3392503" providerId="ADAL" clId="{915FF99A-EE06-4CF9-926C-1611588B80A5}" dt="2026-05-06T06:30:02.299" v="1107"/>
        <pc:sldMkLst>
          <pc:docMk/>
          <pc:sldMk cId="1031264870" sldId="280"/>
        </pc:sldMkLst>
      </pc:sldChg>
      <pc:sldChg chg="add">
        <pc:chgData name="Katherine Deane (HSC - Staff)" userId="8f8216be-2877-40bb-8dc8-bbb6d3392503" providerId="ADAL" clId="{915FF99A-EE06-4CF9-926C-1611588B80A5}" dt="2026-05-06T05:44:45.114" v="1"/>
        <pc:sldMkLst>
          <pc:docMk/>
          <pc:sldMk cId="1782963819" sldId="289"/>
        </pc:sldMkLst>
      </pc:sldChg>
      <pc:sldChg chg="add">
        <pc:chgData name="Katherine Deane (HSC - Staff)" userId="8f8216be-2877-40bb-8dc8-bbb6d3392503" providerId="ADAL" clId="{915FF99A-EE06-4CF9-926C-1611588B80A5}" dt="2026-05-06T06:30:02.299" v="1107"/>
        <pc:sldMkLst>
          <pc:docMk/>
          <pc:sldMk cId="2053707139" sldId="296"/>
        </pc:sldMkLst>
      </pc:sldChg>
      <pc:sldChg chg="add">
        <pc:chgData name="Katherine Deane (HSC - Staff)" userId="8f8216be-2877-40bb-8dc8-bbb6d3392503" providerId="ADAL" clId="{915FF99A-EE06-4CF9-926C-1611588B80A5}" dt="2026-05-06T06:30:02.299" v="1107"/>
        <pc:sldMkLst>
          <pc:docMk/>
          <pc:sldMk cId="3759066394" sldId="323"/>
        </pc:sldMkLst>
      </pc:sldChg>
      <pc:sldChg chg="add">
        <pc:chgData name="Katherine Deane (HSC - Staff)" userId="8f8216be-2877-40bb-8dc8-bbb6d3392503" providerId="ADAL" clId="{915FF99A-EE06-4CF9-926C-1611588B80A5}" dt="2026-05-06T06:30:02.299" v="1107"/>
        <pc:sldMkLst>
          <pc:docMk/>
          <pc:sldMk cId="2625907445" sldId="327"/>
        </pc:sldMkLst>
      </pc:sldChg>
      <pc:sldChg chg="add">
        <pc:chgData name="Katherine Deane (HSC - Staff)" userId="8f8216be-2877-40bb-8dc8-bbb6d3392503" providerId="ADAL" clId="{915FF99A-EE06-4CF9-926C-1611588B80A5}" dt="2026-05-06T05:57:01.339" v="145"/>
        <pc:sldMkLst>
          <pc:docMk/>
          <pc:sldMk cId="3277795241" sldId="357"/>
        </pc:sldMkLst>
      </pc:sldChg>
      <pc:sldChg chg="add">
        <pc:chgData name="Katherine Deane (HSC - Staff)" userId="8f8216be-2877-40bb-8dc8-bbb6d3392503" providerId="ADAL" clId="{915FF99A-EE06-4CF9-926C-1611588B80A5}" dt="2026-05-06T05:44:45.114" v="1"/>
        <pc:sldMkLst>
          <pc:docMk/>
          <pc:sldMk cId="4107218068" sldId="358"/>
        </pc:sldMkLst>
      </pc:sldChg>
      <pc:sldChg chg="modSp add mod">
        <pc:chgData name="Katherine Deane (HSC - Staff)" userId="8f8216be-2877-40bb-8dc8-bbb6d3392503" providerId="ADAL" clId="{915FF99A-EE06-4CF9-926C-1611588B80A5}" dt="2026-05-06T06:28:38.624" v="1104" actId="255"/>
        <pc:sldMkLst>
          <pc:docMk/>
          <pc:sldMk cId="1430840787" sldId="360"/>
        </pc:sldMkLst>
        <pc:spChg chg="mod">
          <ac:chgData name="Katherine Deane (HSC - Staff)" userId="8f8216be-2877-40bb-8dc8-bbb6d3392503" providerId="ADAL" clId="{915FF99A-EE06-4CF9-926C-1611588B80A5}" dt="2026-05-06T06:28:38.624" v="1104" actId="255"/>
          <ac:spMkLst>
            <pc:docMk/>
            <pc:sldMk cId="1430840787" sldId="360"/>
            <ac:spMk id="3" creationId="{6E50A808-0D56-0790-3A0A-A8A4E2E78222}"/>
          </ac:spMkLst>
        </pc:spChg>
      </pc:sldChg>
      <pc:sldChg chg="add">
        <pc:chgData name="Katherine Deane (HSC - Staff)" userId="8f8216be-2877-40bb-8dc8-bbb6d3392503" providerId="ADAL" clId="{915FF99A-EE06-4CF9-926C-1611588B80A5}" dt="2026-05-06T05:44:45.114" v="1"/>
        <pc:sldMkLst>
          <pc:docMk/>
          <pc:sldMk cId="2942893373" sldId="364"/>
        </pc:sldMkLst>
      </pc:sldChg>
      <pc:sldChg chg="add">
        <pc:chgData name="Katherine Deane (HSC - Staff)" userId="8f8216be-2877-40bb-8dc8-bbb6d3392503" providerId="ADAL" clId="{915FF99A-EE06-4CF9-926C-1611588B80A5}" dt="2026-05-06T05:44:45.114" v="1"/>
        <pc:sldMkLst>
          <pc:docMk/>
          <pc:sldMk cId="1167975143" sldId="370"/>
        </pc:sldMkLst>
      </pc:sldChg>
      <pc:sldChg chg="add">
        <pc:chgData name="Katherine Deane (HSC - Staff)" userId="8f8216be-2877-40bb-8dc8-bbb6d3392503" providerId="ADAL" clId="{915FF99A-EE06-4CF9-926C-1611588B80A5}" dt="2026-05-06T05:44:45.114" v="1"/>
        <pc:sldMkLst>
          <pc:docMk/>
          <pc:sldMk cId="3194236696" sldId="384"/>
        </pc:sldMkLst>
      </pc:sldChg>
      <pc:sldChg chg="add">
        <pc:chgData name="Katherine Deane (HSC - Staff)" userId="8f8216be-2877-40bb-8dc8-bbb6d3392503" providerId="ADAL" clId="{915FF99A-EE06-4CF9-926C-1611588B80A5}" dt="2026-05-06T05:44:45.114" v="1"/>
        <pc:sldMkLst>
          <pc:docMk/>
          <pc:sldMk cId="303218589" sldId="406"/>
        </pc:sldMkLst>
      </pc:sldChg>
      <pc:sldChg chg="add">
        <pc:chgData name="Katherine Deane (HSC - Staff)" userId="8f8216be-2877-40bb-8dc8-bbb6d3392503" providerId="ADAL" clId="{915FF99A-EE06-4CF9-926C-1611588B80A5}" dt="2026-05-06T05:44:45.114" v="1"/>
        <pc:sldMkLst>
          <pc:docMk/>
          <pc:sldMk cId="722228519" sldId="421"/>
        </pc:sldMkLst>
      </pc:sldChg>
      <pc:sldChg chg="modSp add mod">
        <pc:chgData name="Katherine Deane (HSC - Staff)" userId="8f8216be-2877-40bb-8dc8-bbb6d3392503" providerId="ADAL" clId="{915FF99A-EE06-4CF9-926C-1611588B80A5}" dt="2026-05-06T06:25:43.673" v="1096" actId="20577"/>
        <pc:sldMkLst>
          <pc:docMk/>
          <pc:sldMk cId="3237450950" sldId="441"/>
        </pc:sldMkLst>
        <pc:spChg chg="mod">
          <ac:chgData name="Katherine Deane (HSC - Staff)" userId="8f8216be-2877-40bb-8dc8-bbb6d3392503" providerId="ADAL" clId="{915FF99A-EE06-4CF9-926C-1611588B80A5}" dt="2026-05-06T06:25:43.673" v="1096" actId="20577"/>
          <ac:spMkLst>
            <pc:docMk/>
            <pc:sldMk cId="3237450950" sldId="441"/>
            <ac:spMk id="3" creationId="{52A4A1B8-FE34-03F9-4CB6-7E6F5151B24E}"/>
          </ac:spMkLst>
        </pc:spChg>
      </pc:sldChg>
      <pc:sldChg chg="add">
        <pc:chgData name="Katherine Deane (HSC - Staff)" userId="8f8216be-2877-40bb-8dc8-bbb6d3392503" providerId="ADAL" clId="{915FF99A-EE06-4CF9-926C-1611588B80A5}" dt="2026-05-06T06:25:31.896" v="1074"/>
        <pc:sldMkLst>
          <pc:docMk/>
          <pc:sldMk cId="3369917958" sldId="443"/>
        </pc:sldMkLst>
      </pc:sldChg>
      <pc:sldChg chg="add">
        <pc:chgData name="Katherine Deane (HSC - Staff)" userId="8f8216be-2877-40bb-8dc8-bbb6d3392503" providerId="ADAL" clId="{915FF99A-EE06-4CF9-926C-1611588B80A5}" dt="2026-05-06T05:44:45.114" v="1"/>
        <pc:sldMkLst>
          <pc:docMk/>
          <pc:sldMk cId="1489417869" sldId="447"/>
        </pc:sldMkLst>
      </pc:sldChg>
      <pc:sldChg chg="modSp add mod">
        <pc:chgData name="Katherine Deane (HSC - Staff)" userId="8f8216be-2877-40bb-8dc8-bbb6d3392503" providerId="ADAL" clId="{915FF99A-EE06-4CF9-926C-1611588B80A5}" dt="2026-05-06T05:49:12.711" v="142" actId="255"/>
        <pc:sldMkLst>
          <pc:docMk/>
          <pc:sldMk cId="4159903387" sldId="450"/>
        </pc:sldMkLst>
        <pc:spChg chg="mod">
          <ac:chgData name="Katherine Deane (HSC - Staff)" userId="8f8216be-2877-40bb-8dc8-bbb6d3392503" providerId="ADAL" clId="{915FF99A-EE06-4CF9-926C-1611588B80A5}" dt="2026-05-06T05:49:12.711" v="142" actId="255"/>
          <ac:spMkLst>
            <pc:docMk/>
            <pc:sldMk cId="4159903387" sldId="450"/>
            <ac:spMk id="3" creationId="{B66EC358-A144-64D4-943C-36C28BBA22DB}"/>
          </ac:spMkLst>
        </pc:spChg>
      </pc:sldChg>
      <pc:sldChg chg="add">
        <pc:chgData name="Katherine Deane (HSC - Staff)" userId="8f8216be-2877-40bb-8dc8-bbb6d3392503" providerId="ADAL" clId="{915FF99A-EE06-4CF9-926C-1611588B80A5}" dt="2026-05-06T05:44:45.114" v="1"/>
        <pc:sldMkLst>
          <pc:docMk/>
          <pc:sldMk cId="4223114713" sldId="451"/>
        </pc:sldMkLst>
      </pc:sldChg>
      <pc:sldChg chg="add">
        <pc:chgData name="Katherine Deane (HSC - Staff)" userId="8f8216be-2877-40bb-8dc8-bbb6d3392503" providerId="ADAL" clId="{915FF99A-EE06-4CF9-926C-1611588B80A5}" dt="2026-05-06T05:44:45.114" v="1"/>
        <pc:sldMkLst>
          <pc:docMk/>
          <pc:sldMk cId="2483547604" sldId="452"/>
        </pc:sldMkLst>
      </pc:sldChg>
      <pc:sldChg chg="modSp add mod">
        <pc:chgData name="Katherine Deane (HSC - Staff)" userId="8f8216be-2877-40bb-8dc8-bbb6d3392503" providerId="ADAL" clId="{915FF99A-EE06-4CF9-926C-1611588B80A5}" dt="2026-05-06T06:29:00.679" v="1106" actId="255"/>
        <pc:sldMkLst>
          <pc:docMk/>
          <pc:sldMk cId="922100895" sldId="454"/>
        </pc:sldMkLst>
        <pc:graphicFrameChg chg="modGraphic">
          <ac:chgData name="Katherine Deane (HSC - Staff)" userId="8f8216be-2877-40bb-8dc8-bbb6d3392503" providerId="ADAL" clId="{915FF99A-EE06-4CF9-926C-1611588B80A5}" dt="2026-05-06T06:29:00.679" v="1106" actId="255"/>
          <ac:graphicFrameMkLst>
            <pc:docMk/>
            <pc:sldMk cId="922100895" sldId="454"/>
            <ac:graphicFrameMk id="7" creationId="{A97EB795-32AC-CA35-4A67-17549A84E0CE}"/>
          </ac:graphicFrameMkLst>
        </pc:graphicFrameChg>
      </pc:sldChg>
      <pc:sldChg chg="add">
        <pc:chgData name="Katherine Deane (HSC - Staff)" userId="8f8216be-2877-40bb-8dc8-bbb6d3392503" providerId="ADAL" clId="{915FF99A-EE06-4CF9-926C-1611588B80A5}" dt="2026-05-06T05:47:34.919" v="8"/>
        <pc:sldMkLst>
          <pc:docMk/>
          <pc:sldMk cId="3830518353" sldId="456"/>
        </pc:sldMkLst>
      </pc:sldChg>
      <pc:sldChg chg="add">
        <pc:chgData name="Katherine Deane (HSC - Staff)" userId="8f8216be-2877-40bb-8dc8-bbb6d3392503" providerId="ADAL" clId="{915FF99A-EE06-4CF9-926C-1611588B80A5}" dt="2026-05-06T05:44:45.114" v="1"/>
        <pc:sldMkLst>
          <pc:docMk/>
          <pc:sldMk cId="3343127439" sldId="459"/>
        </pc:sldMkLst>
      </pc:sldChg>
      <pc:sldChg chg="add">
        <pc:chgData name="Katherine Deane (HSC - Staff)" userId="8f8216be-2877-40bb-8dc8-bbb6d3392503" providerId="ADAL" clId="{915FF99A-EE06-4CF9-926C-1611588B80A5}" dt="2026-05-06T05:44:45.114" v="1"/>
        <pc:sldMkLst>
          <pc:docMk/>
          <pc:sldMk cId="2441269411" sldId="460"/>
        </pc:sldMkLst>
      </pc:sldChg>
      <pc:sldChg chg="add">
        <pc:chgData name="Katherine Deane (HSC - Staff)" userId="8f8216be-2877-40bb-8dc8-bbb6d3392503" providerId="ADAL" clId="{915FF99A-EE06-4CF9-926C-1611588B80A5}" dt="2026-05-06T05:44:45.114" v="1"/>
        <pc:sldMkLst>
          <pc:docMk/>
          <pc:sldMk cId="579697824" sldId="461"/>
        </pc:sldMkLst>
      </pc:sldChg>
      <pc:sldChg chg="add">
        <pc:chgData name="Katherine Deane (HSC - Staff)" userId="8f8216be-2877-40bb-8dc8-bbb6d3392503" providerId="ADAL" clId="{915FF99A-EE06-4CF9-926C-1611588B80A5}" dt="2026-05-06T05:44:45.114" v="1"/>
        <pc:sldMkLst>
          <pc:docMk/>
          <pc:sldMk cId="3575920156" sldId="462"/>
        </pc:sldMkLst>
      </pc:sldChg>
      <pc:sldChg chg="add">
        <pc:chgData name="Katherine Deane (HSC - Staff)" userId="8f8216be-2877-40bb-8dc8-bbb6d3392503" providerId="ADAL" clId="{915FF99A-EE06-4CF9-926C-1611588B80A5}" dt="2026-05-06T05:44:45.114" v="1"/>
        <pc:sldMkLst>
          <pc:docMk/>
          <pc:sldMk cId="1979599581" sldId="463"/>
        </pc:sldMkLst>
      </pc:sldChg>
      <pc:sldChg chg="add">
        <pc:chgData name="Katherine Deane (HSC - Staff)" userId="8f8216be-2877-40bb-8dc8-bbb6d3392503" providerId="ADAL" clId="{915FF99A-EE06-4CF9-926C-1611588B80A5}" dt="2026-05-06T05:44:45.114" v="1"/>
        <pc:sldMkLst>
          <pc:docMk/>
          <pc:sldMk cId="3141320492" sldId="464"/>
        </pc:sldMkLst>
      </pc:sldChg>
      <pc:sldChg chg="add ord">
        <pc:chgData name="Katherine Deane (HSC - Staff)" userId="8f8216be-2877-40bb-8dc8-bbb6d3392503" providerId="ADAL" clId="{915FF99A-EE06-4CF9-926C-1611588B80A5}" dt="2026-05-06T06:28:25.136" v="1103"/>
        <pc:sldMkLst>
          <pc:docMk/>
          <pc:sldMk cId="3307589703" sldId="465"/>
        </pc:sldMkLst>
      </pc:sldChg>
      <pc:sldChg chg="addSp modSp new mod modClrScheme chgLayout">
        <pc:chgData name="Katherine Deane (HSC - Staff)" userId="8f8216be-2877-40bb-8dc8-bbb6d3392503" providerId="ADAL" clId="{915FF99A-EE06-4CF9-926C-1611588B80A5}" dt="2026-05-06T06:18:45.478" v="989" actId="255"/>
        <pc:sldMkLst>
          <pc:docMk/>
          <pc:sldMk cId="3085564597" sldId="466"/>
        </pc:sldMkLst>
        <pc:spChg chg="mod ord">
          <ac:chgData name="Katherine Deane (HSC - Staff)" userId="8f8216be-2877-40bb-8dc8-bbb6d3392503" providerId="ADAL" clId="{915FF99A-EE06-4CF9-926C-1611588B80A5}" dt="2026-05-06T06:17:48.834" v="980" actId="20577"/>
          <ac:spMkLst>
            <pc:docMk/>
            <pc:sldMk cId="3085564597" sldId="466"/>
            <ac:spMk id="2" creationId="{0D8A5F6F-D624-55E4-D56E-84987B787ACE}"/>
          </ac:spMkLst>
        </pc:spChg>
        <pc:spChg chg="mod ord">
          <ac:chgData name="Katherine Deane (HSC - Staff)" userId="8f8216be-2877-40bb-8dc8-bbb6d3392503" providerId="ADAL" clId="{915FF99A-EE06-4CF9-926C-1611588B80A5}" dt="2026-05-06T06:18:31.805" v="987" actId="255"/>
          <ac:spMkLst>
            <pc:docMk/>
            <pc:sldMk cId="3085564597" sldId="466"/>
            <ac:spMk id="3" creationId="{28E8FA9F-B809-99C6-83CA-5EA441DF5D2D}"/>
          </ac:spMkLst>
        </pc:spChg>
        <pc:spChg chg="add mod ord">
          <ac:chgData name="Katherine Deane (HSC - Staff)" userId="8f8216be-2877-40bb-8dc8-bbb6d3392503" providerId="ADAL" clId="{915FF99A-EE06-4CF9-926C-1611588B80A5}" dt="2026-05-06T06:18:45.478" v="989" actId="255"/>
          <ac:spMkLst>
            <pc:docMk/>
            <pc:sldMk cId="3085564597" sldId="466"/>
            <ac:spMk id="4" creationId="{82A0E95B-4C43-6B31-9E97-F68A51C10418}"/>
          </ac:spMkLst>
        </pc:spChg>
      </pc:sldChg>
      <pc:sldChg chg="addSp delSp modSp new mod modClrScheme chgLayout">
        <pc:chgData name="Katherine Deane (HSC - Staff)" userId="8f8216be-2877-40bb-8dc8-bbb6d3392503" providerId="ADAL" clId="{915FF99A-EE06-4CF9-926C-1611588B80A5}" dt="2026-05-06T06:20:16.094" v="1073" actId="20577"/>
        <pc:sldMkLst>
          <pc:docMk/>
          <pc:sldMk cId="3670729949" sldId="467"/>
        </pc:sldMkLst>
        <pc:spChg chg="mod ord">
          <ac:chgData name="Katherine Deane (HSC - Staff)" userId="8f8216be-2877-40bb-8dc8-bbb6d3392503" providerId="ADAL" clId="{915FF99A-EE06-4CF9-926C-1611588B80A5}" dt="2026-05-06T06:05:16.386" v="535" actId="700"/>
          <ac:spMkLst>
            <pc:docMk/>
            <pc:sldMk cId="3670729949" sldId="467"/>
            <ac:spMk id="2" creationId="{4E9FD491-3C7B-337D-701A-8D761BCA8524}"/>
          </ac:spMkLst>
        </pc:spChg>
        <pc:spChg chg="del mod ord">
          <ac:chgData name="Katherine Deane (HSC - Staff)" userId="8f8216be-2877-40bb-8dc8-bbb6d3392503" providerId="ADAL" clId="{915FF99A-EE06-4CF9-926C-1611588B80A5}" dt="2026-05-06T06:05:16.386" v="535" actId="700"/>
          <ac:spMkLst>
            <pc:docMk/>
            <pc:sldMk cId="3670729949" sldId="467"/>
            <ac:spMk id="3" creationId="{CDB6F80C-2459-BB06-1CCA-5679814B4C45}"/>
          </ac:spMkLst>
        </pc:spChg>
        <pc:spChg chg="del">
          <ac:chgData name="Katherine Deane (HSC - Staff)" userId="8f8216be-2877-40bb-8dc8-bbb6d3392503" providerId="ADAL" clId="{915FF99A-EE06-4CF9-926C-1611588B80A5}" dt="2026-05-06T06:05:16.386" v="535" actId="700"/>
          <ac:spMkLst>
            <pc:docMk/>
            <pc:sldMk cId="3670729949" sldId="467"/>
            <ac:spMk id="4" creationId="{86C1EAD4-4A2B-C522-5C95-20DCD2D43390}"/>
          </ac:spMkLst>
        </pc:spChg>
        <pc:spChg chg="add mod ord">
          <ac:chgData name="Katherine Deane (HSC - Staff)" userId="8f8216be-2877-40bb-8dc8-bbb6d3392503" providerId="ADAL" clId="{915FF99A-EE06-4CF9-926C-1611588B80A5}" dt="2026-05-06T06:20:16.094" v="1073" actId="20577"/>
          <ac:spMkLst>
            <pc:docMk/>
            <pc:sldMk cId="3670729949" sldId="467"/>
            <ac:spMk id="5" creationId="{6519156D-367F-45BE-5C44-7E9B1F8060CB}"/>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01B5001-55CF-4497-BB85-9D886E350899}" type="datetimeFigureOut">
              <a:rPr lang="en-GB" smtClean="0"/>
              <a:t>06/05/2026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BE206F-4E8C-4689-84EA-37F27D38FFB4}" type="slidenum">
              <a:rPr lang="en-GB" smtClean="0"/>
              <a:t>‹#›</a:t>
            </a:fld>
            <a:endParaRPr lang="en-GB"/>
          </a:p>
        </p:txBody>
      </p:sp>
    </p:spTree>
    <p:extLst>
      <p:ext uri="{BB962C8B-B14F-4D97-AF65-F5344CB8AC3E}">
        <p14:creationId xmlns:p14="http://schemas.microsoft.com/office/powerpoint/2010/main" val="92621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 am Dr Katherine</a:t>
            </a:r>
            <a:r>
              <a:rPr lang="en-GB" baseline="0" dirty="0"/>
              <a:t> Deane, Associate Professor in Healthcare research at the University of East Anglia, Norwich. In this role I research the management of long term conditions and disabilities – the everyday management skills such as taking your pills right, doing the exercises, sticking to the diets, managing the depression, anxiety, and fatigue better. </a:t>
            </a:r>
            <a:r>
              <a:rPr lang="en-GB" sz="1200" kern="1200" dirty="0">
                <a:solidFill>
                  <a:schemeClr val="tx1"/>
                </a:solidFill>
                <a:effectLst/>
                <a:latin typeface="+mn-lt"/>
                <a:ea typeface="+mn-ea"/>
                <a:cs typeface="+mn-cs"/>
              </a:rPr>
              <a:t>I have published over 80 peer-reviewed journal articles. My work informs clinical guidelines in the NHS and World Health Organisation.</a:t>
            </a: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Calibri" panose="020F0502020204030204" pitchFamily="34" charset="0"/>
                <a:ea typeface="Calibri" panose="020F0502020204030204" pitchFamily="34" charset="0"/>
              </a:rPr>
              <a:t>I work with Dan Burrill, Teaching Fellow in the School of Health Sciences assisting me with writing up and disseminating the program of inclusive research. He was previously technician in charge of the Physics and Electronics lab in the New Science building at UEA. He was responsible for the safe, efficient, and effective operation of the lab, which supports the teaching of modules in physics, computing, and engineering, from foundation year to Masters. He provides support for final year projects, postgraduate students, and staff when required. Having previously worked as a technician covering areas as diverse as pharmacy, IT support, and school science teaching (KS2 to KS5 in physics, chemistry, and biology), I gave a technical perspective to the development of the survey and guidelines, as well as subject area expertise. Dan will be joining me in the workshop tomorrow.</a:t>
            </a:r>
          </a:p>
        </p:txBody>
      </p:sp>
      <p:sp>
        <p:nvSpPr>
          <p:cNvPr id="4" name="Slide Number Placeholder 3"/>
          <p:cNvSpPr>
            <a:spLocks noGrp="1"/>
          </p:cNvSpPr>
          <p:nvPr>
            <p:ph type="sldNum" sz="quarter" idx="5"/>
          </p:nvPr>
        </p:nvSpPr>
        <p:spPr/>
        <p:txBody>
          <a:bodyPr/>
          <a:lstStyle/>
          <a:p>
            <a:fld id="{9E034AA8-7F75-43FC-9C89-7B2AC61866DF}" type="slidenum">
              <a:rPr lang="en-GB" smtClean="0"/>
              <a:t>2</a:t>
            </a:fld>
            <a:endParaRPr lang="en-GB"/>
          </a:p>
        </p:txBody>
      </p:sp>
    </p:spTree>
    <p:extLst>
      <p:ext uri="{BB962C8B-B14F-4D97-AF65-F5344CB8AC3E}">
        <p14:creationId xmlns:p14="http://schemas.microsoft.com/office/powerpoint/2010/main" val="15641047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Why do this? – well this is the mission statement of my research team – to remove the barriers to accessing life, so people can express their brilliance. Please note it isn’t limited to removing barriers for disabled people – I find huge wash-over benefits for treating diversity as the valuable asset it is – e.g. a ramp helps me as a wheelchair user, but it also helps people pushing buggies, delivery people with trollies etc. Flexible working patterns are essential for me to manage an energy limiting disability, but over the course of a career everyone has periods when they need to have greater flex in their working times and roles – new babies, broken legs, caring for a relative – all have impact – and if your workplace is set up to accommodate this human variation then you can allow people to perform far </a:t>
            </a:r>
            <a:r>
              <a:rPr lang="en-GB" dirty="0" err="1"/>
              <a:t>far</a:t>
            </a:r>
            <a:r>
              <a:rPr lang="en-GB" dirty="0"/>
              <a:t> better.</a:t>
            </a:r>
          </a:p>
          <a:p>
            <a:r>
              <a:rPr lang="en-GB" dirty="0"/>
              <a:t>Also it is well evidenced that a more diverse workforce = greater profits, greater responsiveness to change, greater relevance to populations you serve. Particular importance in healthcare research – we know that more diverse research teams means greater diversity of research populations, better questions, more relevancy of findings, greater impact.</a:t>
            </a:r>
          </a:p>
        </p:txBody>
      </p:sp>
      <p:sp>
        <p:nvSpPr>
          <p:cNvPr id="4" name="Slide Number Placeholder 3"/>
          <p:cNvSpPr>
            <a:spLocks noGrp="1"/>
          </p:cNvSpPr>
          <p:nvPr>
            <p:ph type="sldNum" sz="quarter" idx="5"/>
          </p:nvPr>
        </p:nvSpPr>
        <p:spPr/>
        <p:txBody>
          <a:bodyPr/>
          <a:lstStyle/>
          <a:p>
            <a:fld id="{9E034AA8-7F75-43FC-9C89-7B2AC61866DF}" type="slidenum">
              <a:rPr lang="en-GB" smtClean="0"/>
              <a:t>21</a:t>
            </a:fld>
            <a:endParaRPr lang="en-GB"/>
          </a:p>
        </p:txBody>
      </p:sp>
    </p:spTree>
    <p:extLst>
      <p:ext uri="{BB962C8B-B14F-4D97-AF65-F5344CB8AC3E}">
        <p14:creationId xmlns:p14="http://schemas.microsoft.com/office/powerpoint/2010/main" val="13521128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GB" sz="2400" dirty="0"/>
              <a:t>Changing behaviour requires change of one or more o</a:t>
            </a:r>
            <a:r>
              <a:rPr lang="en-GB" sz="2200" dirty="0"/>
              <a:t>f the university’s capabilities, opportunities, and motivations to drive anti-ableist actions being implemented systemically by universities</a:t>
            </a:r>
          </a:p>
          <a:p>
            <a:r>
              <a:rPr lang="en-GB" sz="3600" dirty="0"/>
              <a:t>Put system into new configuration</a:t>
            </a:r>
          </a:p>
          <a:p>
            <a:r>
              <a:rPr lang="en-GB" sz="3600" dirty="0"/>
              <a:t>Minimise risk of reverting</a:t>
            </a:r>
            <a:endParaRPr lang="en-GB" sz="2200" dirty="0"/>
          </a:p>
          <a:p>
            <a:r>
              <a:rPr lang="en-GB" dirty="0"/>
              <a:t>There will be push</a:t>
            </a:r>
            <a:r>
              <a:rPr lang="en-GB" baseline="0" dirty="0"/>
              <a:t> back – Robert Sutton’s books are great for identifying and coping with bullying – and Minister for Science and Innovation’s input on the UKRI funded EDI “debate” – this is perceived as going “too far” and creating “too much paperwork” – this sort of work is having impact – its annoying the Tories, so we must be doing something right</a:t>
            </a:r>
            <a:endParaRPr lang="en-GB" dirty="0"/>
          </a:p>
          <a:p>
            <a:endParaRPr lang="en-GB" dirty="0"/>
          </a:p>
        </p:txBody>
      </p:sp>
      <p:sp>
        <p:nvSpPr>
          <p:cNvPr id="4" name="Slide Number Placeholder 3"/>
          <p:cNvSpPr>
            <a:spLocks noGrp="1"/>
          </p:cNvSpPr>
          <p:nvPr>
            <p:ph type="sldNum" sz="quarter" idx="5"/>
          </p:nvPr>
        </p:nvSpPr>
        <p:spPr/>
        <p:txBody>
          <a:bodyPr/>
          <a:lstStyle/>
          <a:p>
            <a:fld id="{9E034AA8-7F75-43FC-9C89-7B2AC61866DF}" type="slidenum">
              <a:rPr lang="en-GB" smtClean="0"/>
              <a:t>22</a:t>
            </a:fld>
            <a:endParaRPr lang="en-GB"/>
          </a:p>
        </p:txBody>
      </p:sp>
    </p:spTree>
    <p:extLst>
      <p:ext uri="{BB962C8B-B14F-4D97-AF65-F5344CB8AC3E}">
        <p14:creationId xmlns:p14="http://schemas.microsoft.com/office/powerpoint/2010/main" val="4162062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Lund university has done a lot of research and implementation around what they call core values work – how to identify how a damaging culture is supported, how people become complicit with it – and how you as an individual can take actions to counter it, and how the institution can change its structures and systems to ensure that they support this  changed behaviour – its is affirmed</a:t>
            </a:r>
          </a:p>
        </p:txBody>
      </p:sp>
      <p:sp>
        <p:nvSpPr>
          <p:cNvPr id="4" name="Slide Number Placeholder 3"/>
          <p:cNvSpPr>
            <a:spLocks noGrp="1"/>
          </p:cNvSpPr>
          <p:nvPr>
            <p:ph type="sldNum" sz="quarter" idx="5"/>
          </p:nvPr>
        </p:nvSpPr>
        <p:spPr/>
        <p:txBody>
          <a:bodyPr/>
          <a:lstStyle/>
          <a:p>
            <a:fld id="{9E034AA8-7F75-43FC-9C89-7B2AC61866DF}" type="slidenum">
              <a:rPr lang="en-GB" smtClean="0"/>
              <a:t>23</a:t>
            </a:fld>
            <a:endParaRPr lang="en-GB"/>
          </a:p>
        </p:txBody>
      </p:sp>
    </p:spTree>
    <p:extLst>
      <p:ext uri="{BB962C8B-B14F-4D97-AF65-F5344CB8AC3E}">
        <p14:creationId xmlns:p14="http://schemas.microsoft.com/office/powerpoint/2010/main" val="24611647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7C1199E-9B02-41C4-A811-BC40FCD21968}" type="slidenum">
              <a:rPr lang="en-GB" smtClean="0"/>
              <a:t>31</a:t>
            </a:fld>
            <a:endParaRPr lang="en-GB"/>
          </a:p>
        </p:txBody>
      </p:sp>
    </p:spTree>
    <p:extLst>
      <p:ext uri="{BB962C8B-B14F-4D97-AF65-F5344CB8AC3E}">
        <p14:creationId xmlns:p14="http://schemas.microsoft.com/office/powerpoint/2010/main" val="7382564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But I also have the role of Access ambassador to the university – a title I took on for myself and they haven’t dared take off me. In this role I have worked with our Access All Areas team to improve the accessibility of our campus – which is now one of the most accessible campuses in the country. This is brilliant and awful in the same sentence – brilliant that we have transformed our concrete jungle (with Grade I and II listed buildings on it) – and awful that such a basic access standard is world leading – if I were grading it I would give it a C minus. But the structural accessibility has led to colleagues having the confidence to address teaching access, web access, communication access, and refine our student support to be more responsive to the needs of our disabled students. </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baseline="0" dirty="0">
                <a:solidFill>
                  <a:schemeClr val="tx1"/>
                </a:solidFill>
                <a:effectLst/>
                <a:latin typeface="+mn-lt"/>
                <a:ea typeface="+mn-ea"/>
                <a:cs typeface="+mn-cs"/>
              </a:rPr>
              <a:t>Those pictures on the left show my New Science building which is highly accessible and includes a changing place accessible toilet. This is where Dan’s lab is based. And we have a standing invitation to all of you to come and visit us and see our labs and campus and get a warts and all tour of how we have made UEA accessible.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baseline="0" dirty="0">
                <a:solidFill>
                  <a:schemeClr val="tx1"/>
                </a:solidFill>
                <a:effectLst/>
                <a:latin typeface="+mn-lt"/>
                <a:ea typeface="+mn-ea"/>
                <a:cs typeface="+mn-cs"/>
              </a:rPr>
              <a:t>But I want to emphasise its not all big new builds – one of the most impactful projects we have done is shown in the middle picture – where you can see the base of my wheelchair and an orange line that indicates the step free routes across our campus. Yes it has limitations – it doesn’t tell you where you are going to end up – we really need an interactive map app that can cope with height differences to work on our campus – but it is very visible – it tells everyone that we are willing to “mark up” our campus to ensure access for everyone – that the disabled community is import. And the advice has not stayed within the campus.</a:t>
            </a:r>
            <a:r>
              <a:rPr lang="en-GB" sz="1200" kern="1200" dirty="0">
                <a:solidFill>
                  <a:schemeClr val="tx1"/>
                </a:solidFill>
                <a:effectLst/>
                <a:latin typeface="+mn-lt"/>
                <a:ea typeface="+mn-ea"/>
                <a:cs typeface="+mn-cs"/>
              </a:rPr>
              <a:t> I have provided access advice to the Houses of Parliament, research funders, conference organisers, castles (that is Norwich Castle), theatres, museums, science centres (that’s Winchester Planetarium</a:t>
            </a:r>
            <a:r>
              <a:rPr lang="en-GB" sz="1200" kern="1200" baseline="0" dirty="0">
                <a:solidFill>
                  <a:schemeClr val="tx1"/>
                </a:solidFill>
                <a:effectLst/>
                <a:latin typeface="+mn-lt"/>
                <a:ea typeface="+mn-ea"/>
                <a:cs typeface="+mn-cs"/>
              </a:rPr>
              <a:t> which I “opened” after its refurbishment)</a:t>
            </a:r>
            <a:r>
              <a:rPr lang="en-GB" sz="1200" kern="1200" dirty="0">
                <a:solidFill>
                  <a:schemeClr val="tx1"/>
                </a:solidFill>
                <a:effectLst/>
                <a:latin typeface="+mn-lt"/>
                <a:ea typeface="+mn-ea"/>
                <a:cs typeface="+mn-cs"/>
              </a:rPr>
              <a:t>, train companies, television companies, water and power companies, and roadworks equipment manufacturers. I co-designed an accessible roadworks ramp with a team of disabled people</a:t>
            </a:r>
            <a:r>
              <a:rPr lang="en-GB" sz="1200" kern="1200" baseline="0" dirty="0">
                <a:solidFill>
                  <a:schemeClr val="tx1"/>
                </a:solidFill>
                <a:effectLst/>
                <a:latin typeface="+mn-lt"/>
                <a:ea typeface="+mn-ea"/>
                <a:cs typeface="+mn-cs"/>
              </a:rPr>
              <a:t> with a variety of disabilities – up there in the right-hand corner. </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9E034AA8-7F75-43FC-9C89-7B2AC61866DF}" type="slidenum">
              <a:rPr lang="en-GB" smtClean="0"/>
              <a:t>3</a:t>
            </a:fld>
            <a:endParaRPr lang="en-GB"/>
          </a:p>
        </p:txBody>
      </p:sp>
    </p:spTree>
    <p:extLst>
      <p:ext uri="{BB962C8B-B14F-4D97-AF65-F5344CB8AC3E}">
        <p14:creationId xmlns:p14="http://schemas.microsoft.com/office/powerpoint/2010/main" val="41381850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Two types of people:</a:t>
            </a:r>
          </a:p>
          <a:p>
            <a:pPr lvl="1"/>
            <a:r>
              <a:rPr lang="en-GB" sz="1800" dirty="0"/>
              <a:t>Those with a disability</a:t>
            </a:r>
          </a:p>
          <a:p>
            <a:pPr lvl="1"/>
            <a:r>
              <a:rPr lang="en-GB" sz="1800" dirty="0"/>
              <a:t>Those who will have one</a:t>
            </a:r>
          </a:p>
          <a:p>
            <a:pPr lvl="1"/>
            <a:endParaRPr lang="en-GB" sz="1800" dirty="0"/>
          </a:p>
          <a:p>
            <a:r>
              <a:rPr lang="en-GB" dirty="0"/>
              <a:t>Visible/ invisible</a:t>
            </a:r>
          </a:p>
          <a:p>
            <a:r>
              <a:rPr lang="en-GB" dirty="0"/>
              <a:t>Physical / Mental / Deaf / Neurodiverse</a:t>
            </a:r>
          </a:p>
          <a:p>
            <a:r>
              <a:rPr lang="en-GB" dirty="0"/>
              <a:t>Disability is inherently intersectional</a:t>
            </a:r>
          </a:p>
          <a:p>
            <a:r>
              <a:rPr lang="en-GB" dirty="0"/>
              <a:t>Everyone has to rise up together – so EDI innovations have to take other biases and </a:t>
            </a:r>
            <a:r>
              <a:rPr lang="en-GB" dirty="0" err="1"/>
              <a:t>opporessive</a:t>
            </a:r>
            <a:r>
              <a:rPr lang="en-GB" dirty="0"/>
              <a:t> structures into account – and address them too</a:t>
            </a:r>
          </a:p>
          <a:p>
            <a:r>
              <a:rPr lang="en-GB" dirty="0"/>
              <a:t>No-one left behind</a:t>
            </a:r>
          </a:p>
          <a:p>
            <a:endParaRPr lang="en-GB" dirty="0"/>
          </a:p>
        </p:txBody>
      </p:sp>
      <p:sp>
        <p:nvSpPr>
          <p:cNvPr id="4" name="Slide Number Placeholder 3"/>
          <p:cNvSpPr>
            <a:spLocks noGrp="1"/>
          </p:cNvSpPr>
          <p:nvPr>
            <p:ph type="sldNum" sz="quarter" idx="5"/>
          </p:nvPr>
        </p:nvSpPr>
        <p:spPr/>
        <p:txBody>
          <a:bodyPr/>
          <a:lstStyle/>
          <a:p>
            <a:fld id="{9E034AA8-7F75-43FC-9C89-7B2AC61866DF}" type="slidenum">
              <a:rPr lang="en-GB" smtClean="0"/>
              <a:t>5</a:t>
            </a:fld>
            <a:endParaRPr lang="en-GB"/>
          </a:p>
        </p:txBody>
      </p:sp>
    </p:spTree>
    <p:extLst>
      <p:ext uri="{BB962C8B-B14F-4D97-AF65-F5344CB8AC3E}">
        <p14:creationId xmlns:p14="http://schemas.microsoft.com/office/powerpoint/2010/main" val="28377679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need deeds not words (to borrow from the suffragettes)</a:t>
            </a:r>
          </a:p>
          <a:p>
            <a:r>
              <a:rPr lang="en-GB" dirty="0"/>
              <a:t>We are impatient – we’ve been waiting for a decent response to legal requirements in place since 1995</a:t>
            </a:r>
          </a:p>
          <a:p>
            <a:r>
              <a:rPr lang="en-GB" dirty="0"/>
              <a:t>Hold people accountable to their mission statements</a:t>
            </a:r>
          </a:p>
          <a:p>
            <a:pPr lvl="1"/>
            <a:r>
              <a:rPr lang="en-GB" dirty="0"/>
              <a:t>UKRI: Research by everyone, for everyone</a:t>
            </a:r>
          </a:p>
          <a:p>
            <a:r>
              <a:rPr lang="en-GB" dirty="0"/>
              <a:t>Perfect is the enemy of done</a:t>
            </a:r>
          </a:p>
          <a:p>
            <a:r>
              <a:rPr lang="en-GB" dirty="0"/>
              <a:t>Take action</a:t>
            </a:r>
          </a:p>
          <a:p>
            <a:pPr lvl="1"/>
            <a:r>
              <a:rPr lang="en-GB" dirty="0"/>
              <a:t>Best guess (informed by evidence &amp; those impacted)</a:t>
            </a:r>
          </a:p>
          <a:p>
            <a:pPr lvl="1"/>
            <a:r>
              <a:rPr lang="en-GB" dirty="0"/>
              <a:t>With feedback loops</a:t>
            </a:r>
          </a:p>
          <a:p>
            <a:pPr lvl="1"/>
            <a:r>
              <a:rPr lang="en-GB" dirty="0"/>
              <a:t>Don’t need RCT for a ramp</a:t>
            </a:r>
          </a:p>
          <a:p>
            <a:endParaRPr lang="en-GB" dirty="0"/>
          </a:p>
        </p:txBody>
      </p:sp>
      <p:sp>
        <p:nvSpPr>
          <p:cNvPr id="4" name="Slide Number Placeholder 3"/>
          <p:cNvSpPr>
            <a:spLocks noGrp="1"/>
          </p:cNvSpPr>
          <p:nvPr>
            <p:ph type="sldNum" sz="quarter" idx="5"/>
          </p:nvPr>
        </p:nvSpPr>
        <p:spPr/>
        <p:txBody>
          <a:bodyPr/>
          <a:lstStyle/>
          <a:p>
            <a:fld id="{9E034AA8-7F75-43FC-9C89-7B2AC61866DF}" type="slidenum">
              <a:rPr lang="en-GB" smtClean="0"/>
              <a:t>8</a:t>
            </a:fld>
            <a:endParaRPr lang="en-GB"/>
          </a:p>
        </p:txBody>
      </p:sp>
    </p:spTree>
    <p:extLst>
      <p:ext uri="{BB962C8B-B14F-4D97-AF65-F5344CB8AC3E}">
        <p14:creationId xmlns:p14="http://schemas.microsoft.com/office/powerpoint/2010/main" val="8975624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For those of you who are not aware there are various models of disability out there – the two major ones are the medical model and the social model. The medical model states that my inability to walk far is my personal problem and I should take responsibility to solve it by under taking more rehabilitation, taking more drugs,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social model states that my use of a wheelchair isn’t the problem – in fact my wheelchair is a tool for freedom – the problem lies in the lack of ramps and lifts to access buildings appropriately.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Please note this is not a criticism of medicine (which can be essential and very useful) – just the medical model of thinking about who has the greatest responsibility to change.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All of my research and activism is informed by the social model of disability. I firmly place responsibility for change on the shoulders</a:t>
            </a:r>
            <a:r>
              <a:rPr lang="en-GB" baseline="0" dirty="0"/>
              <a:t> of institutions and their staff. The actions and training needed to improve accessibility should be informed by disabled people, but it should not be up to disabled people alone to implement them. I emphasise that everyone has a responsibility to take action to improve disability access – irrespective of their position in an organisation. My work is as a change make – a trouble-maker even – it is necessary to overturn societal norms to get better access</a:t>
            </a:r>
            <a:endParaRPr lang="en-GB" dirty="0"/>
          </a:p>
          <a:p>
            <a:endParaRPr lang="en-GB" dirty="0"/>
          </a:p>
        </p:txBody>
      </p:sp>
      <p:sp>
        <p:nvSpPr>
          <p:cNvPr id="4" name="Slide Number Placeholder 3"/>
          <p:cNvSpPr>
            <a:spLocks noGrp="1"/>
          </p:cNvSpPr>
          <p:nvPr>
            <p:ph type="sldNum" sz="quarter" idx="5"/>
          </p:nvPr>
        </p:nvSpPr>
        <p:spPr/>
        <p:txBody>
          <a:bodyPr/>
          <a:lstStyle/>
          <a:p>
            <a:fld id="{9E034AA8-7F75-43FC-9C89-7B2AC61866DF}" type="slidenum">
              <a:rPr lang="en-GB" smtClean="0"/>
              <a:t>9</a:t>
            </a:fld>
            <a:endParaRPr lang="en-GB"/>
          </a:p>
        </p:txBody>
      </p:sp>
    </p:spTree>
    <p:extLst>
      <p:ext uri="{BB962C8B-B14F-4D97-AF65-F5344CB8AC3E}">
        <p14:creationId xmlns:p14="http://schemas.microsoft.com/office/powerpoint/2010/main" val="67837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Unfortunately this quote “My lab broke me – I hope others are better” pretty much summarised the results</a:t>
            </a:r>
          </a:p>
        </p:txBody>
      </p:sp>
      <p:sp>
        <p:nvSpPr>
          <p:cNvPr id="4" name="Slide Number Placeholder 3"/>
          <p:cNvSpPr>
            <a:spLocks noGrp="1"/>
          </p:cNvSpPr>
          <p:nvPr>
            <p:ph type="sldNum" sz="quarter" idx="5"/>
          </p:nvPr>
        </p:nvSpPr>
        <p:spPr/>
        <p:txBody>
          <a:bodyPr/>
          <a:lstStyle/>
          <a:p>
            <a:fld id="{9E034AA8-7F75-43FC-9C89-7B2AC61866DF}" type="slidenum">
              <a:rPr lang="en-GB" smtClean="0"/>
              <a:t>11</a:t>
            </a:fld>
            <a:endParaRPr lang="en-GB"/>
          </a:p>
        </p:txBody>
      </p:sp>
    </p:spTree>
    <p:extLst>
      <p:ext uri="{BB962C8B-B14F-4D97-AF65-F5344CB8AC3E}">
        <p14:creationId xmlns:p14="http://schemas.microsoft.com/office/powerpoint/2010/main" val="20694024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effectLst/>
                <a:ea typeface="Calibri" panose="020F0502020204030204" pitchFamily="34" charset="0"/>
                <a:cs typeface="Times New Roman" panose="02020603050405020304" pitchFamily="18" charset="0"/>
              </a:rPr>
              <a:t>I’m not going to cover the details of the survey results – there is a link to a talk I’ve recorded at the end of this that goes through them in more detail. But what I want to emphasise is that this isn’t treating disabled people poorly – this is treating everyone poorly – it just has more direct and absolute impact on disabled people</a:t>
            </a:r>
          </a:p>
          <a:p>
            <a:r>
              <a:rPr lang="en-GB" sz="1200" dirty="0">
                <a:effectLst/>
                <a:ea typeface="Calibri" panose="020F0502020204030204" pitchFamily="34" charset="0"/>
                <a:cs typeface="Times New Roman" panose="02020603050405020304" pitchFamily="18" charset="0"/>
              </a:rPr>
              <a:t>We are getting the basics wrong</a:t>
            </a:r>
          </a:p>
          <a:p>
            <a:pPr>
              <a:lnSpc>
                <a:spcPct val="90000"/>
              </a:lnSpc>
            </a:pPr>
            <a:r>
              <a:rPr lang="en-US" dirty="0">
                <a:solidFill>
                  <a:srgbClr val="EBEBEB"/>
                </a:solidFill>
              </a:rPr>
              <a:t>Ergonomics</a:t>
            </a:r>
          </a:p>
          <a:p>
            <a:pPr lvl="1">
              <a:lnSpc>
                <a:spcPct val="90000"/>
              </a:lnSpc>
            </a:pPr>
            <a:r>
              <a:rPr lang="en-US" dirty="0">
                <a:solidFill>
                  <a:srgbClr val="EBEBEB"/>
                </a:solidFill>
              </a:rPr>
              <a:t>46%</a:t>
            </a:r>
            <a:r>
              <a:rPr lang="en-US" dirty="0">
                <a:solidFill>
                  <a:srgbClr val="EBEBEB"/>
                </a:solidFill>
                <a:effectLst/>
              </a:rPr>
              <a:t> ergonomic adjustable seating</a:t>
            </a:r>
            <a:endParaRPr lang="en-US" dirty="0">
              <a:solidFill>
                <a:srgbClr val="EBEBEB"/>
              </a:solidFill>
            </a:endParaRPr>
          </a:p>
          <a:p>
            <a:pPr marL="457200" marR="0" lvl="1" indent="0" algn="l" defTabSz="914400" rtl="0" eaLnBrk="1" fontAlgn="auto" latinLnBrk="0" hangingPunct="1">
              <a:lnSpc>
                <a:spcPct val="90000"/>
              </a:lnSpc>
              <a:spcBef>
                <a:spcPts val="0"/>
              </a:spcBef>
              <a:spcAft>
                <a:spcPts val="0"/>
              </a:spcAft>
              <a:buClrTx/>
              <a:buSzTx/>
              <a:buFontTx/>
              <a:buNone/>
              <a:tabLst/>
              <a:defRPr/>
            </a:pPr>
            <a:r>
              <a:rPr lang="en-US" dirty="0">
                <a:solidFill>
                  <a:srgbClr val="EBEBEB"/>
                </a:solidFill>
                <a:effectLst/>
              </a:rPr>
              <a:t>&gt;90% benches &amp; equipment not height adjustable (</a:t>
            </a:r>
            <a:r>
              <a:rPr lang="en-GB" sz="1200" dirty="0">
                <a:effectLst/>
                <a:ea typeface="Calibri" panose="020F0502020204030204" pitchFamily="34" charset="0"/>
                <a:cs typeface="Times New Roman" panose="02020603050405020304" pitchFamily="18" charset="0"/>
              </a:rPr>
              <a:t>Height adjustable</a:t>
            </a:r>
            <a:r>
              <a:rPr lang="en-GB" sz="1200" baseline="0" dirty="0">
                <a:effectLst/>
                <a:ea typeface="Calibri" panose="020F0502020204030204" pitchFamily="34" charset="0"/>
                <a:cs typeface="Times New Roman" panose="02020603050405020304" pitchFamily="18" charset="0"/>
              </a:rPr>
              <a:t> </a:t>
            </a:r>
            <a:r>
              <a:rPr lang="en-GB" sz="1200" dirty="0">
                <a:effectLst/>
                <a:ea typeface="Calibri" panose="020F0502020204030204" pitchFamily="34" charset="0"/>
                <a:cs typeface="Times New Roman" panose="02020603050405020304" pitchFamily="18" charset="0"/>
              </a:rPr>
              <a:t>benches (9%), fume hoods (6%), or Category II microbiological safety hoods (4%))</a:t>
            </a:r>
            <a:endParaRPr lang="en-US" dirty="0">
              <a:solidFill>
                <a:srgbClr val="EBEBEB"/>
              </a:solidFill>
              <a:effectLst/>
            </a:endParaRPr>
          </a:p>
          <a:p>
            <a:pPr>
              <a:lnSpc>
                <a:spcPct val="90000"/>
              </a:lnSpc>
            </a:pPr>
            <a:r>
              <a:rPr lang="en-US" dirty="0">
                <a:solidFill>
                  <a:srgbClr val="EBEBEB"/>
                </a:solidFill>
              </a:rPr>
              <a:t>Toilets</a:t>
            </a:r>
          </a:p>
          <a:p>
            <a:pPr lvl="1">
              <a:lnSpc>
                <a:spcPct val="90000"/>
              </a:lnSpc>
            </a:pPr>
            <a:r>
              <a:rPr lang="en-US" dirty="0">
                <a:solidFill>
                  <a:srgbClr val="EBEBEB"/>
                </a:solidFill>
                <a:effectLst/>
              </a:rPr>
              <a:t>68% labs in building with  accessible toilet</a:t>
            </a:r>
          </a:p>
          <a:p>
            <a:pPr lvl="1">
              <a:lnSpc>
                <a:spcPct val="90000"/>
              </a:lnSpc>
            </a:pPr>
            <a:r>
              <a:rPr lang="en-US" dirty="0">
                <a:solidFill>
                  <a:srgbClr val="EBEBEB"/>
                </a:solidFill>
                <a:effectLst/>
              </a:rPr>
              <a:t>26% accessible toilets had good visual access</a:t>
            </a:r>
          </a:p>
          <a:p>
            <a:pPr lvl="1">
              <a:lnSpc>
                <a:spcPct val="90000"/>
              </a:lnSpc>
            </a:pPr>
            <a:r>
              <a:rPr lang="en-US" dirty="0">
                <a:solidFill>
                  <a:srgbClr val="EBEBEB"/>
                </a:solidFill>
                <a:effectLst/>
              </a:rPr>
              <a:t>12% had a Changing Place accessible toilet</a:t>
            </a:r>
            <a:endParaRPr lang="en-US" dirty="0">
              <a:solidFill>
                <a:srgbClr val="EBEBEB"/>
              </a:solidFill>
            </a:endParaRPr>
          </a:p>
          <a:p>
            <a:endParaRPr lang="en-GB" sz="1200" dirty="0">
              <a:effectLst/>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034CD07A-D093-4C28-9C97-A3776310F3C7}" type="slidenum">
              <a:rPr lang="en-GB" smtClean="0"/>
              <a:t>12</a:t>
            </a:fld>
            <a:endParaRPr lang="en-GB"/>
          </a:p>
        </p:txBody>
      </p:sp>
    </p:spTree>
    <p:extLst>
      <p:ext uri="{BB962C8B-B14F-4D97-AF65-F5344CB8AC3E}">
        <p14:creationId xmlns:p14="http://schemas.microsoft.com/office/powerpoint/2010/main" val="13840880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And here is my suite of access guidelines covering the ecosystem of work in labs – but they are relevant to the majority of university settings</a:t>
            </a:r>
          </a:p>
        </p:txBody>
      </p:sp>
      <p:sp>
        <p:nvSpPr>
          <p:cNvPr id="4" name="Slide Number Placeholder 3"/>
          <p:cNvSpPr>
            <a:spLocks noGrp="1"/>
          </p:cNvSpPr>
          <p:nvPr>
            <p:ph type="sldNum" sz="quarter" idx="5"/>
          </p:nvPr>
        </p:nvSpPr>
        <p:spPr/>
        <p:txBody>
          <a:bodyPr/>
          <a:lstStyle/>
          <a:p>
            <a:fld id="{9E034AA8-7F75-43FC-9C89-7B2AC61866DF}" type="slidenum">
              <a:rPr lang="en-GB" smtClean="0"/>
              <a:t>13</a:t>
            </a:fld>
            <a:endParaRPr lang="en-GB"/>
          </a:p>
        </p:txBody>
      </p:sp>
    </p:spTree>
    <p:extLst>
      <p:ext uri="{BB962C8B-B14F-4D97-AF65-F5344CB8AC3E}">
        <p14:creationId xmlns:p14="http://schemas.microsoft.com/office/powerpoint/2010/main" val="25759588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rgbClr val="EBEBEB"/>
                </a:solidFill>
              </a:rPr>
              <a:t>Immediate targets for structural access</a:t>
            </a:r>
          </a:p>
          <a:p>
            <a:r>
              <a:rPr lang="en-US" dirty="0">
                <a:solidFill>
                  <a:srgbClr val="EBEBEB"/>
                </a:solidFill>
              </a:rPr>
              <a:t>New builds and refurbishments to guideline standards</a:t>
            </a:r>
          </a:p>
          <a:p>
            <a:r>
              <a:rPr lang="en-US" dirty="0">
                <a:solidFill>
                  <a:srgbClr val="EBEBEB"/>
                </a:solidFill>
              </a:rPr>
              <a:t>New equipment and its placement to guideline standards</a:t>
            </a:r>
          </a:p>
          <a:p>
            <a:r>
              <a:rPr lang="en-US" dirty="0">
                <a:solidFill>
                  <a:srgbClr val="EBEBEB"/>
                </a:solidFill>
              </a:rPr>
              <a:t>Evac chairs or alternatives</a:t>
            </a:r>
          </a:p>
          <a:p>
            <a:r>
              <a:rPr lang="en-US" dirty="0">
                <a:solidFill>
                  <a:srgbClr val="EBEBEB"/>
                </a:solidFill>
              </a:rPr>
              <a:t>Microphones, PA systems, and portable hearing loops</a:t>
            </a:r>
          </a:p>
          <a:p>
            <a:r>
              <a:rPr lang="en-US" dirty="0">
                <a:solidFill>
                  <a:srgbClr val="EBEBEB"/>
                </a:solidFill>
              </a:rPr>
              <a:t>Euan’s guide red cord cards</a:t>
            </a:r>
          </a:p>
          <a:p>
            <a:r>
              <a:rPr lang="en-US" dirty="0" err="1">
                <a:solidFill>
                  <a:srgbClr val="EBEBEB"/>
                </a:solidFill>
              </a:rPr>
              <a:t>Colour</a:t>
            </a:r>
            <a:r>
              <a:rPr lang="en-US" dirty="0">
                <a:solidFill>
                  <a:srgbClr val="EBEBEB"/>
                </a:solidFill>
              </a:rPr>
              <a:t> contrast in accessible toilets (pot of paint)</a:t>
            </a:r>
          </a:p>
          <a:p>
            <a:endParaRPr lang="en-GB" dirty="0"/>
          </a:p>
        </p:txBody>
      </p:sp>
      <p:sp>
        <p:nvSpPr>
          <p:cNvPr id="4" name="Slide Number Placeholder 3"/>
          <p:cNvSpPr>
            <a:spLocks noGrp="1"/>
          </p:cNvSpPr>
          <p:nvPr>
            <p:ph type="sldNum" sz="quarter" idx="5"/>
          </p:nvPr>
        </p:nvSpPr>
        <p:spPr/>
        <p:txBody>
          <a:bodyPr/>
          <a:lstStyle/>
          <a:p>
            <a:fld id="{9E034AA8-7F75-43FC-9C89-7B2AC61866DF}" type="slidenum">
              <a:rPr lang="en-GB" smtClean="0"/>
              <a:t>17</a:t>
            </a:fld>
            <a:endParaRPr lang="en-GB"/>
          </a:p>
        </p:txBody>
      </p:sp>
    </p:spTree>
    <p:extLst>
      <p:ext uri="{BB962C8B-B14F-4D97-AF65-F5344CB8AC3E}">
        <p14:creationId xmlns:p14="http://schemas.microsoft.com/office/powerpoint/2010/main" val="14783422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F320521-C396-4819-B0B5-724CEC27778F}" type="datetimeFigureOut">
              <a:rPr lang="en-GB" smtClean="0"/>
              <a:t>05/05/2026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2789963-E798-4DA1-B8BC-4C8E5A79951E}" type="slidenum">
              <a:rPr lang="en-GB" smtClean="0"/>
              <a:t>‹#›</a:t>
            </a:fld>
            <a:endParaRPr lang="en-GB"/>
          </a:p>
        </p:txBody>
      </p:sp>
    </p:spTree>
    <p:extLst>
      <p:ext uri="{BB962C8B-B14F-4D97-AF65-F5344CB8AC3E}">
        <p14:creationId xmlns:p14="http://schemas.microsoft.com/office/powerpoint/2010/main" val="37601031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F320521-C396-4819-B0B5-724CEC27778F}" type="datetimeFigureOut">
              <a:rPr lang="en-GB" smtClean="0"/>
              <a:t>05/05/2026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2789963-E798-4DA1-B8BC-4C8E5A79951E}" type="slidenum">
              <a:rPr lang="en-GB" smtClean="0"/>
              <a:t>‹#›</a:t>
            </a:fld>
            <a:endParaRPr lang="en-GB"/>
          </a:p>
        </p:txBody>
      </p:sp>
    </p:spTree>
    <p:extLst>
      <p:ext uri="{BB962C8B-B14F-4D97-AF65-F5344CB8AC3E}">
        <p14:creationId xmlns:p14="http://schemas.microsoft.com/office/powerpoint/2010/main" val="15244438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CF320521-C396-4819-B0B5-724CEC27778F}" type="datetimeFigureOut">
              <a:rPr lang="en-GB" smtClean="0"/>
              <a:t>05/05/2026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2789963-E798-4DA1-B8BC-4C8E5A79951E}" type="slidenum">
              <a:rPr lang="en-GB" smtClean="0"/>
              <a:t>‹#›</a:t>
            </a:fld>
            <a:endParaRPr lang="en-GB"/>
          </a:p>
        </p:txBody>
      </p:sp>
    </p:spTree>
    <p:extLst>
      <p:ext uri="{BB962C8B-B14F-4D97-AF65-F5344CB8AC3E}">
        <p14:creationId xmlns:p14="http://schemas.microsoft.com/office/powerpoint/2010/main" val="30675436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CF320521-C396-4819-B0B5-724CEC27778F}" type="datetimeFigureOut">
              <a:rPr lang="en-GB" smtClean="0"/>
              <a:t>05/05/2026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2789963-E798-4DA1-B8BC-4C8E5A79951E}" type="slidenum">
              <a:rPr lang="en-GB" smtClean="0"/>
              <a:t>‹#›</a:t>
            </a:fld>
            <a:endParaRPr lang="en-GB"/>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24810348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F320521-C396-4819-B0B5-724CEC27778F}" type="datetimeFigureOut">
              <a:rPr lang="en-GB" smtClean="0"/>
              <a:t>05/05/2026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2789963-E798-4DA1-B8BC-4C8E5A79951E}" type="slidenum">
              <a:rPr lang="en-GB" smtClean="0"/>
              <a:t>‹#›</a:t>
            </a:fld>
            <a:endParaRPr lang="en-GB"/>
          </a:p>
        </p:txBody>
      </p:sp>
    </p:spTree>
    <p:extLst>
      <p:ext uri="{BB962C8B-B14F-4D97-AF65-F5344CB8AC3E}">
        <p14:creationId xmlns:p14="http://schemas.microsoft.com/office/powerpoint/2010/main" val="16962837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CF320521-C396-4819-B0B5-724CEC27778F}" type="datetimeFigureOut">
              <a:rPr lang="en-GB" smtClean="0"/>
              <a:t>05/05/2026</a:t>
            </a:fld>
            <a:endParaRPr lang="en-GB"/>
          </a:p>
        </p:txBody>
      </p:sp>
      <p:sp>
        <p:nvSpPr>
          <p:cNvPr id="4"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2789963-E798-4DA1-B8BC-4C8E5A79951E}" type="slidenum">
              <a:rPr lang="en-GB" smtClean="0"/>
              <a:t>‹#›</a:t>
            </a:fld>
            <a:endParaRPr lang="en-GB"/>
          </a:p>
        </p:txBody>
      </p:sp>
    </p:spTree>
    <p:extLst>
      <p:ext uri="{BB962C8B-B14F-4D97-AF65-F5344CB8AC3E}">
        <p14:creationId xmlns:p14="http://schemas.microsoft.com/office/powerpoint/2010/main" val="8781820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CF320521-C396-4819-B0B5-724CEC27778F}" type="datetimeFigureOut">
              <a:rPr lang="en-GB" smtClean="0"/>
              <a:t>05/05/2026</a:t>
            </a:fld>
            <a:endParaRPr lang="en-GB"/>
          </a:p>
        </p:txBody>
      </p:sp>
      <p:sp>
        <p:nvSpPr>
          <p:cNvPr id="4"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2789963-E798-4DA1-B8BC-4C8E5A79951E}" type="slidenum">
              <a:rPr lang="en-GB" smtClean="0"/>
              <a:t>‹#›</a:t>
            </a:fld>
            <a:endParaRPr lang="en-GB"/>
          </a:p>
        </p:txBody>
      </p:sp>
    </p:spTree>
    <p:extLst>
      <p:ext uri="{BB962C8B-B14F-4D97-AF65-F5344CB8AC3E}">
        <p14:creationId xmlns:p14="http://schemas.microsoft.com/office/powerpoint/2010/main" val="13944348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F320521-C396-4819-B0B5-724CEC27778F}" type="datetimeFigureOut">
              <a:rPr lang="en-GB" smtClean="0"/>
              <a:t>05/05/2026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2789963-E798-4DA1-B8BC-4C8E5A79951E}" type="slidenum">
              <a:rPr lang="en-GB" smtClean="0"/>
              <a:t>‹#›</a:t>
            </a:fld>
            <a:endParaRPr lang="en-GB"/>
          </a:p>
        </p:txBody>
      </p:sp>
    </p:spTree>
    <p:extLst>
      <p:ext uri="{BB962C8B-B14F-4D97-AF65-F5344CB8AC3E}">
        <p14:creationId xmlns:p14="http://schemas.microsoft.com/office/powerpoint/2010/main" val="38526549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F320521-C396-4819-B0B5-724CEC27778F}" type="datetimeFigureOut">
              <a:rPr lang="en-GB" smtClean="0"/>
              <a:t>05/05/2026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2789963-E798-4DA1-B8BC-4C8E5A79951E}" type="slidenum">
              <a:rPr lang="en-GB" smtClean="0"/>
              <a:t>‹#›</a:t>
            </a:fld>
            <a:endParaRPr lang="en-GB"/>
          </a:p>
        </p:txBody>
      </p:sp>
    </p:spTree>
    <p:extLst>
      <p:ext uri="{BB962C8B-B14F-4D97-AF65-F5344CB8AC3E}">
        <p14:creationId xmlns:p14="http://schemas.microsoft.com/office/powerpoint/2010/main" val="8264886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CF320521-C396-4819-B0B5-724CEC27778F}" type="datetimeFigureOut">
              <a:rPr lang="en-GB" smtClean="0"/>
              <a:t>05/05/2026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2789963-E798-4DA1-B8BC-4C8E5A79951E}" type="slidenum">
              <a:rPr lang="en-GB" smtClean="0"/>
              <a:t>‹#›</a:t>
            </a:fld>
            <a:endParaRPr lang="en-GB"/>
          </a:p>
        </p:txBody>
      </p:sp>
    </p:spTree>
    <p:extLst>
      <p:ext uri="{BB962C8B-B14F-4D97-AF65-F5344CB8AC3E}">
        <p14:creationId xmlns:p14="http://schemas.microsoft.com/office/powerpoint/2010/main" val="27445790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F320521-C396-4819-B0B5-724CEC27778F}" type="datetimeFigureOut">
              <a:rPr lang="en-GB" smtClean="0"/>
              <a:t>05/05/2026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2789963-E798-4DA1-B8BC-4C8E5A79951E}" type="slidenum">
              <a:rPr lang="en-GB" smtClean="0"/>
              <a:t>‹#›</a:t>
            </a:fld>
            <a:endParaRPr lang="en-GB"/>
          </a:p>
        </p:txBody>
      </p:sp>
    </p:spTree>
    <p:extLst>
      <p:ext uri="{BB962C8B-B14F-4D97-AF65-F5344CB8AC3E}">
        <p14:creationId xmlns:p14="http://schemas.microsoft.com/office/powerpoint/2010/main" val="1193084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F320521-C396-4819-B0B5-724CEC27778F}" type="datetimeFigureOut">
              <a:rPr lang="en-GB" smtClean="0"/>
              <a:t>05/05/2026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2789963-E798-4DA1-B8BC-4C8E5A79951E}" type="slidenum">
              <a:rPr lang="en-GB" smtClean="0"/>
              <a:t>‹#›</a:t>
            </a:fld>
            <a:endParaRPr lang="en-GB"/>
          </a:p>
        </p:txBody>
      </p:sp>
    </p:spTree>
    <p:extLst>
      <p:ext uri="{BB962C8B-B14F-4D97-AF65-F5344CB8AC3E}">
        <p14:creationId xmlns:p14="http://schemas.microsoft.com/office/powerpoint/2010/main" val="179531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F320521-C396-4819-B0B5-724CEC27778F}" type="datetimeFigureOut">
              <a:rPr lang="en-GB" smtClean="0"/>
              <a:t>05/05/2026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2789963-E798-4DA1-B8BC-4C8E5A79951E}" type="slidenum">
              <a:rPr lang="en-GB" smtClean="0"/>
              <a:t>‹#›</a:t>
            </a:fld>
            <a:endParaRPr lang="en-GB"/>
          </a:p>
        </p:txBody>
      </p:sp>
    </p:spTree>
    <p:extLst>
      <p:ext uri="{BB962C8B-B14F-4D97-AF65-F5344CB8AC3E}">
        <p14:creationId xmlns:p14="http://schemas.microsoft.com/office/powerpoint/2010/main" val="19031972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CF320521-C396-4819-B0B5-724CEC27778F}" type="datetimeFigureOut">
              <a:rPr lang="en-GB" smtClean="0"/>
              <a:t>05/05/2026</a:t>
            </a:fld>
            <a:endParaRPr lang="en-GB"/>
          </a:p>
        </p:txBody>
      </p:sp>
      <p:sp>
        <p:nvSpPr>
          <p:cNvPr id="5" name="Footer Placeholder 3"/>
          <p:cNvSpPr>
            <a:spLocks noGrp="1"/>
          </p:cNvSpPr>
          <p:nvPr>
            <p:ph type="ftr" sz="quarter" idx="11"/>
          </p:nvPr>
        </p:nvSpPr>
        <p:spPr/>
        <p:txBody>
          <a:bodyPr/>
          <a:lstStyle/>
          <a:p>
            <a:endParaRPr lang="en-GB"/>
          </a:p>
        </p:txBody>
      </p:sp>
      <p:sp>
        <p:nvSpPr>
          <p:cNvPr id="6" name="Slide Number Placeholder 4"/>
          <p:cNvSpPr>
            <a:spLocks noGrp="1"/>
          </p:cNvSpPr>
          <p:nvPr>
            <p:ph type="sldNum" sz="quarter" idx="12"/>
          </p:nvPr>
        </p:nvSpPr>
        <p:spPr/>
        <p:txBody>
          <a:bodyPr/>
          <a:lstStyle/>
          <a:p>
            <a:fld id="{62789963-E798-4DA1-B8BC-4C8E5A79951E}" type="slidenum">
              <a:rPr lang="en-GB" smtClean="0"/>
              <a:t>‹#›</a:t>
            </a:fld>
            <a:endParaRPr lang="en-GB"/>
          </a:p>
        </p:txBody>
      </p:sp>
    </p:spTree>
    <p:extLst>
      <p:ext uri="{BB962C8B-B14F-4D97-AF65-F5344CB8AC3E}">
        <p14:creationId xmlns:p14="http://schemas.microsoft.com/office/powerpoint/2010/main" val="36270144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CF320521-C396-4819-B0B5-724CEC27778F}" type="datetimeFigureOut">
              <a:rPr lang="en-GB" smtClean="0"/>
              <a:t>05/05/2026</a:t>
            </a:fld>
            <a:endParaRPr lang="en-GB"/>
          </a:p>
        </p:txBody>
      </p:sp>
      <p:sp>
        <p:nvSpPr>
          <p:cNvPr id="5" name="Footer Placeholder 2"/>
          <p:cNvSpPr>
            <a:spLocks noGrp="1"/>
          </p:cNvSpPr>
          <p:nvPr>
            <p:ph type="ftr" sz="quarter" idx="11"/>
          </p:nvPr>
        </p:nvSpPr>
        <p:spPr/>
        <p:txBody>
          <a:bodyPr/>
          <a:lstStyle/>
          <a:p>
            <a:endParaRPr lang="en-GB"/>
          </a:p>
        </p:txBody>
      </p:sp>
      <p:sp>
        <p:nvSpPr>
          <p:cNvPr id="6" name="Slide Number Placeholder 3"/>
          <p:cNvSpPr>
            <a:spLocks noGrp="1"/>
          </p:cNvSpPr>
          <p:nvPr>
            <p:ph type="sldNum" sz="quarter" idx="12"/>
          </p:nvPr>
        </p:nvSpPr>
        <p:spPr/>
        <p:txBody>
          <a:bodyPr/>
          <a:lstStyle/>
          <a:p>
            <a:fld id="{62789963-E798-4DA1-B8BC-4C8E5A79951E}" type="slidenum">
              <a:rPr lang="en-GB" smtClean="0"/>
              <a:t>‹#›</a:t>
            </a:fld>
            <a:endParaRPr lang="en-GB"/>
          </a:p>
        </p:txBody>
      </p:sp>
    </p:spTree>
    <p:extLst>
      <p:ext uri="{BB962C8B-B14F-4D97-AF65-F5344CB8AC3E}">
        <p14:creationId xmlns:p14="http://schemas.microsoft.com/office/powerpoint/2010/main" val="4891537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CF320521-C396-4819-B0B5-724CEC27778F}" type="datetimeFigureOut">
              <a:rPr lang="en-GB" smtClean="0"/>
              <a:t>05/05/2026</a:t>
            </a:fld>
            <a:endParaRPr lang="en-GB"/>
          </a:p>
        </p:txBody>
      </p:sp>
      <p:sp>
        <p:nvSpPr>
          <p:cNvPr id="5" name="Footer Placeholder 5"/>
          <p:cNvSpPr>
            <a:spLocks noGrp="1"/>
          </p:cNvSpPr>
          <p:nvPr>
            <p:ph type="ftr" sz="quarter" idx="11"/>
          </p:nvPr>
        </p:nvSpPr>
        <p:spPr/>
        <p:txBody>
          <a:bodyPr/>
          <a:lstStyle/>
          <a:p>
            <a:endParaRPr lang="en-GB"/>
          </a:p>
        </p:txBody>
      </p:sp>
      <p:sp>
        <p:nvSpPr>
          <p:cNvPr id="6" name="Slide Number Placeholder 6"/>
          <p:cNvSpPr>
            <a:spLocks noGrp="1"/>
          </p:cNvSpPr>
          <p:nvPr>
            <p:ph type="sldNum" sz="quarter" idx="12"/>
          </p:nvPr>
        </p:nvSpPr>
        <p:spPr/>
        <p:txBody>
          <a:bodyPr/>
          <a:lstStyle/>
          <a:p>
            <a:fld id="{62789963-E798-4DA1-B8BC-4C8E5A79951E}" type="slidenum">
              <a:rPr lang="en-GB" smtClean="0"/>
              <a:t>‹#›</a:t>
            </a:fld>
            <a:endParaRPr lang="en-GB"/>
          </a:p>
        </p:txBody>
      </p:sp>
    </p:spTree>
    <p:extLst>
      <p:ext uri="{BB962C8B-B14F-4D97-AF65-F5344CB8AC3E}">
        <p14:creationId xmlns:p14="http://schemas.microsoft.com/office/powerpoint/2010/main" val="391764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F320521-C396-4819-B0B5-724CEC27778F}" type="datetimeFigureOut">
              <a:rPr lang="en-GB" smtClean="0"/>
              <a:t>05/05/2026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2789963-E798-4DA1-B8BC-4C8E5A79951E}" type="slidenum">
              <a:rPr lang="en-GB" smtClean="0"/>
              <a:t>‹#›</a:t>
            </a:fld>
            <a:endParaRPr lang="en-GB"/>
          </a:p>
        </p:txBody>
      </p:sp>
    </p:spTree>
    <p:extLst>
      <p:ext uri="{BB962C8B-B14F-4D97-AF65-F5344CB8AC3E}">
        <p14:creationId xmlns:p14="http://schemas.microsoft.com/office/powerpoint/2010/main" val="2415755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CF320521-C396-4819-B0B5-724CEC27778F}" type="datetimeFigureOut">
              <a:rPr lang="en-GB" smtClean="0"/>
              <a:t>05/05/2026</a:t>
            </a:fld>
            <a:endParaRPr lang="en-GB"/>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GB"/>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62789963-E798-4DA1-B8BC-4C8E5A79951E}" type="slidenum">
              <a:rPr lang="en-GB" smtClean="0"/>
              <a:t>‹#›</a:t>
            </a:fld>
            <a:endParaRPr lang="en-GB"/>
          </a:p>
        </p:txBody>
      </p:sp>
    </p:spTree>
    <p:extLst>
      <p:ext uri="{BB962C8B-B14F-4D97-AF65-F5344CB8AC3E}">
        <p14:creationId xmlns:p14="http://schemas.microsoft.com/office/powerpoint/2010/main" val="874952239"/>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Katherine@accessingbrilliance.org" TargetMode="External"/><Relationship Id="rId2" Type="http://schemas.openxmlformats.org/officeDocument/2006/relationships/hyperlink" Target="mailto:k.deane@uea.ac.uk" TargetMode="Externa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hyperlink" Target="https://www.compassionomics.com/" TargetMode="External"/><Relationship Id="rId2" Type="http://schemas.openxmlformats.org/officeDocument/2006/relationships/hyperlink" Target="https://bit.ly/4hz535w"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hyperlink" Target="https://bit.ly/4od2J84" TargetMode="External"/><Relationship Id="rId7"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euansguide.com/safertoilets"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g"/><Relationship Id="rId7"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 Id="rId9" Type="http://schemas.openxmlformats.org/officeDocument/2006/relationships/image" Target="../media/image14.jpeg"/></Relationships>
</file>

<file path=ppt/slides/_rels/slide30.xml.rels><?xml version="1.0" encoding="UTF-8" standalone="yes"?>
<Relationships xmlns="http://schemas.openxmlformats.org/package/2006/relationships"><Relationship Id="rId3" Type="http://schemas.openxmlformats.org/officeDocument/2006/relationships/hyperlink" Target="https://www.uea.ac.uk/groups-and-centres/projects/access-all-areas-in-labs" TargetMode="External"/><Relationship Id="rId2" Type="http://schemas.openxmlformats.org/officeDocument/2006/relationships/hyperlink" Target="https://www.uea.ac.uk/groups-and-centres/projects/access-all-areas-in-labs/DALE/DALE" TargetMode="External"/><Relationship Id="rId1" Type="http://schemas.openxmlformats.org/officeDocument/2006/relationships/slideLayout" Target="../slideLayouts/slideLayout2.xml"/><Relationship Id="rId5" Type="http://schemas.openxmlformats.org/officeDocument/2006/relationships/hyperlink" Target="mailto:Katherine@accessingbrilliance.org" TargetMode="External"/><Relationship Id="rId4" Type="http://schemas.openxmlformats.org/officeDocument/2006/relationships/hyperlink" Target="mailto:k.deane@uea.ac.uk"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s://bit.ly/4hz535w"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s://doi.org/10.1042/bio_2024_138" TargetMode="External"/><Relationship Id="rId5" Type="http://schemas.openxmlformats.org/officeDocument/2006/relationships/hyperlink" Target="https://gh.bmj.com/content/bmjgh/8/11/e013473.full.pdf" TargetMode="External"/><Relationship Id="rId4" Type="http://schemas.openxmlformats.org/officeDocument/2006/relationships/hyperlink" Target="https://www.nihr.ac.uk/inclusive-research-design-become-nihr-condition-funding"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s://innovations.bmj.com/content/5/1/43" TargetMode="External"/><Relationship Id="rId2" Type="http://schemas.openxmlformats.org/officeDocument/2006/relationships/hyperlink" Target="https://www.uea.ac.uk/web/groups-and-centres/projects/access-all-areas-in-labs" TargetMode="External"/><Relationship Id="rId1" Type="http://schemas.openxmlformats.org/officeDocument/2006/relationships/slideLayout" Target="../slideLayouts/slideLayout2.xml"/><Relationship Id="rId6" Type="http://schemas.openxmlformats.org/officeDocument/2006/relationships/hyperlink" Target="https://bit.ly/4hz535w" TargetMode="External"/><Relationship Id="rId5" Type="http://schemas.openxmlformats.org/officeDocument/2006/relationships/hyperlink" Target="https://eige.europa.eu/sites/default/files/core_values_work_brage_lovkrona.pdf" TargetMode="External"/><Relationship Id="rId4" Type="http://schemas.openxmlformats.org/officeDocument/2006/relationships/hyperlink" Target="https://doi.org/10.1007/s43441-022-00432-x"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s://www.sangath.in/projects/ihear-peers-for-equity" TargetMode="External"/><Relationship Id="rId2" Type="http://schemas.openxmlformats.org/officeDocument/2006/relationships/hyperlink" Target="https://mrctcenter.org/diversity-in-clinical-research/tools/abd_toolkit/" TargetMode="External"/><Relationship Id="rId1" Type="http://schemas.openxmlformats.org/officeDocument/2006/relationships/slideLayout" Target="../slideLayouts/slideLayout2.xml"/><Relationship Id="rId4" Type="http://schemas.openxmlformats.org/officeDocument/2006/relationships/hyperlink" Target="https://edisgroup.org/wp-content/uploads/2022/05/DAISY-guidance-current-upated-May-2022-V2.pdf" TargetMode="External"/></Relationships>
</file>

<file path=ppt/slides/_rels/slide34.xml.rels><?xml version="1.0" encoding="UTF-8" standalone="yes"?>
<Relationships xmlns="http://schemas.openxmlformats.org/package/2006/relationships"><Relationship Id="rId8" Type="http://schemas.openxmlformats.org/officeDocument/2006/relationships/hyperlink" Target="https://www.amazon.co.uk/How-Argue-Racist-History-Science/dp/1474611249" TargetMode="External"/><Relationship Id="rId3" Type="http://schemas.openxmlformats.org/officeDocument/2006/relationships/hyperlink" Target="https://en.wikipedia.org/wiki/The_No_Asshole_Rule" TargetMode="External"/><Relationship Id="rId7" Type="http://schemas.openxmlformats.org/officeDocument/2006/relationships/hyperlink" Target="http://www.behaviourchangewheel.com/" TargetMode="External"/><Relationship Id="rId2" Type="http://schemas.openxmlformats.org/officeDocument/2006/relationships/hyperlink" Target="https://susanjeffers.com/books/" TargetMode="External"/><Relationship Id="rId1" Type="http://schemas.openxmlformats.org/officeDocument/2006/relationships/slideLayout" Target="../slideLayouts/slideLayout2.xml"/><Relationship Id="rId6" Type="http://schemas.openxmlformats.org/officeDocument/2006/relationships/hyperlink" Target="https://www.compassionomics.com/" TargetMode="External"/><Relationship Id="rId5" Type="http://schemas.openxmlformats.org/officeDocument/2006/relationships/hyperlink" Target="https://brenebrown.com/hubs/dare-to-lead/" TargetMode="External"/><Relationship Id="rId4" Type="http://schemas.openxmlformats.org/officeDocument/2006/relationships/hyperlink" Target="https://simonsinek.com/books/start-with-why/"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s://youtu.be/XZ72o4fbuh8" TargetMode="External"/><Relationship Id="rId2" Type="http://schemas.openxmlformats.org/officeDocument/2006/relationships/hyperlink" Target="https://www.youtube.com/watch?v=j9H9tdPjpQw&amp;t=10s" TargetMode="External"/><Relationship Id="rId1" Type="http://schemas.openxmlformats.org/officeDocument/2006/relationships/slideLayout" Target="../slideLayouts/slideLayout2.xml"/><Relationship Id="rId5" Type="http://schemas.openxmlformats.org/officeDocument/2006/relationships/hyperlink" Target="https://www.youtube.com/watch?v=vjMHySCxY2k&amp;feature=youtu.be" TargetMode="External"/><Relationship Id="rId4" Type="http://schemas.openxmlformats.org/officeDocument/2006/relationships/hyperlink" Target="https://emmaelvidge.wordpress.com/2021/10/26/episode_2_katherine_deane/"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s://pubmed.ncbi.nlm.nih.gov/37918873/" TargetMode="External"/><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21.jpeg"/><Relationship Id="rId4" Type="http://schemas.openxmlformats.org/officeDocument/2006/relationships/image" Target="../media/image20.jpe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BB3293-5D53-9E42-6315-43F6CF9E14A9}"/>
              </a:ext>
            </a:extLst>
          </p:cNvPr>
          <p:cNvSpPr>
            <a:spLocks noGrp="1"/>
          </p:cNvSpPr>
          <p:nvPr>
            <p:ph type="ctrTitle"/>
          </p:nvPr>
        </p:nvSpPr>
        <p:spPr>
          <a:xfrm>
            <a:off x="1154955" y="1447800"/>
            <a:ext cx="6312645" cy="3329581"/>
          </a:xfrm>
        </p:spPr>
        <p:txBody>
          <a:bodyPr/>
          <a:lstStyle/>
          <a:p>
            <a:r>
              <a:rPr lang="en-GB" dirty="0"/>
              <a:t>Lab access: Do it, Prove it, Value it</a:t>
            </a:r>
          </a:p>
        </p:txBody>
      </p:sp>
      <p:sp>
        <p:nvSpPr>
          <p:cNvPr id="3" name="Subtitle 2">
            <a:extLst>
              <a:ext uri="{FF2B5EF4-FFF2-40B4-BE49-F238E27FC236}">
                <a16:creationId xmlns:a16="http://schemas.microsoft.com/office/drawing/2014/main" id="{7AB653D3-A3DF-1088-2C4C-EAA235A1EC45}"/>
              </a:ext>
            </a:extLst>
          </p:cNvPr>
          <p:cNvSpPr>
            <a:spLocks noGrp="1"/>
          </p:cNvSpPr>
          <p:nvPr>
            <p:ph type="subTitle" idx="1"/>
          </p:nvPr>
        </p:nvSpPr>
        <p:spPr/>
        <p:txBody>
          <a:bodyPr>
            <a:noAutofit/>
          </a:bodyPr>
          <a:lstStyle/>
          <a:p>
            <a:r>
              <a:rPr lang="en-GB" dirty="0"/>
              <a:t>Dr Katherine Deane</a:t>
            </a:r>
          </a:p>
          <a:p>
            <a:r>
              <a:rPr lang="en-GB" dirty="0"/>
              <a:t>University of East Anglia</a:t>
            </a:r>
          </a:p>
          <a:p>
            <a:r>
              <a:rPr lang="en-GB" dirty="0">
                <a:hlinkClick r:id="rId2"/>
              </a:rPr>
              <a:t>k.deane@uea.ac.uk</a:t>
            </a:r>
            <a:r>
              <a:rPr lang="en-GB" dirty="0"/>
              <a:t> </a:t>
            </a:r>
          </a:p>
          <a:p>
            <a:r>
              <a:rPr lang="en-GB" dirty="0">
                <a:hlinkClick r:id="rId3"/>
              </a:rPr>
              <a:t>Katherine@accessingbrilliance.org</a:t>
            </a:r>
            <a:endParaRPr lang="en-GB" dirty="0"/>
          </a:p>
        </p:txBody>
      </p:sp>
      <p:pic>
        <p:nvPicPr>
          <p:cNvPr id="4" name="Picture 3" descr="Colorful rectangular objects with text&#10;&#10;AI-generated content may be incorrect.">
            <a:extLst>
              <a:ext uri="{FF2B5EF4-FFF2-40B4-BE49-F238E27FC236}">
                <a16:creationId xmlns:a16="http://schemas.microsoft.com/office/drawing/2014/main" id="{3489CEC6-9BA2-A8C3-9CA1-99538BD6B225}"/>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79017" y="468037"/>
            <a:ext cx="3225165" cy="3225165"/>
          </a:xfrm>
          <a:prstGeom prst="rect">
            <a:avLst/>
          </a:prstGeom>
          <a:noFill/>
          <a:ln>
            <a:noFill/>
          </a:ln>
        </p:spPr>
      </p:pic>
    </p:spTree>
    <p:extLst>
      <p:ext uri="{BB962C8B-B14F-4D97-AF65-F5344CB8AC3E}">
        <p14:creationId xmlns:p14="http://schemas.microsoft.com/office/powerpoint/2010/main" val="33774237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85D276-5D2B-B04C-49DD-03D55973E3E6}"/>
              </a:ext>
            </a:extLst>
          </p:cNvPr>
          <p:cNvSpPr>
            <a:spLocks noGrp="1"/>
          </p:cNvSpPr>
          <p:nvPr>
            <p:ph type="title"/>
          </p:nvPr>
        </p:nvSpPr>
        <p:spPr/>
        <p:txBody>
          <a:bodyPr/>
          <a:lstStyle/>
          <a:p>
            <a:r>
              <a:rPr lang="en-GB" dirty="0"/>
              <a:t>Why are diverse teams </a:t>
            </a:r>
            <a:br>
              <a:rPr lang="en-GB" dirty="0"/>
            </a:br>
            <a:r>
              <a:rPr lang="en-GB" dirty="0"/>
              <a:t>valuable?</a:t>
            </a:r>
          </a:p>
        </p:txBody>
      </p:sp>
      <p:sp>
        <p:nvSpPr>
          <p:cNvPr id="3" name="Content Placeholder 2">
            <a:extLst>
              <a:ext uri="{FF2B5EF4-FFF2-40B4-BE49-F238E27FC236}">
                <a16:creationId xmlns:a16="http://schemas.microsoft.com/office/drawing/2014/main" id="{087E17E7-76FE-8939-0D29-BDA1612CFACF}"/>
              </a:ext>
            </a:extLst>
          </p:cNvPr>
          <p:cNvSpPr>
            <a:spLocks noGrp="1"/>
          </p:cNvSpPr>
          <p:nvPr>
            <p:ph idx="1"/>
          </p:nvPr>
        </p:nvSpPr>
        <p:spPr/>
        <p:txBody>
          <a:bodyPr>
            <a:normAutofit fontScale="92500" lnSpcReduction="20000"/>
          </a:bodyPr>
          <a:lstStyle/>
          <a:p>
            <a:r>
              <a:rPr lang="en-GB" sz="2400" dirty="0"/>
              <a:t>Diversity of team’s expertise = creative problem solving</a:t>
            </a:r>
          </a:p>
          <a:p>
            <a:r>
              <a:rPr lang="en-GB" sz="2400" dirty="0"/>
              <a:t>Data quality and impact</a:t>
            </a:r>
          </a:p>
          <a:p>
            <a:r>
              <a:rPr lang="en-GB" sz="2400" dirty="0"/>
              <a:t>Ethics - Declaration of Helsinki amended 2024 (</a:t>
            </a:r>
            <a:r>
              <a:rPr lang="en-GB" sz="2400" dirty="0">
                <a:ea typeface="Times New Roman" panose="02020603050405020304" pitchFamily="18" charset="0"/>
                <a:cs typeface="Times New Roman" panose="02020603050405020304" pitchFamily="18" charset="0"/>
                <a:hlinkClick r:id="rId2"/>
              </a:rPr>
              <a:t>https://bit.ly/4hz535w</a:t>
            </a:r>
            <a:r>
              <a:rPr lang="en-GB" sz="2400" dirty="0">
                <a:ea typeface="Times New Roman" panose="02020603050405020304" pitchFamily="18" charset="0"/>
                <a:cs typeface="Times New Roman" panose="02020603050405020304" pitchFamily="18" charset="0"/>
              </a:rPr>
              <a:t>)</a:t>
            </a:r>
            <a:endParaRPr lang="en-GB" sz="2400" dirty="0"/>
          </a:p>
          <a:p>
            <a:endParaRPr lang="en-GB" sz="2400" dirty="0"/>
          </a:p>
          <a:p>
            <a:r>
              <a:rPr lang="en-GB" sz="2400" dirty="0"/>
              <a:t>Everyone has aspects of diversity</a:t>
            </a:r>
          </a:p>
          <a:p>
            <a:r>
              <a:rPr lang="en-GB" sz="2400" dirty="0"/>
              <a:t>Everyone has differing needs</a:t>
            </a:r>
          </a:p>
          <a:p>
            <a:endParaRPr lang="en-GB" sz="2400" dirty="0"/>
          </a:p>
          <a:p>
            <a:r>
              <a:rPr lang="en-GB" sz="2400" dirty="0" err="1"/>
              <a:t>Compassionomics</a:t>
            </a:r>
            <a:r>
              <a:rPr lang="en-GB" sz="2400" dirty="0"/>
              <a:t> (</a:t>
            </a:r>
            <a:r>
              <a:rPr lang="en-GB" sz="2400" dirty="0">
                <a:hlinkClick r:id="rId3"/>
              </a:rPr>
              <a:t>https://www.compassionomics.com/</a:t>
            </a:r>
            <a:r>
              <a:rPr lang="en-GB" sz="2400" dirty="0"/>
              <a:t>) </a:t>
            </a:r>
          </a:p>
          <a:p>
            <a:pPr lvl="1"/>
            <a:r>
              <a:rPr lang="en-GB" sz="2400" dirty="0"/>
              <a:t>Taking action on empathy</a:t>
            </a:r>
          </a:p>
          <a:p>
            <a:pPr lvl="1"/>
            <a:r>
              <a:rPr lang="en-GB" sz="2400" dirty="0"/>
              <a:t>Helper’s high – less burnout</a:t>
            </a:r>
          </a:p>
          <a:p>
            <a:pPr lvl="1"/>
            <a:endParaRPr lang="en-GB" dirty="0"/>
          </a:p>
          <a:p>
            <a:pPr lvl="1"/>
            <a:endParaRPr lang="en-GB" dirty="0"/>
          </a:p>
        </p:txBody>
      </p:sp>
    </p:spTree>
    <p:extLst>
      <p:ext uri="{BB962C8B-B14F-4D97-AF65-F5344CB8AC3E}">
        <p14:creationId xmlns:p14="http://schemas.microsoft.com/office/powerpoint/2010/main" val="14894178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79590B0-193A-2C67-DE45-35BBA64BA3F6}"/>
              </a:ext>
            </a:extLst>
          </p:cNvPr>
          <p:cNvSpPr>
            <a:spLocks noGrp="1"/>
          </p:cNvSpPr>
          <p:nvPr>
            <p:ph type="title"/>
          </p:nvPr>
        </p:nvSpPr>
        <p:spPr>
          <a:xfrm>
            <a:off x="648931" y="629266"/>
            <a:ext cx="4166510" cy="1622321"/>
          </a:xfrm>
        </p:spPr>
        <p:txBody>
          <a:bodyPr vert="horz" lIns="91440" tIns="45720" rIns="91440" bIns="45720" rtlCol="0" anchor="t">
            <a:normAutofit/>
          </a:bodyPr>
          <a:lstStyle/>
          <a:p>
            <a:endParaRPr lang="en-US" sz="4200" b="0" i="0" kern="1200">
              <a:solidFill>
                <a:srgbClr val="EBEBEB"/>
              </a:solidFill>
              <a:latin typeface="+mj-lt"/>
              <a:ea typeface="+mj-ea"/>
              <a:cs typeface="+mj-cs"/>
            </a:endParaRPr>
          </a:p>
        </p:txBody>
      </p:sp>
      <p:pic>
        <p:nvPicPr>
          <p:cNvPr id="6" name="Content Placeholder 5" descr="Icon of a broken test tube leaking yellow liquid">
            <a:extLst>
              <a:ext uri="{FF2B5EF4-FFF2-40B4-BE49-F238E27FC236}">
                <a16:creationId xmlns:a16="http://schemas.microsoft.com/office/drawing/2014/main" id="{C2A1D3BC-39E7-9915-51EE-028C63812ECE}"/>
              </a:ext>
            </a:extLst>
          </p:cNvPr>
          <p:cNvPicPr>
            <a:picLocks noGrp="1" noChangeAspect="1"/>
          </p:cNvPicPr>
          <p:nvPr>
            <p:ph sz="half" idx="2"/>
          </p:nvPr>
        </p:nvPicPr>
        <p:blipFill>
          <a:blip r:embed="rId3"/>
          <a:stretch>
            <a:fillRect/>
          </a:stretch>
        </p:blipFill>
        <p:spPr>
          <a:xfrm>
            <a:off x="6093992" y="704054"/>
            <a:ext cx="5449889" cy="5449889"/>
          </a:xfrm>
          <a:prstGeom prst="rect">
            <a:avLst/>
          </a:prstGeom>
          <a:solidFill>
            <a:schemeClr val="tx1"/>
          </a:solidFill>
          <a:effectLst/>
        </p:spPr>
      </p:pic>
      <p:sp>
        <p:nvSpPr>
          <p:cNvPr id="3" name="Content Placeholder 2">
            <a:extLst>
              <a:ext uri="{FF2B5EF4-FFF2-40B4-BE49-F238E27FC236}">
                <a16:creationId xmlns:a16="http://schemas.microsoft.com/office/drawing/2014/main" id="{06D4F0EF-3A01-615D-54B8-596BA1BBA97B}"/>
              </a:ext>
            </a:extLst>
          </p:cNvPr>
          <p:cNvSpPr>
            <a:spLocks noGrp="1"/>
          </p:cNvSpPr>
          <p:nvPr>
            <p:ph sz="half" idx="1"/>
          </p:nvPr>
        </p:nvSpPr>
        <p:spPr>
          <a:xfrm>
            <a:off x="648931" y="2438400"/>
            <a:ext cx="4166509" cy="3785419"/>
          </a:xfrm>
        </p:spPr>
        <p:txBody>
          <a:bodyPr vert="horz" lIns="91440" tIns="45720" rIns="91440" bIns="45720" rtlCol="0">
            <a:normAutofit/>
          </a:bodyPr>
          <a:lstStyle/>
          <a:p>
            <a:pPr marL="0" indent="0">
              <a:buNone/>
            </a:pPr>
            <a:r>
              <a:rPr lang="en-US" sz="4800" dirty="0">
                <a:solidFill>
                  <a:srgbClr val="EBEBEB"/>
                </a:solidFill>
                <a:effectLst/>
              </a:rPr>
              <a:t>“My lab broke me – </a:t>
            </a:r>
          </a:p>
          <a:p>
            <a:pPr marL="0" indent="0">
              <a:buNone/>
            </a:pPr>
            <a:r>
              <a:rPr lang="en-US" sz="4800" dirty="0">
                <a:solidFill>
                  <a:srgbClr val="EBEBEB"/>
                </a:solidFill>
                <a:effectLst/>
              </a:rPr>
              <a:t>I hope others are better”</a:t>
            </a:r>
          </a:p>
          <a:p>
            <a:endParaRPr lang="en-US" dirty="0">
              <a:solidFill>
                <a:srgbClr val="EBEBEB"/>
              </a:solidFill>
            </a:endParaRPr>
          </a:p>
        </p:txBody>
      </p:sp>
      <p:sp>
        <p:nvSpPr>
          <p:cNvPr id="7" name="TextBox 6">
            <a:extLst>
              <a:ext uri="{FF2B5EF4-FFF2-40B4-BE49-F238E27FC236}">
                <a16:creationId xmlns:a16="http://schemas.microsoft.com/office/drawing/2014/main" id="{ADB31865-C469-1545-762D-F36B092AE3CC}"/>
              </a:ext>
            </a:extLst>
          </p:cNvPr>
          <p:cNvSpPr txBox="1"/>
          <p:nvPr/>
        </p:nvSpPr>
        <p:spPr>
          <a:xfrm>
            <a:off x="5425122" y="6392421"/>
            <a:ext cx="3617278" cy="369332"/>
          </a:xfrm>
          <a:prstGeom prst="rect">
            <a:avLst/>
          </a:prstGeom>
          <a:noFill/>
        </p:spPr>
        <p:txBody>
          <a:bodyPr wrap="square" rtlCol="0">
            <a:spAutoFit/>
          </a:bodyPr>
          <a:lstStyle/>
          <a:p>
            <a:r>
              <a:rPr lang="en-GB" dirty="0">
                <a:latin typeface="Ubuntu" panose="020B0504030602030204" pitchFamily="34" charset="0"/>
              </a:rPr>
              <a:t>© </a:t>
            </a:r>
            <a:r>
              <a:rPr lang="en-GB" dirty="0" err="1">
                <a:latin typeface="Ubuntu" panose="020B0504030602030204" pitchFamily="34" charset="0"/>
              </a:rPr>
              <a:t>Eucalyp</a:t>
            </a:r>
            <a:endParaRPr lang="en-GB" dirty="0"/>
          </a:p>
        </p:txBody>
      </p:sp>
    </p:spTree>
    <p:extLst>
      <p:ext uri="{BB962C8B-B14F-4D97-AF65-F5344CB8AC3E}">
        <p14:creationId xmlns:p14="http://schemas.microsoft.com/office/powerpoint/2010/main" val="41729660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D71654-2094-65FD-21E7-1318547CCFB9}"/>
              </a:ext>
            </a:extLst>
          </p:cNvPr>
          <p:cNvSpPr>
            <a:spLocks noGrp="1"/>
          </p:cNvSpPr>
          <p:nvPr>
            <p:ph type="title"/>
          </p:nvPr>
        </p:nvSpPr>
        <p:spPr>
          <a:xfrm>
            <a:off x="648931" y="629266"/>
            <a:ext cx="7749634" cy="1622321"/>
          </a:xfrm>
        </p:spPr>
        <p:txBody>
          <a:bodyPr vert="horz" lIns="91440" tIns="45720" rIns="91440" bIns="45720" rtlCol="0" anchor="t">
            <a:normAutofit/>
          </a:bodyPr>
          <a:lstStyle/>
          <a:p>
            <a:r>
              <a:rPr lang="en-US" b="0" i="0" kern="1200" dirty="0">
                <a:solidFill>
                  <a:srgbClr val="EBEBEB"/>
                </a:solidFill>
                <a:latin typeface="+mj-lt"/>
                <a:ea typeface="+mj-ea"/>
                <a:cs typeface="+mj-cs"/>
              </a:rPr>
              <a:t>Getting the basics wrong</a:t>
            </a:r>
          </a:p>
        </p:txBody>
      </p:sp>
      <p:pic>
        <p:nvPicPr>
          <p:cNvPr id="6" name="Content Placeholder 5" descr="Icon of an ergonomic adjustable chair">
            <a:extLst>
              <a:ext uri="{FF2B5EF4-FFF2-40B4-BE49-F238E27FC236}">
                <a16:creationId xmlns:a16="http://schemas.microsoft.com/office/drawing/2014/main" id="{AFA16EA9-A7EF-F964-6F4D-F358C878E788}"/>
              </a:ext>
            </a:extLst>
          </p:cNvPr>
          <p:cNvPicPr>
            <a:picLocks noGrp="1" noChangeAspect="1"/>
          </p:cNvPicPr>
          <p:nvPr>
            <p:ph sz="half" idx="2"/>
          </p:nvPr>
        </p:nvPicPr>
        <p:blipFill>
          <a:blip r:embed="rId3"/>
          <a:stretch>
            <a:fillRect/>
          </a:stretch>
        </p:blipFill>
        <p:spPr>
          <a:xfrm>
            <a:off x="6234761" y="1911239"/>
            <a:ext cx="4072118" cy="4072118"/>
          </a:xfrm>
          <a:prstGeom prst="rect">
            <a:avLst/>
          </a:prstGeom>
          <a:solidFill>
            <a:schemeClr val="tx1"/>
          </a:solidFill>
          <a:effectLst/>
        </p:spPr>
      </p:pic>
      <p:sp>
        <p:nvSpPr>
          <p:cNvPr id="3" name="Content Placeholder 2">
            <a:extLst>
              <a:ext uri="{FF2B5EF4-FFF2-40B4-BE49-F238E27FC236}">
                <a16:creationId xmlns:a16="http://schemas.microsoft.com/office/drawing/2014/main" id="{CAC63212-4820-357C-0F81-FBBA2F784D29}"/>
              </a:ext>
            </a:extLst>
          </p:cNvPr>
          <p:cNvSpPr>
            <a:spLocks noGrp="1"/>
          </p:cNvSpPr>
          <p:nvPr>
            <p:ph sz="half" idx="1"/>
          </p:nvPr>
        </p:nvSpPr>
        <p:spPr>
          <a:xfrm>
            <a:off x="648931" y="1739348"/>
            <a:ext cx="5445062" cy="4484471"/>
          </a:xfrm>
        </p:spPr>
        <p:txBody>
          <a:bodyPr vert="horz" lIns="91440" tIns="45720" rIns="91440" bIns="45720" rtlCol="0">
            <a:normAutofit lnSpcReduction="10000"/>
          </a:bodyPr>
          <a:lstStyle/>
          <a:p>
            <a:pPr>
              <a:lnSpc>
                <a:spcPct val="90000"/>
              </a:lnSpc>
            </a:pPr>
            <a:r>
              <a:rPr lang="en-US" sz="2000" dirty="0">
                <a:solidFill>
                  <a:srgbClr val="EBEBEB"/>
                </a:solidFill>
              </a:rPr>
              <a:t>Ergonomics</a:t>
            </a:r>
          </a:p>
          <a:p>
            <a:pPr lvl="1">
              <a:lnSpc>
                <a:spcPct val="90000"/>
              </a:lnSpc>
            </a:pPr>
            <a:r>
              <a:rPr lang="en-US" sz="2000" dirty="0">
                <a:solidFill>
                  <a:srgbClr val="EBEBEB"/>
                </a:solidFill>
              </a:rPr>
              <a:t>46%</a:t>
            </a:r>
            <a:r>
              <a:rPr lang="en-US" sz="2000" dirty="0">
                <a:solidFill>
                  <a:srgbClr val="EBEBEB"/>
                </a:solidFill>
                <a:effectLst/>
              </a:rPr>
              <a:t> ergonomic adjustable seating</a:t>
            </a:r>
            <a:endParaRPr lang="en-US" sz="2000" dirty="0">
              <a:solidFill>
                <a:srgbClr val="EBEBEB"/>
              </a:solidFill>
            </a:endParaRPr>
          </a:p>
          <a:p>
            <a:pPr lvl="1">
              <a:lnSpc>
                <a:spcPct val="90000"/>
              </a:lnSpc>
            </a:pPr>
            <a:r>
              <a:rPr lang="en-US" sz="2000" dirty="0">
                <a:solidFill>
                  <a:srgbClr val="EBEBEB"/>
                </a:solidFill>
                <a:effectLst/>
              </a:rPr>
              <a:t>&gt;90% benches &amp; equipment not height adjustable </a:t>
            </a:r>
          </a:p>
          <a:p>
            <a:pPr>
              <a:lnSpc>
                <a:spcPct val="90000"/>
              </a:lnSpc>
            </a:pPr>
            <a:r>
              <a:rPr lang="en-US" sz="2000" dirty="0">
                <a:solidFill>
                  <a:srgbClr val="EBEBEB"/>
                </a:solidFill>
              </a:rPr>
              <a:t>Toilets</a:t>
            </a:r>
          </a:p>
          <a:p>
            <a:pPr lvl="1">
              <a:lnSpc>
                <a:spcPct val="90000"/>
              </a:lnSpc>
            </a:pPr>
            <a:r>
              <a:rPr lang="en-US" sz="2000" dirty="0">
                <a:solidFill>
                  <a:srgbClr val="EBEBEB"/>
                </a:solidFill>
                <a:effectLst/>
              </a:rPr>
              <a:t>68% labs in building with  accessible toilet</a:t>
            </a:r>
          </a:p>
          <a:p>
            <a:pPr indent="-285750">
              <a:lnSpc>
                <a:spcPct val="90000"/>
              </a:lnSpc>
            </a:pPr>
            <a:r>
              <a:rPr lang="en-US" sz="2000" dirty="0">
                <a:solidFill>
                  <a:srgbClr val="EBEBEB"/>
                </a:solidFill>
              </a:rPr>
              <a:t>Safety</a:t>
            </a:r>
          </a:p>
          <a:p>
            <a:pPr lvl="1">
              <a:lnSpc>
                <a:spcPct val="90000"/>
              </a:lnSpc>
            </a:pPr>
            <a:r>
              <a:rPr lang="en-US" sz="2000" dirty="0">
                <a:solidFill>
                  <a:srgbClr val="EBEBEB"/>
                </a:solidFill>
              </a:rPr>
              <a:t>80% did not have a PEEP</a:t>
            </a:r>
          </a:p>
          <a:p>
            <a:pPr>
              <a:lnSpc>
                <a:spcPct val="90000"/>
              </a:lnSpc>
            </a:pPr>
            <a:r>
              <a:rPr lang="en-US" sz="2000" dirty="0">
                <a:solidFill>
                  <a:srgbClr val="EBEBEB"/>
                </a:solidFill>
              </a:rPr>
              <a:t>Poor access = poor safety, unlawful practices, poor recruitment, poor retention</a:t>
            </a:r>
          </a:p>
          <a:p>
            <a:pPr>
              <a:lnSpc>
                <a:spcPct val="90000"/>
              </a:lnSpc>
            </a:pPr>
            <a:r>
              <a:rPr lang="en-US" sz="2000" dirty="0">
                <a:solidFill>
                  <a:srgbClr val="EBEBEB"/>
                </a:solidFill>
              </a:rPr>
              <a:t>Suite of access guidelines</a:t>
            </a:r>
            <a:endParaRPr lang="en-US" sz="2000" dirty="0">
              <a:solidFill>
                <a:srgbClr val="EBEBEB"/>
              </a:solidFill>
              <a:effectLst/>
            </a:endParaRPr>
          </a:p>
          <a:p>
            <a:pPr>
              <a:lnSpc>
                <a:spcPct val="90000"/>
              </a:lnSpc>
            </a:pPr>
            <a:endParaRPr lang="en-US" dirty="0">
              <a:solidFill>
                <a:srgbClr val="EBEBEB"/>
              </a:solidFill>
            </a:endParaRPr>
          </a:p>
          <a:p>
            <a:pPr lvl="1">
              <a:lnSpc>
                <a:spcPct val="90000"/>
              </a:lnSpc>
            </a:pPr>
            <a:endParaRPr lang="en-US" dirty="0">
              <a:solidFill>
                <a:srgbClr val="EBEBEB"/>
              </a:solidFill>
            </a:endParaRPr>
          </a:p>
        </p:txBody>
      </p:sp>
      <p:sp>
        <p:nvSpPr>
          <p:cNvPr id="7" name="TextBox 6">
            <a:extLst>
              <a:ext uri="{FF2B5EF4-FFF2-40B4-BE49-F238E27FC236}">
                <a16:creationId xmlns:a16="http://schemas.microsoft.com/office/drawing/2014/main" id="{51D09F70-7B4B-13D4-7FD1-8F3C1AF1ACEE}"/>
              </a:ext>
            </a:extLst>
          </p:cNvPr>
          <p:cNvSpPr txBox="1"/>
          <p:nvPr/>
        </p:nvSpPr>
        <p:spPr>
          <a:xfrm>
            <a:off x="5334778" y="6488669"/>
            <a:ext cx="2428240" cy="369332"/>
          </a:xfrm>
          <a:prstGeom prst="rect">
            <a:avLst/>
          </a:prstGeom>
          <a:noFill/>
        </p:spPr>
        <p:txBody>
          <a:bodyPr wrap="square" rtlCol="0">
            <a:spAutoFit/>
          </a:bodyPr>
          <a:lstStyle/>
          <a:p>
            <a:r>
              <a:rPr lang="en-GB" dirty="0">
                <a:latin typeface="Ubuntu" panose="020B0504030602030204" pitchFamily="34" charset="0"/>
              </a:rPr>
              <a:t>© </a:t>
            </a:r>
            <a:r>
              <a:rPr lang="en-GB" dirty="0" err="1">
                <a:latin typeface="Ubuntu" panose="020B0504030602030204" pitchFamily="34" charset="0"/>
              </a:rPr>
              <a:t>IconMarketPK</a:t>
            </a:r>
            <a:endParaRPr lang="en-GB" dirty="0"/>
          </a:p>
        </p:txBody>
      </p:sp>
    </p:spTree>
    <p:extLst>
      <p:ext uri="{BB962C8B-B14F-4D97-AF65-F5344CB8AC3E}">
        <p14:creationId xmlns:p14="http://schemas.microsoft.com/office/powerpoint/2010/main" val="17829638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A62C63-C842-449B-2111-F65B29E6ECB3}"/>
              </a:ext>
            </a:extLst>
          </p:cNvPr>
          <p:cNvSpPr>
            <a:spLocks noGrp="1"/>
          </p:cNvSpPr>
          <p:nvPr>
            <p:ph type="title"/>
          </p:nvPr>
        </p:nvSpPr>
        <p:spPr/>
        <p:txBody>
          <a:bodyPr/>
          <a:lstStyle/>
          <a:p>
            <a:r>
              <a:rPr lang="en-GB" dirty="0"/>
              <a:t>Access Guidelines: </a:t>
            </a:r>
            <a:r>
              <a:rPr lang="en-GB" dirty="0">
                <a:hlinkClick r:id="rId3"/>
              </a:rPr>
              <a:t>https://bit.ly/4od2J84</a:t>
            </a:r>
            <a:r>
              <a:rPr lang="en-GB" dirty="0"/>
              <a:t> </a:t>
            </a:r>
          </a:p>
        </p:txBody>
      </p:sp>
      <p:sp>
        <p:nvSpPr>
          <p:cNvPr id="3" name="Content Placeholder 2">
            <a:extLst>
              <a:ext uri="{FF2B5EF4-FFF2-40B4-BE49-F238E27FC236}">
                <a16:creationId xmlns:a16="http://schemas.microsoft.com/office/drawing/2014/main" id="{5A6B03E2-BAB8-0828-64A1-E7C5356CB96C}"/>
              </a:ext>
            </a:extLst>
          </p:cNvPr>
          <p:cNvSpPr>
            <a:spLocks noGrp="1"/>
          </p:cNvSpPr>
          <p:nvPr>
            <p:ph sz="half" idx="1"/>
          </p:nvPr>
        </p:nvSpPr>
        <p:spPr>
          <a:xfrm>
            <a:off x="-843474" y="4093072"/>
            <a:ext cx="2906122" cy="2371221"/>
          </a:xfrm>
        </p:spPr>
        <p:txBody>
          <a:bodyPr/>
          <a:lstStyle/>
          <a:p>
            <a:endParaRPr lang="en-GB"/>
          </a:p>
        </p:txBody>
      </p:sp>
      <p:pic>
        <p:nvPicPr>
          <p:cNvPr id="16" name="Content Placeholder 15" descr="Access all areas in Labs: Working Practice access guidelines">
            <a:extLst>
              <a:ext uri="{FF2B5EF4-FFF2-40B4-BE49-F238E27FC236}">
                <a16:creationId xmlns:a16="http://schemas.microsoft.com/office/drawing/2014/main" id="{AB811F14-3727-6D87-662D-20E59C6E445C}"/>
              </a:ext>
            </a:extLst>
          </p:cNvPr>
          <p:cNvPicPr>
            <a:picLocks noGrp="1" noChangeAspect="1"/>
          </p:cNvPicPr>
          <p:nvPr>
            <p:ph sz="half" idx="2"/>
          </p:nvPr>
        </p:nvPicPr>
        <p:blipFill>
          <a:blip r:embed="rId4"/>
          <a:stretch>
            <a:fillRect/>
          </a:stretch>
        </p:blipFill>
        <p:spPr>
          <a:xfrm>
            <a:off x="7251194" y="1273867"/>
            <a:ext cx="3316877" cy="4200525"/>
          </a:xfrm>
        </p:spPr>
      </p:pic>
      <p:pic>
        <p:nvPicPr>
          <p:cNvPr id="8" name="Picture 7" descr="Access All Areas in Labs: Dissemination Access Guidelines">
            <a:extLst>
              <a:ext uri="{FF2B5EF4-FFF2-40B4-BE49-F238E27FC236}">
                <a16:creationId xmlns:a16="http://schemas.microsoft.com/office/drawing/2014/main" id="{F2E4233A-6337-3746-F4A7-6EADB4FC36D3}"/>
              </a:ext>
            </a:extLst>
          </p:cNvPr>
          <p:cNvPicPr>
            <a:picLocks noChangeAspect="1"/>
          </p:cNvPicPr>
          <p:nvPr/>
        </p:nvPicPr>
        <p:blipFill>
          <a:blip r:embed="rId5"/>
          <a:stretch>
            <a:fillRect/>
          </a:stretch>
        </p:blipFill>
        <p:spPr>
          <a:xfrm>
            <a:off x="369403" y="1954709"/>
            <a:ext cx="3276600" cy="4276725"/>
          </a:xfrm>
          <a:prstGeom prst="rect">
            <a:avLst/>
          </a:prstGeom>
        </p:spPr>
      </p:pic>
      <p:pic>
        <p:nvPicPr>
          <p:cNvPr id="12" name="Picture 11" descr="Access all areas in Labs: Protocol access guidelines">
            <a:extLst>
              <a:ext uri="{FF2B5EF4-FFF2-40B4-BE49-F238E27FC236}">
                <a16:creationId xmlns:a16="http://schemas.microsoft.com/office/drawing/2014/main" id="{C0240F74-49F7-5F1B-7007-B8BB7D5FC493}"/>
              </a:ext>
            </a:extLst>
          </p:cNvPr>
          <p:cNvPicPr>
            <a:picLocks noChangeAspect="1"/>
          </p:cNvPicPr>
          <p:nvPr/>
        </p:nvPicPr>
        <p:blipFill>
          <a:blip r:embed="rId6"/>
          <a:stretch>
            <a:fillRect/>
          </a:stretch>
        </p:blipFill>
        <p:spPr>
          <a:xfrm>
            <a:off x="3736605" y="1853248"/>
            <a:ext cx="3276600" cy="3774230"/>
          </a:xfrm>
          <a:prstGeom prst="rect">
            <a:avLst/>
          </a:prstGeom>
        </p:spPr>
      </p:pic>
      <p:pic>
        <p:nvPicPr>
          <p:cNvPr id="10" name="Picture 9" descr="Access all areas in Labs: Equipment access guidelines">
            <a:extLst>
              <a:ext uri="{FF2B5EF4-FFF2-40B4-BE49-F238E27FC236}">
                <a16:creationId xmlns:a16="http://schemas.microsoft.com/office/drawing/2014/main" id="{58AF7B4E-2250-7D20-C806-19D1B917E618}"/>
              </a:ext>
            </a:extLst>
          </p:cNvPr>
          <p:cNvPicPr>
            <a:picLocks noChangeAspect="1"/>
          </p:cNvPicPr>
          <p:nvPr/>
        </p:nvPicPr>
        <p:blipFill>
          <a:blip r:embed="rId7"/>
          <a:stretch>
            <a:fillRect/>
          </a:stretch>
        </p:blipFill>
        <p:spPr>
          <a:xfrm>
            <a:off x="1758691" y="3781173"/>
            <a:ext cx="3148166" cy="3865948"/>
          </a:xfrm>
          <a:prstGeom prst="rect">
            <a:avLst/>
          </a:prstGeom>
        </p:spPr>
      </p:pic>
      <p:pic>
        <p:nvPicPr>
          <p:cNvPr id="14" name="Picture 13" descr="Access all areas in Labs: Structural access guidelines">
            <a:extLst>
              <a:ext uri="{FF2B5EF4-FFF2-40B4-BE49-F238E27FC236}">
                <a16:creationId xmlns:a16="http://schemas.microsoft.com/office/drawing/2014/main" id="{A19DDDAC-35C3-AE3C-28E6-40F1370B2976}"/>
              </a:ext>
            </a:extLst>
          </p:cNvPr>
          <p:cNvPicPr>
            <a:picLocks noChangeAspect="1"/>
          </p:cNvPicPr>
          <p:nvPr/>
        </p:nvPicPr>
        <p:blipFill>
          <a:blip r:embed="rId8"/>
          <a:stretch>
            <a:fillRect/>
          </a:stretch>
        </p:blipFill>
        <p:spPr>
          <a:xfrm>
            <a:off x="5116286" y="4093071"/>
            <a:ext cx="3276600" cy="4276725"/>
          </a:xfrm>
          <a:prstGeom prst="rect">
            <a:avLst/>
          </a:prstGeom>
        </p:spPr>
      </p:pic>
    </p:spTree>
    <p:extLst>
      <p:ext uri="{BB962C8B-B14F-4D97-AF65-F5344CB8AC3E}">
        <p14:creationId xmlns:p14="http://schemas.microsoft.com/office/powerpoint/2010/main" val="11679751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98DF1-C23A-67CD-8533-EF2CBABF5F48}"/>
              </a:ext>
            </a:extLst>
          </p:cNvPr>
          <p:cNvSpPr>
            <a:spLocks noGrp="1"/>
          </p:cNvSpPr>
          <p:nvPr>
            <p:ph type="title"/>
          </p:nvPr>
        </p:nvSpPr>
        <p:spPr/>
        <p:txBody>
          <a:bodyPr/>
          <a:lstStyle/>
          <a:p>
            <a:r>
              <a:rPr lang="en-GB" dirty="0"/>
              <a:t>Nice – but do they work?</a:t>
            </a:r>
          </a:p>
        </p:txBody>
      </p:sp>
      <p:sp>
        <p:nvSpPr>
          <p:cNvPr id="3" name="Content Placeholder 2">
            <a:extLst>
              <a:ext uri="{FF2B5EF4-FFF2-40B4-BE49-F238E27FC236}">
                <a16:creationId xmlns:a16="http://schemas.microsoft.com/office/drawing/2014/main" id="{AEF23236-A1D1-2FB2-2FBF-43A7C7C1EA0E}"/>
              </a:ext>
            </a:extLst>
          </p:cNvPr>
          <p:cNvSpPr>
            <a:spLocks noGrp="1"/>
          </p:cNvSpPr>
          <p:nvPr>
            <p:ph sz="half" idx="1"/>
          </p:nvPr>
        </p:nvSpPr>
        <p:spPr/>
        <p:txBody>
          <a:bodyPr>
            <a:noAutofit/>
          </a:bodyPr>
          <a:lstStyle/>
          <a:p>
            <a:r>
              <a:rPr lang="en-GB" sz="2200" dirty="0"/>
              <a:t>New Science</a:t>
            </a:r>
          </a:p>
          <a:p>
            <a:pPr lvl="1"/>
            <a:r>
              <a:rPr lang="en-GB" sz="2200" dirty="0"/>
              <a:t>New build</a:t>
            </a:r>
          </a:p>
          <a:p>
            <a:pPr lvl="1"/>
            <a:r>
              <a:rPr lang="en-GB" sz="2200" dirty="0"/>
              <a:t>Labs for biology, chemistry, physics, electronics</a:t>
            </a:r>
          </a:p>
          <a:p>
            <a:pPr lvl="1"/>
            <a:r>
              <a:rPr lang="en-GB" sz="2200" dirty="0"/>
              <a:t>6 years use</a:t>
            </a:r>
          </a:p>
          <a:p>
            <a:r>
              <a:rPr lang="en-GB" sz="2200" dirty="0"/>
              <a:t>Productivity East</a:t>
            </a:r>
          </a:p>
          <a:p>
            <a:pPr lvl="1"/>
            <a:r>
              <a:rPr lang="en-GB" sz="2200" dirty="0"/>
              <a:t>Refurbishment</a:t>
            </a:r>
          </a:p>
          <a:p>
            <a:pPr lvl="1"/>
            <a:r>
              <a:rPr lang="en-GB" sz="2200" dirty="0"/>
              <a:t>Engineering workshops</a:t>
            </a:r>
          </a:p>
          <a:p>
            <a:pPr lvl="1"/>
            <a:r>
              <a:rPr lang="en-GB" sz="2200" dirty="0"/>
              <a:t>5 years use</a:t>
            </a:r>
          </a:p>
        </p:txBody>
      </p:sp>
      <p:sp>
        <p:nvSpPr>
          <p:cNvPr id="4" name="Content Placeholder 3">
            <a:extLst>
              <a:ext uri="{FF2B5EF4-FFF2-40B4-BE49-F238E27FC236}">
                <a16:creationId xmlns:a16="http://schemas.microsoft.com/office/drawing/2014/main" id="{C2E59984-0FD9-814E-1CBD-8CEC9106759F}"/>
              </a:ext>
            </a:extLst>
          </p:cNvPr>
          <p:cNvSpPr>
            <a:spLocks noGrp="1"/>
          </p:cNvSpPr>
          <p:nvPr>
            <p:ph sz="half" idx="2"/>
          </p:nvPr>
        </p:nvSpPr>
        <p:spPr/>
        <p:txBody>
          <a:bodyPr>
            <a:normAutofit/>
          </a:bodyPr>
          <a:lstStyle/>
          <a:p>
            <a:r>
              <a:rPr lang="en-GB" sz="2200" dirty="0"/>
              <a:t>Design is safe, durable, effective</a:t>
            </a:r>
          </a:p>
          <a:p>
            <a:r>
              <a:rPr lang="en-GB" sz="2200" dirty="0"/>
              <a:t>Works well for everyone</a:t>
            </a:r>
          </a:p>
          <a:p>
            <a:r>
              <a:rPr lang="en-GB" sz="2200" dirty="0"/>
              <a:t>Amendments generally of the “Yes, but more” kind</a:t>
            </a:r>
          </a:p>
          <a:p>
            <a:endParaRPr lang="en-GB" sz="2200" dirty="0"/>
          </a:p>
        </p:txBody>
      </p:sp>
    </p:spTree>
    <p:extLst>
      <p:ext uri="{BB962C8B-B14F-4D97-AF65-F5344CB8AC3E}">
        <p14:creationId xmlns:p14="http://schemas.microsoft.com/office/powerpoint/2010/main" val="31413204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38935BE-467E-2D0F-EE13-151CFED81111}"/>
              </a:ext>
            </a:extLst>
          </p:cNvPr>
          <p:cNvSpPr>
            <a:spLocks noGrp="1"/>
          </p:cNvSpPr>
          <p:nvPr>
            <p:ph type="title"/>
          </p:nvPr>
        </p:nvSpPr>
        <p:spPr/>
        <p:txBody>
          <a:bodyPr/>
          <a:lstStyle/>
          <a:p>
            <a:r>
              <a:rPr lang="en-GB" dirty="0"/>
              <a:t>Access Assessments</a:t>
            </a:r>
          </a:p>
        </p:txBody>
      </p:sp>
      <p:sp>
        <p:nvSpPr>
          <p:cNvPr id="6" name="Content Placeholder 5">
            <a:extLst>
              <a:ext uri="{FF2B5EF4-FFF2-40B4-BE49-F238E27FC236}">
                <a16:creationId xmlns:a16="http://schemas.microsoft.com/office/drawing/2014/main" id="{49096D6D-DC9A-058F-4141-5E282B2F5437}"/>
              </a:ext>
            </a:extLst>
          </p:cNvPr>
          <p:cNvSpPr>
            <a:spLocks noGrp="1"/>
          </p:cNvSpPr>
          <p:nvPr>
            <p:ph sz="half" idx="1"/>
          </p:nvPr>
        </p:nvSpPr>
        <p:spPr>
          <a:xfrm>
            <a:off x="1103312" y="1436915"/>
            <a:ext cx="4396339" cy="4819424"/>
          </a:xfrm>
        </p:spPr>
        <p:txBody>
          <a:bodyPr>
            <a:noAutofit/>
          </a:bodyPr>
          <a:lstStyle/>
          <a:p>
            <a:r>
              <a:rPr lang="en-GB" sz="2200" dirty="0"/>
              <a:t>Derived from guidelines plus expert advice</a:t>
            </a:r>
          </a:p>
          <a:p>
            <a:r>
              <a:rPr lang="en-GB" sz="2200" dirty="0"/>
              <a:t>Tested across 4 institutions and multiple lab types</a:t>
            </a:r>
          </a:p>
          <a:p>
            <a:r>
              <a:rPr lang="en-GB" sz="2200" dirty="0"/>
              <a:t>Working on sharable electronic version</a:t>
            </a:r>
          </a:p>
          <a:p>
            <a:r>
              <a:rPr lang="en-GB" sz="2200" dirty="0"/>
              <a:t>Pragmatic assessment of disability access</a:t>
            </a:r>
          </a:p>
          <a:p>
            <a:r>
              <a:rPr lang="en-GB" sz="2200" dirty="0"/>
              <a:t>Provide info that can be shared on web pages</a:t>
            </a:r>
          </a:p>
          <a:p>
            <a:r>
              <a:rPr lang="en-GB" sz="2200" dirty="0"/>
              <a:t>Allow creation of list of future improvements</a:t>
            </a:r>
          </a:p>
        </p:txBody>
      </p:sp>
      <p:pic>
        <p:nvPicPr>
          <p:cNvPr id="10" name="Picture 9">
            <a:extLst>
              <a:ext uri="{FF2B5EF4-FFF2-40B4-BE49-F238E27FC236}">
                <a16:creationId xmlns:a16="http://schemas.microsoft.com/office/drawing/2014/main" id="{351F77D1-B4A2-53BB-8BE0-54C7FFBBE817}"/>
              </a:ext>
            </a:extLst>
          </p:cNvPr>
          <p:cNvPicPr>
            <a:picLocks noChangeAspect="1"/>
          </p:cNvPicPr>
          <p:nvPr/>
        </p:nvPicPr>
        <p:blipFill>
          <a:blip r:embed="rId2"/>
          <a:stretch>
            <a:fillRect/>
          </a:stretch>
        </p:blipFill>
        <p:spPr>
          <a:xfrm>
            <a:off x="6371726" y="2112917"/>
            <a:ext cx="3565272" cy="3870867"/>
          </a:xfrm>
          <a:prstGeom prst="rect">
            <a:avLst/>
          </a:prstGeom>
        </p:spPr>
      </p:pic>
      <p:pic>
        <p:nvPicPr>
          <p:cNvPr id="9" name="Content Placeholder 7">
            <a:extLst>
              <a:ext uri="{FF2B5EF4-FFF2-40B4-BE49-F238E27FC236}">
                <a16:creationId xmlns:a16="http://schemas.microsoft.com/office/drawing/2014/main" id="{B01CDA3C-D0B9-2136-832C-C6F38C452B0F}"/>
              </a:ext>
            </a:extLst>
          </p:cNvPr>
          <p:cNvPicPr>
            <a:picLocks noGrp="1" noChangeAspect="1"/>
          </p:cNvPicPr>
          <p:nvPr>
            <p:ph sz="half" idx="2"/>
          </p:nvPr>
        </p:nvPicPr>
        <p:blipFill>
          <a:blip r:embed="rId3"/>
          <a:stretch>
            <a:fillRect/>
          </a:stretch>
        </p:blipFill>
        <p:spPr>
          <a:xfrm>
            <a:off x="7671297" y="747936"/>
            <a:ext cx="3417391" cy="3279778"/>
          </a:xfrm>
          <a:prstGeom prst="rect">
            <a:avLst/>
          </a:prstGeom>
        </p:spPr>
      </p:pic>
    </p:spTree>
    <p:extLst>
      <p:ext uri="{BB962C8B-B14F-4D97-AF65-F5344CB8AC3E}">
        <p14:creationId xmlns:p14="http://schemas.microsoft.com/office/powerpoint/2010/main" val="42231147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92C945-BF45-84E6-DF9C-3858A3254D62}"/>
              </a:ext>
            </a:extLst>
          </p:cNvPr>
          <p:cNvSpPr>
            <a:spLocks noGrp="1"/>
          </p:cNvSpPr>
          <p:nvPr>
            <p:ph type="title"/>
          </p:nvPr>
        </p:nvSpPr>
        <p:spPr/>
        <p:txBody>
          <a:bodyPr/>
          <a:lstStyle/>
          <a:p>
            <a:r>
              <a:rPr lang="en-GB" dirty="0"/>
              <a:t>Assessment as an intervention</a:t>
            </a:r>
          </a:p>
        </p:txBody>
      </p:sp>
      <p:sp>
        <p:nvSpPr>
          <p:cNvPr id="5" name="Content Placeholder 4">
            <a:extLst>
              <a:ext uri="{FF2B5EF4-FFF2-40B4-BE49-F238E27FC236}">
                <a16:creationId xmlns:a16="http://schemas.microsoft.com/office/drawing/2014/main" id="{336E07F0-3D7F-E606-661D-E3DAB3718976}"/>
              </a:ext>
            </a:extLst>
          </p:cNvPr>
          <p:cNvSpPr>
            <a:spLocks noGrp="1"/>
          </p:cNvSpPr>
          <p:nvPr>
            <p:ph idx="1"/>
          </p:nvPr>
        </p:nvSpPr>
        <p:spPr/>
        <p:txBody>
          <a:bodyPr>
            <a:normAutofit fontScale="92500" lnSpcReduction="20000"/>
          </a:bodyPr>
          <a:lstStyle/>
          <a:p>
            <a:r>
              <a:rPr lang="en-GB" sz="2400" dirty="0"/>
              <a:t>Raised awareness and increased priority</a:t>
            </a:r>
          </a:p>
          <a:p>
            <a:r>
              <a:rPr lang="en-GB" sz="2400" dirty="0"/>
              <a:t>Challenged and changed thinking about disability access</a:t>
            </a:r>
          </a:p>
          <a:p>
            <a:r>
              <a:rPr lang="en-GB" sz="2400" dirty="0"/>
              <a:t>Highlighted deficits in current practice</a:t>
            </a:r>
          </a:p>
          <a:p>
            <a:pPr lvl="1"/>
            <a:r>
              <a:rPr lang="en-GB" sz="2400" dirty="0"/>
              <a:t>PEEPs for temporary impairments due to injury (need to ask)</a:t>
            </a:r>
          </a:p>
          <a:p>
            <a:r>
              <a:rPr lang="en-GB" sz="2400" dirty="0"/>
              <a:t>Highlighted need for access consideration in </a:t>
            </a:r>
          </a:p>
          <a:p>
            <a:pPr lvl="1"/>
            <a:r>
              <a:rPr lang="en-GB" sz="2400" dirty="0"/>
              <a:t>Maintenance</a:t>
            </a:r>
          </a:p>
          <a:p>
            <a:pPr lvl="1"/>
            <a:r>
              <a:rPr lang="en-GB" sz="2400" dirty="0"/>
              <a:t>Equipment purchases (discussions with manufacturers)</a:t>
            </a:r>
          </a:p>
          <a:p>
            <a:pPr lvl="1"/>
            <a:r>
              <a:rPr lang="en-GB" sz="2400" dirty="0"/>
              <a:t>Refurbishments and new builds</a:t>
            </a:r>
          </a:p>
          <a:p>
            <a:r>
              <a:rPr lang="en-GB" sz="2400" dirty="0"/>
              <a:t>Created a “long list” of access barriers</a:t>
            </a:r>
          </a:p>
          <a:p>
            <a:pPr lvl="1"/>
            <a:r>
              <a:rPr lang="en-GB" sz="2400" dirty="0"/>
              <a:t>Quick wins and long-term considerations</a:t>
            </a:r>
          </a:p>
          <a:p>
            <a:pPr lvl="1"/>
            <a:endParaRPr lang="en-GB" dirty="0"/>
          </a:p>
          <a:p>
            <a:pPr lvl="1"/>
            <a:endParaRPr lang="en-GB" dirty="0"/>
          </a:p>
          <a:p>
            <a:endParaRPr lang="en-GB" dirty="0"/>
          </a:p>
        </p:txBody>
      </p:sp>
    </p:spTree>
    <p:extLst>
      <p:ext uri="{BB962C8B-B14F-4D97-AF65-F5344CB8AC3E}">
        <p14:creationId xmlns:p14="http://schemas.microsoft.com/office/powerpoint/2010/main" val="35759201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053924-E3B5-7401-7C56-F74BB56EE093}"/>
              </a:ext>
            </a:extLst>
          </p:cNvPr>
          <p:cNvSpPr>
            <a:spLocks noGrp="1"/>
          </p:cNvSpPr>
          <p:nvPr>
            <p:ph type="title"/>
          </p:nvPr>
        </p:nvSpPr>
        <p:spPr>
          <a:xfrm>
            <a:off x="648931" y="629266"/>
            <a:ext cx="4166510" cy="1622321"/>
          </a:xfrm>
        </p:spPr>
        <p:txBody>
          <a:bodyPr vert="horz" lIns="91440" tIns="45720" rIns="91440" bIns="45720" rtlCol="0" anchor="t">
            <a:normAutofit/>
          </a:bodyPr>
          <a:lstStyle/>
          <a:p>
            <a:pPr>
              <a:lnSpc>
                <a:spcPct val="90000"/>
              </a:lnSpc>
            </a:pPr>
            <a:r>
              <a:rPr lang="en-US" sz="4000" dirty="0">
                <a:solidFill>
                  <a:srgbClr val="EBEBEB"/>
                </a:solidFill>
              </a:rPr>
              <a:t>Easy wins</a:t>
            </a:r>
            <a:endParaRPr lang="en-US" sz="4000" b="0" i="0" kern="1200" dirty="0">
              <a:solidFill>
                <a:srgbClr val="EBEBEB"/>
              </a:solidFill>
              <a:latin typeface="+mj-lt"/>
              <a:ea typeface="+mj-ea"/>
              <a:cs typeface="+mj-cs"/>
            </a:endParaRPr>
          </a:p>
        </p:txBody>
      </p:sp>
      <p:sp>
        <p:nvSpPr>
          <p:cNvPr id="3" name="Content Placeholder 2">
            <a:extLst>
              <a:ext uri="{FF2B5EF4-FFF2-40B4-BE49-F238E27FC236}">
                <a16:creationId xmlns:a16="http://schemas.microsoft.com/office/drawing/2014/main" id="{502C6A85-65AA-72BC-00A7-6F4F59AE0ED2}"/>
              </a:ext>
            </a:extLst>
          </p:cNvPr>
          <p:cNvSpPr>
            <a:spLocks noGrp="1"/>
          </p:cNvSpPr>
          <p:nvPr>
            <p:ph sz="half" idx="1"/>
          </p:nvPr>
        </p:nvSpPr>
        <p:spPr>
          <a:xfrm>
            <a:off x="779559" y="1719943"/>
            <a:ext cx="4166509" cy="3785419"/>
          </a:xfrm>
        </p:spPr>
        <p:txBody>
          <a:bodyPr vert="horz" lIns="91440" tIns="45720" rIns="91440" bIns="45720" rtlCol="0">
            <a:noAutofit/>
          </a:bodyPr>
          <a:lstStyle/>
          <a:p>
            <a:r>
              <a:rPr lang="en-US" sz="2200" dirty="0">
                <a:solidFill>
                  <a:srgbClr val="EBEBEB"/>
                </a:solidFill>
              </a:rPr>
              <a:t>PEEPs and GEEPs</a:t>
            </a:r>
          </a:p>
          <a:p>
            <a:r>
              <a:rPr lang="en-US" sz="2200" dirty="0">
                <a:solidFill>
                  <a:srgbClr val="EBEBEB"/>
                </a:solidFill>
              </a:rPr>
              <a:t>Access info pack for staff and visitors</a:t>
            </a:r>
          </a:p>
          <a:p>
            <a:r>
              <a:rPr lang="en-US" sz="2200" dirty="0">
                <a:solidFill>
                  <a:srgbClr val="EBEBEB"/>
                </a:solidFill>
              </a:rPr>
              <a:t>Collate disability related info – central resource</a:t>
            </a:r>
          </a:p>
          <a:p>
            <a:r>
              <a:rPr lang="en-US" sz="2200" dirty="0">
                <a:solidFill>
                  <a:srgbClr val="EBEBEB"/>
                </a:solidFill>
              </a:rPr>
              <a:t>Euan’s guide red cord cards </a:t>
            </a:r>
            <a:r>
              <a:rPr lang="en-US" sz="2200" dirty="0">
                <a:solidFill>
                  <a:srgbClr val="EBEBEB"/>
                </a:solidFill>
                <a:hlinkClick r:id="rId3"/>
              </a:rPr>
              <a:t>https://www.euansguide.com/safertoilets</a:t>
            </a:r>
            <a:r>
              <a:rPr lang="en-US" sz="2200" dirty="0">
                <a:solidFill>
                  <a:srgbClr val="EBEBEB"/>
                </a:solidFill>
              </a:rPr>
              <a:t> </a:t>
            </a:r>
          </a:p>
          <a:p>
            <a:r>
              <a:rPr lang="en-US" sz="2200" dirty="0">
                <a:solidFill>
                  <a:srgbClr val="EBEBEB"/>
                </a:solidFill>
              </a:rPr>
              <a:t>Everyday maintenance e.g. paint </a:t>
            </a:r>
            <a:r>
              <a:rPr lang="en-US" sz="2200" dirty="0" err="1">
                <a:solidFill>
                  <a:srgbClr val="EBEBEB"/>
                </a:solidFill>
              </a:rPr>
              <a:t>colour</a:t>
            </a:r>
            <a:r>
              <a:rPr lang="en-US" sz="2200" dirty="0">
                <a:solidFill>
                  <a:srgbClr val="EBEBEB"/>
                </a:solidFill>
              </a:rPr>
              <a:t> choices</a:t>
            </a:r>
          </a:p>
          <a:p>
            <a:r>
              <a:rPr lang="en-US" sz="2200" dirty="0">
                <a:solidFill>
                  <a:srgbClr val="EBEBEB"/>
                </a:solidFill>
              </a:rPr>
              <a:t>New equipment choices</a:t>
            </a:r>
          </a:p>
        </p:txBody>
      </p:sp>
      <p:pic>
        <p:nvPicPr>
          <p:cNvPr id="10" name="Content Placeholder 9">
            <a:extLst>
              <a:ext uri="{FF2B5EF4-FFF2-40B4-BE49-F238E27FC236}">
                <a16:creationId xmlns:a16="http://schemas.microsoft.com/office/drawing/2014/main" id="{0D44BD54-BCDB-B561-50EF-31DF78AC9123}"/>
              </a:ext>
            </a:extLst>
          </p:cNvPr>
          <p:cNvPicPr>
            <a:picLocks noGrp="1" noChangeAspect="1"/>
          </p:cNvPicPr>
          <p:nvPr>
            <p:ph sz="half" idx="2"/>
          </p:nvPr>
        </p:nvPicPr>
        <p:blipFill>
          <a:blip r:embed="rId4"/>
          <a:stretch>
            <a:fillRect/>
          </a:stretch>
        </p:blipFill>
        <p:spPr>
          <a:xfrm>
            <a:off x="6493583" y="459074"/>
            <a:ext cx="4686045" cy="6150434"/>
          </a:xfrm>
          <a:prstGeom prst="rect">
            <a:avLst/>
          </a:prstGeom>
        </p:spPr>
      </p:pic>
    </p:spTree>
    <p:extLst>
      <p:ext uri="{BB962C8B-B14F-4D97-AF65-F5344CB8AC3E}">
        <p14:creationId xmlns:p14="http://schemas.microsoft.com/office/powerpoint/2010/main" val="42074509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82A9A2-79A5-3F75-0D48-481DD9211C6F}"/>
              </a:ext>
            </a:extLst>
          </p:cNvPr>
          <p:cNvSpPr>
            <a:spLocks noGrp="1"/>
          </p:cNvSpPr>
          <p:nvPr>
            <p:ph type="title"/>
          </p:nvPr>
        </p:nvSpPr>
        <p:spPr/>
        <p:txBody>
          <a:bodyPr/>
          <a:lstStyle/>
          <a:p>
            <a:r>
              <a:rPr lang="en-GB" dirty="0"/>
              <a:t>Systemic Design Impact</a:t>
            </a:r>
          </a:p>
        </p:txBody>
      </p:sp>
      <p:sp>
        <p:nvSpPr>
          <p:cNvPr id="5" name="Text Placeholder 4">
            <a:extLst>
              <a:ext uri="{FF2B5EF4-FFF2-40B4-BE49-F238E27FC236}">
                <a16:creationId xmlns:a16="http://schemas.microsoft.com/office/drawing/2014/main" id="{0C86C9FD-49F7-2319-FF6C-FF9D485BBFCB}"/>
              </a:ext>
            </a:extLst>
          </p:cNvPr>
          <p:cNvSpPr>
            <a:spLocks noGrp="1"/>
          </p:cNvSpPr>
          <p:nvPr>
            <p:ph type="body" idx="1"/>
          </p:nvPr>
        </p:nvSpPr>
        <p:spPr/>
        <p:txBody>
          <a:bodyPr/>
          <a:lstStyle/>
          <a:p>
            <a:r>
              <a:rPr lang="en-GB" dirty="0"/>
              <a:t>Negative – e.g. signage</a:t>
            </a:r>
          </a:p>
        </p:txBody>
      </p:sp>
      <p:sp>
        <p:nvSpPr>
          <p:cNvPr id="3" name="Content Placeholder 2">
            <a:extLst>
              <a:ext uri="{FF2B5EF4-FFF2-40B4-BE49-F238E27FC236}">
                <a16:creationId xmlns:a16="http://schemas.microsoft.com/office/drawing/2014/main" id="{C5D84E05-C6F7-8C39-C0EF-DDC66E141310}"/>
              </a:ext>
            </a:extLst>
          </p:cNvPr>
          <p:cNvSpPr>
            <a:spLocks noGrp="1"/>
          </p:cNvSpPr>
          <p:nvPr>
            <p:ph sz="half" idx="2"/>
          </p:nvPr>
        </p:nvSpPr>
        <p:spPr/>
        <p:txBody>
          <a:bodyPr>
            <a:normAutofit lnSpcReduction="10000"/>
          </a:bodyPr>
          <a:lstStyle/>
          <a:p>
            <a:r>
              <a:rPr lang="en-GB" sz="2200" dirty="0"/>
              <a:t>Lack of sign naming building</a:t>
            </a:r>
          </a:p>
          <a:p>
            <a:r>
              <a:rPr lang="en-GB" sz="2200" dirty="0"/>
              <a:t>Students get lost, head to wrong building</a:t>
            </a:r>
          </a:p>
          <a:p>
            <a:r>
              <a:rPr lang="en-GB" sz="2200" dirty="0"/>
              <a:t>Compounded by:</a:t>
            </a:r>
          </a:p>
          <a:p>
            <a:pPr lvl="1"/>
            <a:r>
              <a:rPr lang="en-GB" sz="2200" dirty="0"/>
              <a:t>Building being at bottom of hill </a:t>
            </a:r>
          </a:p>
          <a:p>
            <a:pPr lvl="1"/>
            <a:r>
              <a:rPr lang="en-GB" sz="2200" dirty="0"/>
              <a:t>Buildings having similar names</a:t>
            </a:r>
          </a:p>
          <a:p>
            <a:pPr lvl="1"/>
            <a:r>
              <a:rPr lang="en-GB" sz="2200" dirty="0"/>
              <a:t>Lack of navigation app</a:t>
            </a:r>
          </a:p>
          <a:p>
            <a:endParaRPr lang="en-GB" dirty="0"/>
          </a:p>
        </p:txBody>
      </p:sp>
      <p:sp>
        <p:nvSpPr>
          <p:cNvPr id="6" name="Text Placeholder 5">
            <a:extLst>
              <a:ext uri="{FF2B5EF4-FFF2-40B4-BE49-F238E27FC236}">
                <a16:creationId xmlns:a16="http://schemas.microsoft.com/office/drawing/2014/main" id="{67C19483-7063-A5FE-E164-70B5B0F0BD64}"/>
              </a:ext>
            </a:extLst>
          </p:cNvPr>
          <p:cNvSpPr>
            <a:spLocks noGrp="1"/>
          </p:cNvSpPr>
          <p:nvPr>
            <p:ph type="body" sz="quarter" idx="3"/>
          </p:nvPr>
        </p:nvSpPr>
        <p:spPr/>
        <p:txBody>
          <a:bodyPr/>
          <a:lstStyle/>
          <a:p>
            <a:r>
              <a:rPr lang="en-GB" dirty="0"/>
              <a:t>Positive – e.g. sound baffles</a:t>
            </a:r>
          </a:p>
        </p:txBody>
      </p:sp>
      <p:sp>
        <p:nvSpPr>
          <p:cNvPr id="7" name="Content Placeholder 6">
            <a:extLst>
              <a:ext uri="{FF2B5EF4-FFF2-40B4-BE49-F238E27FC236}">
                <a16:creationId xmlns:a16="http://schemas.microsoft.com/office/drawing/2014/main" id="{C4152CF0-3C6C-A9C9-69B1-55D00DBAEDFD}"/>
              </a:ext>
            </a:extLst>
          </p:cNvPr>
          <p:cNvSpPr>
            <a:spLocks noGrp="1"/>
          </p:cNvSpPr>
          <p:nvPr>
            <p:ph sz="quarter" idx="4"/>
          </p:nvPr>
        </p:nvSpPr>
        <p:spPr/>
        <p:txBody>
          <a:bodyPr>
            <a:normAutofit lnSpcReduction="10000"/>
          </a:bodyPr>
          <a:lstStyle/>
          <a:p>
            <a:r>
              <a:rPr lang="en-GB" sz="2200" dirty="0"/>
              <a:t>Reduce noise transmission</a:t>
            </a:r>
          </a:p>
          <a:p>
            <a:r>
              <a:rPr lang="en-GB" sz="2200" dirty="0"/>
              <a:t>Create a quiet environment</a:t>
            </a:r>
          </a:p>
          <a:p>
            <a:r>
              <a:rPr lang="en-GB" sz="2200" dirty="0"/>
              <a:t>Aid ease of conversations</a:t>
            </a:r>
          </a:p>
          <a:p>
            <a:r>
              <a:rPr lang="en-GB" sz="2200" dirty="0"/>
              <a:t>Particularly impactful for neurodiverse students</a:t>
            </a:r>
          </a:p>
          <a:p>
            <a:r>
              <a:rPr lang="en-GB" sz="2200" dirty="0"/>
              <a:t>Space used preferentially for studying</a:t>
            </a:r>
          </a:p>
        </p:txBody>
      </p:sp>
    </p:spTree>
    <p:extLst>
      <p:ext uri="{BB962C8B-B14F-4D97-AF65-F5344CB8AC3E}">
        <p14:creationId xmlns:p14="http://schemas.microsoft.com/office/powerpoint/2010/main" val="19795995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52D9D0-5333-C280-624E-24427BD16A2B}"/>
              </a:ext>
            </a:extLst>
          </p:cNvPr>
          <p:cNvSpPr>
            <a:spLocks noGrp="1"/>
          </p:cNvSpPr>
          <p:nvPr>
            <p:ph type="title"/>
          </p:nvPr>
        </p:nvSpPr>
        <p:spPr/>
        <p:txBody>
          <a:bodyPr/>
          <a:lstStyle/>
          <a:p>
            <a:r>
              <a:rPr lang="en-GB" dirty="0"/>
              <a:t>Accessibility is a fragile system</a:t>
            </a:r>
          </a:p>
        </p:txBody>
      </p:sp>
      <p:sp>
        <p:nvSpPr>
          <p:cNvPr id="3" name="Content Placeholder 2">
            <a:extLst>
              <a:ext uri="{FF2B5EF4-FFF2-40B4-BE49-F238E27FC236}">
                <a16:creationId xmlns:a16="http://schemas.microsoft.com/office/drawing/2014/main" id="{DA3A73A9-5712-5AD6-EFC6-EB3B2EE62E59}"/>
              </a:ext>
            </a:extLst>
          </p:cNvPr>
          <p:cNvSpPr>
            <a:spLocks noGrp="1"/>
          </p:cNvSpPr>
          <p:nvPr>
            <p:ph idx="1"/>
          </p:nvPr>
        </p:nvSpPr>
        <p:spPr/>
        <p:txBody>
          <a:bodyPr>
            <a:noAutofit/>
          </a:bodyPr>
          <a:lstStyle/>
          <a:p>
            <a:r>
              <a:rPr lang="en-GB" sz="2200" dirty="0"/>
              <a:t>Limited training – commonly staff pay out of pocket</a:t>
            </a:r>
          </a:p>
          <a:p>
            <a:r>
              <a:rPr lang="en-GB" sz="2200" dirty="0"/>
              <a:t>Advocates unsupported – risk burn out, worry about acting outside scope of expertise</a:t>
            </a:r>
          </a:p>
          <a:p>
            <a:r>
              <a:rPr lang="en-GB" sz="2200" dirty="0"/>
              <a:t>Information fed into university but doesn’t feed back to staff in labs</a:t>
            </a:r>
          </a:p>
          <a:p>
            <a:pPr lvl="1"/>
            <a:r>
              <a:rPr lang="en-GB" sz="2200" dirty="0"/>
              <a:t>PEEPs, requests for reasonable accommodations,  accident and near miss reports</a:t>
            </a:r>
          </a:p>
          <a:p>
            <a:pPr lvl="1"/>
            <a:r>
              <a:rPr lang="en-GB" sz="2200" dirty="0"/>
              <a:t>Limited sharing of knowledge – reinventing wheels</a:t>
            </a:r>
          </a:p>
          <a:p>
            <a:r>
              <a:rPr lang="en-GB" sz="2200" dirty="0"/>
              <a:t>Challenge of assessing the less tangible aspects of disability access – attitudes, behaviours etc</a:t>
            </a:r>
          </a:p>
        </p:txBody>
      </p:sp>
    </p:spTree>
    <p:extLst>
      <p:ext uri="{BB962C8B-B14F-4D97-AF65-F5344CB8AC3E}">
        <p14:creationId xmlns:p14="http://schemas.microsoft.com/office/powerpoint/2010/main" val="5796978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6235F1C-2EE4-7416-9CB1-64127FE9A76B}"/>
              </a:ext>
            </a:extLst>
          </p:cNvPr>
          <p:cNvSpPr>
            <a:spLocks noGrp="1"/>
          </p:cNvSpPr>
          <p:nvPr>
            <p:ph type="title"/>
          </p:nvPr>
        </p:nvSpPr>
        <p:spPr/>
        <p:txBody>
          <a:bodyPr/>
          <a:lstStyle/>
          <a:p>
            <a:r>
              <a:rPr lang="en-GB" dirty="0"/>
              <a:t>Who am I?</a:t>
            </a:r>
          </a:p>
        </p:txBody>
      </p:sp>
      <p:sp>
        <p:nvSpPr>
          <p:cNvPr id="3" name="Content Placeholder 2">
            <a:extLst>
              <a:ext uri="{FF2B5EF4-FFF2-40B4-BE49-F238E27FC236}">
                <a16:creationId xmlns:a16="http://schemas.microsoft.com/office/drawing/2014/main" id="{BF7143AC-C3BA-D7DB-4DEA-A58C5C1AC458}"/>
              </a:ext>
            </a:extLst>
          </p:cNvPr>
          <p:cNvSpPr>
            <a:spLocks noGrp="1"/>
          </p:cNvSpPr>
          <p:nvPr>
            <p:ph sz="half" idx="2"/>
          </p:nvPr>
        </p:nvSpPr>
        <p:spPr/>
        <p:txBody>
          <a:bodyPr/>
          <a:lstStyle/>
          <a:p>
            <a:endParaRPr lang="en-GB"/>
          </a:p>
        </p:txBody>
      </p:sp>
      <p:pic>
        <p:nvPicPr>
          <p:cNvPr id="7" name="Content Placeholder 6" descr="A person in a blue robe and sunglasses&#10;&#10;AI-generated content may be incorrect.">
            <a:extLst>
              <a:ext uri="{FF2B5EF4-FFF2-40B4-BE49-F238E27FC236}">
                <a16:creationId xmlns:a16="http://schemas.microsoft.com/office/drawing/2014/main" id="{F22E2E8C-6B2E-1256-FBF0-1DE43654589D}"/>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3916825" y="462878"/>
            <a:ext cx="4073289" cy="6111461"/>
          </a:xfrm>
        </p:spPr>
      </p:pic>
    </p:spTree>
    <p:extLst>
      <p:ext uri="{BB962C8B-B14F-4D97-AF65-F5344CB8AC3E}">
        <p14:creationId xmlns:p14="http://schemas.microsoft.com/office/powerpoint/2010/main" val="32777952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07716-8FAB-77FF-29A3-DEF57DEE459E}"/>
              </a:ext>
            </a:extLst>
          </p:cNvPr>
          <p:cNvSpPr>
            <a:spLocks noGrp="1"/>
          </p:cNvSpPr>
          <p:nvPr>
            <p:ph type="title"/>
          </p:nvPr>
        </p:nvSpPr>
        <p:spPr/>
        <p:txBody>
          <a:bodyPr/>
          <a:lstStyle/>
          <a:p>
            <a:r>
              <a:rPr lang="en-GB" dirty="0"/>
              <a:t>Accessible environment driving culture change</a:t>
            </a:r>
          </a:p>
        </p:txBody>
      </p:sp>
      <p:sp>
        <p:nvSpPr>
          <p:cNvPr id="5" name="Content Placeholder 4">
            <a:extLst>
              <a:ext uri="{FF2B5EF4-FFF2-40B4-BE49-F238E27FC236}">
                <a16:creationId xmlns:a16="http://schemas.microsoft.com/office/drawing/2014/main" id="{3037408D-F998-E1DA-9E9F-1648CDB7AB7C}"/>
              </a:ext>
            </a:extLst>
          </p:cNvPr>
          <p:cNvSpPr>
            <a:spLocks noGrp="1"/>
          </p:cNvSpPr>
          <p:nvPr>
            <p:ph idx="1"/>
          </p:nvPr>
        </p:nvSpPr>
        <p:spPr/>
        <p:txBody>
          <a:bodyPr>
            <a:normAutofit/>
          </a:bodyPr>
          <a:lstStyle/>
          <a:p>
            <a:r>
              <a:rPr lang="en-GB" sz="3200" dirty="0"/>
              <a:t>“</a:t>
            </a:r>
            <a:r>
              <a:rPr lang="en-GB" sz="3200" i="1" dirty="0"/>
              <a:t>It does actually embolden people. It feels like it is literal, inclusive practise in action. And I think we are increasingly seeing students who are happier to talk about their additional needs. And as a cohort I think they are very supportive of each other in terms of people that might not look like them” </a:t>
            </a:r>
            <a:endParaRPr lang="en-GB" sz="3200" dirty="0"/>
          </a:p>
        </p:txBody>
      </p:sp>
    </p:spTree>
    <p:extLst>
      <p:ext uri="{BB962C8B-B14F-4D97-AF65-F5344CB8AC3E}">
        <p14:creationId xmlns:p14="http://schemas.microsoft.com/office/powerpoint/2010/main" val="24412694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F9120E-D224-38AC-C8B8-065BED760771}"/>
              </a:ext>
            </a:extLst>
          </p:cNvPr>
          <p:cNvSpPr>
            <a:spLocks noGrp="1"/>
          </p:cNvSpPr>
          <p:nvPr>
            <p:ph type="title"/>
          </p:nvPr>
        </p:nvSpPr>
        <p:spPr>
          <a:xfrm>
            <a:off x="1154955" y="1447800"/>
            <a:ext cx="4752399" cy="1221885"/>
          </a:xfrm>
        </p:spPr>
        <p:txBody>
          <a:bodyPr vert="horz" lIns="91440" tIns="45720" rIns="91440" bIns="45720" rtlCol="0" anchor="b">
            <a:normAutofit/>
          </a:bodyPr>
          <a:lstStyle/>
          <a:p>
            <a:r>
              <a:rPr lang="en-US" sz="7200" b="0" i="0" kern="1200" dirty="0">
                <a:solidFill>
                  <a:srgbClr val="EBEBEB"/>
                </a:solidFill>
                <a:latin typeface="+mj-lt"/>
                <a:ea typeface="+mj-ea"/>
                <a:cs typeface="+mj-cs"/>
              </a:rPr>
              <a:t>WHY?</a:t>
            </a:r>
          </a:p>
        </p:txBody>
      </p:sp>
      <p:sp>
        <p:nvSpPr>
          <p:cNvPr id="3" name="Content Placeholder 2">
            <a:extLst>
              <a:ext uri="{FF2B5EF4-FFF2-40B4-BE49-F238E27FC236}">
                <a16:creationId xmlns:a16="http://schemas.microsoft.com/office/drawing/2014/main" id="{7AB004AB-952D-D918-3A1F-E9F35C6397AF}"/>
              </a:ext>
            </a:extLst>
          </p:cNvPr>
          <p:cNvSpPr>
            <a:spLocks noGrp="1"/>
          </p:cNvSpPr>
          <p:nvPr>
            <p:ph sz="half" idx="1"/>
          </p:nvPr>
        </p:nvSpPr>
        <p:spPr>
          <a:xfrm>
            <a:off x="1154956" y="2892346"/>
            <a:ext cx="4752398" cy="2746454"/>
          </a:xfrm>
        </p:spPr>
        <p:txBody>
          <a:bodyPr vert="horz" lIns="91440" tIns="45720" rIns="91440" bIns="45720" rtlCol="0" anchor="t">
            <a:normAutofit/>
          </a:bodyPr>
          <a:lstStyle/>
          <a:p>
            <a:pPr marL="0" indent="0">
              <a:lnSpc>
                <a:spcPct val="90000"/>
              </a:lnSpc>
              <a:buNone/>
            </a:pPr>
            <a:r>
              <a:rPr lang="en-US" sz="3200" cap="all" dirty="0">
                <a:solidFill>
                  <a:schemeClr val="tx2">
                    <a:lumMod val="40000"/>
                    <a:lumOff val="60000"/>
                  </a:schemeClr>
                </a:solidFill>
              </a:rPr>
              <a:t>To remove the barriers to accessing life, so people can express their brilliance</a:t>
            </a:r>
          </a:p>
        </p:txBody>
      </p:sp>
      <p:pic>
        <p:nvPicPr>
          <p:cNvPr id="6" name="Content Placeholder 5" descr="Icon of an explosion">
            <a:extLst>
              <a:ext uri="{FF2B5EF4-FFF2-40B4-BE49-F238E27FC236}">
                <a16:creationId xmlns:a16="http://schemas.microsoft.com/office/drawing/2014/main" id="{75939099-D190-4DF7-07E7-DE060DD1BC1B}"/>
              </a:ext>
            </a:extLst>
          </p:cNvPr>
          <p:cNvPicPr>
            <a:picLocks noGrp="1" noChangeAspect="1"/>
          </p:cNvPicPr>
          <p:nvPr>
            <p:ph sz="half" idx="2"/>
          </p:nvPr>
        </p:nvPicPr>
        <p:blipFill>
          <a:blip r:embed="rId3"/>
          <a:stretch>
            <a:fillRect/>
          </a:stretch>
        </p:blipFill>
        <p:spPr>
          <a:xfrm>
            <a:off x="5907354" y="1219200"/>
            <a:ext cx="5566791" cy="4815274"/>
          </a:xfrm>
          <a:prstGeom prst="rect">
            <a:avLst/>
          </a:prstGeom>
          <a:effectLst/>
        </p:spPr>
      </p:pic>
      <p:sp>
        <p:nvSpPr>
          <p:cNvPr id="7" name="TextBox 6">
            <a:extLst>
              <a:ext uri="{FF2B5EF4-FFF2-40B4-BE49-F238E27FC236}">
                <a16:creationId xmlns:a16="http://schemas.microsoft.com/office/drawing/2014/main" id="{9B23624A-D078-630D-6D9B-56E6B27400F8}"/>
              </a:ext>
            </a:extLst>
          </p:cNvPr>
          <p:cNvSpPr txBox="1"/>
          <p:nvPr/>
        </p:nvSpPr>
        <p:spPr>
          <a:xfrm>
            <a:off x="6847840" y="6309360"/>
            <a:ext cx="1208985" cy="369332"/>
          </a:xfrm>
          <a:prstGeom prst="rect">
            <a:avLst/>
          </a:prstGeom>
          <a:noFill/>
        </p:spPr>
        <p:txBody>
          <a:bodyPr wrap="none" rtlCol="0">
            <a:spAutoFit/>
          </a:bodyPr>
          <a:lstStyle/>
          <a:p>
            <a:r>
              <a:rPr lang="en-GB" dirty="0">
                <a:latin typeface="Ubuntu" panose="020B0504030602030204" pitchFamily="34" charset="0"/>
              </a:rPr>
              <a:t>© </a:t>
            </a:r>
            <a:r>
              <a:rPr lang="en-GB" dirty="0" err="1">
                <a:latin typeface="Ubuntu" panose="020B0504030602030204" pitchFamily="34" charset="0"/>
              </a:rPr>
              <a:t>Freepik</a:t>
            </a:r>
            <a:endParaRPr lang="en-GB" dirty="0"/>
          </a:p>
        </p:txBody>
      </p:sp>
    </p:spTree>
    <p:extLst>
      <p:ext uri="{BB962C8B-B14F-4D97-AF65-F5344CB8AC3E}">
        <p14:creationId xmlns:p14="http://schemas.microsoft.com/office/powerpoint/2010/main" val="29428933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487473-C74A-440B-6F76-010C301EF894}"/>
              </a:ext>
            </a:extLst>
          </p:cNvPr>
          <p:cNvSpPr>
            <a:spLocks noGrp="1"/>
          </p:cNvSpPr>
          <p:nvPr>
            <p:ph type="title"/>
          </p:nvPr>
        </p:nvSpPr>
        <p:spPr/>
        <p:txBody>
          <a:bodyPr/>
          <a:lstStyle/>
          <a:p>
            <a:r>
              <a:rPr lang="en-GB" dirty="0"/>
              <a:t>COM-B Model</a:t>
            </a:r>
          </a:p>
        </p:txBody>
      </p:sp>
      <p:sp>
        <p:nvSpPr>
          <p:cNvPr id="3" name="Content Placeholder 2">
            <a:extLst>
              <a:ext uri="{FF2B5EF4-FFF2-40B4-BE49-F238E27FC236}">
                <a16:creationId xmlns:a16="http://schemas.microsoft.com/office/drawing/2014/main" id="{6E50A808-0D56-0790-3A0A-A8A4E2E78222}"/>
              </a:ext>
            </a:extLst>
          </p:cNvPr>
          <p:cNvSpPr>
            <a:spLocks noGrp="1"/>
          </p:cNvSpPr>
          <p:nvPr>
            <p:ph sz="half" idx="1"/>
          </p:nvPr>
        </p:nvSpPr>
        <p:spPr/>
        <p:txBody>
          <a:bodyPr>
            <a:normAutofit/>
          </a:bodyPr>
          <a:lstStyle/>
          <a:p>
            <a:r>
              <a:rPr lang="en-GB" sz="2000" dirty="0"/>
              <a:t>Changing behaviour requires change of one or more </a:t>
            </a:r>
          </a:p>
          <a:p>
            <a:pPr lvl="1"/>
            <a:r>
              <a:rPr lang="en-GB" sz="2000" dirty="0"/>
              <a:t>Capability</a:t>
            </a:r>
          </a:p>
          <a:p>
            <a:pPr lvl="1"/>
            <a:r>
              <a:rPr lang="en-GB" sz="2000" dirty="0"/>
              <a:t>Opportunity</a:t>
            </a:r>
          </a:p>
          <a:p>
            <a:pPr lvl="1"/>
            <a:r>
              <a:rPr lang="en-GB" sz="2000" dirty="0"/>
              <a:t>Motivation</a:t>
            </a:r>
          </a:p>
          <a:p>
            <a:r>
              <a:rPr lang="en-GB" sz="2000" dirty="0"/>
              <a:t>Put system into new configuration</a:t>
            </a:r>
          </a:p>
          <a:p>
            <a:r>
              <a:rPr lang="en-GB" sz="2000" dirty="0"/>
              <a:t>Minimise risk of reverting</a:t>
            </a:r>
          </a:p>
          <a:p>
            <a:pPr lvl="1"/>
            <a:r>
              <a:rPr lang="en-GB" sz="2000" dirty="0"/>
              <a:t>Push back</a:t>
            </a:r>
          </a:p>
        </p:txBody>
      </p:sp>
      <p:pic>
        <p:nvPicPr>
          <p:cNvPr id="6" name="Content Placeholder 5" descr="Icon of a set of cogs and pulleys linked by a band">
            <a:extLst>
              <a:ext uri="{FF2B5EF4-FFF2-40B4-BE49-F238E27FC236}">
                <a16:creationId xmlns:a16="http://schemas.microsoft.com/office/drawing/2014/main" id="{410D90EF-86C2-A6FF-1528-17FD1A5DD4D7}"/>
              </a:ext>
            </a:extLst>
          </p:cNvPr>
          <p:cNvPicPr>
            <a:picLocks noGrp="1" noChangeAspect="1"/>
          </p:cNvPicPr>
          <p:nvPr>
            <p:ph sz="half" idx="2"/>
          </p:nvPr>
        </p:nvPicPr>
        <p:blipFill>
          <a:blip r:embed="rId3"/>
          <a:stretch>
            <a:fillRect/>
          </a:stretch>
        </p:blipFill>
        <p:spPr>
          <a:xfrm>
            <a:off x="5752306" y="2055813"/>
            <a:ext cx="4200525" cy="4200525"/>
          </a:xfrm>
          <a:solidFill>
            <a:schemeClr val="tx1"/>
          </a:solidFill>
        </p:spPr>
      </p:pic>
      <p:sp>
        <p:nvSpPr>
          <p:cNvPr id="8" name="TextBox 7">
            <a:extLst>
              <a:ext uri="{FF2B5EF4-FFF2-40B4-BE49-F238E27FC236}">
                <a16:creationId xmlns:a16="http://schemas.microsoft.com/office/drawing/2014/main" id="{28AF511B-231B-ADF1-6BAA-9EEADA33C865}"/>
              </a:ext>
            </a:extLst>
          </p:cNvPr>
          <p:cNvSpPr txBox="1"/>
          <p:nvPr/>
        </p:nvSpPr>
        <p:spPr>
          <a:xfrm>
            <a:off x="5752306" y="6458903"/>
            <a:ext cx="1955325" cy="369332"/>
          </a:xfrm>
          <a:prstGeom prst="rect">
            <a:avLst/>
          </a:prstGeom>
          <a:noFill/>
        </p:spPr>
        <p:txBody>
          <a:bodyPr wrap="square" rtlCol="0">
            <a:spAutoFit/>
          </a:bodyPr>
          <a:lstStyle/>
          <a:p>
            <a:r>
              <a:rPr lang="en-GB" dirty="0">
                <a:latin typeface="Ubuntu" panose="020B0504030602030204" pitchFamily="34" charset="0"/>
              </a:rPr>
              <a:t>© Pause08</a:t>
            </a:r>
            <a:endParaRPr lang="en-GB" dirty="0"/>
          </a:p>
        </p:txBody>
      </p:sp>
    </p:spTree>
    <p:extLst>
      <p:ext uri="{BB962C8B-B14F-4D97-AF65-F5344CB8AC3E}">
        <p14:creationId xmlns:p14="http://schemas.microsoft.com/office/powerpoint/2010/main" val="14308407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8555107-973C-02C1-671B-035710C43289}"/>
              </a:ext>
            </a:extLst>
          </p:cNvPr>
          <p:cNvSpPr>
            <a:spLocks noGrp="1"/>
          </p:cNvSpPr>
          <p:nvPr>
            <p:ph type="title"/>
          </p:nvPr>
        </p:nvSpPr>
        <p:spPr/>
        <p:txBody>
          <a:bodyPr/>
          <a:lstStyle/>
          <a:p>
            <a:r>
              <a:rPr lang="en-GB" dirty="0"/>
              <a:t>Lund University – Core Values Work</a:t>
            </a:r>
          </a:p>
        </p:txBody>
      </p:sp>
      <p:graphicFrame>
        <p:nvGraphicFramePr>
          <p:cNvPr id="7" name="Table 7" descr="Table of core values work techniques and strategies">
            <a:extLst>
              <a:ext uri="{FF2B5EF4-FFF2-40B4-BE49-F238E27FC236}">
                <a16:creationId xmlns:a16="http://schemas.microsoft.com/office/drawing/2014/main" id="{A97EB795-32AC-CA35-4A67-17549A84E0CE}"/>
              </a:ext>
            </a:extLst>
          </p:cNvPr>
          <p:cNvGraphicFramePr>
            <a:graphicFrameLocks noGrp="1"/>
          </p:cNvGraphicFramePr>
          <p:nvPr>
            <p:ph idx="1"/>
            <p:extLst>
              <p:ext uri="{D42A27DB-BD31-4B8C-83A1-F6EECF244321}">
                <p14:modId xmlns:p14="http://schemas.microsoft.com/office/powerpoint/2010/main" val="2793977955"/>
              </p:ext>
            </p:extLst>
          </p:nvPr>
        </p:nvGraphicFramePr>
        <p:xfrm>
          <a:off x="1103314" y="1524000"/>
          <a:ext cx="6040437" cy="5070245"/>
        </p:xfrm>
        <a:graphic>
          <a:graphicData uri="http://schemas.openxmlformats.org/drawingml/2006/table">
            <a:tbl>
              <a:tblPr firstRow="1" bandRow="1">
                <a:tableStyleId>{5C22544A-7EE6-4342-B048-85BDC9FD1C3A}</a:tableStyleId>
              </a:tblPr>
              <a:tblGrid>
                <a:gridCol w="2013479">
                  <a:extLst>
                    <a:ext uri="{9D8B030D-6E8A-4147-A177-3AD203B41FA5}">
                      <a16:colId xmlns:a16="http://schemas.microsoft.com/office/drawing/2014/main" val="1073026838"/>
                    </a:ext>
                  </a:extLst>
                </a:gridCol>
                <a:gridCol w="2013479">
                  <a:extLst>
                    <a:ext uri="{9D8B030D-6E8A-4147-A177-3AD203B41FA5}">
                      <a16:colId xmlns:a16="http://schemas.microsoft.com/office/drawing/2014/main" val="2506673631"/>
                    </a:ext>
                  </a:extLst>
                </a:gridCol>
                <a:gridCol w="2013479">
                  <a:extLst>
                    <a:ext uri="{9D8B030D-6E8A-4147-A177-3AD203B41FA5}">
                      <a16:colId xmlns:a16="http://schemas.microsoft.com/office/drawing/2014/main" val="791111986"/>
                    </a:ext>
                  </a:extLst>
                </a:gridCol>
              </a:tblGrid>
              <a:tr h="809882">
                <a:tc>
                  <a:txBody>
                    <a:bodyPr/>
                    <a:lstStyle/>
                    <a:p>
                      <a:r>
                        <a:rPr lang="en-GB" sz="2000" dirty="0"/>
                        <a:t>Suppression technique</a:t>
                      </a:r>
                    </a:p>
                  </a:txBody>
                  <a:tcPr/>
                </a:tc>
                <a:tc>
                  <a:txBody>
                    <a:bodyPr/>
                    <a:lstStyle/>
                    <a:p>
                      <a:r>
                        <a:rPr lang="en-GB" sz="2000" dirty="0"/>
                        <a:t>Counter strategy</a:t>
                      </a:r>
                    </a:p>
                  </a:txBody>
                  <a:tcPr/>
                </a:tc>
                <a:tc>
                  <a:txBody>
                    <a:bodyPr/>
                    <a:lstStyle/>
                    <a:p>
                      <a:r>
                        <a:rPr lang="en-GB" sz="2000" dirty="0"/>
                        <a:t>Affirmation technique</a:t>
                      </a:r>
                    </a:p>
                  </a:txBody>
                  <a:tcPr/>
                </a:tc>
                <a:extLst>
                  <a:ext uri="{0D108BD9-81ED-4DB2-BD59-A6C34878D82A}">
                    <a16:rowId xmlns:a16="http://schemas.microsoft.com/office/drawing/2014/main" val="768757558"/>
                  </a:ext>
                </a:extLst>
              </a:tr>
              <a:tr h="809882">
                <a:tc>
                  <a:txBody>
                    <a:bodyPr/>
                    <a:lstStyle/>
                    <a:p>
                      <a:r>
                        <a:rPr lang="en-GB" sz="2000" b="1" dirty="0"/>
                        <a:t>Making invisible</a:t>
                      </a:r>
                    </a:p>
                  </a:txBody>
                  <a:tcPr/>
                </a:tc>
                <a:tc>
                  <a:txBody>
                    <a:bodyPr/>
                    <a:lstStyle/>
                    <a:p>
                      <a:r>
                        <a:rPr lang="en-GB" sz="2000" b="1" dirty="0"/>
                        <a:t>Demand attention</a:t>
                      </a:r>
                    </a:p>
                  </a:txBody>
                  <a:tcPr/>
                </a:tc>
                <a:tc>
                  <a:txBody>
                    <a:bodyPr/>
                    <a:lstStyle/>
                    <a:p>
                      <a:r>
                        <a:rPr lang="en-GB" sz="2000" b="1" dirty="0"/>
                        <a:t>Acknowledge</a:t>
                      </a:r>
                    </a:p>
                  </a:txBody>
                  <a:tcPr/>
                </a:tc>
                <a:extLst>
                  <a:ext uri="{0D108BD9-81ED-4DB2-BD59-A6C34878D82A}">
                    <a16:rowId xmlns:a16="http://schemas.microsoft.com/office/drawing/2014/main" val="3640135192"/>
                  </a:ext>
                </a:extLst>
              </a:tr>
              <a:tr h="809882">
                <a:tc>
                  <a:txBody>
                    <a:bodyPr/>
                    <a:lstStyle/>
                    <a:p>
                      <a:r>
                        <a:rPr lang="en-GB" sz="2000" b="1" dirty="0"/>
                        <a:t>Ridiculing</a:t>
                      </a:r>
                    </a:p>
                  </a:txBody>
                  <a:tcPr/>
                </a:tc>
                <a:tc>
                  <a:txBody>
                    <a:bodyPr/>
                    <a:lstStyle/>
                    <a:p>
                      <a:r>
                        <a:rPr lang="en-GB" sz="2000" b="1" dirty="0"/>
                        <a:t>Question</a:t>
                      </a:r>
                    </a:p>
                  </a:txBody>
                  <a:tcPr/>
                </a:tc>
                <a:tc>
                  <a:txBody>
                    <a:bodyPr/>
                    <a:lstStyle/>
                    <a:p>
                      <a:r>
                        <a:rPr lang="en-GB" sz="2000" b="1" dirty="0"/>
                        <a:t>Respect</a:t>
                      </a:r>
                    </a:p>
                  </a:txBody>
                  <a:tcPr/>
                </a:tc>
                <a:extLst>
                  <a:ext uri="{0D108BD9-81ED-4DB2-BD59-A6C34878D82A}">
                    <a16:rowId xmlns:a16="http://schemas.microsoft.com/office/drawing/2014/main" val="4204900418"/>
                  </a:ext>
                </a:extLst>
              </a:tr>
              <a:tr h="809882">
                <a:tc>
                  <a:txBody>
                    <a:bodyPr/>
                    <a:lstStyle/>
                    <a:p>
                      <a:r>
                        <a:rPr lang="en-GB" sz="2000" b="1" dirty="0"/>
                        <a:t>Withholding information</a:t>
                      </a:r>
                    </a:p>
                  </a:txBody>
                  <a:tcPr/>
                </a:tc>
                <a:tc>
                  <a:txBody>
                    <a:bodyPr/>
                    <a:lstStyle/>
                    <a:p>
                      <a:r>
                        <a:rPr lang="en-GB" sz="2000" b="1" dirty="0"/>
                        <a:t>Be honest</a:t>
                      </a:r>
                    </a:p>
                  </a:txBody>
                  <a:tcPr/>
                </a:tc>
                <a:tc>
                  <a:txBody>
                    <a:bodyPr/>
                    <a:lstStyle/>
                    <a:p>
                      <a:r>
                        <a:rPr lang="en-GB" sz="2000" b="1" dirty="0"/>
                        <a:t>Inform</a:t>
                      </a:r>
                    </a:p>
                  </a:txBody>
                  <a:tcPr/>
                </a:tc>
                <a:extLst>
                  <a:ext uri="{0D108BD9-81ED-4DB2-BD59-A6C34878D82A}">
                    <a16:rowId xmlns:a16="http://schemas.microsoft.com/office/drawing/2014/main" val="1174845693"/>
                  </a:ext>
                </a:extLst>
              </a:tr>
              <a:tr h="809882">
                <a:tc>
                  <a:txBody>
                    <a:bodyPr/>
                    <a:lstStyle/>
                    <a:p>
                      <a:r>
                        <a:rPr lang="en-GB" sz="2000" b="1" dirty="0"/>
                        <a:t>Double binding</a:t>
                      </a:r>
                    </a:p>
                  </a:txBody>
                  <a:tcPr/>
                </a:tc>
                <a:tc>
                  <a:txBody>
                    <a:bodyPr/>
                    <a:lstStyle/>
                    <a:p>
                      <a:r>
                        <a:rPr lang="en-GB" sz="2000" b="1" dirty="0"/>
                        <a:t>Break the pattern</a:t>
                      </a:r>
                    </a:p>
                  </a:txBody>
                  <a:tcPr/>
                </a:tc>
                <a:tc>
                  <a:txBody>
                    <a:bodyPr/>
                    <a:lstStyle/>
                    <a:p>
                      <a:r>
                        <a:rPr lang="en-GB" sz="2000" b="1" dirty="0"/>
                        <a:t>Enforce double reward</a:t>
                      </a:r>
                    </a:p>
                  </a:txBody>
                  <a:tcPr/>
                </a:tc>
                <a:extLst>
                  <a:ext uri="{0D108BD9-81ED-4DB2-BD59-A6C34878D82A}">
                    <a16:rowId xmlns:a16="http://schemas.microsoft.com/office/drawing/2014/main" val="1043947510"/>
                  </a:ext>
                </a:extLst>
              </a:tr>
              <a:tr h="1020835">
                <a:tc>
                  <a:txBody>
                    <a:bodyPr/>
                    <a:lstStyle/>
                    <a:p>
                      <a:r>
                        <a:rPr lang="en-GB" sz="2000" b="1" dirty="0"/>
                        <a:t>Blaming &amp; shaming</a:t>
                      </a:r>
                    </a:p>
                  </a:txBody>
                  <a:tcPr/>
                </a:tc>
                <a:tc>
                  <a:txBody>
                    <a:bodyPr/>
                    <a:lstStyle/>
                    <a:p>
                      <a:r>
                        <a:rPr lang="en-GB" sz="2000" b="1" dirty="0"/>
                        <a:t>Intellectualise</a:t>
                      </a:r>
                    </a:p>
                  </a:txBody>
                  <a:tcPr/>
                </a:tc>
                <a:tc>
                  <a:txBody>
                    <a:bodyPr/>
                    <a:lstStyle/>
                    <a:p>
                      <a:r>
                        <a:rPr lang="en-GB" sz="2000" b="1" dirty="0"/>
                        <a:t>Affirm reasonable norms</a:t>
                      </a:r>
                    </a:p>
                  </a:txBody>
                  <a:tcPr/>
                </a:tc>
                <a:extLst>
                  <a:ext uri="{0D108BD9-81ED-4DB2-BD59-A6C34878D82A}">
                    <a16:rowId xmlns:a16="http://schemas.microsoft.com/office/drawing/2014/main" val="673937626"/>
                  </a:ext>
                </a:extLst>
              </a:tr>
            </a:tbl>
          </a:graphicData>
        </a:graphic>
      </p:graphicFrame>
    </p:spTree>
    <p:extLst>
      <p:ext uri="{BB962C8B-B14F-4D97-AF65-F5344CB8AC3E}">
        <p14:creationId xmlns:p14="http://schemas.microsoft.com/office/powerpoint/2010/main" val="9221008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D4F0B4-4AAA-D155-7F1B-DB3156A6E682}"/>
              </a:ext>
            </a:extLst>
          </p:cNvPr>
          <p:cNvSpPr>
            <a:spLocks noGrp="1"/>
          </p:cNvSpPr>
          <p:nvPr>
            <p:ph type="title"/>
          </p:nvPr>
        </p:nvSpPr>
        <p:spPr/>
        <p:txBody>
          <a:bodyPr/>
          <a:lstStyle/>
          <a:p>
            <a:r>
              <a:rPr lang="en-GB" dirty="0"/>
              <a:t>Change is possible and necessary</a:t>
            </a:r>
          </a:p>
        </p:txBody>
      </p:sp>
      <p:sp>
        <p:nvSpPr>
          <p:cNvPr id="3" name="Content Placeholder 2">
            <a:extLst>
              <a:ext uri="{FF2B5EF4-FFF2-40B4-BE49-F238E27FC236}">
                <a16:creationId xmlns:a16="http://schemas.microsoft.com/office/drawing/2014/main" id="{BE3718F1-9341-1EC0-45BF-33AE3404EFFF}"/>
              </a:ext>
            </a:extLst>
          </p:cNvPr>
          <p:cNvSpPr>
            <a:spLocks noGrp="1"/>
          </p:cNvSpPr>
          <p:nvPr>
            <p:ph idx="1"/>
          </p:nvPr>
        </p:nvSpPr>
        <p:spPr>
          <a:xfrm>
            <a:off x="1103312" y="1349830"/>
            <a:ext cx="8946541" cy="4898570"/>
          </a:xfrm>
        </p:spPr>
        <p:txBody>
          <a:bodyPr>
            <a:noAutofit/>
          </a:bodyPr>
          <a:lstStyle/>
          <a:p>
            <a:r>
              <a:rPr lang="en-GB" sz="2200"/>
              <a:t>31 </a:t>
            </a:r>
            <a:r>
              <a:rPr lang="en-GB" sz="2200" dirty="0"/>
              <a:t>years of unlawful practice</a:t>
            </a:r>
          </a:p>
          <a:p>
            <a:r>
              <a:rPr lang="en-GB" sz="2200" dirty="0"/>
              <a:t>Many changes do not cost</a:t>
            </a:r>
          </a:p>
          <a:p>
            <a:r>
              <a:rPr lang="en-GB" sz="2200" dirty="0"/>
              <a:t>Retrospective infrastructure changes cost at least 10-fold more</a:t>
            </a:r>
          </a:p>
          <a:p>
            <a:r>
              <a:rPr lang="en-GB" sz="2200" dirty="0"/>
              <a:t>Discussions with equipment manufacturers </a:t>
            </a:r>
          </a:p>
          <a:p>
            <a:endParaRPr lang="en-GB" sz="2200" dirty="0"/>
          </a:p>
          <a:p>
            <a:r>
              <a:rPr lang="en-GB" sz="2200" dirty="0"/>
              <a:t>Funders are asking for access / inclusion in grant applications</a:t>
            </a:r>
          </a:p>
          <a:p>
            <a:pPr lvl="1"/>
            <a:r>
              <a:rPr lang="en-GB" sz="2200" dirty="0"/>
              <a:t>May ask for access assessments, minimum standards in future</a:t>
            </a:r>
          </a:p>
          <a:p>
            <a:r>
              <a:rPr lang="en-GB" sz="2200" dirty="0"/>
              <a:t>Access increases diversity of teams, and quality of research</a:t>
            </a:r>
          </a:p>
          <a:p>
            <a:r>
              <a:rPr lang="en-GB" sz="2200" dirty="0"/>
              <a:t>Staff recruitment and retention</a:t>
            </a:r>
          </a:p>
          <a:p>
            <a:r>
              <a:rPr lang="en-GB" sz="2200" dirty="0"/>
              <a:t>Safety</a:t>
            </a:r>
          </a:p>
        </p:txBody>
      </p:sp>
    </p:spTree>
    <p:extLst>
      <p:ext uri="{BB962C8B-B14F-4D97-AF65-F5344CB8AC3E}">
        <p14:creationId xmlns:p14="http://schemas.microsoft.com/office/powerpoint/2010/main" val="33075897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8A5F6F-D624-55E4-D56E-84987B787ACE}"/>
              </a:ext>
            </a:extLst>
          </p:cNvPr>
          <p:cNvSpPr>
            <a:spLocks noGrp="1"/>
          </p:cNvSpPr>
          <p:nvPr>
            <p:ph type="title"/>
          </p:nvPr>
        </p:nvSpPr>
        <p:spPr/>
        <p:txBody>
          <a:bodyPr/>
          <a:lstStyle/>
          <a:p>
            <a:r>
              <a:rPr lang="en-GB" dirty="0"/>
              <a:t>Access Actions</a:t>
            </a:r>
          </a:p>
        </p:txBody>
      </p:sp>
      <p:sp>
        <p:nvSpPr>
          <p:cNvPr id="3" name="Content Placeholder 2">
            <a:extLst>
              <a:ext uri="{FF2B5EF4-FFF2-40B4-BE49-F238E27FC236}">
                <a16:creationId xmlns:a16="http://schemas.microsoft.com/office/drawing/2014/main" id="{28E8FA9F-B809-99C6-83CA-5EA441DF5D2D}"/>
              </a:ext>
            </a:extLst>
          </p:cNvPr>
          <p:cNvSpPr>
            <a:spLocks noGrp="1"/>
          </p:cNvSpPr>
          <p:nvPr>
            <p:ph sz="half" idx="1"/>
          </p:nvPr>
        </p:nvSpPr>
        <p:spPr>
          <a:xfrm>
            <a:off x="1103312" y="1545773"/>
            <a:ext cx="4396339" cy="4710566"/>
          </a:xfrm>
        </p:spPr>
        <p:txBody>
          <a:bodyPr>
            <a:normAutofit lnSpcReduction="10000"/>
          </a:bodyPr>
          <a:lstStyle/>
          <a:p>
            <a:r>
              <a:rPr lang="en-GB" sz="2200" dirty="0"/>
              <a:t>Guidelines</a:t>
            </a:r>
          </a:p>
          <a:p>
            <a:pPr lvl="1"/>
            <a:r>
              <a:rPr lang="en-GB" sz="2000" dirty="0"/>
              <a:t>Structures</a:t>
            </a:r>
          </a:p>
          <a:p>
            <a:pPr lvl="1"/>
            <a:r>
              <a:rPr lang="en-GB" sz="2000" dirty="0"/>
              <a:t>Equipment</a:t>
            </a:r>
          </a:p>
          <a:p>
            <a:pPr lvl="1"/>
            <a:r>
              <a:rPr lang="en-GB" sz="2000" dirty="0"/>
              <a:t>Protocols</a:t>
            </a:r>
          </a:p>
          <a:p>
            <a:pPr lvl="1"/>
            <a:r>
              <a:rPr lang="en-GB" sz="2000" dirty="0"/>
              <a:t>Dissemination (websites, conferences)</a:t>
            </a:r>
          </a:p>
          <a:p>
            <a:pPr lvl="1"/>
            <a:r>
              <a:rPr lang="en-GB" sz="2000" dirty="0"/>
              <a:t>Working practices (HR)</a:t>
            </a:r>
          </a:p>
          <a:p>
            <a:r>
              <a:rPr lang="en-GB" sz="2200" dirty="0"/>
              <a:t>Assessments</a:t>
            </a:r>
          </a:p>
          <a:p>
            <a:pPr lvl="1"/>
            <a:r>
              <a:rPr lang="en-GB" sz="2000" dirty="0"/>
              <a:t>Structures</a:t>
            </a:r>
          </a:p>
          <a:p>
            <a:pPr lvl="1"/>
            <a:r>
              <a:rPr lang="en-GB" sz="2000" dirty="0"/>
              <a:t>Equipment</a:t>
            </a:r>
          </a:p>
          <a:p>
            <a:r>
              <a:rPr lang="en-GB" sz="2200" dirty="0"/>
              <a:t>Information sharing of already collected data</a:t>
            </a:r>
          </a:p>
          <a:p>
            <a:pPr lvl="1"/>
            <a:endParaRPr lang="en-GB" sz="2000" dirty="0"/>
          </a:p>
        </p:txBody>
      </p:sp>
      <p:sp>
        <p:nvSpPr>
          <p:cNvPr id="4" name="Content Placeholder 3">
            <a:extLst>
              <a:ext uri="{FF2B5EF4-FFF2-40B4-BE49-F238E27FC236}">
                <a16:creationId xmlns:a16="http://schemas.microsoft.com/office/drawing/2014/main" id="{82A0E95B-4C43-6B31-9E97-F68A51C10418}"/>
              </a:ext>
            </a:extLst>
          </p:cNvPr>
          <p:cNvSpPr>
            <a:spLocks noGrp="1"/>
          </p:cNvSpPr>
          <p:nvPr>
            <p:ph sz="half" idx="2"/>
          </p:nvPr>
        </p:nvSpPr>
        <p:spPr>
          <a:xfrm>
            <a:off x="5654492" y="1545772"/>
            <a:ext cx="5688421" cy="4710566"/>
          </a:xfrm>
        </p:spPr>
        <p:txBody>
          <a:bodyPr>
            <a:noAutofit/>
          </a:bodyPr>
          <a:lstStyle/>
          <a:p>
            <a:r>
              <a:rPr lang="en-GB" sz="2200" dirty="0"/>
              <a:t>Training</a:t>
            </a:r>
          </a:p>
          <a:p>
            <a:pPr lvl="1"/>
            <a:r>
              <a:rPr lang="en-GB" sz="2000" dirty="0"/>
              <a:t>Detailed access solution finding</a:t>
            </a:r>
          </a:p>
          <a:p>
            <a:pPr lvl="1"/>
            <a:r>
              <a:rPr lang="en-GB" sz="2000" dirty="0"/>
              <a:t>Cultural competency</a:t>
            </a:r>
          </a:p>
          <a:p>
            <a:pPr lvl="1"/>
            <a:r>
              <a:rPr lang="en-GB" sz="2000" dirty="0"/>
              <a:t>Bystander interventions</a:t>
            </a:r>
          </a:p>
          <a:p>
            <a:pPr lvl="1"/>
            <a:r>
              <a:rPr lang="en-GB" sz="2000" dirty="0"/>
              <a:t>Reciprocal mentoring</a:t>
            </a:r>
          </a:p>
          <a:p>
            <a:r>
              <a:rPr lang="en-GB" sz="2200" dirty="0"/>
              <a:t>Research</a:t>
            </a:r>
          </a:p>
          <a:p>
            <a:pPr lvl="1"/>
            <a:r>
              <a:rPr lang="en-GB" sz="2000" dirty="0"/>
              <a:t>Metrics (validated outcomes and diversity measures)</a:t>
            </a:r>
          </a:p>
          <a:p>
            <a:pPr lvl="1"/>
            <a:r>
              <a:rPr lang="en-GB" sz="2000" dirty="0"/>
              <a:t>Interventions</a:t>
            </a:r>
          </a:p>
          <a:p>
            <a:pPr lvl="1"/>
            <a:r>
              <a:rPr lang="en-GB" sz="2000" dirty="0"/>
              <a:t>Standards – minimum, bronze, silver, gold</a:t>
            </a:r>
          </a:p>
          <a:p>
            <a:endParaRPr lang="en-GB" sz="2000" dirty="0"/>
          </a:p>
        </p:txBody>
      </p:sp>
    </p:spTree>
    <p:extLst>
      <p:ext uri="{BB962C8B-B14F-4D97-AF65-F5344CB8AC3E}">
        <p14:creationId xmlns:p14="http://schemas.microsoft.com/office/powerpoint/2010/main" val="30855645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FD491-3C7B-337D-701A-8D761BCA8524}"/>
              </a:ext>
            </a:extLst>
          </p:cNvPr>
          <p:cNvSpPr>
            <a:spLocks noGrp="1"/>
          </p:cNvSpPr>
          <p:nvPr>
            <p:ph type="title"/>
          </p:nvPr>
        </p:nvSpPr>
        <p:spPr/>
        <p:txBody>
          <a:bodyPr/>
          <a:lstStyle/>
          <a:p>
            <a:r>
              <a:rPr lang="en-GB" dirty="0"/>
              <a:t>System shift</a:t>
            </a:r>
          </a:p>
        </p:txBody>
      </p:sp>
      <p:sp>
        <p:nvSpPr>
          <p:cNvPr id="5" name="Content Placeholder 4">
            <a:extLst>
              <a:ext uri="{FF2B5EF4-FFF2-40B4-BE49-F238E27FC236}">
                <a16:creationId xmlns:a16="http://schemas.microsoft.com/office/drawing/2014/main" id="{6519156D-367F-45BE-5C44-7E9B1F8060CB}"/>
              </a:ext>
            </a:extLst>
          </p:cNvPr>
          <p:cNvSpPr>
            <a:spLocks noGrp="1"/>
          </p:cNvSpPr>
          <p:nvPr>
            <p:ph idx="1"/>
          </p:nvPr>
        </p:nvSpPr>
        <p:spPr/>
        <p:txBody>
          <a:bodyPr>
            <a:normAutofit lnSpcReduction="10000"/>
          </a:bodyPr>
          <a:lstStyle/>
          <a:p>
            <a:r>
              <a:rPr lang="en-GB" dirty="0"/>
              <a:t>Explicit statements of need for diversity for quality research</a:t>
            </a:r>
          </a:p>
          <a:p>
            <a:r>
              <a:rPr lang="en-GB" dirty="0"/>
              <a:t>Funder / Learned Society requirements for </a:t>
            </a:r>
          </a:p>
          <a:p>
            <a:pPr lvl="1"/>
            <a:r>
              <a:rPr lang="en-GB" dirty="0"/>
              <a:t>Access assessments</a:t>
            </a:r>
          </a:p>
          <a:p>
            <a:pPr lvl="1"/>
            <a:r>
              <a:rPr lang="en-GB" dirty="0"/>
              <a:t>Common diversity metrics – staff and researched populations</a:t>
            </a:r>
          </a:p>
          <a:p>
            <a:r>
              <a:rPr lang="en-GB" dirty="0"/>
              <a:t>Provision of </a:t>
            </a:r>
          </a:p>
          <a:p>
            <a:pPr lvl="1"/>
            <a:r>
              <a:rPr lang="en-GB" dirty="0"/>
              <a:t>Quality training</a:t>
            </a:r>
          </a:p>
          <a:p>
            <a:pPr lvl="1"/>
            <a:r>
              <a:rPr lang="en-GB" dirty="0"/>
              <a:t>Access to advice</a:t>
            </a:r>
          </a:p>
          <a:p>
            <a:pPr lvl="1"/>
            <a:r>
              <a:rPr lang="en-GB" dirty="0"/>
              <a:t>Flexible and rapid funds for access improvements – structures, staff, research</a:t>
            </a:r>
          </a:p>
          <a:p>
            <a:r>
              <a:rPr lang="en-GB" dirty="0"/>
              <a:t>Challenge societal structures that impact work</a:t>
            </a:r>
          </a:p>
          <a:p>
            <a:pPr lvl="1"/>
            <a:r>
              <a:rPr lang="en-GB" dirty="0"/>
              <a:t>Access to Work, PIP, Motability etc</a:t>
            </a:r>
          </a:p>
        </p:txBody>
      </p:sp>
    </p:spTree>
    <p:extLst>
      <p:ext uri="{BB962C8B-B14F-4D97-AF65-F5344CB8AC3E}">
        <p14:creationId xmlns:p14="http://schemas.microsoft.com/office/powerpoint/2010/main" val="36707299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E2600-E2E8-017C-6672-1347415742F2}"/>
              </a:ext>
            </a:extLst>
          </p:cNvPr>
          <p:cNvSpPr>
            <a:spLocks noGrp="1"/>
          </p:cNvSpPr>
          <p:nvPr>
            <p:ph type="title"/>
          </p:nvPr>
        </p:nvSpPr>
        <p:spPr/>
        <p:txBody>
          <a:bodyPr/>
          <a:lstStyle/>
          <a:p>
            <a:r>
              <a:rPr lang="en-GB" dirty="0"/>
              <a:t>Inclusion is inherently political</a:t>
            </a:r>
          </a:p>
        </p:txBody>
      </p:sp>
      <p:sp>
        <p:nvSpPr>
          <p:cNvPr id="3" name="Content Placeholder 2">
            <a:extLst>
              <a:ext uri="{FF2B5EF4-FFF2-40B4-BE49-F238E27FC236}">
                <a16:creationId xmlns:a16="http://schemas.microsoft.com/office/drawing/2014/main" id="{52A4A1B8-FE34-03F9-4CB6-7E6F5151B24E}"/>
              </a:ext>
            </a:extLst>
          </p:cNvPr>
          <p:cNvSpPr>
            <a:spLocks noGrp="1"/>
          </p:cNvSpPr>
          <p:nvPr>
            <p:ph sz="half" idx="1"/>
          </p:nvPr>
        </p:nvSpPr>
        <p:spPr/>
        <p:txBody>
          <a:bodyPr>
            <a:normAutofit/>
          </a:bodyPr>
          <a:lstStyle/>
          <a:p>
            <a:r>
              <a:rPr lang="en-GB" dirty="0"/>
              <a:t>Censorship of “EDI” phrases in USA.</a:t>
            </a:r>
          </a:p>
          <a:p>
            <a:pPr lvl="1"/>
            <a:r>
              <a:rPr lang="en-GB" dirty="0"/>
              <a:t>Papers</a:t>
            </a:r>
          </a:p>
          <a:p>
            <a:pPr lvl="1"/>
            <a:r>
              <a:rPr lang="en-GB" dirty="0"/>
              <a:t>Grant calls</a:t>
            </a:r>
          </a:p>
          <a:p>
            <a:pPr lvl="1"/>
            <a:r>
              <a:rPr lang="en-GB" dirty="0"/>
              <a:t>Web sites</a:t>
            </a:r>
          </a:p>
          <a:p>
            <a:r>
              <a:rPr lang="en-GB" dirty="0"/>
              <a:t>EDI considerations have never been more precious or precarious</a:t>
            </a:r>
          </a:p>
          <a:p>
            <a:r>
              <a:rPr lang="en-GB" dirty="0"/>
              <a:t>Be aware of risk of push back </a:t>
            </a:r>
          </a:p>
          <a:p>
            <a:r>
              <a:rPr lang="en-GB" dirty="0"/>
              <a:t>Be clear on your principles and reasoning</a:t>
            </a:r>
          </a:p>
          <a:p>
            <a:r>
              <a:rPr lang="en-GB" dirty="0"/>
              <a:t>If you don’t make changes, you are complicit</a:t>
            </a:r>
          </a:p>
        </p:txBody>
      </p:sp>
      <p:pic>
        <p:nvPicPr>
          <p:cNvPr id="1026" name="Picture 2" descr="Image">
            <a:extLst>
              <a:ext uri="{FF2B5EF4-FFF2-40B4-BE49-F238E27FC236}">
                <a16:creationId xmlns:a16="http://schemas.microsoft.com/office/drawing/2014/main" id="{ECD8C17C-AF0E-4856-9ECA-9696CA0AFF21}"/>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172358" y="1271787"/>
            <a:ext cx="3987641" cy="498455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63828AAC-A0B2-523A-C64F-C209D24BC652}"/>
              </a:ext>
            </a:extLst>
          </p:cNvPr>
          <p:cNvSpPr txBox="1"/>
          <p:nvPr/>
        </p:nvSpPr>
        <p:spPr>
          <a:xfrm>
            <a:off x="9834887" y="6405282"/>
            <a:ext cx="2077813" cy="369332"/>
          </a:xfrm>
          <a:prstGeom prst="rect">
            <a:avLst/>
          </a:prstGeom>
          <a:noFill/>
        </p:spPr>
        <p:txBody>
          <a:bodyPr wrap="none" rtlCol="0">
            <a:spAutoFit/>
          </a:bodyPr>
          <a:lstStyle/>
          <a:p>
            <a:r>
              <a:rPr lang="en-GB" dirty="0"/>
              <a:t>© @PEN America</a:t>
            </a:r>
          </a:p>
        </p:txBody>
      </p:sp>
    </p:spTree>
    <p:extLst>
      <p:ext uri="{BB962C8B-B14F-4D97-AF65-F5344CB8AC3E}">
        <p14:creationId xmlns:p14="http://schemas.microsoft.com/office/powerpoint/2010/main" val="32374509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93EE7BB-F706-9811-3A5E-2EABEE1968A8}"/>
              </a:ext>
            </a:extLst>
          </p:cNvPr>
          <p:cNvSpPr>
            <a:spLocks noGrp="1"/>
          </p:cNvSpPr>
          <p:nvPr>
            <p:ph type="title"/>
          </p:nvPr>
        </p:nvSpPr>
        <p:spPr/>
        <p:txBody>
          <a:bodyPr/>
          <a:lstStyle/>
          <a:p>
            <a:endParaRPr lang="en-GB" dirty="0"/>
          </a:p>
        </p:txBody>
      </p:sp>
      <p:pic>
        <p:nvPicPr>
          <p:cNvPr id="1026" name="Picture 2" descr="Ben Jennings on the rise of the AfD in Germany – cartoon">
            <a:extLst>
              <a:ext uri="{FF2B5EF4-FFF2-40B4-BE49-F238E27FC236}">
                <a16:creationId xmlns:a16="http://schemas.microsoft.com/office/drawing/2014/main" id="{76027702-CA9B-6075-3CCF-8019248B1BC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00424" y="556591"/>
            <a:ext cx="9491869" cy="5695121"/>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29730549-7322-958C-5871-C3768F295608}"/>
              </a:ext>
            </a:extLst>
          </p:cNvPr>
          <p:cNvSpPr txBox="1"/>
          <p:nvPr/>
        </p:nvSpPr>
        <p:spPr>
          <a:xfrm>
            <a:off x="8819321" y="6459460"/>
            <a:ext cx="3372679" cy="383144"/>
          </a:xfrm>
          <a:prstGeom prst="rect">
            <a:avLst/>
          </a:prstGeom>
          <a:noFill/>
        </p:spPr>
        <p:txBody>
          <a:bodyPr wrap="square">
            <a:spAutoFit/>
          </a:bodyPr>
          <a:lstStyle/>
          <a:p>
            <a:r>
              <a:rPr lang="en-GB" dirty="0">
                <a:latin typeface="Ubuntu" panose="020B0504030602030204" pitchFamily="34" charset="0"/>
              </a:rPr>
              <a:t>© Ben Jennings The Guardian</a:t>
            </a:r>
            <a:endParaRPr lang="en-GB" dirty="0"/>
          </a:p>
        </p:txBody>
      </p:sp>
    </p:spTree>
    <p:extLst>
      <p:ext uri="{BB962C8B-B14F-4D97-AF65-F5344CB8AC3E}">
        <p14:creationId xmlns:p14="http://schemas.microsoft.com/office/powerpoint/2010/main" val="33699179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B4865-3D35-5B5B-20C2-73C4A6B24E03}"/>
              </a:ext>
            </a:extLst>
          </p:cNvPr>
          <p:cNvSpPr>
            <a:spLocks noGrp="1"/>
          </p:cNvSpPr>
          <p:nvPr>
            <p:ph type="title"/>
          </p:nvPr>
        </p:nvSpPr>
        <p:spPr/>
        <p:txBody>
          <a:bodyPr/>
          <a:lstStyle/>
          <a:p>
            <a:r>
              <a:rPr lang="en-GB" dirty="0"/>
              <a:t>Thanks</a:t>
            </a:r>
          </a:p>
        </p:txBody>
      </p:sp>
      <p:sp>
        <p:nvSpPr>
          <p:cNvPr id="3" name="Content Placeholder 2">
            <a:extLst>
              <a:ext uri="{FF2B5EF4-FFF2-40B4-BE49-F238E27FC236}">
                <a16:creationId xmlns:a16="http://schemas.microsoft.com/office/drawing/2014/main" id="{DAB00740-D634-C560-31CB-52946178E7AC}"/>
              </a:ext>
            </a:extLst>
          </p:cNvPr>
          <p:cNvSpPr>
            <a:spLocks noGrp="1"/>
          </p:cNvSpPr>
          <p:nvPr>
            <p:ph sz="half" idx="1"/>
          </p:nvPr>
        </p:nvSpPr>
        <p:spPr/>
        <p:txBody>
          <a:bodyPr/>
          <a:lstStyle/>
          <a:p>
            <a:r>
              <a:rPr lang="en-GB" sz="2200" dirty="0"/>
              <a:t>May Gauntlett</a:t>
            </a:r>
          </a:p>
          <a:p>
            <a:r>
              <a:rPr lang="en-GB" sz="2200" dirty="0"/>
              <a:t>Dan Burrill</a:t>
            </a:r>
          </a:p>
          <a:p>
            <a:r>
              <a:rPr lang="en-GB" sz="2200" dirty="0"/>
              <a:t>Anisah Tufal</a:t>
            </a:r>
          </a:p>
          <a:p>
            <a:r>
              <a:rPr lang="en-GB" sz="2200" dirty="0"/>
              <a:t>DALE steering group</a:t>
            </a:r>
          </a:p>
          <a:p>
            <a:r>
              <a:rPr lang="en-GB" sz="2200" dirty="0"/>
              <a:t>Research participant</a:t>
            </a:r>
            <a:r>
              <a:rPr lang="en-GB" dirty="0"/>
              <a:t>s</a:t>
            </a:r>
          </a:p>
        </p:txBody>
      </p:sp>
      <p:pic>
        <p:nvPicPr>
          <p:cNvPr id="6" name="Content Placeholder 5">
            <a:extLst>
              <a:ext uri="{FF2B5EF4-FFF2-40B4-BE49-F238E27FC236}">
                <a16:creationId xmlns:a16="http://schemas.microsoft.com/office/drawing/2014/main" id="{197864FF-B6B5-D51F-94B8-B9D6EB41B909}"/>
              </a:ext>
            </a:extLst>
          </p:cNvPr>
          <p:cNvPicPr>
            <a:picLocks noGrp="1" noChangeAspect="1"/>
          </p:cNvPicPr>
          <p:nvPr>
            <p:ph sz="half" idx="2"/>
          </p:nvPr>
        </p:nvPicPr>
        <p:blipFill>
          <a:blip r:embed="rId2"/>
          <a:stretch>
            <a:fillRect/>
          </a:stretch>
        </p:blipFill>
        <p:spPr>
          <a:xfrm>
            <a:off x="4726823" y="1633240"/>
            <a:ext cx="7465177" cy="3591519"/>
          </a:xfrm>
          <a:prstGeom prst="rect">
            <a:avLst/>
          </a:prstGeom>
        </p:spPr>
      </p:pic>
    </p:spTree>
    <p:extLst>
      <p:ext uri="{BB962C8B-B14F-4D97-AF65-F5344CB8AC3E}">
        <p14:creationId xmlns:p14="http://schemas.microsoft.com/office/powerpoint/2010/main" val="24835476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D82BF-FD57-7A2A-A0C9-0AB654ACFCB1}"/>
              </a:ext>
            </a:extLst>
          </p:cNvPr>
          <p:cNvSpPr>
            <a:spLocks noGrp="1"/>
          </p:cNvSpPr>
          <p:nvPr>
            <p:ph type="title"/>
          </p:nvPr>
        </p:nvSpPr>
        <p:spPr/>
        <p:txBody>
          <a:bodyPr/>
          <a:lstStyle/>
          <a:p>
            <a:r>
              <a:rPr lang="en-GB" dirty="0"/>
              <a:t>What do I impact?</a:t>
            </a:r>
          </a:p>
        </p:txBody>
      </p:sp>
      <p:pic>
        <p:nvPicPr>
          <p:cNvPr id="9" name="Content Placeholder 8" descr="A wheel chair next to orange lines on pavement which indicate accessible step free routes">
            <a:extLst>
              <a:ext uri="{FF2B5EF4-FFF2-40B4-BE49-F238E27FC236}">
                <a16:creationId xmlns:a16="http://schemas.microsoft.com/office/drawing/2014/main" id="{F524FE85-3297-5B85-4124-2F0868BB15BE}"/>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3699689" y="1235337"/>
            <a:ext cx="4286250" cy="2857500"/>
          </a:xfrm>
        </p:spPr>
      </p:pic>
      <p:pic>
        <p:nvPicPr>
          <p:cNvPr id="5" name="Content Placeholder 5" descr="Changing place accessible toilet showing toilet, changing bench, hoist, shower, screen and height adjustable sink">
            <a:extLst>
              <a:ext uri="{FF2B5EF4-FFF2-40B4-BE49-F238E27FC236}">
                <a16:creationId xmlns:a16="http://schemas.microsoft.com/office/drawing/2014/main" id="{76D284BB-4998-835D-B5B0-FFF1600FFF2B}"/>
              </a:ext>
            </a:extLst>
          </p:cNvPr>
          <p:cNvPicPr>
            <a:picLocks noGrp="1" noChangeAspect="1"/>
          </p:cNvPicPr>
          <p:nvPr>
            <p:ph sz="half" idx="1"/>
          </p:nvPr>
        </p:nvPicPr>
        <p:blipFill rotWithShape="1">
          <a:blip r:embed="rId4" cstate="print">
            <a:extLst>
              <a:ext uri="{28A0092B-C50C-407E-A947-70E740481C1C}">
                <a14:useLocalDpi xmlns:a14="http://schemas.microsoft.com/office/drawing/2010/main" val="0"/>
              </a:ext>
            </a:extLst>
          </a:blip>
          <a:srcRect l="30402" r="-2" b="-2"/>
          <a:stretch/>
        </p:blipFill>
        <p:spPr bwMode="auto">
          <a:xfrm>
            <a:off x="-346368" y="1937867"/>
            <a:ext cx="4495585" cy="2070350"/>
          </a:xfrm>
          <a:custGeom>
            <a:avLst/>
            <a:gdLst/>
            <a:ahLst/>
            <a:cxnLst/>
            <a:rect l="l" t="t" r="r" b="b"/>
            <a:pathLst>
              <a:path w="4971922" h="2286000">
                <a:moveTo>
                  <a:pt x="0" y="0"/>
                </a:moveTo>
                <a:lnTo>
                  <a:pt x="1343538" y="0"/>
                </a:lnTo>
                <a:lnTo>
                  <a:pt x="1343538" y="1"/>
                </a:lnTo>
                <a:lnTo>
                  <a:pt x="4971922" y="1"/>
                </a:lnTo>
                <a:lnTo>
                  <a:pt x="4971922" y="2286000"/>
                </a:lnTo>
                <a:lnTo>
                  <a:pt x="232518" y="2286000"/>
                </a:lnTo>
                <a:lnTo>
                  <a:pt x="227089" y="2167128"/>
                </a:lnTo>
                <a:lnTo>
                  <a:pt x="218852" y="2014881"/>
                </a:lnTo>
                <a:lnTo>
                  <a:pt x="210952" y="1861947"/>
                </a:lnTo>
                <a:lnTo>
                  <a:pt x="200867" y="1709014"/>
                </a:lnTo>
                <a:lnTo>
                  <a:pt x="188764" y="1554023"/>
                </a:lnTo>
                <a:lnTo>
                  <a:pt x="176662" y="1401090"/>
                </a:lnTo>
                <a:lnTo>
                  <a:pt x="162710" y="1245413"/>
                </a:lnTo>
                <a:lnTo>
                  <a:pt x="147414" y="1089051"/>
                </a:lnTo>
                <a:lnTo>
                  <a:pt x="131278" y="934746"/>
                </a:lnTo>
                <a:lnTo>
                  <a:pt x="112452" y="778383"/>
                </a:lnTo>
                <a:lnTo>
                  <a:pt x="92281" y="622707"/>
                </a:lnTo>
                <a:lnTo>
                  <a:pt x="72278" y="466344"/>
                </a:lnTo>
                <a:lnTo>
                  <a:pt x="48914" y="310668"/>
                </a:lnTo>
                <a:lnTo>
                  <a:pt x="25045" y="155677"/>
                </a:lnTo>
                <a:close/>
              </a:path>
            </a:pathLst>
          </a:custGeom>
          <a:noFill/>
        </p:spPr>
      </p:pic>
      <p:pic>
        <p:nvPicPr>
          <p:cNvPr id="6" name="Picture 5" descr="Accessible labs">
            <a:extLst>
              <a:ext uri="{FF2B5EF4-FFF2-40B4-BE49-F238E27FC236}">
                <a16:creationId xmlns:a16="http://schemas.microsoft.com/office/drawing/2014/main" id="{9ACE065A-4CBD-C042-728B-BD979EEEC16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10438" r="2" b="20698"/>
          <a:stretch/>
        </p:blipFill>
        <p:spPr bwMode="auto">
          <a:xfrm>
            <a:off x="44092" y="4323921"/>
            <a:ext cx="4973099" cy="2286000"/>
          </a:xfrm>
          <a:custGeom>
            <a:avLst/>
            <a:gdLst/>
            <a:ahLst/>
            <a:cxnLst/>
            <a:rect l="l" t="t" r="r" b="b"/>
            <a:pathLst>
              <a:path w="4973099" h="2286000">
                <a:moveTo>
                  <a:pt x="218212" y="0"/>
                </a:moveTo>
                <a:lnTo>
                  <a:pt x="4973099" y="0"/>
                </a:lnTo>
                <a:lnTo>
                  <a:pt x="4973099" y="2286000"/>
                </a:lnTo>
                <a:lnTo>
                  <a:pt x="897889" y="2286000"/>
                </a:lnTo>
                <a:lnTo>
                  <a:pt x="0" y="2286000"/>
                </a:lnTo>
                <a:lnTo>
                  <a:pt x="5883" y="2245538"/>
                </a:lnTo>
                <a:lnTo>
                  <a:pt x="23197" y="2126894"/>
                </a:lnTo>
                <a:lnTo>
                  <a:pt x="35299" y="2040483"/>
                </a:lnTo>
                <a:lnTo>
                  <a:pt x="48074" y="1937613"/>
                </a:lnTo>
                <a:lnTo>
                  <a:pt x="63370" y="1815541"/>
                </a:lnTo>
                <a:lnTo>
                  <a:pt x="79507" y="1680438"/>
                </a:lnTo>
                <a:lnTo>
                  <a:pt x="96484" y="1528191"/>
                </a:lnTo>
                <a:lnTo>
                  <a:pt x="114469" y="1362227"/>
                </a:lnTo>
                <a:lnTo>
                  <a:pt x="132455" y="1181862"/>
                </a:lnTo>
                <a:lnTo>
                  <a:pt x="150776" y="989838"/>
                </a:lnTo>
                <a:lnTo>
                  <a:pt x="167753" y="782726"/>
                </a:lnTo>
                <a:lnTo>
                  <a:pt x="184058" y="566013"/>
                </a:lnTo>
                <a:lnTo>
                  <a:pt x="198850" y="336956"/>
                </a:lnTo>
                <a:lnTo>
                  <a:pt x="212969" y="98298"/>
                </a:lnTo>
                <a:close/>
              </a:path>
            </a:pathLst>
          </a:custGeom>
          <a:noFill/>
        </p:spPr>
      </p:pic>
      <p:pic>
        <p:nvPicPr>
          <p:cNvPr id="1026" name="Picture 2" descr="Accessible roadworks ramp">
            <a:extLst>
              <a:ext uri="{FF2B5EF4-FFF2-40B4-BE49-F238E27FC236}">
                <a16:creationId xmlns:a16="http://schemas.microsoft.com/office/drawing/2014/main" id="{5E08D4DF-F3F3-35D3-B9E2-9016AF820F3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52324" y="-404949"/>
            <a:ext cx="2857500" cy="285750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78D6D9AE-785E-8F06-E72F-E5237514513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52324" y="4268992"/>
            <a:ext cx="4291467" cy="322027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Winchester Planetarium showing an audience looking at stars on the screen">
            <a:extLst>
              <a:ext uri="{FF2B5EF4-FFF2-40B4-BE49-F238E27FC236}">
                <a16:creationId xmlns:a16="http://schemas.microsoft.com/office/drawing/2014/main" id="{FFC55DC4-AF72-F08D-F8AB-F738AD6C107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17191" y="3399582"/>
            <a:ext cx="2857500" cy="38100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Norwich Castle Museum and Art Gallery">
            <a:extLst>
              <a:ext uri="{FF2B5EF4-FFF2-40B4-BE49-F238E27FC236}">
                <a16:creationId xmlns:a16="http://schemas.microsoft.com/office/drawing/2014/main" id="{B70C009A-3CB5-3275-B03F-0C7F5342EE6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536353" y="2029403"/>
            <a:ext cx="4989286" cy="2619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72180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0E96F2-8850-877A-6783-C0587FAF2245}"/>
              </a:ext>
            </a:extLst>
          </p:cNvPr>
          <p:cNvSpPr>
            <a:spLocks noGrp="1"/>
          </p:cNvSpPr>
          <p:nvPr>
            <p:ph type="title"/>
          </p:nvPr>
        </p:nvSpPr>
        <p:spPr/>
        <p:txBody>
          <a:bodyPr/>
          <a:lstStyle/>
          <a:p>
            <a:r>
              <a:rPr lang="en-GB" dirty="0"/>
              <a:t>Links</a:t>
            </a:r>
          </a:p>
        </p:txBody>
      </p:sp>
      <p:sp>
        <p:nvSpPr>
          <p:cNvPr id="5" name="Content Placeholder 4">
            <a:extLst>
              <a:ext uri="{FF2B5EF4-FFF2-40B4-BE49-F238E27FC236}">
                <a16:creationId xmlns:a16="http://schemas.microsoft.com/office/drawing/2014/main" id="{C01BE765-D8CE-02F6-70F6-63F697AC17D8}"/>
              </a:ext>
            </a:extLst>
          </p:cNvPr>
          <p:cNvSpPr>
            <a:spLocks noGrp="1"/>
          </p:cNvSpPr>
          <p:nvPr>
            <p:ph idx="1"/>
          </p:nvPr>
        </p:nvSpPr>
        <p:spPr/>
        <p:txBody>
          <a:bodyPr>
            <a:normAutofit/>
          </a:bodyPr>
          <a:lstStyle/>
          <a:p>
            <a:r>
              <a:rPr lang="en-GB" sz="2200" b="1" dirty="0"/>
              <a:t>DALE website </a:t>
            </a:r>
            <a:r>
              <a:rPr lang="en-GB" sz="2200" dirty="0"/>
              <a:t>(access assessment coming soon): </a:t>
            </a:r>
            <a:r>
              <a:rPr lang="en-GB" sz="2200" dirty="0">
                <a:hlinkClick r:id="rId2"/>
              </a:rPr>
              <a:t>https://www.uea.ac.uk/groups-and-centres/projects/access-all-areas-in-labs/DALE/DALE</a:t>
            </a:r>
            <a:r>
              <a:rPr lang="en-GB" sz="2200" dirty="0"/>
              <a:t> </a:t>
            </a:r>
          </a:p>
          <a:p>
            <a:r>
              <a:rPr lang="en-GB" sz="2200" b="1" dirty="0"/>
              <a:t>Access All Areas website </a:t>
            </a:r>
            <a:r>
              <a:rPr lang="en-GB" sz="2200" dirty="0"/>
              <a:t>(access guidelines): </a:t>
            </a:r>
            <a:r>
              <a:rPr lang="en-GB" sz="2200" dirty="0">
                <a:hlinkClick r:id="rId3"/>
              </a:rPr>
              <a:t>https://www.uea.ac.uk/groups-and-centres/projects/access-all-areas-in-labs</a:t>
            </a:r>
            <a:r>
              <a:rPr lang="en-GB" sz="2200" dirty="0"/>
              <a:t> </a:t>
            </a:r>
          </a:p>
          <a:p>
            <a:r>
              <a:rPr lang="en-GB" sz="2200" dirty="0"/>
              <a:t>Katherine Deane: </a:t>
            </a:r>
            <a:r>
              <a:rPr lang="en-GB" sz="2200" dirty="0">
                <a:hlinkClick r:id="rId4"/>
              </a:rPr>
              <a:t>k.deane@uea.ac.uk</a:t>
            </a:r>
            <a:r>
              <a:rPr lang="en-GB" sz="2200" dirty="0"/>
              <a:t> </a:t>
            </a:r>
          </a:p>
          <a:p>
            <a:r>
              <a:rPr lang="en-GB" sz="2200" dirty="0">
                <a:hlinkClick r:id="rId5"/>
              </a:rPr>
              <a:t>Katherine@accessingbrilliance.org</a:t>
            </a:r>
            <a:r>
              <a:rPr lang="en-GB" sz="2200" dirty="0"/>
              <a:t> </a:t>
            </a:r>
          </a:p>
        </p:txBody>
      </p:sp>
    </p:spTree>
    <p:extLst>
      <p:ext uri="{BB962C8B-B14F-4D97-AF65-F5344CB8AC3E}">
        <p14:creationId xmlns:p14="http://schemas.microsoft.com/office/powerpoint/2010/main" val="33431274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7D08EC-6006-F90A-DF4B-2F01FD3B8705}"/>
              </a:ext>
            </a:extLst>
          </p:cNvPr>
          <p:cNvSpPr>
            <a:spLocks noGrp="1"/>
          </p:cNvSpPr>
          <p:nvPr>
            <p:ph type="title"/>
          </p:nvPr>
        </p:nvSpPr>
        <p:spPr/>
        <p:txBody>
          <a:bodyPr/>
          <a:lstStyle/>
          <a:p>
            <a:r>
              <a:rPr lang="en-GB" dirty="0"/>
              <a:t>References</a:t>
            </a:r>
          </a:p>
        </p:txBody>
      </p:sp>
      <p:sp>
        <p:nvSpPr>
          <p:cNvPr id="3" name="Content Placeholder 2">
            <a:extLst>
              <a:ext uri="{FF2B5EF4-FFF2-40B4-BE49-F238E27FC236}">
                <a16:creationId xmlns:a16="http://schemas.microsoft.com/office/drawing/2014/main" id="{E2AD5BCB-E09B-73F9-3224-4922A37D6E15}"/>
              </a:ext>
            </a:extLst>
          </p:cNvPr>
          <p:cNvSpPr>
            <a:spLocks noGrp="1"/>
          </p:cNvSpPr>
          <p:nvPr>
            <p:ph idx="1"/>
          </p:nvPr>
        </p:nvSpPr>
        <p:spPr/>
        <p:txBody>
          <a:bodyPr/>
          <a:lstStyle/>
          <a:p>
            <a:r>
              <a:rPr lang="en-GB" dirty="0">
                <a:ea typeface="Times New Roman" panose="02020603050405020304" pitchFamily="18" charset="0"/>
                <a:cs typeface="Times New Roman" panose="02020603050405020304" pitchFamily="18" charset="0"/>
              </a:rPr>
              <a:t>World Medical Association announces adoption of the 2024 Revision of the Declaration of Helsinki - Health Research Authority. </a:t>
            </a:r>
            <a:r>
              <a:rPr lang="en-GB" dirty="0">
                <a:ea typeface="Times New Roman" panose="02020603050405020304" pitchFamily="18" charset="0"/>
                <a:cs typeface="Times New Roman" panose="02020603050405020304" pitchFamily="18" charset="0"/>
                <a:hlinkClick r:id="rId3"/>
              </a:rPr>
              <a:t>https://bit.ly/4hz535w</a:t>
            </a:r>
            <a:r>
              <a:rPr lang="en-GB" dirty="0">
                <a:ea typeface="Times New Roman" panose="02020603050405020304" pitchFamily="18" charset="0"/>
                <a:cs typeface="Times New Roman" panose="02020603050405020304" pitchFamily="18" charset="0"/>
              </a:rPr>
              <a:t> </a:t>
            </a:r>
          </a:p>
          <a:p>
            <a:r>
              <a:rPr lang="en-GB" i="0" dirty="0">
                <a:solidFill>
                  <a:srgbClr val="FFFFFF"/>
                </a:solidFill>
                <a:effectLst/>
              </a:rPr>
              <a:t>Inclusive research design to become an NIHR condition of funding </a:t>
            </a:r>
            <a:r>
              <a:rPr lang="en-GB" dirty="0">
                <a:hlinkClick r:id="rId4"/>
              </a:rPr>
              <a:t>https://www.nihr.ac.uk/inclusive-research-design-become-nihr-condition-funding</a:t>
            </a:r>
            <a:r>
              <a:rPr lang="en-GB" dirty="0"/>
              <a:t> </a:t>
            </a:r>
          </a:p>
          <a:p>
            <a:r>
              <a:rPr lang="en-GB" dirty="0"/>
              <a:t>‘Being disabled’ as an exclusion criterion for clinical trials: a scoping review. </a:t>
            </a:r>
            <a:r>
              <a:rPr lang="en-GB" sz="2000" dirty="0" err="1">
                <a:effectLst/>
                <a:ea typeface="Calibri" panose="020F0502020204030204" pitchFamily="34" charset="0"/>
                <a:cs typeface="Times New Roman" panose="02020603050405020304" pitchFamily="18" charset="0"/>
              </a:rPr>
              <a:t>Camanni</a:t>
            </a:r>
            <a:r>
              <a:rPr lang="en-GB" sz="2000" dirty="0">
                <a:effectLst/>
                <a:ea typeface="Calibri" panose="020F0502020204030204" pitchFamily="34" charset="0"/>
                <a:cs typeface="Times New Roman" panose="02020603050405020304" pitchFamily="18" charset="0"/>
              </a:rPr>
              <a:t>, G. et al. </a:t>
            </a:r>
            <a:r>
              <a:rPr lang="en-GB" sz="2000" i="1" dirty="0">
                <a:effectLst/>
                <a:ea typeface="Calibri" panose="020F0502020204030204" pitchFamily="34" charset="0"/>
                <a:cs typeface="Times New Roman" panose="02020603050405020304" pitchFamily="18" charset="0"/>
              </a:rPr>
              <a:t>BMJ Glob Health</a:t>
            </a:r>
            <a:r>
              <a:rPr lang="en-GB" sz="2000" dirty="0">
                <a:effectLst/>
                <a:ea typeface="Calibri" panose="020F0502020204030204" pitchFamily="34" charset="0"/>
                <a:cs typeface="Times New Roman" panose="02020603050405020304" pitchFamily="18" charset="0"/>
              </a:rPr>
              <a:t>. 8, e013473 (2023). </a:t>
            </a:r>
            <a:r>
              <a:rPr lang="en-GB" sz="2000" dirty="0">
                <a:effectLst/>
                <a:ea typeface="Calibri" panose="020F0502020204030204" pitchFamily="34" charset="0"/>
                <a:cs typeface="Times New Roman" panose="02020603050405020304" pitchFamily="18" charset="0"/>
                <a:hlinkClick r:id="rId5"/>
              </a:rPr>
              <a:t>https://gh.bmj.com/content/bmjgh/8/11/e013473.full.pdf</a:t>
            </a:r>
            <a:r>
              <a:rPr lang="en-GB" sz="2000" dirty="0">
                <a:effectLst/>
                <a:ea typeface="Calibri" panose="020F0502020204030204" pitchFamily="34" charset="0"/>
                <a:cs typeface="Times New Roman" panose="02020603050405020304" pitchFamily="18" charset="0"/>
              </a:rPr>
              <a:t> </a:t>
            </a:r>
          </a:p>
          <a:p>
            <a:r>
              <a:rPr lang="en-GB" sz="2000" dirty="0">
                <a:effectLst/>
                <a:ea typeface="Times New Roman" panose="02020603050405020304" pitchFamily="18" charset="0"/>
                <a:cs typeface="Open Sans" panose="020B0606030504020204" pitchFamily="34" charset="0"/>
              </a:rPr>
              <a:t>Deane K, Burrill B. Step up and be an ally – accessible labs benefit everyone. </a:t>
            </a:r>
            <a:r>
              <a:rPr lang="en-GB" sz="2000" i="1" dirty="0" err="1">
                <a:effectLst/>
                <a:ea typeface="Times New Roman" panose="02020603050405020304" pitchFamily="18" charset="0"/>
                <a:cs typeface="Open Sans" panose="020B0606030504020204" pitchFamily="34" charset="0"/>
              </a:rPr>
              <a:t>Biochem</a:t>
            </a:r>
            <a:r>
              <a:rPr lang="en-GB" sz="2000" i="1" dirty="0">
                <a:effectLst/>
                <a:ea typeface="Times New Roman" panose="02020603050405020304" pitchFamily="18" charset="0"/>
                <a:cs typeface="Open Sans" panose="020B0606030504020204" pitchFamily="34" charset="0"/>
              </a:rPr>
              <a:t> (Lond)</a:t>
            </a:r>
            <a:r>
              <a:rPr lang="en-GB" sz="2000" dirty="0">
                <a:effectLst/>
                <a:ea typeface="Times New Roman" panose="02020603050405020304" pitchFamily="18" charset="0"/>
                <a:cs typeface="Open Sans" panose="020B0606030504020204" pitchFamily="34" charset="0"/>
              </a:rPr>
              <a:t> 2024; bio_2024_138.  </a:t>
            </a:r>
            <a:r>
              <a:rPr lang="en-GB" sz="2000" u="sng" dirty="0">
                <a:solidFill>
                  <a:srgbClr val="0000FF"/>
                </a:solidFill>
                <a:effectLst/>
                <a:ea typeface="Times New Roman" panose="02020603050405020304" pitchFamily="18" charset="0"/>
                <a:cs typeface="Open Sans" panose="020B0606030504020204" pitchFamily="34" charset="0"/>
                <a:hlinkClick r:id="rId6"/>
              </a:rPr>
              <a:t>https://doi.org/10.1042/bio_2024_138</a:t>
            </a:r>
            <a:r>
              <a:rPr lang="en-GB" sz="2000" dirty="0">
                <a:solidFill>
                  <a:srgbClr val="000000"/>
                </a:solidFill>
                <a:effectLst/>
                <a:ea typeface="Times New Roman" panose="02020603050405020304" pitchFamily="18" charset="0"/>
                <a:cs typeface="Open Sans" panose="020B0606030504020204" pitchFamily="34" charset="0"/>
              </a:rPr>
              <a:t> </a:t>
            </a:r>
            <a:endParaRPr lang="en-GB" sz="2000" dirty="0">
              <a:effectLst/>
              <a:ea typeface="Times New Roman" panose="02020603050405020304" pitchFamily="18" charset="0"/>
              <a:cs typeface="Open Sans" panose="020B0606030504020204" pitchFamily="34" charset="0"/>
            </a:endParaRPr>
          </a:p>
          <a:p>
            <a:endParaRPr lang="en-GB" sz="2000" dirty="0">
              <a:effectLst/>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376639143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E7B9D-345E-10C3-FD93-F94A23F23E3E}"/>
              </a:ext>
            </a:extLst>
          </p:cNvPr>
          <p:cNvSpPr>
            <a:spLocks noGrp="1"/>
          </p:cNvSpPr>
          <p:nvPr>
            <p:ph type="title"/>
          </p:nvPr>
        </p:nvSpPr>
        <p:spPr/>
        <p:txBody>
          <a:bodyPr/>
          <a:lstStyle/>
          <a:p>
            <a:r>
              <a:rPr lang="en-GB" dirty="0"/>
              <a:t>References</a:t>
            </a:r>
          </a:p>
        </p:txBody>
      </p:sp>
      <p:sp>
        <p:nvSpPr>
          <p:cNvPr id="3" name="Content Placeholder 2">
            <a:extLst>
              <a:ext uri="{FF2B5EF4-FFF2-40B4-BE49-F238E27FC236}">
                <a16:creationId xmlns:a16="http://schemas.microsoft.com/office/drawing/2014/main" id="{95FB3B63-EEF1-9194-37D1-CB9DCA5E6728}"/>
              </a:ext>
            </a:extLst>
          </p:cNvPr>
          <p:cNvSpPr>
            <a:spLocks noGrp="1"/>
          </p:cNvSpPr>
          <p:nvPr>
            <p:ph idx="1"/>
          </p:nvPr>
        </p:nvSpPr>
        <p:spPr>
          <a:xfrm>
            <a:off x="1103312" y="2052918"/>
            <a:ext cx="7974013" cy="4195481"/>
          </a:xfrm>
        </p:spPr>
        <p:txBody>
          <a:bodyPr>
            <a:normAutofit fontScale="85000" lnSpcReduction="10000"/>
          </a:bodyPr>
          <a:lstStyle/>
          <a:p>
            <a:r>
              <a:rPr lang="en-GB" sz="1800" dirty="0">
                <a:effectLst/>
                <a:latin typeface="+mn-lt"/>
                <a:ea typeface="Times New Roman" panose="02020603050405020304" pitchFamily="18" charset="0"/>
                <a:cs typeface="Times New Roman" panose="02020603050405020304" pitchFamily="18" charset="0"/>
              </a:rPr>
              <a:t>Deane KHO </a:t>
            </a:r>
            <a:r>
              <a:rPr lang="en-GB" sz="1800" b="0" dirty="0">
                <a:effectLst/>
                <a:latin typeface="+mn-lt"/>
                <a:ea typeface="Times New Roman" panose="02020603050405020304" pitchFamily="18" charset="0"/>
                <a:cs typeface="Times New Roman" panose="02020603050405020304" pitchFamily="18" charset="0"/>
              </a:rPr>
              <a:t>and the Access All Areas in Labs Team. 2023. Access All Areas in Labs: Access Guidelines. Version 1. March 2023. University of East Anglia, Norwich. </a:t>
            </a:r>
            <a:r>
              <a:rPr lang="en-GB" sz="1800" b="0" u="sng" dirty="0">
                <a:solidFill>
                  <a:srgbClr val="0000FF"/>
                </a:solidFill>
                <a:effectLst/>
                <a:latin typeface="+mn-lt"/>
                <a:ea typeface="Times New Roman" panose="02020603050405020304" pitchFamily="18" charset="0"/>
                <a:cs typeface="Times New Roman" panose="02020603050405020304" pitchFamily="18" charset="0"/>
                <a:hlinkClick r:id="rId2"/>
              </a:rPr>
              <a:t>https://www.uea.ac.uk/web/groups-and-centres/projects/access-all-areas-in-labs</a:t>
            </a:r>
            <a:r>
              <a:rPr lang="en-GB" sz="1800" b="0" u="sng" dirty="0">
                <a:solidFill>
                  <a:srgbClr val="0000FF"/>
                </a:solidFill>
                <a:effectLst/>
                <a:latin typeface="+mn-lt"/>
                <a:ea typeface="Times New Roman" panose="02020603050405020304" pitchFamily="18" charset="0"/>
                <a:cs typeface="Times New Roman" panose="02020603050405020304" pitchFamily="18" charset="0"/>
              </a:rPr>
              <a:t> </a:t>
            </a:r>
          </a:p>
          <a:p>
            <a:r>
              <a:rPr lang="en-GB" sz="1800" dirty="0">
                <a:effectLst/>
                <a:latin typeface="+mn-lt"/>
                <a:ea typeface="Times New Roman" panose="02020603050405020304" pitchFamily="18" charset="0"/>
              </a:rPr>
              <a:t>Deane K, </a:t>
            </a:r>
            <a:r>
              <a:rPr lang="en-GB" sz="1800" dirty="0" err="1">
                <a:effectLst/>
                <a:latin typeface="+mn-lt"/>
                <a:ea typeface="Times New Roman" panose="02020603050405020304" pitchFamily="18" charset="0"/>
              </a:rPr>
              <a:t>Delbecque</a:t>
            </a:r>
            <a:r>
              <a:rPr lang="en-GB" sz="1800" dirty="0">
                <a:effectLst/>
                <a:latin typeface="+mn-lt"/>
                <a:ea typeface="Times New Roman" panose="02020603050405020304" pitchFamily="18" charset="0"/>
              </a:rPr>
              <a:t> L, Gorbenko O, et al. Co-creation of patient engagement quality guidance for medicines development: an international multistakeholder initiative. 2019 </a:t>
            </a:r>
            <a:r>
              <a:rPr lang="en-GB" sz="1800" i="1" dirty="0">
                <a:effectLst/>
                <a:latin typeface="+mn-lt"/>
                <a:ea typeface="Times New Roman" panose="02020603050405020304" pitchFamily="18" charset="0"/>
              </a:rPr>
              <a:t>BMJ Innovations</a:t>
            </a:r>
            <a:r>
              <a:rPr lang="en-GB" sz="1800" dirty="0">
                <a:effectLst/>
                <a:latin typeface="+mn-lt"/>
                <a:ea typeface="Times New Roman" panose="02020603050405020304" pitchFamily="18" charset="0"/>
              </a:rPr>
              <a:t>. 13. </a:t>
            </a:r>
            <a:r>
              <a:rPr lang="en-GB" sz="1800" dirty="0">
                <a:effectLst/>
                <a:latin typeface="+mn-lt"/>
                <a:ea typeface="Times New Roman" panose="02020603050405020304" pitchFamily="18" charset="0"/>
                <a:hlinkClick r:id="rId3"/>
              </a:rPr>
              <a:t>https://innovations.bmj.com/content/5/1/43</a:t>
            </a:r>
            <a:r>
              <a:rPr lang="en-GB" sz="1800" dirty="0">
                <a:effectLst/>
                <a:latin typeface="+mn-lt"/>
                <a:ea typeface="Times New Roman" panose="02020603050405020304" pitchFamily="18" charset="0"/>
              </a:rPr>
              <a:t> (Table 3)</a:t>
            </a:r>
            <a:endParaRPr lang="en-GB" sz="1800" b="0" u="sng" dirty="0">
              <a:solidFill>
                <a:srgbClr val="0000FF"/>
              </a:solidFill>
              <a:effectLst/>
              <a:latin typeface="+mn-lt"/>
              <a:ea typeface="Times New Roman" panose="02020603050405020304" pitchFamily="18" charset="0"/>
              <a:cs typeface="Times New Roman" panose="02020603050405020304" pitchFamily="18" charset="0"/>
            </a:endParaRPr>
          </a:p>
          <a:p>
            <a:r>
              <a:rPr lang="en-GB" sz="1800" dirty="0">
                <a:effectLst/>
                <a:latin typeface="+mn-lt"/>
                <a:ea typeface="Times New Roman" panose="02020603050405020304" pitchFamily="18" charset="0"/>
              </a:rPr>
              <a:t>Schroeder K, Bertelsen N, Scott J, Deane K, </a:t>
            </a:r>
            <a:r>
              <a:rPr lang="en-GB" sz="1800" dirty="0">
                <a:latin typeface="+mn-lt"/>
                <a:ea typeface="Times New Roman" panose="02020603050405020304" pitchFamily="18" charset="0"/>
              </a:rPr>
              <a:t>et al</a:t>
            </a:r>
            <a:r>
              <a:rPr lang="en-GB" sz="1800" i="1" dirty="0">
                <a:effectLst/>
                <a:latin typeface="+mn-lt"/>
                <a:ea typeface="Times New Roman" panose="02020603050405020304" pitchFamily="18" charset="0"/>
              </a:rPr>
              <a:t>.</a:t>
            </a:r>
            <a:r>
              <a:rPr lang="en-GB" sz="1800" dirty="0">
                <a:effectLst/>
                <a:latin typeface="+mn-lt"/>
                <a:ea typeface="Times New Roman" panose="02020603050405020304" pitchFamily="18" charset="0"/>
              </a:rPr>
              <a:t> Building from Patient Experiences to Deliver Patient-Focused Healthcare Systems in Collaboration with Patients: A Call to Action. 2022. </a:t>
            </a:r>
            <a:r>
              <a:rPr lang="en-GB" sz="1800" i="1" dirty="0">
                <a:effectLst/>
                <a:latin typeface="+mn-lt"/>
                <a:ea typeface="Times New Roman" panose="02020603050405020304" pitchFamily="18" charset="0"/>
              </a:rPr>
              <a:t>Therapeutic Innovation &amp; </a:t>
            </a:r>
            <a:r>
              <a:rPr lang="en-GB" sz="1800" i="1" dirty="0" err="1">
                <a:effectLst/>
                <a:latin typeface="+mn-lt"/>
                <a:ea typeface="Times New Roman" panose="02020603050405020304" pitchFamily="18" charset="0"/>
              </a:rPr>
              <a:t>Regualtory</a:t>
            </a:r>
            <a:r>
              <a:rPr lang="en-GB" sz="1800" i="1" dirty="0">
                <a:effectLst/>
                <a:latin typeface="+mn-lt"/>
                <a:ea typeface="Times New Roman" panose="02020603050405020304" pitchFamily="18" charset="0"/>
              </a:rPr>
              <a:t> Science</a:t>
            </a:r>
            <a:r>
              <a:rPr lang="en-GB" sz="1800" dirty="0">
                <a:effectLst/>
                <a:latin typeface="+mn-lt"/>
                <a:ea typeface="Times New Roman" panose="02020603050405020304" pitchFamily="18" charset="0"/>
              </a:rPr>
              <a:t>. </a:t>
            </a:r>
            <a:r>
              <a:rPr lang="en-GB" sz="1800" u="sng" dirty="0">
                <a:solidFill>
                  <a:srgbClr val="333333"/>
                </a:solidFill>
                <a:effectLst/>
                <a:latin typeface="+mn-lt"/>
                <a:ea typeface="Times New Roman" panose="02020603050405020304" pitchFamily="18" charset="0"/>
                <a:hlinkClick r:id="rId4"/>
              </a:rPr>
              <a:t>https://doi.org/10.1007/s43441-022-00432-x</a:t>
            </a:r>
            <a:r>
              <a:rPr lang="en-GB" sz="1800" dirty="0">
                <a:solidFill>
                  <a:srgbClr val="333333"/>
                </a:solidFill>
                <a:effectLst/>
                <a:latin typeface="+mn-lt"/>
                <a:ea typeface="Times New Roman" panose="02020603050405020304" pitchFamily="18" charset="0"/>
              </a:rPr>
              <a:t> </a:t>
            </a:r>
          </a:p>
          <a:p>
            <a:r>
              <a:rPr lang="en-GB" sz="1800" dirty="0"/>
              <a:t>Brage T, </a:t>
            </a:r>
            <a:r>
              <a:rPr lang="en-GB" sz="1800" dirty="0" err="1"/>
              <a:t>Lövkrona</a:t>
            </a:r>
            <a:r>
              <a:rPr lang="en-GB" sz="1800" dirty="0"/>
              <a:t> I, </a:t>
            </a:r>
            <a:r>
              <a:rPr lang="en-GB" sz="1800" dirty="0" err="1"/>
              <a:t>Eldh</a:t>
            </a:r>
            <a:r>
              <a:rPr lang="en-GB" sz="1800" dirty="0"/>
              <a:t> C, et al. (2016). Core values work in academia: – with experiences from Lund University.</a:t>
            </a:r>
            <a:r>
              <a:rPr lang="en-GB" sz="1800" dirty="0">
                <a:latin typeface="+mn-lt"/>
              </a:rPr>
              <a:t> Lund University </a:t>
            </a:r>
            <a:r>
              <a:rPr lang="en-GB" sz="1800" dirty="0">
                <a:effectLst/>
                <a:latin typeface="+mn-lt"/>
                <a:ea typeface="Times New Roman" panose="02020603050405020304" pitchFamily="18" charset="0"/>
                <a:hlinkClick r:id="rId5"/>
              </a:rPr>
              <a:t>https://eige.europa.eu/sites/default/files/core_values_work_brage_lovkrona.pdf</a:t>
            </a:r>
            <a:r>
              <a:rPr lang="en-GB" sz="1800" dirty="0">
                <a:solidFill>
                  <a:srgbClr val="333333"/>
                </a:solidFill>
                <a:latin typeface="+mn-lt"/>
                <a:ea typeface="Times New Roman" panose="02020603050405020304" pitchFamily="18" charset="0"/>
              </a:rPr>
              <a:t> </a:t>
            </a:r>
            <a:endParaRPr lang="en-GB" sz="1800" dirty="0">
              <a:effectLst/>
              <a:latin typeface="+mn-lt"/>
              <a:ea typeface="Times New Roman" panose="02020603050405020304" pitchFamily="18" charset="0"/>
            </a:endParaRPr>
          </a:p>
          <a:p>
            <a:r>
              <a:rPr lang="en-GB" sz="1800" dirty="0">
                <a:effectLst/>
                <a:ea typeface="Times New Roman" panose="02020603050405020304" pitchFamily="18" charset="0"/>
                <a:cs typeface="Times New Roman" panose="02020603050405020304" pitchFamily="18" charset="0"/>
              </a:rPr>
              <a:t>World Medical Association announces adoption of the 2024 Revision of the Declaration of Helsinki - Health Research Authority. </a:t>
            </a:r>
            <a:r>
              <a:rPr lang="en-GB" sz="1800" dirty="0">
                <a:effectLst/>
                <a:ea typeface="Times New Roman" panose="02020603050405020304" pitchFamily="18" charset="0"/>
                <a:cs typeface="Times New Roman" panose="02020603050405020304" pitchFamily="18" charset="0"/>
                <a:hlinkClick r:id="rId6"/>
              </a:rPr>
              <a:t>https://bit.ly/4hz535w</a:t>
            </a:r>
            <a:r>
              <a:rPr lang="en-GB" sz="1800" dirty="0">
                <a:effectLst/>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37590663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34A106-61A6-7E20-B32E-3E9655B370A5}"/>
              </a:ext>
            </a:extLst>
          </p:cNvPr>
          <p:cNvSpPr>
            <a:spLocks noGrp="1"/>
          </p:cNvSpPr>
          <p:nvPr>
            <p:ph type="title"/>
          </p:nvPr>
        </p:nvSpPr>
        <p:spPr/>
        <p:txBody>
          <a:bodyPr/>
          <a:lstStyle/>
          <a:p>
            <a:r>
              <a:rPr lang="en-GB" dirty="0"/>
              <a:t>More best practice and guidelines</a:t>
            </a:r>
          </a:p>
        </p:txBody>
      </p:sp>
      <p:sp>
        <p:nvSpPr>
          <p:cNvPr id="3" name="Content Placeholder 2">
            <a:extLst>
              <a:ext uri="{FF2B5EF4-FFF2-40B4-BE49-F238E27FC236}">
                <a16:creationId xmlns:a16="http://schemas.microsoft.com/office/drawing/2014/main" id="{CD8FA911-C09F-16FE-D427-5EFC5BB46519}"/>
              </a:ext>
            </a:extLst>
          </p:cNvPr>
          <p:cNvSpPr>
            <a:spLocks noGrp="1"/>
          </p:cNvSpPr>
          <p:nvPr>
            <p:ph idx="1"/>
          </p:nvPr>
        </p:nvSpPr>
        <p:spPr/>
        <p:txBody>
          <a:bodyPr>
            <a:normAutofit/>
          </a:bodyPr>
          <a:lstStyle/>
          <a:p>
            <a:r>
              <a:rPr lang="en-GB" sz="1800" dirty="0" err="1">
                <a:effectLst/>
                <a:ea typeface="Calibri" panose="020F0502020204030204" pitchFamily="34" charset="0"/>
                <a:cs typeface="Times New Roman" panose="02020603050405020304" pitchFamily="18" charset="0"/>
              </a:rPr>
              <a:t>DeCormier</a:t>
            </a:r>
            <a:r>
              <a:rPr lang="en-GB" sz="1800" dirty="0">
                <a:effectLst/>
                <a:ea typeface="Calibri" panose="020F0502020204030204" pitchFamily="34" charset="0"/>
                <a:cs typeface="Times New Roman" panose="02020603050405020304" pitchFamily="18" charset="0"/>
              </a:rPr>
              <a:t> Plosky, W. et al. Accessibility by Design in Clinical Research Toolkit. Version 1.3; </a:t>
            </a:r>
            <a:r>
              <a:rPr lang="en-GB" sz="1800" u="sng" dirty="0">
                <a:solidFill>
                  <a:srgbClr val="0563C1"/>
                </a:solidFill>
                <a:effectLst/>
                <a:ea typeface="Calibri" panose="020F0502020204030204" pitchFamily="34" charset="0"/>
                <a:cs typeface="Times New Roman" panose="02020603050405020304" pitchFamily="18" charset="0"/>
                <a:hlinkClick r:id="rId2"/>
              </a:rPr>
              <a:t>https://mrctcenter.org/diversity-in-clinical-research/tools/abd_toolkit/</a:t>
            </a:r>
            <a:r>
              <a:rPr lang="en-GB" sz="1800" dirty="0">
                <a:effectLst/>
                <a:ea typeface="Calibri" panose="020F0502020204030204" pitchFamily="34" charset="0"/>
                <a:cs typeface="Times New Roman" panose="02020603050405020304" pitchFamily="18" charset="0"/>
              </a:rPr>
              <a:t> Multi-Regional Clinical Trials </a:t>
            </a:r>
            <a:r>
              <a:rPr lang="en-GB" sz="1800" dirty="0" err="1">
                <a:effectLst/>
                <a:ea typeface="Calibri" panose="020F0502020204030204" pitchFamily="34" charset="0"/>
                <a:cs typeface="Times New Roman" panose="02020603050405020304" pitchFamily="18" charset="0"/>
              </a:rPr>
              <a:t>Center</a:t>
            </a:r>
            <a:r>
              <a:rPr lang="en-GB" sz="1800" dirty="0">
                <a:effectLst/>
                <a:ea typeface="Calibri" panose="020F0502020204030204" pitchFamily="34" charset="0"/>
                <a:cs typeface="Times New Roman" panose="02020603050405020304" pitchFamily="18" charset="0"/>
              </a:rPr>
              <a:t> of Brigham and Women’s Hospital and Harvard (MRCT </a:t>
            </a:r>
            <a:r>
              <a:rPr lang="en-GB" sz="1800" dirty="0" err="1">
                <a:effectLst/>
                <a:ea typeface="Calibri" panose="020F0502020204030204" pitchFamily="34" charset="0"/>
                <a:cs typeface="Times New Roman" panose="02020603050405020304" pitchFamily="18" charset="0"/>
              </a:rPr>
              <a:t>Center</a:t>
            </a:r>
            <a:r>
              <a:rPr lang="en-GB" sz="1800" dirty="0">
                <a:effectLst/>
                <a:ea typeface="Calibri" panose="020F0502020204030204" pitchFamily="34" charset="0"/>
                <a:cs typeface="Times New Roman" panose="02020603050405020304" pitchFamily="18" charset="0"/>
              </a:rPr>
              <a:t>) 2024).</a:t>
            </a:r>
            <a:endParaRPr lang="en-GB" sz="1800" dirty="0">
              <a:ea typeface="Calibri" panose="020F0502020204030204" pitchFamily="34" charset="0"/>
              <a:cs typeface="Times New Roman" panose="02020603050405020304" pitchFamily="18" charset="0"/>
            </a:endParaRPr>
          </a:p>
          <a:p>
            <a:r>
              <a:rPr lang="en-GB" sz="1800" dirty="0" err="1">
                <a:effectLst/>
                <a:ea typeface="Calibri" panose="020F0502020204030204" pitchFamily="34" charset="0"/>
                <a:cs typeface="Times New Roman" panose="02020603050405020304" pitchFamily="18" charset="0"/>
              </a:rPr>
              <a:t>iHEAR</a:t>
            </a:r>
            <a:r>
              <a:rPr lang="en-GB" sz="1800" dirty="0">
                <a:effectLst/>
                <a:ea typeface="Calibri" panose="020F0502020204030204" pitchFamily="34" charset="0"/>
                <a:cs typeface="Times New Roman" panose="02020603050405020304" pitchFamily="18" charset="0"/>
              </a:rPr>
              <a:t> Peers for Equity; </a:t>
            </a:r>
            <a:r>
              <a:rPr lang="en-GB" sz="1800" u="sng" dirty="0">
                <a:solidFill>
                  <a:srgbClr val="0563C1"/>
                </a:solidFill>
                <a:effectLst/>
                <a:ea typeface="Calibri" panose="020F0502020204030204" pitchFamily="34" charset="0"/>
                <a:cs typeface="Times New Roman" panose="02020603050405020304" pitchFamily="18" charset="0"/>
                <a:hlinkClick r:id="rId3"/>
              </a:rPr>
              <a:t>https://www.sangath.in/projects/ihear-peers-for-equity</a:t>
            </a:r>
            <a:r>
              <a:rPr lang="en-GB" sz="1800" dirty="0">
                <a:effectLst/>
                <a:ea typeface="Calibri" panose="020F0502020204030204" pitchFamily="34" charset="0"/>
                <a:cs typeface="Times New Roman" panose="02020603050405020304" pitchFamily="18" charset="0"/>
              </a:rPr>
              <a:t> (</a:t>
            </a:r>
            <a:r>
              <a:rPr lang="en-GB" sz="1800" dirty="0" err="1">
                <a:effectLst/>
                <a:ea typeface="Calibri" panose="020F0502020204030204" pitchFamily="34" charset="0"/>
                <a:cs typeface="Times New Roman" panose="02020603050405020304" pitchFamily="18" charset="0"/>
              </a:rPr>
              <a:t>Sangath</a:t>
            </a:r>
            <a:r>
              <a:rPr lang="en-GB" sz="1800" dirty="0">
                <a:effectLst/>
                <a:ea typeface="Calibri" panose="020F0502020204030204" pitchFamily="34" charset="0"/>
                <a:cs typeface="Times New Roman" panose="02020603050405020304" pitchFamily="18" charset="0"/>
              </a:rPr>
              <a:t>, accessed 12 September 2024)</a:t>
            </a:r>
          </a:p>
          <a:p>
            <a:r>
              <a:rPr lang="en-GB" dirty="0"/>
              <a:t>DAISY DIVERSITY AND INCLUSION SURVEY (DAISY) QUESTION GUIDANCE - WORKING DRAFT (V2) </a:t>
            </a:r>
            <a:r>
              <a:rPr lang="en-GB" dirty="0">
                <a:hlinkClick r:id="rId4"/>
              </a:rPr>
              <a:t>https://edisgroup.org/wp-content/uploads/2022/05/DAISY-guidance-current-upated-May-2022-V2.pdf</a:t>
            </a:r>
            <a:r>
              <a:rPr lang="en-GB" dirty="0"/>
              <a:t> </a:t>
            </a:r>
          </a:p>
        </p:txBody>
      </p:sp>
    </p:spTree>
    <p:extLst>
      <p:ext uri="{BB962C8B-B14F-4D97-AF65-F5344CB8AC3E}">
        <p14:creationId xmlns:p14="http://schemas.microsoft.com/office/powerpoint/2010/main" val="20537071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779123-1066-E556-2B45-DDABAA51F4A4}"/>
              </a:ext>
            </a:extLst>
          </p:cNvPr>
          <p:cNvSpPr>
            <a:spLocks noGrp="1"/>
          </p:cNvSpPr>
          <p:nvPr>
            <p:ph type="title"/>
          </p:nvPr>
        </p:nvSpPr>
        <p:spPr/>
        <p:txBody>
          <a:bodyPr/>
          <a:lstStyle/>
          <a:p>
            <a:r>
              <a:rPr lang="en-GB" dirty="0"/>
              <a:t>Useful books</a:t>
            </a:r>
          </a:p>
        </p:txBody>
      </p:sp>
      <p:sp>
        <p:nvSpPr>
          <p:cNvPr id="3" name="Content Placeholder 2">
            <a:extLst>
              <a:ext uri="{FF2B5EF4-FFF2-40B4-BE49-F238E27FC236}">
                <a16:creationId xmlns:a16="http://schemas.microsoft.com/office/drawing/2014/main" id="{FD226467-8FB6-5C72-A5EF-19002B260711}"/>
              </a:ext>
            </a:extLst>
          </p:cNvPr>
          <p:cNvSpPr>
            <a:spLocks noGrp="1"/>
          </p:cNvSpPr>
          <p:nvPr>
            <p:ph idx="1"/>
          </p:nvPr>
        </p:nvSpPr>
        <p:spPr>
          <a:xfrm>
            <a:off x="1103313" y="1530626"/>
            <a:ext cx="7316788" cy="4717773"/>
          </a:xfrm>
        </p:spPr>
        <p:txBody>
          <a:bodyPr>
            <a:normAutofit fontScale="85000" lnSpcReduction="10000"/>
          </a:bodyPr>
          <a:lstStyle/>
          <a:p>
            <a:r>
              <a:rPr lang="en-GB" dirty="0"/>
              <a:t>Susan Jeffers. “Feel the fear and do it anyway.” </a:t>
            </a:r>
            <a:r>
              <a:rPr lang="en-GB" dirty="0">
                <a:hlinkClick r:id="rId2"/>
              </a:rPr>
              <a:t>https://susanjeffers.com/books/</a:t>
            </a:r>
            <a:r>
              <a:rPr lang="en-GB" dirty="0"/>
              <a:t> </a:t>
            </a:r>
          </a:p>
          <a:p>
            <a:r>
              <a:rPr lang="en-GB" dirty="0"/>
              <a:t>Robert Sutton. “The No Asshole Rule” and “The Asshole Survival Guide” </a:t>
            </a:r>
            <a:r>
              <a:rPr lang="en-GB" dirty="0">
                <a:hlinkClick r:id="rId3"/>
              </a:rPr>
              <a:t>https://en.wikipedia.org/wiki/The_No_Asshole_Rule</a:t>
            </a:r>
            <a:r>
              <a:rPr lang="en-GB" dirty="0"/>
              <a:t> </a:t>
            </a:r>
          </a:p>
          <a:p>
            <a:r>
              <a:rPr lang="en-GB" dirty="0"/>
              <a:t>Simon Sinek. “Start with Why” and “Find your Why”. </a:t>
            </a:r>
            <a:r>
              <a:rPr lang="en-GB" dirty="0">
                <a:hlinkClick r:id="rId4"/>
              </a:rPr>
              <a:t>https://simonsinek.com/books/start-with-why/</a:t>
            </a:r>
            <a:r>
              <a:rPr lang="en-GB" dirty="0"/>
              <a:t> </a:t>
            </a:r>
          </a:p>
          <a:p>
            <a:r>
              <a:rPr lang="en-GB" dirty="0" err="1"/>
              <a:t>Brene</a:t>
            </a:r>
            <a:r>
              <a:rPr lang="en-GB" dirty="0"/>
              <a:t> Brown. “Dare to Lead” </a:t>
            </a:r>
            <a:r>
              <a:rPr lang="en-GB" dirty="0">
                <a:hlinkClick r:id="rId5"/>
              </a:rPr>
              <a:t>https://brenebrown.com/hubs/dare-to-lead/</a:t>
            </a:r>
            <a:r>
              <a:rPr lang="en-GB" dirty="0"/>
              <a:t> </a:t>
            </a:r>
          </a:p>
          <a:p>
            <a:r>
              <a:rPr lang="en-GB" dirty="0"/>
              <a:t>Stephen </a:t>
            </a:r>
            <a:r>
              <a:rPr lang="en-GB" dirty="0" err="1"/>
              <a:t>Trzeciak</a:t>
            </a:r>
            <a:r>
              <a:rPr lang="en-GB" dirty="0"/>
              <a:t> &amp; Anthony </a:t>
            </a:r>
            <a:r>
              <a:rPr lang="en-GB" dirty="0" err="1"/>
              <a:t>Mazzarelli</a:t>
            </a:r>
            <a:r>
              <a:rPr lang="en-GB" dirty="0"/>
              <a:t>. “</a:t>
            </a:r>
            <a:r>
              <a:rPr lang="en-GB" dirty="0" err="1"/>
              <a:t>Compassionomics</a:t>
            </a:r>
            <a:r>
              <a:rPr lang="en-GB" dirty="0"/>
              <a:t>”. </a:t>
            </a:r>
            <a:r>
              <a:rPr lang="en-GB" dirty="0">
                <a:hlinkClick r:id="rId6"/>
              </a:rPr>
              <a:t>https://www.compassionomics.com/</a:t>
            </a:r>
            <a:r>
              <a:rPr lang="en-GB" dirty="0"/>
              <a:t> </a:t>
            </a:r>
          </a:p>
          <a:p>
            <a:r>
              <a:rPr lang="en-GB" dirty="0"/>
              <a:t>Susan Michie et al. “The Behaviour Change Wheel.” </a:t>
            </a:r>
            <a:r>
              <a:rPr lang="en-GB" dirty="0">
                <a:hlinkClick r:id="rId7"/>
              </a:rPr>
              <a:t>http://www.behaviourchangewheel.com/</a:t>
            </a:r>
            <a:r>
              <a:rPr lang="en-GB" dirty="0"/>
              <a:t> </a:t>
            </a:r>
          </a:p>
          <a:p>
            <a:r>
              <a:rPr lang="en-GB" i="0" dirty="0">
                <a:effectLst/>
              </a:rPr>
              <a:t>Adam Rutherford. “How to Argue With a Racist: History, Science, Race and Reality.” </a:t>
            </a:r>
            <a:r>
              <a:rPr lang="en-GB" i="0" dirty="0">
                <a:effectLst/>
                <a:hlinkClick r:id="rId8"/>
              </a:rPr>
              <a:t>https://www.amazon.co.uk/How-Argue-Racist-History-Science/dp/1474611249</a:t>
            </a:r>
            <a:r>
              <a:rPr lang="en-GB" i="0" dirty="0">
                <a:effectLst/>
              </a:rPr>
              <a:t> </a:t>
            </a:r>
          </a:p>
          <a:p>
            <a:endParaRPr lang="en-GB" dirty="0"/>
          </a:p>
        </p:txBody>
      </p:sp>
    </p:spTree>
    <p:extLst>
      <p:ext uri="{BB962C8B-B14F-4D97-AF65-F5344CB8AC3E}">
        <p14:creationId xmlns:p14="http://schemas.microsoft.com/office/powerpoint/2010/main" val="262590744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34CF6C-2929-B001-1E79-71C80357404C}"/>
              </a:ext>
            </a:extLst>
          </p:cNvPr>
          <p:cNvSpPr>
            <a:spLocks noGrp="1"/>
          </p:cNvSpPr>
          <p:nvPr>
            <p:ph type="title"/>
          </p:nvPr>
        </p:nvSpPr>
        <p:spPr/>
        <p:txBody>
          <a:bodyPr/>
          <a:lstStyle/>
          <a:p>
            <a:r>
              <a:rPr lang="en-GB" dirty="0"/>
              <a:t>Other talks</a:t>
            </a:r>
          </a:p>
        </p:txBody>
      </p:sp>
      <p:sp>
        <p:nvSpPr>
          <p:cNvPr id="3" name="Content Placeholder 2">
            <a:extLst>
              <a:ext uri="{FF2B5EF4-FFF2-40B4-BE49-F238E27FC236}">
                <a16:creationId xmlns:a16="http://schemas.microsoft.com/office/drawing/2014/main" id="{E7BA0887-D2E5-17B1-1308-30D5DA0CE5D0}"/>
              </a:ext>
            </a:extLst>
          </p:cNvPr>
          <p:cNvSpPr>
            <a:spLocks noGrp="1"/>
          </p:cNvSpPr>
          <p:nvPr>
            <p:ph idx="1"/>
          </p:nvPr>
        </p:nvSpPr>
        <p:spPr/>
        <p:txBody>
          <a:bodyPr>
            <a:noAutofit/>
          </a:bodyPr>
          <a:lstStyle/>
          <a:p>
            <a:pPr>
              <a:lnSpc>
                <a:spcPct val="120000"/>
              </a:lnSpc>
              <a:spcBef>
                <a:spcPts val="0"/>
              </a:spcBef>
            </a:pPr>
            <a:r>
              <a:rPr lang="en-GB" dirty="0">
                <a:effectLst/>
                <a:latin typeface="+mn-lt"/>
                <a:ea typeface="Times New Roman" panose="02020603050405020304" pitchFamily="18" charset="0"/>
              </a:rPr>
              <a:t>Lab access sucks – so here are guidelines to start solving this. Vitae 2023. </a:t>
            </a:r>
            <a:r>
              <a:rPr lang="en-GB" dirty="0">
                <a:effectLst/>
                <a:latin typeface="+mn-lt"/>
                <a:ea typeface="Times New Roman" panose="02020603050405020304" pitchFamily="18" charset="0"/>
                <a:hlinkClick r:id="rId2"/>
              </a:rPr>
              <a:t>https://www.youtube.com/watch?v=j9H9tdPjpQw&amp;t=10s</a:t>
            </a:r>
            <a:r>
              <a:rPr lang="en-GB" dirty="0">
                <a:effectLst/>
                <a:latin typeface="+mn-lt"/>
                <a:ea typeface="Times New Roman" panose="02020603050405020304" pitchFamily="18" charset="0"/>
              </a:rPr>
              <a:t> </a:t>
            </a:r>
          </a:p>
          <a:p>
            <a:pPr>
              <a:lnSpc>
                <a:spcPct val="120000"/>
              </a:lnSpc>
              <a:spcBef>
                <a:spcPts val="0"/>
              </a:spcBef>
              <a:spcAft>
                <a:spcPts val="600"/>
              </a:spcAft>
            </a:pPr>
            <a:r>
              <a:rPr lang="en-GB" dirty="0">
                <a:effectLst/>
                <a:latin typeface="+mn-lt"/>
                <a:ea typeface="Times New Roman" panose="02020603050405020304" pitchFamily="18" charset="0"/>
              </a:rPr>
              <a:t>Starting Change Making. Cultural Forum Norwich. 2022</a:t>
            </a:r>
            <a:r>
              <a:rPr lang="en-GB" dirty="0">
                <a:solidFill>
                  <a:srgbClr val="333332"/>
                </a:solidFill>
                <a:effectLst/>
                <a:latin typeface="+mn-lt"/>
                <a:ea typeface="Times New Roman" panose="02020603050405020304" pitchFamily="18" charset="0"/>
              </a:rPr>
              <a:t>. </a:t>
            </a:r>
            <a:r>
              <a:rPr lang="en-GB" u="sng" dirty="0">
                <a:solidFill>
                  <a:srgbClr val="000000"/>
                </a:solidFill>
                <a:effectLst/>
                <a:latin typeface="+mn-lt"/>
                <a:ea typeface="Times New Roman" panose="02020603050405020304" pitchFamily="18" charset="0"/>
                <a:hlinkClick r:id="rId3"/>
              </a:rPr>
              <a:t>https://youtu.be/XZ72o4fbuh8</a:t>
            </a:r>
            <a:endParaRPr lang="en-GB" dirty="0">
              <a:solidFill>
                <a:srgbClr val="333332"/>
              </a:solidFill>
              <a:effectLst/>
              <a:latin typeface="+mn-lt"/>
              <a:ea typeface="Times New Roman" panose="02020603050405020304" pitchFamily="18" charset="0"/>
            </a:endParaRPr>
          </a:p>
          <a:p>
            <a:pPr>
              <a:lnSpc>
                <a:spcPct val="120000"/>
              </a:lnSpc>
              <a:spcBef>
                <a:spcPts val="0"/>
              </a:spcBef>
              <a:spcAft>
                <a:spcPts val="600"/>
              </a:spcAft>
            </a:pPr>
            <a:r>
              <a:rPr lang="en-GB" b="0" kern="0" dirty="0">
                <a:effectLst/>
                <a:latin typeface="+mn-lt"/>
              </a:rPr>
              <a:t>Values, disability, saying no, and how fabulous it is to fail during the research process. 2021 </a:t>
            </a:r>
            <a:r>
              <a:rPr lang="en-GB" b="0" u="sng" kern="0" dirty="0">
                <a:solidFill>
                  <a:srgbClr val="333332"/>
                </a:solidFill>
                <a:effectLst/>
                <a:latin typeface="+mn-lt"/>
                <a:hlinkClick r:id="rId4"/>
              </a:rPr>
              <a:t>https://emmaelvidge.wordpress.com/2021/10/26/episode_2_katherine_deane/</a:t>
            </a:r>
            <a:r>
              <a:rPr lang="en-GB" b="0" kern="0" dirty="0">
                <a:solidFill>
                  <a:srgbClr val="333332"/>
                </a:solidFill>
                <a:effectLst/>
                <a:latin typeface="+mn-lt"/>
              </a:rPr>
              <a:t> </a:t>
            </a:r>
            <a:endParaRPr lang="en-GB" b="1" kern="0" dirty="0">
              <a:effectLst/>
              <a:latin typeface="+mn-lt"/>
            </a:endParaRPr>
          </a:p>
          <a:p>
            <a:pPr>
              <a:lnSpc>
                <a:spcPct val="120000"/>
              </a:lnSpc>
              <a:spcBef>
                <a:spcPts val="0"/>
              </a:spcBef>
              <a:spcAft>
                <a:spcPts val="600"/>
              </a:spcAft>
              <a:tabLst>
                <a:tab pos="479425" algn="l"/>
              </a:tabLst>
            </a:pPr>
            <a:r>
              <a:rPr lang="en-GB" b="1" dirty="0">
                <a:latin typeface="+mn-lt"/>
                <a:ea typeface="Times New Roman" panose="02020603050405020304" pitchFamily="18" charset="0"/>
                <a:cs typeface="Times New Roman" panose="02020603050405020304" pitchFamily="18" charset="0"/>
              </a:rPr>
              <a:t> </a:t>
            </a:r>
            <a:r>
              <a:rPr lang="en-GB" b="0" dirty="0">
                <a:effectLst/>
                <a:latin typeface="+mn-lt"/>
                <a:ea typeface="Times New Roman" panose="02020603050405020304" pitchFamily="18" charset="0"/>
                <a:cs typeface="Times New Roman" panose="02020603050405020304" pitchFamily="18" charset="0"/>
              </a:rPr>
              <a:t>Benefits of being a Disabled Scientist. UK Association for Science and Discovery Centres. 2020 </a:t>
            </a:r>
            <a:r>
              <a:rPr lang="en-GB" b="0" u="sng" dirty="0">
                <a:solidFill>
                  <a:srgbClr val="0000FF"/>
                </a:solidFill>
                <a:effectLst/>
                <a:latin typeface="+mn-lt"/>
                <a:ea typeface="Times New Roman" panose="02020603050405020304" pitchFamily="18" charset="0"/>
                <a:cs typeface="Times New Roman" panose="02020603050405020304" pitchFamily="18" charset="0"/>
                <a:hlinkClick r:id="rId5"/>
              </a:rPr>
              <a:t>https://www.youtube.com/watch?v=vjMHySCxY2k&amp;feature=youtu.be</a:t>
            </a:r>
            <a:r>
              <a:rPr lang="en-GB" b="0" dirty="0">
                <a:effectLst/>
                <a:latin typeface="+mn-lt"/>
                <a:ea typeface="Times New Roman" panose="02020603050405020304" pitchFamily="18" charset="0"/>
                <a:cs typeface="Times New Roman" panose="02020603050405020304" pitchFamily="18" charset="0"/>
              </a:rPr>
              <a:t> </a:t>
            </a:r>
            <a:endParaRPr lang="en-GB" b="1" dirty="0">
              <a:effectLst/>
              <a:latin typeface="+mn-lt"/>
              <a:ea typeface="Times New Roman" panose="02020603050405020304" pitchFamily="18" charset="0"/>
              <a:cs typeface="Times New Roman" panose="02020603050405020304" pitchFamily="18" charset="0"/>
            </a:endParaRPr>
          </a:p>
        </p:txBody>
      </p:sp>
      <p:sp>
        <p:nvSpPr>
          <p:cNvPr id="4" name="Content Placeholder 3">
            <a:extLst>
              <a:ext uri="{FF2B5EF4-FFF2-40B4-BE49-F238E27FC236}">
                <a16:creationId xmlns:a16="http://schemas.microsoft.com/office/drawing/2014/main" id="{031A8EB3-7567-9C7E-D959-A33F8DF36035}"/>
              </a:ext>
            </a:extLst>
          </p:cNvPr>
          <p:cNvSpPr>
            <a:spLocks noGrp="1"/>
          </p:cNvSpPr>
          <p:nvPr>
            <p:ph sz="half" idx="4294967295"/>
          </p:nvPr>
        </p:nvSpPr>
        <p:spPr>
          <a:xfrm>
            <a:off x="7796213" y="2055813"/>
            <a:ext cx="4395787" cy="4200525"/>
          </a:xfrm>
        </p:spPr>
        <p:txBody>
          <a:bodyPr>
            <a:normAutofit/>
          </a:bodyPr>
          <a:lstStyle/>
          <a:p>
            <a:r>
              <a:rPr lang="en-GB" dirty="0"/>
              <a:t> </a:t>
            </a:r>
          </a:p>
        </p:txBody>
      </p:sp>
    </p:spTree>
    <p:extLst>
      <p:ext uri="{BB962C8B-B14F-4D97-AF65-F5344CB8AC3E}">
        <p14:creationId xmlns:p14="http://schemas.microsoft.com/office/powerpoint/2010/main" val="10312648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7082CC-F526-C5B2-304C-2936038C77A2}"/>
              </a:ext>
            </a:extLst>
          </p:cNvPr>
          <p:cNvSpPr>
            <a:spLocks noGrp="1"/>
          </p:cNvSpPr>
          <p:nvPr>
            <p:ph type="title"/>
          </p:nvPr>
        </p:nvSpPr>
        <p:spPr/>
        <p:txBody>
          <a:bodyPr/>
          <a:lstStyle/>
          <a:p>
            <a:r>
              <a:rPr lang="en-GB" dirty="0"/>
              <a:t>What is disability?</a:t>
            </a:r>
          </a:p>
        </p:txBody>
      </p:sp>
      <p:sp>
        <p:nvSpPr>
          <p:cNvPr id="3" name="Content Placeholder 2">
            <a:extLst>
              <a:ext uri="{FF2B5EF4-FFF2-40B4-BE49-F238E27FC236}">
                <a16:creationId xmlns:a16="http://schemas.microsoft.com/office/drawing/2014/main" id="{C2D0DBD1-5F64-C256-629C-A51D8B5FE76C}"/>
              </a:ext>
            </a:extLst>
          </p:cNvPr>
          <p:cNvSpPr>
            <a:spLocks noGrp="1"/>
          </p:cNvSpPr>
          <p:nvPr>
            <p:ph sz="half" idx="1"/>
          </p:nvPr>
        </p:nvSpPr>
        <p:spPr/>
        <p:txBody>
          <a:bodyPr>
            <a:normAutofit/>
          </a:bodyPr>
          <a:lstStyle/>
          <a:p>
            <a:r>
              <a:rPr lang="en-GB" sz="2400" dirty="0"/>
              <a:t>Significant impact on daily activities</a:t>
            </a:r>
          </a:p>
          <a:p>
            <a:r>
              <a:rPr lang="en-GB" sz="2400" dirty="0"/>
              <a:t>Long lasting (&gt;12 months)</a:t>
            </a:r>
          </a:p>
          <a:p>
            <a:r>
              <a:rPr lang="en-GB" sz="2400" dirty="0"/>
              <a:t>Variable conditions too</a:t>
            </a:r>
          </a:p>
          <a:p>
            <a:r>
              <a:rPr lang="en-GB" sz="2400" dirty="0"/>
              <a:t>Mobility</a:t>
            </a:r>
          </a:p>
          <a:p>
            <a:r>
              <a:rPr lang="en-GB" sz="2400" dirty="0"/>
              <a:t>Sensory</a:t>
            </a:r>
          </a:p>
          <a:p>
            <a:r>
              <a:rPr lang="en-GB" sz="2400" dirty="0"/>
              <a:t>Mental wellbeing</a:t>
            </a:r>
          </a:p>
          <a:p>
            <a:r>
              <a:rPr lang="en-GB" sz="2400" dirty="0"/>
              <a:t>Cognition / Neurodiversity</a:t>
            </a:r>
          </a:p>
        </p:txBody>
      </p:sp>
      <p:sp>
        <p:nvSpPr>
          <p:cNvPr id="4" name="Content Placeholder 3">
            <a:extLst>
              <a:ext uri="{FF2B5EF4-FFF2-40B4-BE49-F238E27FC236}">
                <a16:creationId xmlns:a16="http://schemas.microsoft.com/office/drawing/2014/main" id="{16DB9E4E-CF4C-19EC-F4A5-D15D101441AC}"/>
              </a:ext>
            </a:extLst>
          </p:cNvPr>
          <p:cNvSpPr>
            <a:spLocks noGrp="1"/>
          </p:cNvSpPr>
          <p:nvPr>
            <p:ph sz="half" idx="2"/>
          </p:nvPr>
        </p:nvSpPr>
        <p:spPr/>
        <p:txBody>
          <a:bodyPr/>
          <a:lstStyle/>
          <a:p>
            <a:endParaRPr lang="en-GB"/>
          </a:p>
        </p:txBody>
      </p:sp>
      <p:pic>
        <p:nvPicPr>
          <p:cNvPr id="6" name="Picture 5">
            <a:extLst>
              <a:ext uri="{FF2B5EF4-FFF2-40B4-BE49-F238E27FC236}">
                <a16:creationId xmlns:a16="http://schemas.microsoft.com/office/drawing/2014/main" id="{E7FFB635-6898-16EA-1D88-AB6E752D94B0}"/>
              </a:ext>
            </a:extLst>
          </p:cNvPr>
          <p:cNvPicPr>
            <a:picLocks noChangeAspect="1"/>
          </p:cNvPicPr>
          <p:nvPr/>
        </p:nvPicPr>
        <p:blipFill>
          <a:blip r:embed="rId2"/>
          <a:stretch>
            <a:fillRect/>
          </a:stretch>
        </p:blipFill>
        <p:spPr>
          <a:xfrm>
            <a:off x="5805487" y="1401417"/>
            <a:ext cx="5233875" cy="4395181"/>
          </a:xfrm>
          <a:prstGeom prst="rect">
            <a:avLst/>
          </a:prstGeom>
        </p:spPr>
      </p:pic>
      <p:sp>
        <p:nvSpPr>
          <p:cNvPr id="8" name="TextBox 7">
            <a:extLst>
              <a:ext uri="{FF2B5EF4-FFF2-40B4-BE49-F238E27FC236}">
                <a16:creationId xmlns:a16="http://schemas.microsoft.com/office/drawing/2014/main" id="{62DA7609-C137-997F-1407-B8C5A35DC743}"/>
              </a:ext>
            </a:extLst>
          </p:cNvPr>
          <p:cNvSpPr txBox="1"/>
          <p:nvPr/>
        </p:nvSpPr>
        <p:spPr>
          <a:xfrm>
            <a:off x="8624680" y="6256337"/>
            <a:ext cx="1692137" cy="369332"/>
          </a:xfrm>
          <a:prstGeom prst="rect">
            <a:avLst/>
          </a:prstGeom>
          <a:noFill/>
        </p:spPr>
        <p:txBody>
          <a:bodyPr wrap="square">
            <a:spAutoFit/>
          </a:bodyPr>
          <a:lstStyle/>
          <a:p>
            <a:r>
              <a:rPr lang="en-GB" dirty="0">
                <a:latin typeface="Ubuntu" panose="020B0504030602030204" pitchFamily="34" charset="0"/>
              </a:rPr>
              <a:t>© </a:t>
            </a:r>
            <a:r>
              <a:rPr lang="en-GB" dirty="0" err="1">
                <a:latin typeface="Ubuntu" panose="020B0504030602030204" pitchFamily="34" charset="0"/>
              </a:rPr>
              <a:t>Freepik</a:t>
            </a:r>
            <a:endParaRPr lang="en-GB" dirty="0"/>
          </a:p>
        </p:txBody>
      </p:sp>
    </p:spTree>
    <p:extLst>
      <p:ext uri="{BB962C8B-B14F-4D97-AF65-F5344CB8AC3E}">
        <p14:creationId xmlns:p14="http://schemas.microsoft.com/office/powerpoint/2010/main" val="3032185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3E4C5-4746-CCBE-5B90-F43B4235A183}"/>
              </a:ext>
            </a:extLst>
          </p:cNvPr>
          <p:cNvSpPr>
            <a:spLocks noGrp="1"/>
          </p:cNvSpPr>
          <p:nvPr>
            <p:ph type="title"/>
          </p:nvPr>
        </p:nvSpPr>
        <p:spPr/>
        <p:txBody>
          <a:bodyPr/>
          <a:lstStyle/>
          <a:p>
            <a:r>
              <a:rPr lang="en-GB" dirty="0"/>
              <a:t>Ultimate Intersectional Bias</a:t>
            </a:r>
          </a:p>
        </p:txBody>
      </p:sp>
      <p:sp>
        <p:nvSpPr>
          <p:cNvPr id="3" name="Content Placeholder 2">
            <a:extLst>
              <a:ext uri="{FF2B5EF4-FFF2-40B4-BE49-F238E27FC236}">
                <a16:creationId xmlns:a16="http://schemas.microsoft.com/office/drawing/2014/main" id="{63A172EB-23AF-CC67-C2BE-99328AB02B4F}"/>
              </a:ext>
            </a:extLst>
          </p:cNvPr>
          <p:cNvSpPr>
            <a:spLocks noGrp="1"/>
          </p:cNvSpPr>
          <p:nvPr>
            <p:ph sz="half" idx="1"/>
          </p:nvPr>
        </p:nvSpPr>
        <p:spPr/>
        <p:txBody>
          <a:bodyPr/>
          <a:lstStyle/>
          <a:p>
            <a:r>
              <a:rPr lang="en-GB" sz="2200" dirty="0"/>
              <a:t>Two types of people:</a:t>
            </a:r>
          </a:p>
          <a:p>
            <a:pPr lvl="1"/>
            <a:r>
              <a:rPr lang="en-GB" sz="2200" dirty="0"/>
              <a:t>Those with a disability</a:t>
            </a:r>
          </a:p>
          <a:p>
            <a:pPr lvl="1"/>
            <a:r>
              <a:rPr lang="en-GB" sz="2200" dirty="0"/>
              <a:t>Those who will have one</a:t>
            </a:r>
          </a:p>
          <a:p>
            <a:pPr lvl="1"/>
            <a:endParaRPr lang="en-GB" sz="2200" dirty="0"/>
          </a:p>
          <a:p>
            <a:r>
              <a:rPr lang="en-GB" sz="2200" dirty="0"/>
              <a:t>Disability is inherently intersectional</a:t>
            </a:r>
          </a:p>
          <a:p>
            <a:pPr marL="0" indent="0">
              <a:buNone/>
            </a:pPr>
            <a:endParaRPr lang="en-GB" dirty="0"/>
          </a:p>
        </p:txBody>
      </p:sp>
      <p:pic>
        <p:nvPicPr>
          <p:cNvPr id="6" name="Content Placeholder 5" descr="Icon of four hands with diverse skin tones joined to form a square">
            <a:extLst>
              <a:ext uri="{FF2B5EF4-FFF2-40B4-BE49-F238E27FC236}">
                <a16:creationId xmlns:a16="http://schemas.microsoft.com/office/drawing/2014/main" id="{173700EB-8B79-498E-3509-AA2E03E2CA7F}"/>
              </a:ext>
            </a:extLst>
          </p:cNvPr>
          <p:cNvPicPr>
            <a:picLocks noGrp="1" noChangeAspect="1"/>
          </p:cNvPicPr>
          <p:nvPr>
            <p:ph sz="half" idx="2"/>
          </p:nvPr>
        </p:nvPicPr>
        <p:blipFill>
          <a:blip r:embed="rId3"/>
          <a:stretch>
            <a:fillRect/>
          </a:stretch>
        </p:blipFill>
        <p:spPr>
          <a:xfrm>
            <a:off x="5752306" y="2055813"/>
            <a:ext cx="4200525" cy="4200525"/>
          </a:xfrm>
        </p:spPr>
      </p:pic>
      <p:sp>
        <p:nvSpPr>
          <p:cNvPr id="8" name="TextBox 7">
            <a:extLst>
              <a:ext uri="{FF2B5EF4-FFF2-40B4-BE49-F238E27FC236}">
                <a16:creationId xmlns:a16="http://schemas.microsoft.com/office/drawing/2014/main" id="{2EB9E5B7-853D-6FAA-C65B-1707330D51FF}"/>
              </a:ext>
            </a:extLst>
          </p:cNvPr>
          <p:cNvSpPr txBox="1"/>
          <p:nvPr/>
        </p:nvSpPr>
        <p:spPr>
          <a:xfrm>
            <a:off x="5923280" y="6405282"/>
            <a:ext cx="1208985" cy="369332"/>
          </a:xfrm>
          <a:prstGeom prst="rect">
            <a:avLst/>
          </a:prstGeom>
          <a:noFill/>
        </p:spPr>
        <p:txBody>
          <a:bodyPr wrap="none" rtlCol="0">
            <a:spAutoFit/>
          </a:bodyPr>
          <a:lstStyle/>
          <a:p>
            <a:r>
              <a:rPr lang="en-GB" dirty="0">
                <a:latin typeface="Ubuntu" panose="020B0504030602030204" pitchFamily="34" charset="0"/>
              </a:rPr>
              <a:t>© </a:t>
            </a:r>
            <a:r>
              <a:rPr lang="en-GB" dirty="0" err="1">
                <a:latin typeface="Ubuntu" panose="020B0504030602030204" pitchFamily="34" charset="0"/>
              </a:rPr>
              <a:t>Freepik</a:t>
            </a:r>
            <a:endParaRPr lang="en-GB" dirty="0"/>
          </a:p>
        </p:txBody>
      </p:sp>
    </p:spTree>
    <p:extLst>
      <p:ext uri="{BB962C8B-B14F-4D97-AF65-F5344CB8AC3E}">
        <p14:creationId xmlns:p14="http://schemas.microsoft.com/office/powerpoint/2010/main" val="31942366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A1C31A-CFF5-C2B2-0C3D-91347FE1CE4B}"/>
              </a:ext>
            </a:extLst>
          </p:cNvPr>
          <p:cNvSpPr>
            <a:spLocks noGrp="1"/>
          </p:cNvSpPr>
          <p:nvPr>
            <p:ph type="title"/>
          </p:nvPr>
        </p:nvSpPr>
        <p:spPr/>
        <p:txBody>
          <a:bodyPr/>
          <a:lstStyle/>
          <a:p>
            <a:r>
              <a:rPr lang="en-GB" dirty="0"/>
              <a:t>Under-represented and under valued in the workforce</a:t>
            </a:r>
          </a:p>
        </p:txBody>
      </p:sp>
      <p:sp>
        <p:nvSpPr>
          <p:cNvPr id="3" name="Content Placeholder 2">
            <a:extLst>
              <a:ext uri="{FF2B5EF4-FFF2-40B4-BE49-F238E27FC236}">
                <a16:creationId xmlns:a16="http://schemas.microsoft.com/office/drawing/2014/main" id="{B11DF283-1607-C1CA-46FF-624718E82973}"/>
              </a:ext>
            </a:extLst>
          </p:cNvPr>
          <p:cNvSpPr>
            <a:spLocks noGrp="1"/>
          </p:cNvSpPr>
          <p:nvPr>
            <p:ph sz="half" idx="1"/>
          </p:nvPr>
        </p:nvSpPr>
        <p:spPr>
          <a:xfrm>
            <a:off x="729344" y="2060575"/>
            <a:ext cx="5192486" cy="4195763"/>
          </a:xfrm>
        </p:spPr>
        <p:txBody>
          <a:bodyPr>
            <a:noAutofit/>
          </a:bodyPr>
          <a:lstStyle/>
          <a:p>
            <a:r>
              <a:rPr lang="en-GB" sz="2200" dirty="0"/>
              <a:t>24% of working age people are disabled</a:t>
            </a:r>
          </a:p>
          <a:p>
            <a:r>
              <a:rPr lang="en-GB" sz="2200" dirty="0"/>
              <a:t>6% of UK academics declare a disability (~3% in STEM)</a:t>
            </a:r>
          </a:p>
          <a:p>
            <a:r>
              <a:rPr lang="en-GB" sz="2200" dirty="0"/>
              <a:t>% reduces with seniority</a:t>
            </a:r>
          </a:p>
          <a:p>
            <a:r>
              <a:rPr lang="en-GB" sz="2200" dirty="0"/>
              <a:t>Less likely to be hired or promoted</a:t>
            </a:r>
          </a:p>
          <a:p>
            <a:r>
              <a:rPr lang="en-GB" sz="2200" dirty="0"/>
              <a:t>More likely to be bullied or discriminated against</a:t>
            </a:r>
          </a:p>
          <a:p>
            <a:r>
              <a:rPr lang="en-GB" sz="2200" dirty="0"/>
              <a:t>Fewer gain or lead grants. Grants tend to be smaller and less prestigious</a:t>
            </a:r>
          </a:p>
          <a:p>
            <a:endParaRPr lang="en-GB" sz="2200" dirty="0"/>
          </a:p>
        </p:txBody>
      </p:sp>
      <p:pic>
        <p:nvPicPr>
          <p:cNvPr id="6" name="Content Placeholder 5">
            <a:extLst>
              <a:ext uri="{FF2B5EF4-FFF2-40B4-BE49-F238E27FC236}">
                <a16:creationId xmlns:a16="http://schemas.microsoft.com/office/drawing/2014/main" id="{04BB152A-E00D-FB55-D7FC-0F6219D93E3E}"/>
              </a:ext>
            </a:extLst>
          </p:cNvPr>
          <p:cNvPicPr>
            <a:picLocks noGrp="1" noChangeAspect="1"/>
          </p:cNvPicPr>
          <p:nvPr>
            <p:ph sz="half" idx="2"/>
          </p:nvPr>
        </p:nvPicPr>
        <p:blipFill>
          <a:blip r:embed="rId2"/>
          <a:stretch>
            <a:fillRect/>
          </a:stretch>
        </p:blipFill>
        <p:spPr>
          <a:xfrm>
            <a:off x="6888163" y="2029002"/>
            <a:ext cx="4200525" cy="4200525"/>
          </a:xfrm>
          <a:solidFill>
            <a:schemeClr val="tx1"/>
          </a:solidFill>
        </p:spPr>
      </p:pic>
      <p:sp>
        <p:nvSpPr>
          <p:cNvPr id="10" name="TextBox 9">
            <a:extLst>
              <a:ext uri="{FF2B5EF4-FFF2-40B4-BE49-F238E27FC236}">
                <a16:creationId xmlns:a16="http://schemas.microsoft.com/office/drawing/2014/main" id="{86262EE7-5E1F-3D14-45F6-5AF3EEC29B66}"/>
              </a:ext>
            </a:extLst>
          </p:cNvPr>
          <p:cNvSpPr txBox="1"/>
          <p:nvPr/>
        </p:nvSpPr>
        <p:spPr>
          <a:xfrm>
            <a:off x="9952831" y="6405282"/>
            <a:ext cx="2394991" cy="369332"/>
          </a:xfrm>
          <a:prstGeom prst="rect">
            <a:avLst/>
          </a:prstGeom>
          <a:noFill/>
        </p:spPr>
        <p:txBody>
          <a:bodyPr wrap="square">
            <a:spAutoFit/>
          </a:bodyPr>
          <a:lstStyle/>
          <a:p>
            <a:r>
              <a:rPr lang="en-GB" dirty="0">
                <a:latin typeface="Ubuntu" panose="020B0504030602030204" pitchFamily="34" charset="0"/>
              </a:rPr>
              <a:t>© GOWI</a:t>
            </a:r>
            <a:endParaRPr lang="en-GB" dirty="0"/>
          </a:p>
        </p:txBody>
      </p:sp>
    </p:spTree>
    <p:extLst>
      <p:ext uri="{BB962C8B-B14F-4D97-AF65-F5344CB8AC3E}">
        <p14:creationId xmlns:p14="http://schemas.microsoft.com/office/powerpoint/2010/main" val="7222285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82384D-D4A9-EA4A-3DCA-E2801E1F0951}"/>
              </a:ext>
            </a:extLst>
          </p:cNvPr>
          <p:cNvSpPr>
            <a:spLocks noGrp="1"/>
          </p:cNvSpPr>
          <p:nvPr>
            <p:ph type="title"/>
          </p:nvPr>
        </p:nvSpPr>
        <p:spPr/>
        <p:txBody>
          <a:bodyPr/>
          <a:lstStyle/>
          <a:p>
            <a:r>
              <a:rPr lang="en-GB" dirty="0"/>
              <a:t>Disability as an exclusion criteria</a:t>
            </a:r>
          </a:p>
        </p:txBody>
      </p:sp>
      <p:pic>
        <p:nvPicPr>
          <p:cNvPr id="12" name="Content Placeholder 11">
            <a:extLst>
              <a:ext uri="{FF2B5EF4-FFF2-40B4-BE49-F238E27FC236}">
                <a16:creationId xmlns:a16="http://schemas.microsoft.com/office/drawing/2014/main" id="{D742E8DB-1351-DC35-C1A9-CAADB737E7D0}"/>
              </a:ext>
            </a:extLst>
          </p:cNvPr>
          <p:cNvPicPr>
            <a:picLocks noGrp="1" noChangeAspect="1"/>
          </p:cNvPicPr>
          <p:nvPr>
            <p:ph sz="half" idx="2"/>
          </p:nvPr>
        </p:nvPicPr>
        <p:blipFill>
          <a:blip r:embed="rId2"/>
          <a:stretch>
            <a:fillRect/>
          </a:stretch>
        </p:blipFill>
        <p:spPr>
          <a:xfrm>
            <a:off x="5654674" y="1191619"/>
            <a:ext cx="5998846" cy="5495260"/>
          </a:xfrm>
        </p:spPr>
      </p:pic>
      <p:sp>
        <p:nvSpPr>
          <p:cNvPr id="10" name="Content Placeholder 9">
            <a:extLst>
              <a:ext uri="{FF2B5EF4-FFF2-40B4-BE49-F238E27FC236}">
                <a16:creationId xmlns:a16="http://schemas.microsoft.com/office/drawing/2014/main" id="{1C6A8A7C-4066-9DA7-C02E-56AC9C8E67DE}"/>
              </a:ext>
            </a:extLst>
          </p:cNvPr>
          <p:cNvSpPr>
            <a:spLocks noGrp="1"/>
          </p:cNvSpPr>
          <p:nvPr>
            <p:ph sz="half" idx="1"/>
          </p:nvPr>
        </p:nvSpPr>
        <p:spPr/>
        <p:txBody>
          <a:bodyPr>
            <a:normAutofit/>
          </a:bodyPr>
          <a:lstStyle/>
          <a:p>
            <a:r>
              <a:rPr lang="en-GB" sz="2200" dirty="0" err="1"/>
              <a:t>Cammani</a:t>
            </a:r>
            <a:r>
              <a:rPr lang="en-GB" sz="2200" dirty="0"/>
              <a:t> 2023 (</a:t>
            </a:r>
            <a:r>
              <a:rPr lang="en-GB" sz="2200" dirty="0">
                <a:hlinkClick r:id="rId3"/>
              </a:rPr>
              <a:t>https://pubmed.ncbi.nlm.nih.gov/37918873/</a:t>
            </a:r>
            <a:r>
              <a:rPr lang="en-GB" sz="2200" dirty="0"/>
              <a:t>) </a:t>
            </a:r>
          </a:p>
          <a:p>
            <a:r>
              <a:rPr lang="en-GB" sz="2200" dirty="0"/>
              <a:t>Scoping review </a:t>
            </a:r>
          </a:p>
          <a:p>
            <a:r>
              <a:rPr lang="en-GB" sz="2200" dirty="0"/>
              <a:t>2710 clinical trials</a:t>
            </a:r>
          </a:p>
          <a:p>
            <a:r>
              <a:rPr lang="en-GB" sz="2200" dirty="0"/>
              <a:t>60% potentially excluded disability</a:t>
            </a:r>
          </a:p>
          <a:p>
            <a:r>
              <a:rPr lang="en-GB" sz="2200" dirty="0"/>
              <a:t>96% criteria “relative”</a:t>
            </a:r>
          </a:p>
        </p:txBody>
      </p:sp>
    </p:spTree>
    <p:extLst>
      <p:ext uri="{BB962C8B-B14F-4D97-AF65-F5344CB8AC3E}">
        <p14:creationId xmlns:p14="http://schemas.microsoft.com/office/powerpoint/2010/main" val="38305183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FEFDF2-4AB0-9ADB-3B58-B2CD544F1147}"/>
              </a:ext>
            </a:extLst>
          </p:cNvPr>
          <p:cNvSpPr>
            <a:spLocks noGrp="1"/>
          </p:cNvSpPr>
          <p:nvPr>
            <p:ph type="title"/>
          </p:nvPr>
        </p:nvSpPr>
        <p:spPr>
          <a:xfrm>
            <a:off x="646111" y="383892"/>
            <a:ext cx="9404723" cy="1400530"/>
          </a:xfrm>
        </p:spPr>
        <p:txBody>
          <a:bodyPr/>
          <a:lstStyle/>
          <a:p>
            <a:r>
              <a:rPr lang="en-GB" dirty="0"/>
              <a:t>Deeds not words</a:t>
            </a:r>
          </a:p>
        </p:txBody>
      </p:sp>
      <p:sp>
        <p:nvSpPr>
          <p:cNvPr id="3" name="Content Placeholder 2">
            <a:extLst>
              <a:ext uri="{FF2B5EF4-FFF2-40B4-BE49-F238E27FC236}">
                <a16:creationId xmlns:a16="http://schemas.microsoft.com/office/drawing/2014/main" id="{B66EC358-A144-64D4-943C-36C28BBA22DB}"/>
              </a:ext>
            </a:extLst>
          </p:cNvPr>
          <p:cNvSpPr>
            <a:spLocks noGrp="1"/>
          </p:cNvSpPr>
          <p:nvPr>
            <p:ph sz="half" idx="1"/>
          </p:nvPr>
        </p:nvSpPr>
        <p:spPr>
          <a:xfrm>
            <a:off x="646111" y="1404257"/>
            <a:ext cx="5309751" cy="4852081"/>
          </a:xfrm>
        </p:spPr>
        <p:txBody>
          <a:bodyPr>
            <a:noAutofit/>
          </a:bodyPr>
          <a:lstStyle/>
          <a:p>
            <a:r>
              <a:rPr lang="en-GB" sz="2400" dirty="0"/>
              <a:t>31</a:t>
            </a:r>
            <a:r>
              <a:rPr lang="en-GB" sz="2400" baseline="30000" dirty="0"/>
              <a:t>st</a:t>
            </a:r>
            <a:r>
              <a:rPr lang="en-GB" sz="2400" dirty="0"/>
              <a:t> anniversary DDA</a:t>
            </a:r>
          </a:p>
          <a:p>
            <a:r>
              <a:rPr lang="en-GB" sz="2400" dirty="0"/>
              <a:t>Disability often lowest priority from Equality Act</a:t>
            </a:r>
          </a:p>
          <a:p>
            <a:r>
              <a:rPr lang="en-GB" sz="2400" dirty="0"/>
              <a:t>Concerns about complexity and costs</a:t>
            </a:r>
          </a:p>
          <a:p>
            <a:r>
              <a:rPr lang="en-GB" sz="2400" dirty="0"/>
              <a:t>Anticipatory duty</a:t>
            </a:r>
          </a:p>
          <a:p>
            <a:r>
              <a:rPr lang="en-GB" sz="2400" dirty="0"/>
              <a:t>Hold people accountable to their mission statements</a:t>
            </a:r>
          </a:p>
          <a:p>
            <a:pPr lvl="1"/>
            <a:r>
              <a:rPr lang="en-GB" sz="2400" dirty="0"/>
              <a:t>UKRI: Research by everyone, for everyone</a:t>
            </a:r>
          </a:p>
        </p:txBody>
      </p:sp>
      <p:pic>
        <p:nvPicPr>
          <p:cNvPr id="6146" name="Picture 2" descr="Disability Discrimination Act 2005 logo and title">
            <a:extLst>
              <a:ext uri="{FF2B5EF4-FFF2-40B4-BE49-F238E27FC236}">
                <a16:creationId xmlns:a16="http://schemas.microsoft.com/office/drawing/2014/main" id="{5337676A-15DF-A5C9-050B-84FB0239A29F}"/>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590664" y="1599420"/>
            <a:ext cx="4604956" cy="3223469"/>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Disability Discrimination Act 1995 logo and title">
            <a:extLst>
              <a:ext uri="{FF2B5EF4-FFF2-40B4-BE49-F238E27FC236}">
                <a16:creationId xmlns:a16="http://schemas.microsoft.com/office/drawing/2014/main" id="{CD3F7986-14CD-C0BA-EF1C-6B6A66B6B98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20016" y="-377205"/>
            <a:ext cx="4296588" cy="2437780"/>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The Equality Act 2010 logo and title">
            <a:extLst>
              <a:ext uri="{FF2B5EF4-FFF2-40B4-BE49-F238E27FC236}">
                <a16:creationId xmlns:a16="http://schemas.microsoft.com/office/drawing/2014/main" id="{D4E0C62A-07C6-1048-8515-00BB3DCFC9A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02622" y="4317964"/>
            <a:ext cx="4327800" cy="17002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99033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1B1579-C7B2-607B-7CF1-D5D322A47A21}"/>
              </a:ext>
            </a:extLst>
          </p:cNvPr>
          <p:cNvSpPr>
            <a:spLocks noGrp="1"/>
          </p:cNvSpPr>
          <p:nvPr>
            <p:ph type="title"/>
          </p:nvPr>
        </p:nvSpPr>
        <p:spPr/>
        <p:txBody>
          <a:bodyPr/>
          <a:lstStyle/>
          <a:p>
            <a:r>
              <a:rPr lang="en-GB" dirty="0"/>
              <a:t>Social model of disability - inclusion</a:t>
            </a:r>
            <a:br>
              <a:rPr lang="en-GB" dirty="0"/>
            </a:br>
            <a:r>
              <a:rPr lang="en-GB" dirty="0"/>
              <a:t>and activism</a:t>
            </a:r>
          </a:p>
        </p:txBody>
      </p:sp>
      <p:sp>
        <p:nvSpPr>
          <p:cNvPr id="3" name="Content Placeholder 2">
            <a:extLst>
              <a:ext uri="{FF2B5EF4-FFF2-40B4-BE49-F238E27FC236}">
                <a16:creationId xmlns:a16="http://schemas.microsoft.com/office/drawing/2014/main" id="{08D172A7-37C6-C78A-8B20-53B78211294A}"/>
              </a:ext>
            </a:extLst>
          </p:cNvPr>
          <p:cNvSpPr>
            <a:spLocks noGrp="1"/>
          </p:cNvSpPr>
          <p:nvPr>
            <p:ph sz="half" idx="1"/>
          </p:nvPr>
        </p:nvSpPr>
        <p:spPr>
          <a:xfrm>
            <a:off x="646112" y="2060575"/>
            <a:ext cx="5253946" cy="4195763"/>
          </a:xfrm>
        </p:spPr>
        <p:txBody>
          <a:bodyPr>
            <a:noAutofit/>
          </a:bodyPr>
          <a:lstStyle/>
          <a:p>
            <a:r>
              <a:rPr lang="en-GB" sz="2200" dirty="0"/>
              <a:t>Social model of disability shifts responsibility for change from the disabled person to their society</a:t>
            </a:r>
          </a:p>
          <a:p>
            <a:r>
              <a:rPr lang="en-GB" sz="2200" dirty="0"/>
              <a:t>Training should focus on everyone’s responsibility to take action</a:t>
            </a:r>
          </a:p>
          <a:p>
            <a:pPr lvl="1"/>
            <a:r>
              <a:rPr lang="en-GB" sz="2200" dirty="0"/>
              <a:t>Informed by disabled people</a:t>
            </a:r>
          </a:p>
          <a:p>
            <a:pPr lvl="1"/>
            <a:r>
              <a:rPr lang="en-GB" sz="2200" dirty="0"/>
              <a:t>BUT not solely enacted by them</a:t>
            </a:r>
          </a:p>
          <a:p>
            <a:r>
              <a:rPr lang="en-GB" sz="2200" dirty="0"/>
              <a:t>Activism / advocacy necessary to overturn societal norms</a:t>
            </a:r>
          </a:p>
        </p:txBody>
      </p:sp>
      <p:pic>
        <p:nvPicPr>
          <p:cNvPr id="5" name="Content Placeholder 5" descr="Icon of a wheelchair access symbol above a ramp.">
            <a:extLst>
              <a:ext uri="{FF2B5EF4-FFF2-40B4-BE49-F238E27FC236}">
                <a16:creationId xmlns:a16="http://schemas.microsoft.com/office/drawing/2014/main" id="{705EB249-1658-4D45-7E37-CD70BC2B8770}"/>
              </a:ext>
            </a:extLst>
          </p:cNvPr>
          <p:cNvPicPr>
            <a:picLocks noGrp="1" noChangeAspect="1"/>
          </p:cNvPicPr>
          <p:nvPr>
            <p:ph sz="half" idx="2"/>
          </p:nvPr>
        </p:nvPicPr>
        <p:blipFill>
          <a:blip r:embed="rId3"/>
          <a:stretch>
            <a:fillRect/>
          </a:stretch>
        </p:blipFill>
        <p:spPr>
          <a:xfrm>
            <a:off x="7114514" y="2002192"/>
            <a:ext cx="4132223" cy="4200525"/>
          </a:xfrm>
          <a:prstGeom prst="rect">
            <a:avLst/>
          </a:prstGeom>
          <a:effectLst/>
        </p:spPr>
      </p:pic>
      <p:sp>
        <p:nvSpPr>
          <p:cNvPr id="7" name="TextBox 6">
            <a:extLst>
              <a:ext uri="{FF2B5EF4-FFF2-40B4-BE49-F238E27FC236}">
                <a16:creationId xmlns:a16="http://schemas.microsoft.com/office/drawing/2014/main" id="{4A69725A-1C61-61BD-6DAA-6688853032C6}"/>
              </a:ext>
            </a:extLst>
          </p:cNvPr>
          <p:cNvSpPr txBox="1"/>
          <p:nvPr/>
        </p:nvSpPr>
        <p:spPr>
          <a:xfrm>
            <a:off x="5786457" y="6405282"/>
            <a:ext cx="2265680" cy="369332"/>
          </a:xfrm>
          <a:prstGeom prst="rect">
            <a:avLst/>
          </a:prstGeom>
          <a:noFill/>
        </p:spPr>
        <p:txBody>
          <a:bodyPr wrap="square" rtlCol="0">
            <a:spAutoFit/>
          </a:bodyPr>
          <a:lstStyle/>
          <a:p>
            <a:r>
              <a:rPr lang="en-GB" dirty="0">
                <a:latin typeface="Ubuntu" panose="020B0504030602030204" pitchFamily="34" charset="0"/>
              </a:rPr>
              <a:t>© </a:t>
            </a:r>
            <a:r>
              <a:rPr lang="en-GB" dirty="0" err="1">
                <a:latin typeface="Ubuntu" panose="020B0504030602030204" pitchFamily="34" charset="0"/>
              </a:rPr>
              <a:t>Freepik</a:t>
            </a:r>
            <a:endParaRPr lang="en-GB" dirty="0"/>
          </a:p>
        </p:txBody>
      </p:sp>
    </p:spTree>
    <p:extLst>
      <p:ext uri="{BB962C8B-B14F-4D97-AF65-F5344CB8AC3E}">
        <p14:creationId xmlns:p14="http://schemas.microsoft.com/office/powerpoint/2010/main" val="293798954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Ion</Template>
  <TotalTime>1242</TotalTime>
  <Words>3703</Words>
  <Application>Microsoft Office PowerPoint</Application>
  <PresentationFormat>Widescreen</PresentationFormat>
  <Paragraphs>327</Paragraphs>
  <Slides>35</Slides>
  <Notes>13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35</vt:i4>
      </vt:variant>
    </vt:vector>
  </HeadingPairs>
  <TitlesOfParts>
    <vt:vector size="42" baseType="lpstr">
      <vt:lpstr>Aptos</vt:lpstr>
      <vt:lpstr>Calibri</vt:lpstr>
      <vt:lpstr>Century Gothic</vt:lpstr>
      <vt:lpstr>Times New Roman</vt:lpstr>
      <vt:lpstr>Ubuntu</vt:lpstr>
      <vt:lpstr>Wingdings 3</vt:lpstr>
      <vt:lpstr>Ion</vt:lpstr>
      <vt:lpstr>Lab access: Do it, Prove it, Value it</vt:lpstr>
      <vt:lpstr>Who am I?</vt:lpstr>
      <vt:lpstr>What do I impact?</vt:lpstr>
      <vt:lpstr>What is disability?</vt:lpstr>
      <vt:lpstr>Ultimate Intersectional Bias</vt:lpstr>
      <vt:lpstr>Under-represented and under valued in the workforce</vt:lpstr>
      <vt:lpstr>Disability as an exclusion criteria</vt:lpstr>
      <vt:lpstr>Deeds not words</vt:lpstr>
      <vt:lpstr>Social model of disability - inclusion and activism</vt:lpstr>
      <vt:lpstr>Why are diverse teams  valuable?</vt:lpstr>
      <vt:lpstr>PowerPoint Presentation</vt:lpstr>
      <vt:lpstr>Getting the basics wrong</vt:lpstr>
      <vt:lpstr>Access Guidelines: https://bit.ly/4od2J84 </vt:lpstr>
      <vt:lpstr>Nice – but do they work?</vt:lpstr>
      <vt:lpstr>Access Assessments</vt:lpstr>
      <vt:lpstr>Assessment as an intervention</vt:lpstr>
      <vt:lpstr>Easy wins</vt:lpstr>
      <vt:lpstr>Systemic Design Impact</vt:lpstr>
      <vt:lpstr>Accessibility is a fragile system</vt:lpstr>
      <vt:lpstr>Accessible environment driving culture change</vt:lpstr>
      <vt:lpstr>WHY?</vt:lpstr>
      <vt:lpstr>COM-B Model</vt:lpstr>
      <vt:lpstr>Lund University – Core Values Work</vt:lpstr>
      <vt:lpstr>Change is possible and necessary</vt:lpstr>
      <vt:lpstr>Access Actions</vt:lpstr>
      <vt:lpstr>System shift</vt:lpstr>
      <vt:lpstr>Inclusion is inherently political</vt:lpstr>
      <vt:lpstr>PowerPoint Presentation</vt:lpstr>
      <vt:lpstr>Thanks</vt:lpstr>
      <vt:lpstr>Links</vt:lpstr>
      <vt:lpstr>References</vt:lpstr>
      <vt:lpstr>References</vt:lpstr>
      <vt:lpstr>More best practice and guidelines</vt:lpstr>
      <vt:lpstr>Useful books</vt:lpstr>
      <vt:lpstr>Other talks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Katherine Deane (HSC - Staff)</dc:creator>
  <cp:lastModifiedBy>Katherine Deane (HSC - Staff)</cp:lastModifiedBy>
  <cp:revision>1</cp:revision>
  <dcterms:created xsi:type="dcterms:W3CDTF">2026-04-17T07:56:32Z</dcterms:created>
  <dcterms:modified xsi:type="dcterms:W3CDTF">2026-05-06T06:30:11Z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-1596292300</vt:i4>
  </property>
  <property fmtid="{D5CDD505-2E9C-101B-9397-08002B2CF9AE}" pid="3" name="_NewReviewCycle">
    <vt:lpwstr/>
  </property>
  <property fmtid="{D5CDD505-2E9C-101B-9397-08002B2CF9AE}" pid="4" name="_EmailSubject">
    <vt:lpwstr>Slides for RAiLS Conference - University of Warwick</vt:lpwstr>
  </property>
  <property fmtid="{D5CDD505-2E9C-101B-9397-08002B2CF9AE}" pid="5" name="_AuthorEmail">
    <vt:lpwstr>K.Deane@uea.ac.uk</vt:lpwstr>
  </property>
  <property fmtid="{D5CDD505-2E9C-101B-9397-08002B2CF9AE}" pid="6" name="_AuthorEmailDisplayName">
    <vt:lpwstr>Katherine Deane (HSC - Staff)</vt:lpwstr>
  </property>
</Properties>
</file>