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568" r:id="rId2"/>
    <p:sldId id="604" r:id="rId3"/>
    <p:sldId id="626" r:id="rId4"/>
    <p:sldId id="619" r:id="rId5"/>
    <p:sldId id="641" r:id="rId6"/>
    <p:sldId id="628" r:id="rId7"/>
    <p:sldId id="629" r:id="rId8"/>
    <p:sldId id="627" r:id="rId9"/>
    <p:sldId id="603" r:id="rId10"/>
    <p:sldId id="579" r:id="rId11"/>
    <p:sldId id="597" r:id="rId12"/>
    <p:sldId id="635" r:id="rId13"/>
    <p:sldId id="633" r:id="rId14"/>
    <p:sldId id="636" r:id="rId15"/>
    <p:sldId id="637" r:id="rId16"/>
    <p:sldId id="638" r:id="rId17"/>
    <p:sldId id="620" r:id="rId18"/>
    <p:sldId id="640" r:id="rId19"/>
    <p:sldId id="618" r:id="rId20"/>
    <p:sldId id="632" r:id="rId21"/>
    <p:sldId id="581" r:id="rId22"/>
  </p:sldIdLst>
  <p:sldSz cx="9906000" cy="6858000" type="A4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07" userDrawn="1">
          <p15:clr>
            <a:srgbClr val="A4A3A4"/>
          </p15:clr>
        </p15:guide>
        <p15:guide id="2" pos="2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CD1E0A3-FE2C-20DD-6BC0-A0CB07FC9DC0}" name="Sobia Kauser" initials="SK" userId="S::skauser@bradford.ac.uk::7c015515-ee07-4dc1-a068-eea7bc7417c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9E0F1D"/>
    <a:srgbClr val="FF9933"/>
    <a:srgbClr val="3399FF"/>
    <a:srgbClr val="36001B"/>
    <a:srgbClr val="D60093"/>
    <a:srgbClr val="DF8EAE"/>
    <a:srgbClr val="0081BE"/>
    <a:srgbClr val="693B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207273-64C9-46A4-8E32-E769E823B3CF}" v="1" dt="2026-05-06T09:52:34.5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251" autoAdjust="0"/>
    <p:restoredTop sz="82854" autoAdjust="0"/>
  </p:normalViewPr>
  <p:slideViewPr>
    <p:cSldViewPr snapToGrid="0" showGuides="1">
      <p:cViewPr varScale="1">
        <p:scale>
          <a:sx n="57" d="100"/>
          <a:sy n="57" d="100"/>
        </p:scale>
        <p:origin x="1110" y="78"/>
      </p:cViewPr>
      <p:guideLst>
        <p:guide orient="horz" pos="1207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1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v>Field2</c:v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AA-4965-A6F2-AEA4FC2C017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AA-4965-A6F2-AEA4FC2C017F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2AA-4965-A6F2-AEA4FC2C017F}"/>
              </c:ext>
            </c:extLst>
          </c:dPt>
          <c:dLbls>
            <c:dLbl>
              <c:idx val="0"/>
              <c:layout>
                <c:manualLayout>
                  <c:x val="-0.11371348133775416"/>
                  <c:y val="-0.3178349338268354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73%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F2AA-4965-A6F2-AEA4FC2C017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15%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F2AA-4965-A6F2-AEA4FC2C017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500" dirty="0"/>
                      <a:t>12%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F2AA-4965-A6F2-AEA4FC2C01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Sheet1!$B$14:$D$14</c:f>
              <c:strCache>
                <c:ptCount val="3"/>
                <c:pt idx="0">
                  <c:v>long term health condition/impairment</c:v>
                </c:pt>
                <c:pt idx="1">
                  <c:v>temporary impairment </c:v>
                </c:pt>
                <c:pt idx="2">
                  <c:v>both</c:v>
                </c:pt>
              </c:strCache>
            </c:strRef>
          </c:cat>
          <c:val>
            <c:numRef>
              <c:f>Sheet1!$B$15:$D$15</c:f>
              <c:numCache>
                <c:formatCode>General</c:formatCode>
                <c:ptCount val="3"/>
                <c:pt idx="0">
                  <c:v>9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2AA-4965-A6F2-AEA4FC2C017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v>Field2</c:v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12E-45A6-B0C7-1F136C00C91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12E-45A6-B0C7-1F136C00C915}"/>
              </c:ext>
            </c:extLst>
          </c:dPt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85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12E-45A6-B0C7-1F136C00C9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'[Raw Data.xlsx]Sheet1'!$A$24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AA7-47A0-96F6-D5C9246C2E67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AA7-47A0-96F6-D5C9246C2E67}"/>
              </c:ext>
            </c:extLst>
          </c:dPt>
          <c:dLbls>
            <c:dLbl>
              <c:idx val="0"/>
              <c:layout>
                <c:manualLayout>
                  <c:x val="-0.14529041416211355"/>
                  <c:y val="-0.2698458374200296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75%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1600" b="1" i="0" u="none" strike="noStrike" kern="1200" baseline="0">
                      <a:solidFill>
                        <a:schemeClr val="bg1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248981386288335"/>
                      <c:h val="0.21864912959284274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AAA7-47A0-96F6-D5C9246C2E67}"/>
                </c:ext>
              </c:extLst>
            </c:dLbl>
            <c:dLbl>
              <c:idx val="1"/>
              <c:layout>
                <c:manualLayout>
                  <c:x val="0.15826764480948424"/>
                  <c:y val="0.1787944119644404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defRPr>
                    </a:pPr>
                    <a:r>
                      <a:rPr lang="en-US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25%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450730184960732"/>
                      <c:h val="0.12301111663639895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AAA7-47A0-96F6-D5C9246C2E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'[Raw Data.xlsx]Sheet1'!$B$23:$C$23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'[Raw Data.xlsx]Sheet1'!$B$24:$C$24</c:f>
              <c:numCache>
                <c:formatCode>General</c:formatCode>
                <c:ptCount val="2"/>
                <c:pt idx="0">
                  <c:v>9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AA7-47A0-96F6-D5C9246C2E6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Sheet1!$A$47</c:f>
              <c:strCache>
                <c:ptCount val="1"/>
                <c:pt idx="0">
                  <c:v>Percentage of students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A23-4DD1-B4BD-3B1BCF0C66AC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A23-4DD1-B4BD-3B1BCF0C66A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Sheet1!$B$46:$C$46</c:f>
              <c:strCache>
                <c:ptCount val="2"/>
                <c:pt idx="0">
                  <c:v>Satisfied</c:v>
                </c:pt>
                <c:pt idx="1">
                  <c:v>Very Satisfied</c:v>
                </c:pt>
              </c:strCache>
            </c:strRef>
          </c:cat>
          <c:val>
            <c:numRef>
              <c:f>Sheet1!$B$47:$C$47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A23-4DD1-B4BD-3B1BCF0C66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3"/>
        <c:overlap val="-30"/>
        <c:axId val="13436736"/>
        <c:axId val="13438816"/>
      </c:barChart>
      <c:catAx>
        <c:axId val="1343673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12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Satisfaction</a:t>
                </a:r>
              </a:p>
            </c:rich>
          </c:tx>
          <c:layout>
            <c:manualLayout>
              <c:xMode val="edge"/>
              <c:yMode val="edge"/>
              <c:x val="3.633296444089909E-2"/>
              <c:y val="0.286094748457663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3438816"/>
        <c:crosses val="autoZero"/>
        <c:auto val="1"/>
        <c:lblAlgn val="ctr"/>
        <c:lblOffset val="100"/>
        <c:noMultiLvlLbl val="0"/>
      </c:catAx>
      <c:valAx>
        <c:axId val="13438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12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Percentage</a:t>
                </a:r>
                <a:r>
                  <a:rPr lang="en-GB" sz="1200" b="0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of Students</a:t>
                </a:r>
                <a:endParaRPr lang="en-GB" sz="12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45007793074691183"/>
              <c:y val="0.8986918535083960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36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'[Raw Data.xlsx]Sheet1'!$A$89</c:f>
              <c:strCache>
                <c:ptCount val="1"/>
                <c:pt idx="0">
                  <c:v>Percentage of Students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A95-4299-8D6A-1E99631CF72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A95-4299-8D6A-1E99631CF72E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A95-4299-8D6A-1E99631CF72E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A95-4299-8D6A-1E99631CF72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'[Raw Data.xlsx]Sheet1'!$B$88:$E$88</c:f>
              <c:strCache>
                <c:ptCount val="3"/>
                <c:pt idx="0">
                  <c:v>Strongly Agree</c:v>
                </c:pt>
                <c:pt idx="1">
                  <c:v>Agree</c:v>
                </c:pt>
                <c:pt idx="2">
                  <c:v>Neither Agree or Disagree</c:v>
                </c:pt>
              </c:strCache>
            </c:strRef>
          </c:cat>
          <c:val>
            <c:numRef>
              <c:f>'[Raw Data.xlsx]Sheet1'!$B$89:$E$89</c:f>
              <c:numCache>
                <c:formatCode>General</c:formatCode>
                <c:ptCount val="4"/>
                <c:pt idx="0">
                  <c:v>50</c:v>
                </c:pt>
                <c:pt idx="1">
                  <c:v>42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A95-4299-8D6A-1E99631CF7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6"/>
        <c:overlap val="1"/>
        <c:axId val="488259391"/>
        <c:axId val="1742114959"/>
      </c:barChart>
      <c:catAx>
        <c:axId val="4882593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12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Response</a:t>
                </a:r>
              </a:p>
            </c:rich>
          </c:tx>
          <c:layout>
            <c:manualLayout>
              <c:xMode val="edge"/>
              <c:yMode val="edge"/>
              <c:x val="0.37051827661347864"/>
              <c:y val="0.864251901600896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742114959"/>
        <c:crosses val="autoZero"/>
        <c:auto val="1"/>
        <c:lblAlgn val="ctr"/>
        <c:lblOffset val="100"/>
        <c:noMultiLvlLbl val="0"/>
      </c:catAx>
      <c:valAx>
        <c:axId val="1742114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12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Percentage</a:t>
                </a:r>
                <a:r>
                  <a:rPr lang="en-GB" sz="1200" b="1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of Students</a:t>
                </a:r>
                <a:endParaRPr lang="en-GB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1.1781398396783908E-2"/>
              <c:y val="0.178305020716313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4882593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5DBC958-9B09-9E49-BD56-B8712AA785BC}" type="datetimeFigureOut">
              <a:rPr lang="en-GB"/>
              <a:pPr>
                <a:defRPr/>
              </a:pPr>
              <a:t>06/05/2026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CAEA7C0-D0A3-C34D-B202-9BEA7AD47B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648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E75FE8C-CE7A-BA47-A37A-77740225D175}" type="datetimeFigureOut">
              <a:rPr lang="en-GB"/>
              <a:pPr>
                <a:defRPr/>
              </a:pPr>
              <a:t>06/05/2026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7516FA4-82C7-5848-A60D-C821471DCD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8810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1367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780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14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94D974-4777-6A76-1A1D-90B36EB23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B5E03A-B05F-5D7A-261A-34EDB22640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BF4BFD-C0FF-E541-6FA0-2780BAEB4A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93073-9F12-9875-7A42-F94A31830F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58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D1B51-1D4B-400C-B260-53FB50EDDD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717029-7E9A-22BE-23AB-54326BDD38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45DBAF-9F62-71A8-6920-A22B8D6B4E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7F01EB-5B38-F423-48E4-ECFCB325D1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6757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4A63DD-7647-C049-06D9-9A7ADAAF5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92DD72-F365-D8A9-3B21-719D170FF2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5D4C98-7686-50D5-B560-44EF0D8364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B70D12-14BA-A5A8-1952-C2CAE0CC3D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590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7B2DC-206F-A0F5-BC74-CF2B4B1EE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345B4F-AA36-29DA-1B2F-A320B9A061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1BD3BA-0EF4-E168-DE0F-944AFABB04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027C8-ABD3-C961-815A-C89302BA55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372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310E2-C83C-C8C8-18A9-142633445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7500F6-DC67-482B-BDD5-E0B57EC3AD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B78153-CE9C-851A-8596-7AA299E837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D6A72E-C176-6057-ED61-487073FA07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3410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i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333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C5A89-DB78-B406-5F10-7BE20757CC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A84041-3887-1094-CBED-AF94ECAE7D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7D4FC5-A313-750F-E04E-3A2C07E720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FEDCA-C066-B615-825D-2F5E0FE44A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1681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435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latin typeface="Arial 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1378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27295-8585-D764-6FA0-67EBC7281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387D5B-F794-597C-1AFB-6DF5DA9CC8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A8CE6D-E496-3332-E4F7-9576C574E5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86D94D-23FD-712B-8293-A65AA9DBC5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7342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614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100" dirty="0">
              <a:latin typeface="Arial 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681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829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25897-2BA7-3605-78CA-37A71AE28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519B9A-3383-4A3E-526E-D6363E9FE2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F2C86E-2F21-91A8-7FD1-C571CA1333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i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 I teach are predominately from ethnic minorities (84%)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i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socioeconomically disadvantaged backgrounds with a diverse intersectionality of protected characteristics including disabilities (17%)</a:t>
            </a:r>
          </a:p>
          <a:p>
            <a:endParaRPr lang="en-GB" sz="1100" b="0" i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100" b="0" i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100" b="0" i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100" b="0" i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100" b="0" i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b="0" i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2E14FB-A8C5-765C-78D3-441F209A12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089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B847D-DC36-BB9B-D3E9-AC4EB29CB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C86BE9-0B96-23A0-4022-8748F5CDCB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3DBFF1-2AAD-CA65-B751-700BC950E7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E5B4B-999F-E405-E3FE-E38077977C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220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DC010-FDE8-0723-6087-16E52AA6D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056B32-996C-0BE3-01D4-F4CD6831B0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CC941C-C861-369D-A22B-8505ECA626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200" b="0" i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113A20-27F4-16CB-44CA-C194654701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753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FA9A85-1725-47D3-9106-8963307530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55424C-2498-6A90-830B-BC00C9941F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18FB0C-14C9-C7F4-7B09-6DC1CFD6AD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0EE80A-4071-3B4A-EFAD-07C64D532F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809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16FA4-82C7-5848-A60D-C821471DCDF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631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52400"/>
            <a:ext cx="34163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916839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672607"/>
            <a:ext cx="69342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97102-BDE6-4F0D-B3A1-482E6394B91A}" type="datetime3">
              <a:rPr lang="en-GB" smtClean="0"/>
              <a:t>6 May, 2026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54AD3-9B19-4646-AD3B-E6FFB30F6E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000" y="1049338"/>
            <a:ext cx="9148763" cy="3175"/>
          </a:xfrm>
          <a:prstGeom prst="line">
            <a:avLst/>
          </a:prstGeom>
          <a:ln w="9525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77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stCxn id="10" idx="2"/>
          </p:cNvCxnSpPr>
          <p:nvPr userDrawn="1"/>
        </p:nvCxnSpPr>
        <p:spPr>
          <a:xfrm>
            <a:off x="7758113" y="4073525"/>
            <a:ext cx="3175" cy="2268538"/>
          </a:xfrm>
          <a:prstGeom prst="line">
            <a:avLst/>
          </a:prstGeom>
          <a:ln w="12700">
            <a:solidFill>
              <a:srgbClr val="009FD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934120"/>
            <a:ext cx="8485605" cy="7559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724" y="1771650"/>
            <a:ext cx="5054084" cy="446566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53200" y="2060848"/>
            <a:ext cx="2011362" cy="2012950"/>
          </a:xfrm>
          <a:noFill/>
          <a:ln w="12700">
            <a:solidFill>
              <a:srgbClr val="009FD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8000" tIns="108000" rIns="108000" bIns="108000" anchor="ctr"/>
          <a:lstStyle>
            <a:lvl1pPr marL="0" indent="0" algn="ctr">
              <a:buNone/>
              <a:defRPr sz="2400" b="1">
                <a:solidFill>
                  <a:srgbClr val="009FDF"/>
                </a:solidFill>
                <a:latin typeface="Georgia"/>
                <a:cs typeface="Georgi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4B66D-88F0-4AAD-99D6-C219AF62A968}" type="datetime3">
              <a:rPr lang="en-GB" smtClean="0"/>
              <a:t>6 May, 2026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C0BDA-47C8-9842-9A4D-F8573FF737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654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stCxn id="10" idx="2"/>
          </p:cNvCxnSpPr>
          <p:nvPr userDrawn="1"/>
        </p:nvCxnSpPr>
        <p:spPr>
          <a:xfrm>
            <a:off x="7758881" y="3501008"/>
            <a:ext cx="0" cy="2808312"/>
          </a:xfrm>
          <a:prstGeom prst="line">
            <a:avLst/>
          </a:prstGeom>
          <a:ln w="12700">
            <a:solidFill>
              <a:srgbClr val="009FD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116632"/>
            <a:ext cx="8485605" cy="7559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724" y="908720"/>
            <a:ext cx="5054084" cy="532859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53200" y="1488058"/>
            <a:ext cx="2011362" cy="2012950"/>
          </a:xfrm>
          <a:ln w="12700">
            <a:solidFill>
              <a:srgbClr val="009FD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8000" tIns="108000" rIns="108000" bIns="108000" anchor="ctr"/>
          <a:lstStyle>
            <a:lvl1pPr marL="0" indent="0" algn="ctr">
              <a:buNone/>
              <a:defRPr sz="2400" b="1">
                <a:solidFill>
                  <a:srgbClr val="009FDF"/>
                </a:solidFill>
                <a:latin typeface="Georgia"/>
                <a:cs typeface="Georgi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75BB3-246C-49D9-B9CA-AC1B150F073D}" type="datetime3">
              <a:rPr lang="en-GB" smtClean="0"/>
              <a:t>6 May, 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F711E-A461-824F-8359-37B1736DEF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721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stCxn id="10" idx="2"/>
          </p:cNvCxnSpPr>
          <p:nvPr userDrawn="1"/>
        </p:nvCxnSpPr>
        <p:spPr>
          <a:xfrm>
            <a:off x="7758113" y="4073525"/>
            <a:ext cx="3175" cy="2268538"/>
          </a:xfrm>
          <a:prstGeom prst="line">
            <a:avLst/>
          </a:prstGeom>
          <a:ln w="12700">
            <a:solidFill>
              <a:srgbClr val="009FD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940088"/>
            <a:ext cx="8485605" cy="7601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5525" y="1771650"/>
            <a:ext cx="5079603" cy="446566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53200" y="2060848"/>
            <a:ext cx="2011362" cy="2012950"/>
          </a:xfrm>
          <a:solidFill>
            <a:schemeClr val="accent1"/>
          </a:solidFill>
          <a:ln w="12700">
            <a:solidFill>
              <a:srgbClr val="009FD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8000" tIns="108000" rIns="108000" bIns="108000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Georgia"/>
                <a:cs typeface="Georgi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FF3B4-C5D5-4BB4-B5F2-62BE93FB517F}" type="datetime3">
              <a:rPr lang="en-GB" smtClean="0"/>
              <a:t>6 May, 2026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A5E75-99B5-6340-AAD2-94440479B3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964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stCxn id="10" idx="2"/>
          </p:cNvCxnSpPr>
          <p:nvPr userDrawn="1"/>
        </p:nvCxnSpPr>
        <p:spPr>
          <a:xfrm>
            <a:off x="7758881" y="3573016"/>
            <a:ext cx="2407" cy="2808312"/>
          </a:xfrm>
          <a:prstGeom prst="line">
            <a:avLst/>
          </a:prstGeom>
          <a:ln w="12700">
            <a:solidFill>
              <a:srgbClr val="009FD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116632"/>
            <a:ext cx="8485605" cy="760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5525" y="823914"/>
            <a:ext cx="5079603" cy="541339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53200" y="1560066"/>
            <a:ext cx="2011362" cy="2012950"/>
          </a:xfrm>
          <a:solidFill>
            <a:schemeClr val="accent1"/>
          </a:solidFill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8000" tIns="108000" rIns="108000" bIns="108000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Georgia"/>
                <a:cs typeface="Georgi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920552" y="6337300"/>
            <a:ext cx="1584175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12ACC4E8-04F9-434A-904B-786897ED0C83}" type="datetime3">
              <a:rPr lang="en-GB" smtClean="0"/>
              <a:t>6 May, 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A5BD2-2A43-7F4A-84AB-EBA95B84DD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426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7758113" y="4073525"/>
            <a:ext cx="3175" cy="2268538"/>
          </a:xfrm>
          <a:prstGeom prst="line">
            <a:avLst/>
          </a:prstGeom>
          <a:ln w="12700">
            <a:solidFill>
              <a:srgbClr val="009FD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940088"/>
            <a:ext cx="8485605" cy="7601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5525" y="1771650"/>
            <a:ext cx="5079603" cy="446566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6753225" y="2060575"/>
            <a:ext cx="2016125" cy="20161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087C0-BA5A-466D-A2EE-48ABD9648E7A}" type="datetime3">
              <a:rPr lang="en-GB" smtClean="0"/>
              <a:t>6 May, 2026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DCC4F-862C-9F4A-B58E-5CFA75EC83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604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stCxn id="12" idx="2"/>
          </p:cNvCxnSpPr>
          <p:nvPr userDrawn="1"/>
        </p:nvCxnSpPr>
        <p:spPr>
          <a:xfrm>
            <a:off x="7761288" y="3429000"/>
            <a:ext cx="0" cy="2913063"/>
          </a:xfrm>
          <a:prstGeom prst="line">
            <a:avLst/>
          </a:prstGeom>
          <a:ln w="12700">
            <a:solidFill>
              <a:srgbClr val="009FD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116632"/>
            <a:ext cx="8485605" cy="7601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5525" y="908720"/>
            <a:ext cx="5079603" cy="532859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6753225" y="1412875"/>
            <a:ext cx="2016125" cy="20161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40F8A-5761-45E6-B791-CC893BD65A84}" type="datetime3">
              <a:rPr lang="en-GB" smtClean="0"/>
              <a:t>6 May, 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39AE0-208F-A448-82B9-D4E3B37612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098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163" y="933343"/>
            <a:ext cx="8473787" cy="7674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4088" y="1771650"/>
            <a:ext cx="4062928" cy="435451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7056" y="1771650"/>
            <a:ext cx="4048894" cy="435451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D2CF1-C4F2-4EFC-9093-89928B4F1A70}" type="datetime3">
              <a:rPr lang="en-GB" smtClean="0"/>
              <a:t>6 May, 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0C6D-6D8C-0B47-9EB6-210B37EDA4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5195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163" y="116632"/>
            <a:ext cx="8473787" cy="7674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4088" y="908720"/>
            <a:ext cx="4062928" cy="521744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7056" y="908720"/>
            <a:ext cx="4048894" cy="521744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9FA9E-50A7-4283-8121-1CFF04B7936B}" type="datetime3">
              <a:rPr lang="en-GB" smtClean="0"/>
              <a:t>6 May, 2026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94E0D-5E31-3D48-9AA9-1790075A2C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9260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457825" y="1773238"/>
            <a:ext cx="4049713" cy="43513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163" y="933343"/>
            <a:ext cx="8473787" cy="7674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4088" y="1771650"/>
            <a:ext cx="4062928" cy="435451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6ED8B-D359-493C-AE48-F8042508285B}" type="datetime3">
              <a:rPr lang="en-GB" smtClean="0"/>
              <a:t>6 May, 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BEBB5-FF0B-0349-B92C-AF74E5FE3B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187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163" y="116632"/>
            <a:ext cx="8473787" cy="7674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4088" y="908720"/>
            <a:ext cx="4062928" cy="521744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457825" y="910940"/>
            <a:ext cx="4049713" cy="52136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452DD-AE44-4D32-A859-B3B076C7259E}" type="datetime3">
              <a:rPr lang="en-GB" smtClean="0"/>
              <a:t>6 May, 2026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75CA-B012-6448-9016-A62D5C4F10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13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929928"/>
            <a:ext cx="8485605" cy="78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5525" y="1771650"/>
            <a:ext cx="8485605" cy="446566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3AB24-CB41-DC4E-9662-4FF4F36C8C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974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4088" y="1772816"/>
            <a:ext cx="4068137" cy="639762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4088" y="2492896"/>
            <a:ext cx="4068137" cy="3744416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8300" y="1772816"/>
            <a:ext cx="4071620" cy="639762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48300" y="2492896"/>
            <a:ext cx="4071620" cy="3744416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00EF1-9FA1-4DD2-ABC6-DF083335896B}" type="datetime3">
              <a:rPr lang="en-GB" smtClean="0"/>
              <a:t>6 May, 2026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C5EC-DA35-F74A-A040-F175D732CA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7760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875" y="116632"/>
            <a:ext cx="8485188" cy="7667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4088" y="836712"/>
            <a:ext cx="4068137" cy="639762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4088" y="1484784"/>
            <a:ext cx="4068137" cy="4752528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8300" y="836712"/>
            <a:ext cx="4071620" cy="639762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48300" y="1484784"/>
            <a:ext cx="4071620" cy="4752528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36F76-B443-4F9C-8FCE-454235DB441D}" type="datetime3">
              <a:rPr lang="en-GB" smtClean="0"/>
              <a:t>6 May, 2026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00487-2F96-474E-AE55-7C04770A9C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594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3AD7A-4D59-45A4-8467-B157537C5D99}" type="datetime3">
              <a:rPr lang="en-GB" smtClean="0"/>
              <a:t>6 May, 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34EFE-01CF-7847-B2F0-BE7B9DE254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56735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10F6B-B7C2-4D40-94D1-E08A81E9F1D1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9AE22-2F03-854B-9F47-9B9CBEEDDE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31875" y="116632"/>
            <a:ext cx="8485188" cy="7667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006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C47B8-B65C-4A8B-9007-74F7A0252B56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7139E-2224-E148-AF24-B23E4DECAD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5080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42A58-D9C9-4844-BA7F-8013EBEC4FDF}" type="datetime3">
              <a:rPr lang="en-GB" smtClean="0"/>
              <a:t>6 May, 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505F6-84DF-F446-BA17-64A3AC55F1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8932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4" y="949359"/>
            <a:ext cx="2824473" cy="689733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664" y="949360"/>
            <a:ext cx="5537729" cy="52879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524" y="1669440"/>
            <a:ext cx="2824473" cy="45678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C1460-E792-44D3-8A2F-F7B1708CC535}" type="datetime3">
              <a:rPr lang="en-GB" smtClean="0"/>
              <a:t>6 May, 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84E1E-1F7D-A942-B312-C64ECC84D0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6180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4" y="949359"/>
            <a:ext cx="2824473" cy="689733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664" y="949360"/>
            <a:ext cx="5537729" cy="52879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524" y="1669440"/>
            <a:ext cx="2824473" cy="45678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7378-C5E9-4761-AE0A-A2B4EB6181DC}" type="datetime3">
              <a:rPr lang="en-GB" smtClean="0"/>
              <a:t>6 May, 2026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97262-AAC4-7E49-9D36-2947AE7154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8492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936625"/>
            <a:ext cx="5943600" cy="379094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FAD83-C870-40CE-9784-8EA3E1297ED5}" type="datetime3">
              <a:rPr lang="en-GB" smtClean="0"/>
              <a:t>6 May, 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3FAF2-A35D-824B-993D-7E6B1D06AC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1162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936625"/>
            <a:ext cx="5943600" cy="379094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36B6C-F0E4-4902-9C64-D3A68AE6D22F}" type="datetime3">
              <a:rPr lang="en-GB" smtClean="0"/>
              <a:t>6 May, 2026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CDE3C-D94B-2546-9D09-3B86E4BA22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26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525" y="127958"/>
            <a:ext cx="8485605" cy="78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5525" y="908720"/>
            <a:ext cx="8485605" cy="53285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B7F0C-AB2D-42E9-B58C-A67177EEE592}" type="datetime3">
              <a:rPr lang="en-GB" smtClean="0"/>
              <a:t>6 May, 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7C5C3-2524-FC46-849C-36FF833BCE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4621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B75F1-B33F-413E-8C73-5E3583D6FE68}" type="datetime3">
              <a:rPr lang="en-GB" smtClean="0"/>
              <a:t>6 May, 2026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F27EF-F5A4-EE48-92AB-65F2C26FDB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670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1875" y="908720"/>
            <a:ext cx="8485188" cy="532856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D965F-505B-4E7B-898E-5400EA4EC6E1}" type="datetime3">
              <a:rPr lang="en-GB" smtClean="0"/>
              <a:t>6 May, 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FEE04-9009-394F-8835-CD6DEADAA0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31875" y="116632"/>
            <a:ext cx="8485188" cy="7667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8146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1196752"/>
            <a:ext cx="2228850" cy="49294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5524" y="1196752"/>
            <a:ext cx="5991225" cy="4929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74B89-4318-4A6C-A206-0226D4227FF2}" type="datetime3">
              <a:rPr lang="en-GB" smtClean="0"/>
              <a:t>6 May, 2026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2A50-3531-6346-A337-7FE47664D0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3476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1196752"/>
            <a:ext cx="2228850" cy="49294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5524" y="1196752"/>
            <a:ext cx="5991225" cy="4929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DA483-2092-46EE-AA01-72D62E6BE882}" type="datetime3">
              <a:rPr lang="en-GB" smtClean="0"/>
              <a:t>6 May, 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7FA17-9BF8-4342-AC76-3955217ED9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932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788" y="2492375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7"/>
          <p:cNvSpPr>
            <a:spLocks noGrp="1"/>
          </p:cNvSpPr>
          <p:nvPr>
            <p:ph sz="quarter" idx="13"/>
          </p:nvPr>
        </p:nvSpPr>
        <p:spPr>
          <a:xfrm>
            <a:off x="1025951" y="5013176"/>
            <a:ext cx="7709488" cy="576263"/>
          </a:xfrm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305300" y="3429000"/>
            <a:ext cx="1943100" cy="504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2EB91-0AF3-4369-84AB-B7AFA1A202F5}" type="datetime3">
              <a:rPr lang="en-GB" smtClean="0"/>
              <a:t>6 May, 2026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B2C16-C45E-184B-B52C-654E9E065F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647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V="1">
            <a:off x="4953000" y="4464050"/>
            <a:ext cx="0" cy="569913"/>
          </a:xfrm>
          <a:prstGeom prst="line">
            <a:avLst/>
          </a:prstGeom>
          <a:ln w="12700">
            <a:solidFill>
              <a:srgbClr val="009FD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52400"/>
            <a:ext cx="34163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7722" y="1412776"/>
            <a:ext cx="3050556" cy="3050556"/>
          </a:xfrm>
          <a:ln w="12700" cap="rnd">
            <a:solidFill>
              <a:srgbClr val="009FDF"/>
            </a:solidFill>
          </a:ln>
        </p:spPr>
        <p:txBody>
          <a:bodyPr lIns="108000" tIns="108000" rIns="108000" bIns="108000"/>
          <a:lstStyle>
            <a:lvl1pPr algn="ctr">
              <a:defRPr>
                <a:solidFill>
                  <a:srgbClr val="009FD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5033193"/>
            <a:ext cx="6934200" cy="62805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A5372-BA1C-45A4-BF1B-224E7C421CC4}" type="datetime3">
              <a:rPr lang="en-GB" smtClean="0"/>
              <a:t>6 May, 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98CB0-B188-A647-8D2E-954AC3739A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000" y="1049338"/>
            <a:ext cx="9148763" cy="3175"/>
          </a:xfrm>
          <a:prstGeom prst="line">
            <a:avLst/>
          </a:prstGeom>
          <a:ln w="9525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11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V="1">
            <a:off x="4953000" y="4464050"/>
            <a:ext cx="0" cy="569913"/>
          </a:xfrm>
          <a:prstGeom prst="line">
            <a:avLst/>
          </a:prstGeom>
          <a:ln w="12700">
            <a:solidFill>
              <a:srgbClr val="009FD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52400"/>
            <a:ext cx="34163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7722" y="1412776"/>
            <a:ext cx="3050556" cy="3050556"/>
          </a:xfrm>
          <a:solidFill>
            <a:srgbClr val="009FDF"/>
          </a:solidFill>
          <a:ln>
            <a:solidFill>
              <a:srgbClr val="009FDF"/>
            </a:solidFill>
          </a:ln>
        </p:spPr>
        <p:txBody>
          <a:bodyPr lIns="108000" tIns="108000" rIns="108000" bIns="108000">
            <a:norm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5033193"/>
            <a:ext cx="6934200" cy="62805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B31F-B897-44BB-B68C-B5F17297C70F}" type="datetime3">
              <a:rPr lang="en-GB" smtClean="0"/>
              <a:t>6 May, 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32E17-1118-8A46-B365-A925A6630A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000" y="1049338"/>
            <a:ext cx="9148763" cy="3175"/>
          </a:xfrm>
          <a:prstGeom prst="line">
            <a:avLst/>
          </a:prstGeom>
          <a:ln w="9525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425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52400"/>
            <a:ext cx="34163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4521999"/>
            <a:ext cx="8420100" cy="864096"/>
          </a:xfrm>
        </p:spPr>
        <p:txBody>
          <a:bodyPr/>
          <a:lstStyle>
            <a:lvl1pPr algn="ctr">
              <a:defRPr sz="3600">
                <a:solidFill>
                  <a:srgbClr val="009FD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5393233"/>
            <a:ext cx="6934200" cy="62805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460636" y="1196400"/>
            <a:ext cx="4984728" cy="3240712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6AE81-65D1-447E-AAC9-988344527FCD}" type="datetime3">
              <a:rPr lang="en-GB" smtClean="0"/>
              <a:t>6 May, 2026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740E8-05B8-B74A-964C-6654F5D0D8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81000" y="1049338"/>
            <a:ext cx="9148763" cy="3175"/>
          </a:xfrm>
          <a:prstGeom prst="line">
            <a:avLst/>
          </a:prstGeom>
          <a:ln w="9525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16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stCxn id="8" idx="3"/>
          </p:cNvCxnSpPr>
          <p:nvPr userDrawn="1"/>
        </p:nvCxnSpPr>
        <p:spPr>
          <a:xfrm>
            <a:off x="4627563" y="3176588"/>
            <a:ext cx="649287" cy="0"/>
          </a:xfrm>
          <a:prstGeom prst="line">
            <a:avLst/>
          </a:prstGeom>
          <a:ln w="12700">
            <a:solidFill>
              <a:srgbClr val="009FD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52400"/>
            <a:ext cx="34163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6312" y="1917112"/>
            <a:ext cx="2520000" cy="2520000"/>
          </a:xfrm>
          <a:ln w="12700">
            <a:solidFill>
              <a:srgbClr val="009FDF"/>
            </a:solidFill>
            <a:prstDash val="solid"/>
          </a:ln>
        </p:spPr>
        <p:txBody>
          <a:bodyPr lIns="108000" tIns="108000" rIns="108000" bIns="108000"/>
          <a:lstStyle>
            <a:lvl1pPr algn="ctr">
              <a:defRPr sz="3600">
                <a:solidFill>
                  <a:srgbClr val="009FD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107960" y="1917112"/>
            <a:ext cx="2520000" cy="2520000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869160"/>
            <a:ext cx="6934200" cy="62805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219B4-4A18-4E5F-827F-E2A43B37335E}" type="datetime3">
              <a:rPr lang="en-GB" smtClean="0"/>
              <a:t>6 May, 2026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99EEE-3986-9A46-BE21-7E84A9EF9F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V="1">
            <a:off x="381000" y="1049338"/>
            <a:ext cx="9148763" cy="3175"/>
          </a:xfrm>
          <a:prstGeom prst="line">
            <a:avLst/>
          </a:prstGeom>
          <a:ln w="9525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788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H="1">
            <a:off x="4632325" y="3425825"/>
            <a:ext cx="476250" cy="0"/>
          </a:xfrm>
          <a:prstGeom prst="line">
            <a:avLst/>
          </a:prstGeom>
          <a:ln w="12700" cmpd="sng">
            <a:solidFill>
              <a:srgbClr val="009FD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52400"/>
            <a:ext cx="34163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1789" y="2166556"/>
            <a:ext cx="2520000" cy="2520000"/>
          </a:xfrm>
          <a:solidFill>
            <a:srgbClr val="009FDF"/>
          </a:solidFill>
          <a:ln>
            <a:solidFill>
              <a:srgbClr val="009FDF"/>
            </a:solidFill>
          </a:ln>
        </p:spPr>
        <p:txBody>
          <a:bodyPr lIns="108000" tIns="108000" rIns="108000" bIns="108000">
            <a:norm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9056" y="2166556"/>
            <a:ext cx="2520000" cy="2520000"/>
          </a:xfrm>
          <a:ln w="12700">
            <a:solidFill>
              <a:srgbClr val="009FDF"/>
            </a:solidFill>
          </a:ln>
        </p:spPr>
        <p:txBody>
          <a:bodyPr lIns="108000" tIns="108000" rIns="108000" bIns="108000" anchor="ctr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5D039-51A3-4695-8C6C-D3B2B85D5F4A}" type="datetime3">
              <a:rPr lang="en-GB" smtClean="0"/>
              <a:t>6 May, 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BC5E3-31E6-BF4C-9683-EDF84D4F21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81000" y="1049338"/>
            <a:ext cx="9148763" cy="3175"/>
          </a:xfrm>
          <a:prstGeom prst="line">
            <a:avLst/>
          </a:prstGeom>
          <a:ln w="9525" cmpd="sng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5346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UoB_MASTER_Primary-Logo_800x160px_15k_Screen@72dpi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2400"/>
            <a:ext cx="2638425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2852936"/>
            <a:ext cx="8420100" cy="1362075"/>
          </a:xfrm>
        </p:spPr>
        <p:txBody>
          <a:bodyPr/>
          <a:lstStyle>
            <a:lvl1pPr algn="l">
              <a:defRPr sz="4000" b="1" cap="none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950" y="4509120"/>
            <a:ext cx="8420100" cy="10801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57A5D-DC5E-471D-AC89-0B4817FCBCE2}" type="datetime3">
              <a:rPr lang="en-GB" smtClean="0"/>
              <a:t>6 May, 2026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5A723-DB16-104D-8E16-BECB6842EA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381000" y="820738"/>
            <a:ext cx="9148763" cy="3175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768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31875" y="933450"/>
            <a:ext cx="8485188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31875" y="1773238"/>
            <a:ext cx="8485188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7350" y="6340475"/>
            <a:ext cx="496888" cy="3587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50" b="1">
              <a:solidFill>
                <a:schemeClr val="bg1"/>
              </a:solidFill>
              <a:latin typeface="Lucida Sans" panose="020B0602030504020204" pitchFamily="34" charset="0"/>
              <a:cs typeface="Lucida San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720751" y="6340475"/>
            <a:ext cx="6796311" cy="3587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50">
              <a:latin typeface="Lucida Sans" panose="020B0602030504020204" pitchFamily="34" charset="0"/>
              <a:cs typeface="Lucida San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904874" y="6340475"/>
            <a:ext cx="1815877" cy="358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50" b="1">
              <a:latin typeface="Lucida Sans" panose="020B0602030504020204" pitchFamily="34" charset="0"/>
              <a:cs typeface="Lucida San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4874" y="6337300"/>
            <a:ext cx="1815877" cy="365125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fld id="{6E5DF93E-198B-4435-88A6-2B64DCC5E56E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0751" y="6337300"/>
            <a:ext cx="6789962" cy="365125"/>
          </a:xfrm>
          <a:prstGeom prst="rect">
            <a:avLst/>
          </a:prstGeom>
        </p:spPr>
        <p:txBody>
          <a:bodyPr vert="horz" lIns="108000" tIns="0" rIns="10800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/>
              <a:t>POWERPOINT PRESENTATION TEMPLATE BLUE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7825" y="6337300"/>
            <a:ext cx="5143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fld id="{8DE307BF-54B7-0146-86D6-2CD648EA2F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  <p:sldLayoutId id="2147484142" r:id="rId12"/>
    <p:sldLayoutId id="2147484143" r:id="rId13"/>
    <p:sldLayoutId id="2147484144" r:id="rId14"/>
    <p:sldLayoutId id="2147484145" r:id="rId15"/>
    <p:sldLayoutId id="2147484146" r:id="rId16"/>
    <p:sldLayoutId id="2147484147" r:id="rId17"/>
    <p:sldLayoutId id="2147484148" r:id="rId18"/>
    <p:sldLayoutId id="2147484149" r:id="rId19"/>
    <p:sldLayoutId id="2147484150" r:id="rId20"/>
    <p:sldLayoutId id="2147484151" r:id="rId21"/>
    <p:sldLayoutId id="2147484152" r:id="rId22"/>
    <p:sldLayoutId id="2147484153" r:id="rId23"/>
    <p:sldLayoutId id="2147484154" r:id="rId24"/>
    <p:sldLayoutId id="2147484155" r:id="rId25"/>
    <p:sldLayoutId id="2147484156" r:id="rId26"/>
    <p:sldLayoutId id="2147484157" r:id="rId27"/>
    <p:sldLayoutId id="2147484158" r:id="rId28"/>
    <p:sldLayoutId id="2147484159" r:id="rId29"/>
    <p:sldLayoutId id="2147484160" r:id="rId30"/>
    <p:sldLayoutId id="2147484161" r:id="rId31"/>
    <p:sldLayoutId id="2147484162" r:id="rId32"/>
    <p:sldLayoutId id="2147484163" r:id="rId33"/>
    <p:sldLayoutId id="2147484164" r:id="rId3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009FDF"/>
          </a:solidFill>
          <a:latin typeface="Georgia" panose="02040502050405020303" pitchFamily="18" charset="0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9FDF"/>
          </a:solidFill>
          <a:latin typeface="Georgi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9FDF"/>
          </a:solidFill>
          <a:latin typeface="Georgi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9FDF"/>
          </a:solidFill>
          <a:latin typeface="Georgi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9FDF"/>
          </a:solidFill>
          <a:latin typeface="Georgi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693B68"/>
          </a:solidFill>
          <a:latin typeface="Georgia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693B68"/>
          </a:solidFill>
          <a:latin typeface="Georgia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693B68"/>
          </a:solidFill>
          <a:latin typeface="Georgia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693B68"/>
          </a:solidFill>
          <a:latin typeface="Georgia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Lucida Sans Unicode" panose="020B0602030504020204" pitchFamily="34" charset="0"/>
          <a:ea typeface="ＭＳ Ｐゴシック" charset="0"/>
          <a:cs typeface="Lucida Sans Unicode" panose="020B0602030504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Lucida Sans Unicode" panose="020B0602030504020204" pitchFamily="34" charset="0"/>
          <a:ea typeface="ＭＳ Ｐゴシック" charset="0"/>
          <a:cs typeface="Lucida Sans Unicode" panose="020B0602030504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Lucida Sans Unicode" panose="020B0602030504020204" pitchFamily="34" charset="0"/>
          <a:ea typeface="ＭＳ Ｐゴシック" charset="0"/>
          <a:cs typeface="Lucida Sans Unicode" panose="020B0602030504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Lucida Sans Unicode" panose="020B0602030504020204" pitchFamily="34" charset="0"/>
          <a:ea typeface="ＭＳ Ｐゴシック" charset="0"/>
          <a:cs typeface="Lucida Sans Unicode" panose="020B0602030504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Lucida Sans Unicode" panose="020B0602030504020204" pitchFamily="34" charset="0"/>
          <a:ea typeface="ＭＳ Ｐゴシック" charset="0"/>
          <a:cs typeface="Lucida Sans Unicode" panose="020B0602030504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slation.gov.uk/ukpga/1995/50/contents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21/bk-2018-1272.ch008" TargetMode="External"/><Relationship Id="rId5" Type="http://schemas.openxmlformats.org/officeDocument/2006/relationships/hyperlink" Target="https://www.hesa.ac.uk/news/20-03-2025/sb271-higher-education-student-statistics/numbers" TargetMode="External"/><Relationship Id="rId4" Type="http://schemas.openxmlformats.org/officeDocument/2006/relationships/hyperlink" Target="https://www.legislation.gov.uk/ukpga/2010/15/content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en/diversity-ethnic-global-literature-154704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2AD66-C071-73DA-2AF1-1941142FF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E1CF6-F381-5B39-8EA8-17BDF40C9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F64FC-B31A-2B24-F581-ACC8A59B4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06323CD-1681-C303-CC76-291D4E1908B4}"/>
              </a:ext>
            </a:extLst>
          </p:cNvPr>
          <p:cNvSpPr txBox="1">
            <a:spLocks/>
          </p:cNvSpPr>
          <p:nvPr/>
        </p:nvSpPr>
        <p:spPr bwMode="auto">
          <a:xfrm>
            <a:off x="344488" y="926656"/>
            <a:ext cx="8885573" cy="11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Liberating Learning using the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MaRILU</a:t>
            </a:r>
            <a:r>
              <a:rPr lang="en-GB" sz="2400" baseline="40000" dirty="0">
                <a:latin typeface="Arial" panose="020B0604020202020204" pitchFamily="34" charset="0"/>
                <a:cs typeface="Arial" panose="020B0604020202020204" pitchFamily="34" charset="0"/>
              </a:rPr>
              <a:t>®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System to Accommodate Adjustments in the Laboratory Learning Environment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0A8616-78A4-347B-9B3E-CA8BE506F5A7}"/>
              </a:ext>
            </a:extLst>
          </p:cNvPr>
          <p:cNvSpPr txBox="1"/>
          <p:nvPr/>
        </p:nvSpPr>
        <p:spPr>
          <a:xfrm>
            <a:off x="103761" y="2222364"/>
            <a:ext cx="9698478" cy="862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Sobia Kauser </a:t>
            </a:r>
            <a:endParaRPr lang="en-GB" sz="2400" b="1" baseline="4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University of Bradford, UK</a:t>
            </a:r>
            <a:endParaRPr lang="en-GB" sz="24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B4831F1-43E8-0025-B83A-1F32CB0D8C40}"/>
              </a:ext>
            </a:extLst>
          </p:cNvPr>
          <p:cNvGrpSpPr/>
          <p:nvPr/>
        </p:nvGrpSpPr>
        <p:grpSpPr>
          <a:xfrm>
            <a:off x="1273623" y="3246483"/>
            <a:ext cx="7358754" cy="2852191"/>
            <a:chOff x="1098220" y="2919494"/>
            <a:chExt cx="8092327" cy="3093958"/>
          </a:xfrm>
        </p:grpSpPr>
        <p:pic>
          <p:nvPicPr>
            <p:cNvPr id="9" name="Picture 8" descr="A group of diverse people in laboratory coats standing behind a laboratory bench with various pieces of laboratory equipment.">
              <a:extLst>
                <a:ext uri="{FF2B5EF4-FFF2-40B4-BE49-F238E27FC236}">
                  <a16:creationId xmlns:a16="http://schemas.microsoft.com/office/drawing/2014/main" id="{B746A25C-8EFC-BC37-90B9-37B0473FC7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8220" y="3172247"/>
              <a:ext cx="5443261" cy="2808073"/>
            </a:xfrm>
            <a:prstGeom prst="rect">
              <a:avLst/>
            </a:prstGeom>
          </p:spPr>
        </p:pic>
        <p:pic>
          <p:nvPicPr>
            <p:cNvPr id="3" name="Picture 9" descr="The MaRILU Logo which illustrates the concept of connection and inclusion using two orange and blue arrows  to form a contemporary, abstract M letterform.  ">
              <a:extLst>
                <a:ext uri="{FF2B5EF4-FFF2-40B4-BE49-F238E27FC236}">
                  <a16:creationId xmlns:a16="http://schemas.microsoft.com/office/drawing/2014/main" id="{81A56D19-77DF-E337-89C3-E04493A7C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3622"/>
            <a:stretch/>
          </p:blipFill>
          <p:spPr>
            <a:xfrm>
              <a:off x="6607483" y="3103123"/>
              <a:ext cx="2205773" cy="2910329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C0FA112-7405-3B9D-BAB1-D0DDB4F09024}"/>
                </a:ext>
              </a:extLst>
            </p:cNvPr>
            <p:cNvSpPr txBox="1"/>
            <p:nvPr/>
          </p:nvSpPr>
          <p:spPr>
            <a:xfrm>
              <a:off x="8684705" y="2919494"/>
              <a:ext cx="5058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latin typeface="Lucida Sans Unicode" panose="020B0602030504020204" pitchFamily="34" charset="0"/>
                  <a:cs typeface="Lucida Sans Unicode" panose="020B0602030504020204" pitchFamily="34" charset="0"/>
                </a:rPr>
                <a:t>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3705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3DE10-66FB-5D9E-3C60-0F57B5BE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06920-AAEC-1094-DF9E-5695974C0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3DCB7-985E-AC13-0DA6-BFD2AE094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89BC4F2-ACD4-7D58-4BF4-3F972F0FF75C}"/>
              </a:ext>
            </a:extLst>
          </p:cNvPr>
          <p:cNvSpPr txBox="1">
            <a:spLocks/>
          </p:cNvSpPr>
          <p:nvPr/>
        </p:nvSpPr>
        <p:spPr bwMode="auto">
          <a:xfrm>
            <a:off x="0" y="874855"/>
            <a:ext cx="101346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Where Does the Completed Questionnaire &amp; RA go?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D930B00-19C9-5711-CB18-040753C4D73F}"/>
              </a:ext>
            </a:extLst>
          </p:cNvPr>
          <p:cNvGrpSpPr/>
          <p:nvPr/>
        </p:nvGrpSpPr>
        <p:grpSpPr>
          <a:xfrm>
            <a:off x="5310697" y="3070618"/>
            <a:ext cx="3744404" cy="1986019"/>
            <a:chOff x="5310697" y="3070618"/>
            <a:chExt cx="3744404" cy="198601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01755C6-19D5-F45A-E9FC-72C8517DED7F}"/>
                </a:ext>
              </a:extLst>
            </p:cNvPr>
            <p:cNvSpPr/>
            <p:nvPr/>
          </p:nvSpPr>
          <p:spPr>
            <a:xfrm>
              <a:off x="5328577" y="3070618"/>
              <a:ext cx="3726524" cy="1986019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9063253-79B5-618F-93ED-8631F82C4C25}"/>
                </a:ext>
              </a:extLst>
            </p:cNvPr>
            <p:cNvSpPr txBox="1"/>
            <p:nvPr/>
          </p:nvSpPr>
          <p:spPr>
            <a:xfrm>
              <a:off x="5310697" y="3579605"/>
              <a:ext cx="3726524" cy="1330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Only those conducting </a:t>
              </a:r>
              <a:r>
                <a:rPr lang="en-US" sz="2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MaRILU</a:t>
              </a:r>
              <a:r>
                <a:rPr lang="en-GB" sz="2400" b="1" baseline="40000" dirty="0">
                  <a:latin typeface="Arial" panose="020B0604020202020204" pitchFamily="34" charset="0"/>
                  <a:cs typeface="Arial" panose="020B0604020202020204" pitchFamily="34" charset="0"/>
                </a:rPr>
                <a:t>®</a:t>
              </a:r>
              <a:r>
                <a:rPr lang="en-GB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 RA have access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EC9E71A-D4BB-3003-6614-BACCF3C041AA}"/>
              </a:ext>
            </a:extLst>
          </p:cNvPr>
          <p:cNvGrpSpPr/>
          <p:nvPr/>
        </p:nvGrpSpPr>
        <p:grpSpPr>
          <a:xfrm>
            <a:off x="1258412" y="2140969"/>
            <a:ext cx="4174123" cy="3999539"/>
            <a:chOff x="1258412" y="2267969"/>
            <a:chExt cx="4174123" cy="3999539"/>
          </a:xfrm>
        </p:grpSpPr>
        <p:pic>
          <p:nvPicPr>
            <p:cNvPr id="3" name="Picture 2" descr="A screenshot of a computer of the MaRILU user app in the Teams User Group.&#10;&#10;">
              <a:extLst>
                <a:ext uri="{FF2B5EF4-FFF2-40B4-BE49-F238E27FC236}">
                  <a16:creationId xmlns:a16="http://schemas.microsoft.com/office/drawing/2014/main" id="{C45729C5-E7FF-EA7F-A517-8469BD978C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017" t="6196" r="5626" b="6196"/>
            <a:stretch/>
          </p:blipFill>
          <p:spPr>
            <a:xfrm>
              <a:off x="1749523" y="2662431"/>
              <a:ext cx="3191902" cy="2553522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Title 1">
              <a:extLst>
                <a:ext uri="{FF2B5EF4-FFF2-40B4-BE49-F238E27FC236}">
                  <a16:creationId xmlns:a16="http://schemas.microsoft.com/office/drawing/2014/main" id="{A3012976-2B2F-BA18-E0B9-8F913719F1B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58412" y="5403412"/>
              <a:ext cx="4174123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rmAutofit fontScale="92500" lnSpcReduction="20000"/>
            </a:bodyPr>
            <a:lstStyle>
              <a:lvl1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 kern="1200">
                  <a:solidFill>
                    <a:srgbClr val="009FDF"/>
                  </a:solidFill>
                  <a:latin typeface="Georgia" panose="02040502050405020303" pitchFamily="18" charset="0"/>
                  <a:ea typeface="ＭＳ Ｐゴシック" charset="0"/>
                  <a:cs typeface="ＭＳ Ｐゴシック" charset="0"/>
                </a:defRPr>
              </a:lvl1pPr>
              <a:lvl2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009FDF"/>
                  </a:solidFill>
                  <a:latin typeface="Georgia" charset="0"/>
                  <a:ea typeface="ＭＳ Ｐゴシック" charset="0"/>
                  <a:cs typeface="ＭＳ Ｐゴシック" charset="0"/>
                </a:defRPr>
              </a:lvl2pPr>
              <a:lvl3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009FDF"/>
                  </a:solidFill>
                  <a:latin typeface="Georgia" charset="0"/>
                  <a:ea typeface="ＭＳ Ｐゴシック" charset="0"/>
                  <a:cs typeface="ＭＳ Ｐゴシック" charset="0"/>
                </a:defRPr>
              </a:lvl3pPr>
              <a:lvl4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009FDF"/>
                  </a:solidFill>
                  <a:latin typeface="Georgia" charset="0"/>
                  <a:ea typeface="ＭＳ Ｐゴシック" charset="0"/>
                  <a:cs typeface="ＭＳ Ｐゴシック" charset="0"/>
                </a:defRPr>
              </a:lvl4pPr>
              <a:lvl5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rgbClr val="009FDF"/>
                  </a:solidFill>
                  <a:latin typeface="Georgia" charset="0"/>
                  <a:ea typeface="ＭＳ Ｐゴシック" charset="0"/>
                  <a:cs typeface="ＭＳ Ｐゴシック" charset="0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693B68"/>
                  </a:solidFill>
                  <a:latin typeface="Georgia" charset="0"/>
                  <a:ea typeface="ＭＳ Ｐゴシック" charset="0"/>
                  <a:cs typeface="ＭＳ Ｐゴシック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693B68"/>
                  </a:solidFill>
                  <a:latin typeface="Georgia" charset="0"/>
                  <a:ea typeface="ＭＳ Ｐゴシック" charset="0"/>
                  <a:cs typeface="ＭＳ Ｐゴシック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693B68"/>
                  </a:solidFill>
                  <a:latin typeface="Georgia" charset="0"/>
                  <a:ea typeface="ＭＳ Ｐゴシック" charset="0"/>
                  <a:cs typeface="ＭＳ Ｐゴシック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693B68"/>
                  </a:solidFill>
                  <a:latin typeface="Georgia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3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Teams User </a:t>
              </a:r>
            </a:p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3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Group</a:t>
              </a:r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DC012BE1-B77D-96AA-4C92-8D308B8E4F11}"/>
                </a:ext>
              </a:extLst>
            </p:cNvPr>
            <p:cNvSpPr/>
            <p:nvPr/>
          </p:nvSpPr>
          <p:spPr>
            <a:xfrm>
              <a:off x="1608881" y="2267969"/>
              <a:ext cx="3351894" cy="3135444"/>
            </a:xfrm>
            <a:prstGeom prst="ellipse">
              <a:avLst/>
            </a:prstGeom>
            <a:noFill/>
            <a:ln w="762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Lucida Sans"/>
                <a:cs typeface="Lucida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001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3DE10-66FB-5D9E-3C60-0F57B5BE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06920-AAEC-1094-DF9E-5695974C0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3DCB7-985E-AC13-0DA6-BFD2AE094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89BC4F2-ACD4-7D58-4BF4-3F972F0FF75C}"/>
              </a:ext>
            </a:extLst>
          </p:cNvPr>
          <p:cNvSpPr txBox="1">
            <a:spLocks/>
          </p:cNvSpPr>
          <p:nvPr/>
        </p:nvSpPr>
        <p:spPr bwMode="auto">
          <a:xfrm>
            <a:off x="128462" y="679123"/>
            <a:ext cx="977753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Who Receives the Adjustment Recommendations?</a:t>
            </a:r>
          </a:p>
        </p:txBody>
      </p:sp>
      <p:pic>
        <p:nvPicPr>
          <p:cNvPr id="11" name="Picture 10" descr="Screen shots of the various screen captures of the MaRILU process.&#10;">
            <a:extLst>
              <a:ext uri="{FF2B5EF4-FFF2-40B4-BE49-F238E27FC236}">
                <a16:creationId xmlns:a16="http://schemas.microsoft.com/office/drawing/2014/main" id="{1957FA41-8A0E-8C73-652B-05E520FC69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737" t="25446" r="44162" b="15591"/>
          <a:stretch/>
        </p:blipFill>
        <p:spPr>
          <a:xfrm>
            <a:off x="593857" y="2132856"/>
            <a:ext cx="3062999" cy="33751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Screen shots of the various screen captures of the MaRILU process.&#10;">
            <a:extLst>
              <a:ext uri="{FF2B5EF4-FFF2-40B4-BE49-F238E27FC236}">
                <a16:creationId xmlns:a16="http://schemas.microsoft.com/office/drawing/2014/main" id="{9A739C4F-0D08-0F9C-9CC3-62CAC8A524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799" t="26543" r="15108" b="15274"/>
          <a:stretch/>
        </p:blipFill>
        <p:spPr>
          <a:xfrm>
            <a:off x="1208584" y="2132856"/>
            <a:ext cx="6094181" cy="33751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 descr="Screen shots of the various screen captures of the MaRILU process.&#10;">
            <a:extLst>
              <a:ext uri="{FF2B5EF4-FFF2-40B4-BE49-F238E27FC236}">
                <a16:creationId xmlns:a16="http://schemas.microsoft.com/office/drawing/2014/main" id="{C632ACCF-E01F-AEF9-A2F0-05F3304D17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012" t="25442" r="15108" b="15031"/>
          <a:stretch/>
        </p:blipFill>
        <p:spPr>
          <a:xfrm>
            <a:off x="1856656" y="2136776"/>
            <a:ext cx="5928030" cy="33712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 descr="Screen shots of the various screen captures of the MaRILU process.&#10;">
            <a:extLst>
              <a:ext uri="{FF2B5EF4-FFF2-40B4-BE49-F238E27FC236}">
                <a16:creationId xmlns:a16="http://schemas.microsoft.com/office/drawing/2014/main" id="{5F4F6393-2234-0E64-310A-066EFD50D22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013" t="25442" r="14872" b="15100"/>
          <a:stretch/>
        </p:blipFill>
        <p:spPr>
          <a:xfrm>
            <a:off x="2492868" y="2131897"/>
            <a:ext cx="5973886" cy="3379795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4924F76-E5A1-5817-D65E-6684C7E8CDCB}"/>
              </a:ext>
            </a:extLst>
          </p:cNvPr>
          <p:cNvGrpSpPr/>
          <p:nvPr/>
        </p:nvGrpSpPr>
        <p:grpSpPr>
          <a:xfrm>
            <a:off x="7119581" y="1353567"/>
            <a:ext cx="2109441" cy="984727"/>
            <a:chOff x="7067922" y="3193942"/>
            <a:chExt cx="2781621" cy="131517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85FD7A8-CEA5-7647-21D5-349394B0F14B}"/>
                </a:ext>
              </a:extLst>
            </p:cNvPr>
            <p:cNvSpPr/>
            <p:nvPr/>
          </p:nvSpPr>
          <p:spPr>
            <a:xfrm>
              <a:off x="7067922" y="3193942"/>
              <a:ext cx="2781621" cy="1315178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1308CBE-54A6-A97E-A4D9-50124CDF0C20}"/>
                </a:ext>
              </a:extLst>
            </p:cNvPr>
            <p:cNvSpPr txBox="1"/>
            <p:nvPr/>
          </p:nvSpPr>
          <p:spPr>
            <a:xfrm>
              <a:off x="7067922" y="3304653"/>
              <a:ext cx="2781621" cy="945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Faculty </a:t>
              </a:r>
            </a:p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H&amp;S Advisor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29F45C9-0883-4E42-192C-465A74A1DA21}"/>
              </a:ext>
            </a:extLst>
          </p:cNvPr>
          <p:cNvGrpSpPr/>
          <p:nvPr/>
        </p:nvGrpSpPr>
        <p:grpSpPr>
          <a:xfrm>
            <a:off x="7154770" y="2390143"/>
            <a:ext cx="2109441" cy="984727"/>
            <a:chOff x="7544188" y="2690092"/>
            <a:chExt cx="2109441" cy="984727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4EA59F6-2636-5CFD-24C6-D66748F52F03}"/>
                </a:ext>
              </a:extLst>
            </p:cNvPr>
            <p:cNvSpPr/>
            <p:nvPr/>
          </p:nvSpPr>
          <p:spPr>
            <a:xfrm>
              <a:off x="7544188" y="2690092"/>
              <a:ext cx="2109441" cy="9847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F49A080-FBEC-C654-F640-AA9C527EC4F9}"/>
                </a:ext>
              </a:extLst>
            </p:cNvPr>
            <p:cNvSpPr txBox="1"/>
            <p:nvPr/>
          </p:nvSpPr>
          <p:spPr>
            <a:xfrm>
              <a:off x="7544188" y="2798287"/>
              <a:ext cx="2109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School/Dept</a:t>
              </a:r>
            </a:p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H&amp;S Advisors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5C8A71C-4422-75DD-CC5E-EF83402D3ACF}"/>
              </a:ext>
            </a:extLst>
          </p:cNvPr>
          <p:cNvGrpSpPr/>
          <p:nvPr/>
        </p:nvGrpSpPr>
        <p:grpSpPr>
          <a:xfrm>
            <a:off x="7164039" y="3421640"/>
            <a:ext cx="2109441" cy="984727"/>
            <a:chOff x="7586116" y="3778462"/>
            <a:chExt cx="2109441" cy="984727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D3278EC-DB92-BABE-ACAF-E26349E57F94}"/>
                </a:ext>
              </a:extLst>
            </p:cNvPr>
            <p:cNvSpPr/>
            <p:nvPr/>
          </p:nvSpPr>
          <p:spPr>
            <a:xfrm>
              <a:off x="7586116" y="3778462"/>
              <a:ext cx="2109441" cy="984727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858F5BE-ED87-DE09-9416-AC7EB45EDAEC}"/>
                </a:ext>
              </a:extLst>
            </p:cNvPr>
            <p:cNvSpPr txBox="1"/>
            <p:nvPr/>
          </p:nvSpPr>
          <p:spPr>
            <a:xfrm>
              <a:off x="7586116" y="3883517"/>
              <a:ext cx="2109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LSP </a:t>
              </a:r>
            </a:p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Champions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E743C6-21D1-A325-AFE8-DC555D0A6EA3}"/>
              </a:ext>
            </a:extLst>
          </p:cNvPr>
          <p:cNvGrpSpPr/>
          <p:nvPr/>
        </p:nvGrpSpPr>
        <p:grpSpPr>
          <a:xfrm>
            <a:off x="7111099" y="4446396"/>
            <a:ext cx="2109442" cy="984727"/>
            <a:chOff x="7544187" y="4854620"/>
            <a:chExt cx="2109442" cy="984727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1C34F1E-286F-AFDF-DFA1-A6EC64CE058F}"/>
                </a:ext>
              </a:extLst>
            </p:cNvPr>
            <p:cNvSpPr/>
            <p:nvPr/>
          </p:nvSpPr>
          <p:spPr>
            <a:xfrm>
              <a:off x="7544187" y="4854620"/>
              <a:ext cx="2109441" cy="984727"/>
            </a:xfrm>
            <a:prstGeom prst="ellipse">
              <a:avLst/>
            </a:prstGeom>
            <a:solidFill>
              <a:schemeClr val="accent6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FFE5312-1008-C927-8922-5544CA6A8E95}"/>
                </a:ext>
              </a:extLst>
            </p:cNvPr>
            <p:cNvSpPr txBox="1"/>
            <p:nvPr/>
          </p:nvSpPr>
          <p:spPr>
            <a:xfrm>
              <a:off x="7544188" y="4953876"/>
              <a:ext cx="2109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>
                  <a:latin typeface="Arial" panose="020B0604020202020204" pitchFamily="34" charset="0"/>
                  <a:cs typeface="Arial" panose="020B0604020202020204" pitchFamily="34" charset="0"/>
                </a:rPr>
                <a:t>Lead</a:t>
              </a:r>
            </a:p>
            <a:p>
              <a:pPr algn="ctr"/>
              <a:r>
                <a:rPr lang="en-GB" sz="2000" b="1">
                  <a:latin typeface="Arial" panose="020B0604020202020204" pitchFamily="34" charset="0"/>
                  <a:cs typeface="Arial" panose="020B0604020202020204" pitchFamily="34" charset="0"/>
                </a:rPr>
                <a:t>Technicians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6B74B4C-697B-8C3B-506F-194311285997}"/>
              </a:ext>
            </a:extLst>
          </p:cNvPr>
          <p:cNvGrpSpPr/>
          <p:nvPr/>
        </p:nvGrpSpPr>
        <p:grpSpPr>
          <a:xfrm>
            <a:off x="7067681" y="5468909"/>
            <a:ext cx="2109441" cy="984727"/>
            <a:chOff x="7696588" y="5006769"/>
            <a:chExt cx="2109441" cy="984727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5F6EEC5-5B44-9DDB-26B5-95834E10C16B}"/>
                </a:ext>
              </a:extLst>
            </p:cNvPr>
            <p:cNvSpPr/>
            <p:nvPr/>
          </p:nvSpPr>
          <p:spPr>
            <a:xfrm>
              <a:off x="7696588" y="5006769"/>
              <a:ext cx="2109441" cy="984727"/>
            </a:xfrm>
            <a:prstGeom prst="ellips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98C3626-D06C-7C00-91FC-1FEC09E8B05F}"/>
                </a:ext>
              </a:extLst>
            </p:cNvPr>
            <p:cNvSpPr txBox="1"/>
            <p:nvPr/>
          </p:nvSpPr>
          <p:spPr>
            <a:xfrm>
              <a:off x="7696588" y="5312379"/>
              <a:ext cx="21094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PATs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6936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CE535-41D9-5F9E-3942-089528563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47715-07A2-9486-7C75-AB131E9AA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7F2B2-F9F0-B629-E883-8E029B02D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6DF59-FBFC-1724-A6A5-034BD42DC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8E9AA05-C568-1499-803E-693FE8D8EAD4}"/>
              </a:ext>
            </a:extLst>
          </p:cNvPr>
          <p:cNvSpPr txBox="1">
            <a:spLocks/>
          </p:cNvSpPr>
          <p:nvPr/>
        </p:nvSpPr>
        <p:spPr bwMode="auto">
          <a:xfrm>
            <a:off x="26879" y="831724"/>
            <a:ext cx="986642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Value of the Implementation of the </a:t>
            </a:r>
            <a:r>
              <a:rPr lang="en-US" sz="2800" dirty="0" err="1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MaRILU</a:t>
            </a:r>
            <a:r>
              <a:rPr lang="en-GB" sz="2800" baseline="4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System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2CC681-BE8C-C76E-9755-DA22C48CE543}"/>
              </a:ext>
            </a:extLst>
          </p:cNvPr>
          <p:cNvGrpSpPr/>
          <p:nvPr/>
        </p:nvGrpSpPr>
        <p:grpSpPr>
          <a:xfrm>
            <a:off x="242043" y="4153182"/>
            <a:ext cx="8712058" cy="2184118"/>
            <a:chOff x="242043" y="4153182"/>
            <a:chExt cx="8712058" cy="218411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75FC540-CB62-2C6C-BEA1-5B988FF940FB}"/>
                </a:ext>
              </a:extLst>
            </p:cNvPr>
            <p:cNvSpPr/>
            <p:nvPr/>
          </p:nvSpPr>
          <p:spPr>
            <a:xfrm>
              <a:off x="3702371" y="4384562"/>
              <a:ext cx="5120705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200" b="1" dirty="0">
                  <a:latin typeface="Arial" panose="020B0604020202020204" pitchFamily="34" charset="0"/>
                  <a:cs typeface="Arial" panose="020B0604020202020204" pitchFamily="34" charset="0"/>
                </a:rPr>
                <a:t>Type of impairment</a:t>
              </a:r>
            </a:p>
          </p:txBody>
        </p:sp>
        <p:graphicFrame>
          <p:nvGraphicFramePr>
            <p:cNvPr id="13" name="Chart 12" descr="Pie chart illustrating the percentage of students who took part in the MaRILU process and the type of impairments they had. &#10;&#10;Description automatically generated">
              <a:extLst>
                <a:ext uri="{FF2B5EF4-FFF2-40B4-BE49-F238E27FC236}">
                  <a16:creationId xmlns:a16="http://schemas.microsoft.com/office/drawing/2014/main" id="{E85813D8-71F8-3AB9-4C18-97EA23C36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72494994"/>
                </p:ext>
              </p:extLst>
            </p:nvPr>
          </p:nvGraphicFramePr>
          <p:xfrm>
            <a:off x="242043" y="4153182"/>
            <a:ext cx="4203433" cy="21841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7646F0A-66DA-B422-4E30-A38C5D751160}"/>
                </a:ext>
              </a:extLst>
            </p:cNvPr>
            <p:cNvGrpSpPr/>
            <p:nvPr/>
          </p:nvGrpSpPr>
          <p:grpSpPr>
            <a:xfrm>
              <a:off x="3881523" y="4906544"/>
              <a:ext cx="5072578" cy="1155014"/>
              <a:chOff x="635000" y="4739292"/>
              <a:chExt cx="5072578" cy="1155014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AB42FF-6978-CB0B-D0D3-11E396060576}"/>
                  </a:ext>
                </a:extLst>
              </p:cNvPr>
              <p:cNvSpPr txBox="1"/>
              <p:nvPr/>
            </p:nvSpPr>
            <p:spPr>
              <a:xfrm>
                <a:off x="983265" y="4739292"/>
                <a:ext cx="4724313" cy="36933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>
                    <a:solidFill>
                      <a:srgbClr val="212121"/>
                    </a:solidFill>
                    <a:latin typeface="Arial" panose="020B0604020202020204" pitchFamily="34" charset="0"/>
                    <a:ea typeface="ＭＳ Ｐゴシック"/>
                    <a:cs typeface="Arial" panose="020B0604020202020204" pitchFamily="34" charset="0"/>
                  </a:rPr>
                  <a:t>Long-term health condition/impairment</a:t>
                </a:r>
                <a:endParaRPr lang="en-US" dirty="0">
                  <a:latin typeface="Arial" panose="020B0604020202020204" pitchFamily="34" charset="0"/>
                  <a:ea typeface="ＭＳ Ｐゴシック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38D7856-9D56-093B-5281-B37C227592BB}"/>
                  </a:ext>
                </a:extLst>
              </p:cNvPr>
              <p:cNvSpPr txBox="1"/>
              <p:nvPr/>
            </p:nvSpPr>
            <p:spPr>
              <a:xfrm>
                <a:off x="983264" y="5524974"/>
                <a:ext cx="1103715" cy="36933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>
                    <a:solidFill>
                      <a:srgbClr val="212121"/>
                    </a:solidFill>
                    <a:latin typeface="Arial" panose="020B0604020202020204" pitchFamily="34" charset="0"/>
                    <a:ea typeface="ＭＳ Ｐゴシック"/>
                    <a:cs typeface="Arial" panose="020B0604020202020204" pitchFamily="34" charset="0"/>
                  </a:rPr>
                  <a:t>Both</a:t>
                </a:r>
                <a:endParaRPr lang="en-US" dirty="0">
                  <a:latin typeface="Arial" panose="020B0604020202020204" pitchFamily="34" charset="0"/>
                  <a:ea typeface="ＭＳ Ｐゴシック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1C8ABD6-16ED-7807-C938-DC5C122F89B4}"/>
                  </a:ext>
                </a:extLst>
              </p:cNvPr>
              <p:cNvSpPr txBox="1"/>
              <p:nvPr/>
            </p:nvSpPr>
            <p:spPr>
              <a:xfrm>
                <a:off x="983264" y="5144141"/>
                <a:ext cx="4724313" cy="36933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>
                    <a:solidFill>
                      <a:srgbClr val="212121"/>
                    </a:solidFill>
                    <a:latin typeface="Arial" panose="020B0604020202020204" pitchFamily="34" charset="0"/>
                    <a:ea typeface="ＭＳ Ｐゴシック"/>
                    <a:cs typeface="Arial" panose="020B0604020202020204" pitchFamily="34" charset="0"/>
                  </a:rPr>
                  <a:t>Temporary impairment</a:t>
                </a:r>
                <a:endParaRPr lang="en-US" dirty="0">
                  <a:latin typeface="Arial" panose="020B0604020202020204" pitchFamily="34" charset="0"/>
                  <a:ea typeface="ＭＳ Ｐゴシック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97FF962-EA5D-5D05-9F95-F7258DF75AB8}"/>
                  </a:ext>
                </a:extLst>
              </p:cNvPr>
              <p:cNvSpPr/>
              <p:nvPr/>
            </p:nvSpPr>
            <p:spPr>
              <a:xfrm>
                <a:off x="635000" y="5601329"/>
                <a:ext cx="350196" cy="22467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n>
                    <a:solidFill>
                      <a:schemeClr val="tx1"/>
                    </a:solidFill>
                  </a:ln>
                  <a:latin typeface="Lucida Sans"/>
                  <a:cs typeface="Lucida Sans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9D300F8-D324-C2CB-466D-3A7858C8FDD8}"/>
                  </a:ext>
                </a:extLst>
              </p:cNvPr>
              <p:cNvSpPr/>
              <p:nvPr/>
            </p:nvSpPr>
            <p:spPr>
              <a:xfrm>
                <a:off x="635000" y="5221141"/>
                <a:ext cx="350196" cy="224679"/>
              </a:xfrm>
              <a:prstGeom prst="rect">
                <a:avLst/>
              </a:prstGeom>
              <a:solidFill>
                <a:srgbClr val="FF9933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n>
                    <a:solidFill>
                      <a:schemeClr val="tx1"/>
                    </a:solidFill>
                  </a:ln>
                  <a:latin typeface="Lucida Sans"/>
                  <a:cs typeface="Lucida Sans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7D52D63-8C0E-CDFB-FEFC-C5898EAD0037}"/>
                  </a:ext>
                </a:extLst>
              </p:cNvPr>
              <p:cNvSpPr/>
              <p:nvPr/>
            </p:nvSpPr>
            <p:spPr>
              <a:xfrm>
                <a:off x="635000" y="4825113"/>
                <a:ext cx="350196" cy="224679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n>
                    <a:solidFill>
                      <a:schemeClr val="tx1"/>
                    </a:solidFill>
                  </a:ln>
                  <a:latin typeface="Lucida Sans"/>
                  <a:cs typeface="Lucida Sans"/>
                </a:endParaRPr>
              </a:p>
            </p:txBody>
          </p:sp>
        </p:grpSp>
      </p:grpSp>
      <p:pic>
        <p:nvPicPr>
          <p:cNvPr id="12" name="Picture 11" descr="A group of people in a lab&#10;&#10;AI-generated content may be incorrect.">
            <a:extLst>
              <a:ext uri="{FF2B5EF4-FFF2-40B4-BE49-F238E27FC236}">
                <a16:creationId xmlns:a16="http://schemas.microsoft.com/office/drawing/2014/main" id="{3C8554BE-7538-A954-790E-B35FD3833E2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0" t="4341" r="5071" b="6978"/>
          <a:stretch/>
        </p:blipFill>
        <p:spPr>
          <a:xfrm>
            <a:off x="904874" y="1723449"/>
            <a:ext cx="2709332" cy="2255484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7DDE10BA-D3E7-1F84-E956-7C4975B97E63}"/>
              </a:ext>
            </a:extLst>
          </p:cNvPr>
          <p:cNvSpPr/>
          <p:nvPr/>
        </p:nvSpPr>
        <p:spPr>
          <a:xfrm>
            <a:off x="3642544" y="2180379"/>
            <a:ext cx="58681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Since its inception March 2022, 72 students have benefitted from </a:t>
            </a:r>
            <a:r>
              <a:rPr lang="en-US" sz="2200" dirty="0" err="1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MaRILU</a:t>
            </a:r>
            <a:r>
              <a:rPr lang="en-GB" sz="2200" baseline="4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assessments.</a:t>
            </a:r>
          </a:p>
        </p:txBody>
      </p:sp>
    </p:spTree>
    <p:extLst>
      <p:ext uri="{BB962C8B-B14F-4D97-AF65-F5344CB8AC3E}">
        <p14:creationId xmlns:p14="http://schemas.microsoft.com/office/powerpoint/2010/main" val="352729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0D47A-47C8-383B-388E-E40403399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FDDE0-2DDF-9989-9BB3-A211EE30C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0389C-D4A5-E46E-F8DF-45E0592D7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0E0C2-046D-74CF-3F2E-9CCC6A2B3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848E91-7A6F-4414-58FA-FFBAE40A1111}"/>
              </a:ext>
            </a:extLst>
          </p:cNvPr>
          <p:cNvSpPr txBox="1">
            <a:spLocks/>
          </p:cNvSpPr>
          <p:nvPr/>
        </p:nvSpPr>
        <p:spPr bwMode="auto">
          <a:xfrm>
            <a:off x="249238" y="895224"/>
            <a:ext cx="93122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Enhancing Disabled Students Learning &amp; Experience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CBD574-24E1-9F65-52F4-D757F64A72F7}"/>
              </a:ext>
            </a:extLst>
          </p:cNvPr>
          <p:cNvGrpSpPr/>
          <p:nvPr/>
        </p:nvGrpSpPr>
        <p:grpSpPr>
          <a:xfrm>
            <a:off x="731423" y="5093659"/>
            <a:ext cx="1265035" cy="694333"/>
            <a:chOff x="773746" y="2830572"/>
            <a:chExt cx="947421" cy="58077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2D14F92-A25F-A2F8-2CFB-F9AF40532431}"/>
                </a:ext>
              </a:extLst>
            </p:cNvPr>
            <p:cNvSpPr/>
            <p:nvPr/>
          </p:nvSpPr>
          <p:spPr>
            <a:xfrm>
              <a:off x="773746" y="2830572"/>
              <a:ext cx="349885" cy="224155"/>
            </a:xfrm>
            <a:prstGeom prst="rect">
              <a:avLst/>
            </a:prstGeom>
            <a:solidFill>
              <a:srgbClr val="0F9ED5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C48A58A-EFFB-6295-DF49-058823239F02}"/>
                </a:ext>
              </a:extLst>
            </p:cNvPr>
            <p:cNvSpPr/>
            <p:nvPr/>
          </p:nvSpPr>
          <p:spPr>
            <a:xfrm>
              <a:off x="773746" y="3185666"/>
              <a:ext cx="349885" cy="224155"/>
            </a:xfrm>
            <a:prstGeom prst="rect">
              <a:avLst/>
            </a:prstGeom>
            <a:solidFill>
              <a:srgbClr val="E97132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DA4C973-83A6-744E-D4E9-774D9DAFF772}"/>
                </a:ext>
              </a:extLst>
            </p:cNvPr>
            <p:cNvSpPr txBox="1"/>
            <p:nvPr/>
          </p:nvSpPr>
          <p:spPr>
            <a:xfrm>
              <a:off x="1123316" y="2857113"/>
              <a:ext cx="594360" cy="257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Yes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393F1E-F0D6-18A1-4E2C-F8051426488E}"/>
                </a:ext>
              </a:extLst>
            </p:cNvPr>
            <p:cNvSpPr txBox="1"/>
            <p:nvPr/>
          </p:nvSpPr>
          <p:spPr>
            <a:xfrm>
              <a:off x="1126807" y="3153906"/>
              <a:ext cx="594360" cy="257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No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75518AC-BB55-4716-CD63-739D99E0FC69}"/>
              </a:ext>
            </a:extLst>
          </p:cNvPr>
          <p:cNvSpPr txBox="1"/>
          <p:nvPr/>
        </p:nvSpPr>
        <p:spPr>
          <a:xfrm>
            <a:off x="215788" y="1734538"/>
            <a:ext cx="49277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Prior to </a:t>
            </a: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MaRILU</a:t>
            </a:r>
            <a:r>
              <a:rPr lang="en-GB" b="1" baseline="40000" dirty="0" err="1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’s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implementation Disabled Students needs were not being met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F61C07-E15D-D4A0-1E2F-81DCC729F62A}"/>
              </a:ext>
            </a:extLst>
          </p:cNvPr>
          <p:cNvGrpSpPr/>
          <p:nvPr/>
        </p:nvGrpSpPr>
        <p:grpSpPr>
          <a:xfrm>
            <a:off x="0" y="2554816"/>
            <a:ext cx="4112753" cy="2467320"/>
            <a:chOff x="434341" y="1943081"/>
            <a:chExt cx="3727269" cy="2105061"/>
          </a:xfrm>
        </p:grpSpPr>
        <p:graphicFrame>
          <p:nvGraphicFramePr>
            <p:cNvPr id="14" name="Chart 13" descr="Chart type: Pie. 'Field2'&#10;&#10;Description automatically generated">
              <a:extLst>
                <a:ext uri="{FF2B5EF4-FFF2-40B4-BE49-F238E27FC236}">
                  <a16:creationId xmlns:a16="http://schemas.microsoft.com/office/drawing/2014/main" id="{C6EF7113-9573-47A1-AAFC-A231BF02609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59881101"/>
                </p:ext>
              </p:extLst>
            </p:nvPr>
          </p:nvGraphicFramePr>
          <p:xfrm>
            <a:off x="434341" y="1943081"/>
            <a:ext cx="3727269" cy="210506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C56D4FB-7636-3AEA-D536-A8F375038ECC}"/>
                </a:ext>
              </a:extLst>
            </p:cNvPr>
            <p:cNvSpPr txBox="1"/>
            <p:nvPr/>
          </p:nvSpPr>
          <p:spPr>
            <a:xfrm>
              <a:off x="1719645" y="2280926"/>
              <a:ext cx="498476" cy="288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13%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3AB4106-3C86-CF8B-F3E6-CFE29A73CA00}"/>
                </a:ext>
              </a:extLst>
            </p:cNvPr>
            <p:cNvSpPr txBox="1"/>
            <p:nvPr/>
          </p:nvSpPr>
          <p:spPr>
            <a:xfrm>
              <a:off x="2482448" y="2955598"/>
              <a:ext cx="498476" cy="288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87%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121D9C6-28A8-6CC7-DCDF-805C72B5853C}"/>
              </a:ext>
            </a:extLst>
          </p:cNvPr>
          <p:cNvGrpSpPr/>
          <p:nvPr/>
        </p:nvGrpSpPr>
        <p:grpSpPr>
          <a:xfrm>
            <a:off x="4997113" y="1761020"/>
            <a:ext cx="5078749" cy="4087812"/>
            <a:chOff x="4997113" y="1761020"/>
            <a:chExt cx="5078749" cy="408781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B0ADF58-FE51-AA38-17CC-A4BD7BC6C8AC}"/>
                </a:ext>
              </a:extLst>
            </p:cNvPr>
            <p:cNvGrpSpPr/>
            <p:nvPr/>
          </p:nvGrpSpPr>
          <p:grpSpPr>
            <a:xfrm>
              <a:off x="5935007" y="5072936"/>
              <a:ext cx="2056508" cy="775896"/>
              <a:chOff x="1820207" y="4863367"/>
              <a:chExt cx="2056508" cy="775896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160BBB2-D495-602E-9C0A-8FABB78062F5}"/>
                  </a:ext>
                </a:extLst>
              </p:cNvPr>
              <p:cNvSpPr/>
              <p:nvPr/>
            </p:nvSpPr>
            <p:spPr>
              <a:xfrm>
                <a:off x="1820207" y="4891193"/>
                <a:ext cx="467181" cy="268695"/>
              </a:xfrm>
              <a:prstGeom prst="rect">
                <a:avLst/>
              </a:prstGeom>
              <a:solidFill>
                <a:srgbClr val="A02B9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48FDDB4-D2F2-D43B-0CE6-143676614E49}"/>
                  </a:ext>
                </a:extLst>
              </p:cNvPr>
              <p:cNvSpPr/>
              <p:nvPr/>
            </p:nvSpPr>
            <p:spPr>
              <a:xfrm>
                <a:off x="1820207" y="5343875"/>
                <a:ext cx="467181" cy="268695"/>
              </a:xfrm>
              <a:prstGeom prst="rect">
                <a:avLst/>
              </a:prstGeom>
              <a:solidFill>
                <a:srgbClr val="4EA72E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58A2688-B8E8-776E-1ACF-81AA3E151E33}"/>
                  </a:ext>
                </a:extLst>
              </p:cNvPr>
              <p:cNvSpPr txBox="1"/>
              <p:nvPr/>
            </p:nvSpPr>
            <p:spPr>
              <a:xfrm>
                <a:off x="2306638" y="4863367"/>
                <a:ext cx="7936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4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Agree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C947B3E-66B5-CEB5-AAE9-1253C0B570B8}"/>
                  </a:ext>
                </a:extLst>
              </p:cNvPr>
              <p:cNvSpPr txBox="1"/>
              <p:nvPr/>
            </p:nvSpPr>
            <p:spPr>
              <a:xfrm>
                <a:off x="2298389" y="5331486"/>
                <a:ext cx="15783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4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Strongly Agree</a:t>
                </a:r>
              </a:p>
            </p:txBody>
          </p:sp>
        </p:grpSp>
        <p:graphicFrame>
          <p:nvGraphicFramePr>
            <p:cNvPr id="26" name="Chart 25" descr="Pie chart illustrating the percentage of student">
              <a:extLst>
                <a:ext uri="{FF2B5EF4-FFF2-40B4-BE49-F238E27FC236}">
                  <a16:creationId xmlns:a16="http://schemas.microsoft.com/office/drawing/2014/main" id="{EED33137-90A9-F54C-6101-17C5B854EFF5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92338318"/>
                </p:ext>
              </p:extLst>
            </p:nvPr>
          </p:nvGraphicFramePr>
          <p:xfrm>
            <a:off x="4997113" y="2116603"/>
            <a:ext cx="4386012" cy="283745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8" name="TextBox 29">
              <a:extLst>
                <a:ext uri="{FF2B5EF4-FFF2-40B4-BE49-F238E27FC236}">
                  <a16:creationId xmlns:a16="http://schemas.microsoft.com/office/drawing/2014/main" id="{A06CFDE5-C1EA-D0CE-6832-16B687400EA7}"/>
                </a:ext>
              </a:extLst>
            </p:cNvPr>
            <p:cNvSpPr txBox="1"/>
            <p:nvPr/>
          </p:nvSpPr>
          <p:spPr>
            <a:xfrm>
              <a:off x="5277189" y="1761020"/>
              <a:ext cx="479867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indent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b="1" dirty="0">
                  <a:latin typeface="Arial" panose="020B0604020202020204" pitchFamily="34" charset="0"/>
                  <a:cs typeface="Arial" panose="020B0604020202020204" pitchFamily="34" charset="0"/>
                </a:rPr>
                <a:t>MaRILU</a:t>
              </a:r>
              <a:r>
                <a:rPr lang="en-GB" b="1" baseline="40000" dirty="0">
                  <a:latin typeface="Arial" panose="020B0604020202020204" pitchFamily="34" charset="0"/>
                  <a:cs typeface="Arial" panose="020B0604020202020204" pitchFamily="34" charset="0"/>
                </a:rPr>
                <a:t>® </a:t>
              </a:r>
              <a:r>
                <a:rPr lang="en-GB" b="1" dirty="0">
                  <a:latin typeface="Arial" panose="020B0604020202020204" pitchFamily="34" charset="0"/>
                  <a:cs typeface="Arial" panose="020B0604020202020204" pitchFamily="34" charset="0"/>
                </a:rPr>
                <a:t>supports Disabled students’ needs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704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FD195A-F0B9-1A41-6A9A-FAD6B5943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05A0E-CE1F-7F9E-2CF6-2EECD2DDB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57DA3-0255-2617-3CD8-7BB43DA20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C474D-6231-DF55-2D1E-4B8D8DFCE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8ED5C0-DFE6-76C2-6F07-3D5E22DF9D4D}"/>
              </a:ext>
            </a:extLst>
          </p:cNvPr>
          <p:cNvSpPr txBox="1">
            <a:spLocks/>
          </p:cNvSpPr>
          <p:nvPr/>
        </p:nvSpPr>
        <p:spPr bwMode="auto">
          <a:xfrm>
            <a:off x="249238" y="895224"/>
            <a:ext cx="93122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Enhancing Disabled Students Learning &amp; Experience</a:t>
            </a:r>
          </a:p>
        </p:txBody>
      </p:sp>
      <p:graphicFrame>
        <p:nvGraphicFramePr>
          <p:cNvPr id="13" name="Chart 12" descr="Clustered bar chart illustrating the percentage of students who were either 'very satisfied' or 'satisfied' with the MaRILU process.&#10;&#10;Description automatically generated">
            <a:extLst>
              <a:ext uri="{FF2B5EF4-FFF2-40B4-BE49-F238E27FC236}">
                <a16:creationId xmlns:a16="http://schemas.microsoft.com/office/drawing/2014/main" id="{A1FCC300-28F6-7900-B527-358C87619F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3109597"/>
              </p:ext>
            </p:extLst>
          </p:nvPr>
        </p:nvGraphicFramePr>
        <p:xfrm>
          <a:off x="249237" y="2682589"/>
          <a:ext cx="4487863" cy="2524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DF2B1EA3-CF3B-57AA-05AA-EAA2D7EA8B74}"/>
              </a:ext>
            </a:extLst>
          </p:cNvPr>
          <p:cNvSpPr txBox="1"/>
          <p:nvPr/>
        </p:nvSpPr>
        <p:spPr>
          <a:xfrm>
            <a:off x="377825" y="1916113"/>
            <a:ext cx="495322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Participants were very satisfied with the </a:t>
            </a:r>
            <a:r>
              <a:rPr lang="en-US" b="1" dirty="0" err="1">
                <a:solidFill>
                  <a:srgbClr val="21212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MaRILU</a:t>
            </a:r>
            <a:r>
              <a:rPr lang="en-GB" b="1" baseline="4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process?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pic>
        <p:nvPicPr>
          <p:cNvPr id="19" name="Picture 18" descr="Image showing scale for question: How satisfied or dissatisfied are you with the current MaRILU process?​  The scale is a Likert scale these were:  Very Dissatisfied, Dissatisfied, Neither Satisfied nor Dissatisfied, Satisfied, Very Satisfied.">
            <a:extLst>
              <a:ext uri="{FF2B5EF4-FFF2-40B4-BE49-F238E27FC236}">
                <a16:creationId xmlns:a16="http://schemas.microsoft.com/office/drawing/2014/main" id="{4157A3CA-68D3-589C-2A0F-9A41513D0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0" y="5207000"/>
            <a:ext cx="3813798" cy="101483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2406D51-5A1A-1AD8-C309-FC465F912812}"/>
              </a:ext>
            </a:extLst>
          </p:cNvPr>
          <p:cNvGrpSpPr/>
          <p:nvPr/>
        </p:nvGrpSpPr>
        <p:grpSpPr>
          <a:xfrm>
            <a:off x="4737099" y="1981575"/>
            <a:ext cx="5130801" cy="4214475"/>
            <a:chOff x="4737099" y="1981575"/>
            <a:chExt cx="5130801" cy="4214475"/>
          </a:xfrm>
        </p:grpSpPr>
        <p:pic>
          <p:nvPicPr>
            <p:cNvPr id="39" name="Picture 2" descr="(Zoe) Woman in a Wheelchair">
              <a:extLst>
                <a:ext uri="{FF2B5EF4-FFF2-40B4-BE49-F238E27FC236}">
                  <a16:creationId xmlns:a16="http://schemas.microsoft.com/office/drawing/2014/main" id="{D7C6E771-4EF1-79DF-A0C9-7A7E039B04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6401" y="3611298"/>
              <a:ext cx="1696244" cy="2584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DD82483-86C2-6AD3-9EF4-968670546C71}"/>
                </a:ext>
              </a:extLst>
            </p:cNvPr>
            <p:cNvGrpSpPr/>
            <p:nvPr/>
          </p:nvGrpSpPr>
          <p:grpSpPr>
            <a:xfrm>
              <a:off x="5202237" y="1981575"/>
              <a:ext cx="4665663" cy="1175890"/>
              <a:chOff x="5202237" y="1981575"/>
              <a:chExt cx="4665663" cy="1175890"/>
            </a:xfrm>
          </p:grpSpPr>
          <p:sp>
            <p:nvSpPr>
              <p:cNvPr id="43" name="Speech Bubble: Rectangle with Corners Rounded 42">
                <a:extLst>
                  <a:ext uri="{FF2B5EF4-FFF2-40B4-BE49-F238E27FC236}">
                    <a16:creationId xmlns:a16="http://schemas.microsoft.com/office/drawing/2014/main" id="{47FF038F-3BD1-F68D-EACE-E3B0224B00B9}"/>
                  </a:ext>
                </a:extLst>
              </p:cNvPr>
              <p:cNvSpPr/>
              <p:nvPr/>
            </p:nvSpPr>
            <p:spPr>
              <a:xfrm flipH="1">
                <a:off x="5202237" y="1981575"/>
                <a:ext cx="4510735" cy="1175890"/>
              </a:xfrm>
              <a:prstGeom prst="wedgeRoundRectCallout">
                <a:avLst>
                  <a:gd name="adj1" fmla="val -34615"/>
                  <a:gd name="adj2" fmla="val 80616"/>
                  <a:gd name="adj3" fmla="val 1666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Lucida Sans"/>
                  <a:cs typeface="Lucida Sans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B5A7A6F-8110-4232-24A0-762059554667}"/>
                  </a:ext>
                </a:extLst>
              </p:cNvPr>
              <p:cNvSpPr txBox="1"/>
              <p:nvPr/>
            </p:nvSpPr>
            <p:spPr>
              <a:xfrm>
                <a:off x="5224133" y="2075144"/>
                <a:ext cx="4643767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“This process has benefitted me a lot, I am able to participate in </a:t>
                </a:r>
                <a:r>
                  <a:rPr lang="en-GB" sz="16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practicals</a:t>
                </a:r>
                <a:r>
                  <a:rPr lang="en-GB" sz="1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a lot more easily it has given me the confidence to speak about my adjustment needs”. </a:t>
                </a:r>
                <a:r>
                  <a:rPr lang="en-GB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(MaRILU</a:t>
                </a:r>
                <a:r>
                  <a:rPr lang="en-GB" sz="1600" baseline="40000" dirty="0">
                    <a:latin typeface="Arial" panose="020B0604020202020204" pitchFamily="34" charset="0"/>
                    <a:cs typeface="Arial" panose="020B0604020202020204" pitchFamily="34" charset="0"/>
                  </a:rPr>
                  <a:t>®</a:t>
                </a:r>
                <a:r>
                  <a:rPr lang="en-GB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user, 2023)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3FD63D0-B3A0-096C-11DB-D959E71DC468}"/>
                </a:ext>
              </a:extLst>
            </p:cNvPr>
            <p:cNvGrpSpPr/>
            <p:nvPr/>
          </p:nvGrpSpPr>
          <p:grpSpPr>
            <a:xfrm>
              <a:off x="4737099" y="3546987"/>
              <a:ext cx="3289301" cy="874834"/>
              <a:chOff x="4737099" y="3546987"/>
              <a:chExt cx="3289301" cy="874834"/>
            </a:xfrm>
          </p:grpSpPr>
          <p:sp>
            <p:nvSpPr>
              <p:cNvPr id="7" name="Speech Bubble: Rectangle with Corners Rounded 6">
                <a:extLst>
                  <a:ext uri="{FF2B5EF4-FFF2-40B4-BE49-F238E27FC236}">
                    <a16:creationId xmlns:a16="http://schemas.microsoft.com/office/drawing/2014/main" id="{7A2AD6FA-5DBF-1A31-6F70-060360E5585D}"/>
                  </a:ext>
                </a:extLst>
              </p:cNvPr>
              <p:cNvSpPr/>
              <p:nvPr/>
            </p:nvSpPr>
            <p:spPr>
              <a:xfrm flipH="1">
                <a:off x="4737099" y="3546987"/>
                <a:ext cx="3289301" cy="874834"/>
              </a:xfrm>
              <a:prstGeom prst="wedgeRoundRectCallout">
                <a:avLst>
                  <a:gd name="adj1" fmla="val -53671"/>
                  <a:gd name="adj2" fmla="val 71344"/>
                  <a:gd name="adj3" fmla="val 1666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Lucida Sans"/>
                  <a:cs typeface="Lucida Sans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439BC1C-736C-EA59-6AEE-A4ED3BB382F6}"/>
                  </a:ext>
                </a:extLst>
              </p:cNvPr>
              <p:cNvSpPr txBox="1"/>
              <p:nvPr/>
            </p:nvSpPr>
            <p:spPr>
              <a:xfrm>
                <a:off x="4766595" y="3558536"/>
                <a:ext cx="3020553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“ It has helped me a lot and I feel less anxious in the labs”. </a:t>
                </a:r>
                <a:r>
                  <a:rPr lang="en-GB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(MaRILU</a:t>
                </a:r>
                <a:r>
                  <a:rPr lang="en-GB" sz="1600" baseline="40000" dirty="0">
                    <a:latin typeface="Arial" panose="020B0604020202020204" pitchFamily="34" charset="0"/>
                    <a:cs typeface="Arial" panose="020B0604020202020204" pitchFamily="34" charset="0"/>
                  </a:rPr>
                  <a:t>®</a:t>
                </a:r>
                <a:r>
                  <a:rPr lang="en-GB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user, 2025)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718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86C34-6F2B-D1C1-91FD-E58CDB883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44257-4B57-DB49-BE39-8E67CF026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E9D6-950C-96A5-C09A-03572AA51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AB49D-C0D2-77CF-51AA-0C9C1733F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FB2FDE-3085-B080-1F3D-E224CA3FB19A}"/>
              </a:ext>
            </a:extLst>
          </p:cNvPr>
          <p:cNvSpPr txBox="1">
            <a:spLocks/>
          </p:cNvSpPr>
          <p:nvPr/>
        </p:nvSpPr>
        <p:spPr bwMode="auto">
          <a:xfrm>
            <a:off x="249238" y="814199"/>
            <a:ext cx="93122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Promoting Disabled Students Sense of Belonging</a:t>
            </a:r>
          </a:p>
        </p:txBody>
      </p:sp>
      <p:graphicFrame>
        <p:nvGraphicFramePr>
          <p:cNvPr id="7" name="Chart 6" descr="Bar graph illustrated whether students' sense of belonging was increased by the MaRILU process.">
            <a:extLst>
              <a:ext uri="{FF2B5EF4-FFF2-40B4-BE49-F238E27FC236}">
                <a16:creationId xmlns:a16="http://schemas.microsoft.com/office/drawing/2014/main" id="{026E1129-12C9-01F7-969B-789BE09E13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599130"/>
              </p:ext>
            </p:extLst>
          </p:nvPr>
        </p:nvGraphicFramePr>
        <p:xfrm>
          <a:off x="447451" y="2442358"/>
          <a:ext cx="4546600" cy="3211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(Zoe) Woman in a Wheelchair">
            <a:extLst>
              <a:ext uri="{FF2B5EF4-FFF2-40B4-BE49-F238E27FC236}">
                <a16:creationId xmlns:a16="http://schemas.microsoft.com/office/drawing/2014/main" id="{B4DC52E5-7977-B736-C713-51C9CB6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123" y="3708400"/>
            <a:ext cx="1632521" cy="248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E955AFF8-BF1C-2193-4E0E-940B360BE8B4}"/>
              </a:ext>
            </a:extLst>
          </p:cNvPr>
          <p:cNvGrpSpPr/>
          <p:nvPr/>
        </p:nvGrpSpPr>
        <p:grpSpPr>
          <a:xfrm>
            <a:off x="4571999" y="2062267"/>
            <a:ext cx="4670649" cy="1175890"/>
            <a:chOff x="4571999" y="2062267"/>
            <a:chExt cx="4670649" cy="1175890"/>
          </a:xfrm>
        </p:grpSpPr>
        <p:sp>
          <p:nvSpPr>
            <p:cNvPr id="9" name="Speech Bubble: Rectangle with Corners Rounded 8">
              <a:extLst>
                <a:ext uri="{FF2B5EF4-FFF2-40B4-BE49-F238E27FC236}">
                  <a16:creationId xmlns:a16="http://schemas.microsoft.com/office/drawing/2014/main" id="{8A01C108-8AFE-FA90-04DC-ED7D4DF6E8E0}"/>
                </a:ext>
              </a:extLst>
            </p:cNvPr>
            <p:cNvSpPr/>
            <p:nvPr/>
          </p:nvSpPr>
          <p:spPr>
            <a:xfrm flipH="1">
              <a:off x="4571999" y="2062267"/>
              <a:ext cx="4670649" cy="1175890"/>
            </a:xfrm>
            <a:prstGeom prst="wedgeRoundRectCallout">
              <a:avLst>
                <a:gd name="adj1" fmla="val -39437"/>
                <a:gd name="adj2" fmla="val 77377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Lucida Sans"/>
                <a:cs typeface="Lucida Sans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641871E-934E-B5FA-76B3-7AE0B11384DE}"/>
                </a:ext>
              </a:extLst>
            </p:cNvPr>
            <p:cNvSpPr txBox="1"/>
            <p:nvPr/>
          </p:nvSpPr>
          <p:spPr>
            <a:xfrm>
              <a:off x="4623426" y="2127340"/>
              <a:ext cx="4604157" cy="830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“This is the first time during my university learning journey that I have felt valued and provisions are being put in place to meet my needs”.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  (MaRILU</a:t>
              </a:r>
              <a:r>
                <a:rPr lang="en-GB" sz="1600" baseline="40000" dirty="0">
                  <a:latin typeface="Arial" panose="020B0604020202020204" pitchFamily="34" charset="0"/>
                  <a:cs typeface="Arial" panose="020B0604020202020204" pitchFamily="34" charset="0"/>
                </a:rPr>
                <a:t>®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 user, 2025)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96A0FD-DFB2-80D2-FB89-FC717FCCBFE9}"/>
              </a:ext>
            </a:extLst>
          </p:cNvPr>
          <p:cNvGrpSpPr/>
          <p:nvPr/>
        </p:nvGrpSpPr>
        <p:grpSpPr>
          <a:xfrm>
            <a:off x="4185220" y="3641374"/>
            <a:ext cx="3861023" cy="1875944"/>
            <a:chOff x="4381498" y="4167621"/>
            <a:chExt cx="4748749" cy="1492087"/>
          </a:xfrm>
        </p:grpSpPr>
        <p:sp>
          <p:nvSpPr>
            <p:cNvPr id="26" name="Speech Bubble: Rectangle with Corners Rounded 25">
              <a:extLst>
                <a:ext uri="{FF2B5EF4-FFF2-40B4-BE49-F238E27FC236}">
                  <a16:creationId xmlns:a16="http://schemas.microsoft.com/office/drawing/2014/main" id="{12F62AE1-B5E9-1E2A-3433-67D8F939386E}"/>
                </a:ext>
              </a:extLst>
            </p:cNvPr>
            <p:cNvSpPr/>
            <p:nvPr/>
          </p:nvSpPr>
          <p:spPr>
            <a:xfrm flipH="1">
              <a:off x="4381498" y="4167621"/>
              <a:ext cx="4670649" cy="1486640"/>
            </a:xfrm>
            <a:prstGeom prst="wedgeRoundRectCallout">
              <a:avLst>
                <a:gd name="adj1" fmla="val -61980"/>
                <a:gd name="adj2" fmla="val 19399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Lucida Sans"/>
                <a:cs typeface="Lucida San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54E3D8C-7E2B-8257-7F6E-3902694A858F}"/>
                </a:ext>
              </a:extLst>
            </p:cNvPr>
            <p:cNvSpPr txBox="1"/>
            <p:nvPr/>
          </p:nvSpPr>
          <p:spPr>
            <a:xfrm>
              <a:off x="4526090" y="4215393"/>
              <a:ext cx="4604157" cy="14443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1600" i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“It has definitely helped me feel more welcomed and supported in my lab work. I absolutely love lab sessions despite the difficulties I face, and I hope that with this in place that those difficulties will be reduced</a:t>
              </a:r>
              <a:r>
                <a:rPr lang="en-GB" sz="1600" i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”. 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(MaRILU</a:t>
              </a:r>
              <a:r>
                <a:rPr lang="en-GB" sz="1600" baseline="40000" dirty="0">
                  <a:latin typeface="Arial" panose="020B0604020202020204" pitchFamily="34" charset="0"/>
                  <a:cs typeface="Arial" panose="020B0604020202020204" pitchFamily="34" charset="0"/>
                </a:rPr>
                <a:t>®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 user, 2024)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4999E33-A0D1-B227-8FE3-2F925B47540C}"/>
              </a:ext>
            </a:extLst>
          </p:cNvPr>
          <p:cNvSpPr txBox="1"/>
          <p:nvPr/>
        </p:nvSpPr>
        <p:spPr>
          <a:xfrm>
            <a:off x="355376" y="1923189"/>
            <a:ext cx="495322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Promoting Sense of Belonging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23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C79B-5EE1-D15F-219D-197710411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AFD82-9D80-EFE6-FBB9-CC2A54312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C2209-C196-FDE9-2FE5-79E032BFE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1854F-A958-0CD3-FC27-BFF263FF6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42ACFD-35A4-8686-C41C-60E83CFAACE9}"/>
              </a:ext>
            </a:extLst>
          </p:cNvPr>
          <p:cNvSpPr txBox="1">
            <a:spLocks/>
          </p:cNvSpPr>
          <p:nvPr/>
        </p:nvSpPr>
        <p:spPr bwMode="auto">
          <a:xfrm>
            <a:off x="198438" y="779477"/>
            <a:ext cx="93122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98052-35A7-56C7-B1E2-A03D8D4BB4C3}"/>
              </a:ext>
            </a:extLst>
          </p:cNvPr>
          <p:cNvSpPr/>
          <p:nvPr/>
        </p:nvSpPr>
        <p:spPr>
          <a:xfrm>
            <a:off x="198438" y="1769035"/>
            <a:ext cx="9610732" cy="4261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MaRILU</a:t>
            </a:r>
            <a:r>
              <a:rPr lang="en-GB" sz="2200" baseline="4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is a </a:t>
            </a:r>
            <a:r>
              <a:rPr lang="en-GB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22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ool institutions can use to harness the knowledge and lived experience of disabled students to ensure inclusivity and accessibility in laboratories.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MaRILU</a:t>
            </a:r>
            <a:r>
              <a:rPr lang="en-GB" sz="2200" baseline="40000" dirty="0" err="1">
                <a:latin typeface="Arial" panose="020B0604020202020204" pitchFamily="34" charset="0"/>
                <a:cs typeface="Arial" panose="020B0604020202020204" pitchFamily="34" charset="0"/>
              </a:rPr>
              <a:t>®’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200" baseline="4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applications is not limited to biosciences/chemistry courses. </a:t>
            </a:r>
            <a:endParaRPr lang="en-GB" sz="2200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MaRILU</a:t>
            </a:r>
            <a:r>
              <a:rPr lang="en-GB" sz="2200" baseline="4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2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mproves </a:t>
            </a:r>
            <a:r>
              <a:rPr lang="en-GB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disabled </a:t>
            </a:r>
            <a:r>
              <a:rPr lang="en-GB" sz="22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students'  </a:t>
            </a:r>
            <a:r>
              <a:rPr lang="en-GB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safety and </a:t>
            </a:r>
            <a:r>
              <a:rPr lang="en-GB" sz="22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empowers them </a:t>
            </a:r>
            <a:r>
              <a:rPr lang="en-GB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to work in an improved ‘social model’ of disability (Bunbury, 2018).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The MaRILU</a:t>
            </a:r>
            <a:r>
              <a:rPr lang="en-GB" sz="2200" baseline="4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GB" sz="22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process helps to improve our anticipatory duty under the Equality Act.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37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AA6F42-6627-C6AD-CB67-D09BA0D0D8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488"/>
          <a:stretch>
            <a:fillRect/>
          </a:stretch>
        </p:blipFill>
        <p:spPr>
          <a:xfrm>
            <a:off x="4024768" y="2881478"/>
            <a:ext cx="5183733" cy="319704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3DE10-66FB-5D9E-3C60-0F57B5BE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6 May, 2026</a:t>
            </a:fld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 descr="Page 17 footer with today's date and the MaRILU TM text on it.">
            <a:extLst>
              <a:ext uri="{FF2B5EF4-FFF2-40B4-BE49-F238E27FC236}">
                <a16:creationId xmlns:a16="http://schemas.microsoft.com/office/drawing/2014/main" id="{58B06920-AAEC-1094-DF9E-5695974C0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3DCB7-985E-AC13-0DA6-BFD2AE094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367C42-7E6D-66B4-FE26-4253C020E420}"/>
              </a:ext>
            </a:extLst>
          </p:cNvPr>
          <p:cNvSpPr/>
          <p:nvPr/>
        </p:nvSpPr>
        <p:spPr>
          <a:xfrm>
            <a:off x="710197" y="1808631"/>
            <a:ext cx="8485605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3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 </a:t>
            </a:r>
            <a:r>
              <a:rPr lang="en-GB" sz="23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comes a point where we need to stop just pulling people out of the river. We need to go upstream and find out why they’re falling in”.  </a:t>
            </a:r>
            <a:r>
              <a:rPr lang="en-GB" sz="23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Archbishop Desmond Tutu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B6EBC7C-FC6B-CFC7-1750-B31C8B8B80FD}"/>
              </a:ext>
            </a:extLst>
          </p:cNvPr>
          <p:cNvSpPr txBox="1">
            <a:spLocks/>
          </p:cNvSpPr>
          <p:nvPr/>
        </p:nvSpPr>
        <p:spPr bwMode="auto">
          <a:xfrm>
            <a:off x="198438" y="779477"/>
            <a:ext cx="93122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024160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42B65-B10C-3828-D2AD-F7550AB06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artoon of a child holding a trophy&#10;&#10;AI-generated content may be incorrect.">
            <a:extLst>
              <a:ext uri="{FF2B5EF4-FFF2-40B4-BE49-F238E27FC236}">
                <a16:creationId xmlns:a16="http://schemas.microsoft.com/office/drawing/2014/main" id="{3F180C0D-D86A-3844-48C0-82A44F90E5F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3" b="10439"/>
          <a:stretch/>
        </p:blipFill>
        <p:spPr>
          <a:xfrm>
            <a:off x="7708064" y="3163881"/>
            <a:ext cx="2152216" cy="2773369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6254B-190F-0725-58E4-E1B62D662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6 May, 2026</a:t>
            </a:fld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 descr="Page 17 footer with today's date and the MaRILU TM text on it.">
            <a:extLst>
              <a:ext uri="{FF2B5EF4-FFF2-40B4-BE49-F238E27FC236}">
                <a16:creationId xmlns:a16="http://schemas.microsoft.com/office/drawing/2014/main" id="{E4E611B8-9445-ACEE-9551-5BB545802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123BF-9378-4BF8-01A0-0248E0E04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33503B-772D-0E4A-7318-973A366AE53E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289367" y="775133"/>
            <a:ext cx="9216583" cy="76746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ctr" defTabSz="914400" latinLnBrk="0">
              <a:buClrTx/>
              <a:buSzTx/>
              <a:buFontTx/>
              <a:buNone/>
              <a:tabLst/>
              <a:defRPr/>
            </a:pPr>
            <a:r>
              <a:rPr kumimoji="0" lang="en-US" sz="300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Awards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27271E-EF38-C17B-B51A-8B4B9E9D2F3C}"/>
              </a:ext>
            </a:extLst>
          </p:cNvPr>
          <p:cNvSpPr/>
          <p:nvPr/>
        </p:nvSpPr>
        <p:spPr>
          <a:xfrm>
            <a:off x="198438" y="1467098"/>
            <a:ext cx="8473787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HE Bioscience Teacher of the Year (2025)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Recipient of Times Higher Education Award for </a:t>
            </a:r>
            <a:r>
              <a:rPr lang="en-GB" sz="2100" dirty="0" err="1">
                <a:latin typeface="Arial" panose="020B0604020202020204" pitchFamily="34" charset="0"/>
                <a:cs typeface="Arial" panose="020B0604020202020204" pitchFamily="34" charset="0"/>
              </a:rPr>
              <a:t>MaRILU</a:t>
            </a:r>
            <a:r>
              <a:rPr lang="en-GB" sz="2100" baseline="4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 (2024) in the EDI category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Bradford Teaching Excellence Award (2024)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Vice Chancellor’s Outstanding Achievers Award for outstanding contribution to Learning and Teaching (2024)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Vice Chancellor’s Outstanding Achievers Award Winner (2023) in the EDI category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Vice Chancellor’s Outstanding Achievers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individual commendation award for my commitment to inclusive learning and teaching (2023)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461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2AD66-C071-73DA-2AF1-1941142FF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 descr="Page 1 footer with today's date and the MaRILU TM text on it.">
            <a:extLst>
              <a:ext uri="{FF2B5EF4-FFF2-40B4-BE49-F238E27FC236}">
                <a16:creationId xmlns:a16="http://schemas.microsoft.com/office/drawing/2014/main" id="{1BBE1CF6-F381-5B39-8EA8-17BDF40C9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F64FC-B31A-2B24-F581-ACC8A59B4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7" name="Marilu ID Film" descr="MaRILU Video - The video starts with a close-up of a lens.  This then moves out to a laboratory worker using a binocular microscope and showing the MaRILU Logo which illustrates the concept of connection and inclusion using two arrow shapes which gradually move together,  eventually meeting to form a contemporary, abstract M letterform.  The video then flicks to a laboratory worker wearing Personal Protective Equipment (PPE) including a full face shield and again the MaRILU and also the University of Bradford logo, with the University phrase ‘Making Knowledge Work’. ">
            <a:hlinkClick r:id="" action="ppaction://media"/>
            <a:extLst>
              <a:ext uri="{FF2B5EF4-FFF2-40B4-BE49-F238E27FC236}">
                <a16:creationId xmlns:a16="http://schemas.microsoft.com/office/drawing/2014/main" id="{EF930AE0-D328-E4F2-0B76-1A6C191D346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0282" y="1773238"/>
            <a:ext cx="7565435" cy="43332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0DD40C-3A00-34CD-B76A-804C202A8CB5}"/>
              </a:ext>
            </a:extLst>
          </p:cNvPr>
          <p:cNvSpPr txBox="1">
            <a:spLocks/>
          </p:cNvSpPr>
          <p:nvPr/>
        </p:nvSpPr>
        <p:spPr bwMode="auto">
          <a:xfrm>
            <a:off x="830940" y="839089"/>
            <a:ext cx="8244120" cy="63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MaRILU</a:t>
            </a:r>
            <a:r>
              <a:rPr lang="en-GB" sz="2800" baseline="4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: Registered Trademark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79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3DE10-66FB-5D9E-3C60-0F57B5BE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06920-AAEC-1094-DF9E-5695974C0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3DCB7-985E-AC13-0DA6-BFD2AE094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89BC4F2-ACD4-7D58-4BF4-3F972F0FF75C}"/>
              </a:ext>
            </a:extLst>
          </p:cNvPr>
          <p:cNvSpPr txBox="1">
            <a:spLocks/>
          </p:cNvSpPr>
          <p:nvPr/>
        </p:nvSpPr>
        <p:spPr bwMode="auto">
          <a:xfrm>
            <a:off x="1309990" y="830689"/>
            <a:ext cx="7286017" cy="885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Background &amp; Context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D733FF-67B6-5804-3494-2387425A3C02}"/>
              </a:ext>
            </a:extLst>
          </p:cNvPr>
          <p:cNvSpPr/>
          <p:nvPr/>
        </p:nvSpPr>
        <p:spPr>
          <a:xfrm>
            <a:off x="147632" y="1853066"/>
            <a:ext cx="96107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GB" sz="2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mplementation of SENDA </a:t>
            </a: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GB" sz="2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 4 of the Disability Discrimination Act (2002) and </a:t>
            </a: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GB" sz="2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quality Act (2010) </a:t>
            </a: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required</a:t>
            </a:r>
            <a:r>
              <a:rPr lang="en-GB" sz="2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Universities to remove discriminatory practices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Legislation had enormous implications in terms of its requirements for reasonable adjustments to the curriculum, pedagogy and assessment.</a:t>
            </a:r>
            <a:endParaRPr lang="en-GB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As a result, Learner Support Profiles or there equivalent were introduced across the Higher Education sector.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number of students’ with disabilities in HE has steadily increased over the past five years and accounts for around 18% of students (HESA, 2025).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5808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B638C-D147-02B7-0DAF-42059F745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66D70-C47C-A518-8074-3A654073B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B7D4E-DD13-4384-DE6D-3E18F8300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F9B77-D9A4-5912-1B05-46E135FB7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1026" name="Picture 2" descr="Thank You Cartoon Images – Browse 95,356 Stock Photos, Vectors, and Video |  Adobe Stock">
            <a:extLst>
              <a:ext uri="{FF2B5EF4-FFF2-40B4-BE49-F238E27FC236}">
                <a16:creationId xmlns:a16="http://schemas.microsoft.com/office/drawing/2014/main" id="{CECF3999-BEB1-18FB-0BA3-12EFD729CB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6" b="5934"/>
          <a:stretch/>
        </p:blipFill>
        <p:spPr bwMode="auto">
          <a:xfrm>
            <a:off x="3161414" y="4838011"/>
            <a:ext cx="3296495" cy="148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group of people in white coats&#10;&#10;AI-generated content may be incorrect.">
            <a:extLst>
              <a:ext uri="{FF2B5EF4-FFF2-40B4-BE49-F238E27FC236}">
                <a16:creationId xmlns:a16="http://schemas.microsoft.com/office/drawing/2014/main" id="{1A64B69C-06E2-1B2A-13BE-472C9CA3FF9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812" y="1012585"/>
            <a:ext cx="5833838" cy="388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623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3DE10-66FB-5D9E-3C60-0F57B5BE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06920-AAEC-1094-DF9E-5695974C0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3DCB7-985E-AC13-0DA6-BFD2AE094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89BC4F2-ACD4-7D58-4BF4-3F972F0FF75C}"/>
              </a:ext>
            </a:extLst>
          </p:cNvPr>
          <p:cNvSpPr txBox="1">
            <a:spLocks/>
          </p:cNvSpPr>
          <p:nvPr/>
        </p:nvSpPr>
        <p:spPr bwMode="auto">
          <a:xfrm>
            <a:off x="64231" y="668497"/>
            <a:ext cx="977753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D733FF-67B6-5804-3494-2387425A3C02}"/>
              </a:ext>
            </a:extLst>
          </p:cNvPr>
          <p:cNvSpPr/>
          <p:nvPr/>
        </p:nvSpPr>
        <p:spPr>
          <a:xfrm>
            <a:off x="56456" y="1531268"/>
            <a:ext cx="97055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Disability Discrimination Act  (1995).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https://www.legislation.gov.uk/ukpga/1995/50/contents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Equality Act  (2010).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https://www.legislation.gov.uk/ukpga/2010/15/contents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HESA. (2025). What are the characteristics of HE Students? HESA. 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https://www.hesa.ac.uk/news/20-03-2025/sb271-higher-education-student-statistics/numbers</a:t>
            </a:r>
            <a:endParaRPr lang="en-GB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Boval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J., &amp; Kennedy, S. (2018). Laboratory Safety for All: Accommodating Students with Disabilities in Chemistry Teaching Laboratories. In E. Sweet, W. Strobel Gower, &amp; C. E. Heltzel (Eds.), Accessibility in the Laboratory (pp. 99–115). American Chemical Society.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https://doi.org/10.1021/bk-2018-1272.ch008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Oliver, M. (2013). The social model of disability: Thirty years on. Disability &amp; Society, 28(7), 1024–1026. https://doi.org/10.1080/09687599.2013.818773</a:t>
            </a:r>
          </a:p>
        </p:txBody>
      </p:sp>
    </p:spTree>
    <p:extLst>
      <p:ext uri="{BB962C8B-B14F-4D97-AF65-F5344CB8AC3E}">
        <p14:creationId xmlns:p14="http://schemas.microsoft.com/office/powerpoint/2010/main" val="274185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3DE10-66FB-5D9E-3C60-0F57B5BE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06920-AAEC-1094-DF9E-5695974C0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3DCB7-985E-AC13-0DA6-BFD2AE094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>
                <a:latin typeface="Calibri"/>
                <a:ea typeface="Calibri"/>
                <a:cs typeface="Calibri"/>
              </a:rPr>
              <a:pPr>
                <a:defRPr/>
              </a:pPr>
              <a:t>3</a:t>
            </a:fld>
            <a:endParaRPr lang="en-GB">
              <a:latin typeface="Calibri"/>
              <a:ea typeface="Calibri"/>
              <a:cs typeface="Calibri"/>
            </a:endParaRPr>
          </a:p>
        </p:txBody>
      </p:sp>
      <p:grpSp>
        <p:nvGrpSpPr>
          <p:cNvPr id="17" name="Group 16" descr="A group of diverse people with various disabilities and impairments">
            <a:extLst>
              <a:ext uri="{FF2B5EF4-FFF2-40B4-BE49-F238E27FC236}">
                <a16:creationId xmlns:a16="http://schemas.microsoft.com/office/drawing/2014/main" id="{BC560BE3-7211-28DA-1CEC-CEE95B76A1FF}"/>
              </a:ext>
            </a:extLst>
          </p:cNvPr>
          <p:cNvGrpSpPr/>
          <p:nvPr/>
        </p:nvGrpSpPr>
        <p:grpSpPr>
          <a:xfrm>
            <a:off x="2247152" y="1677722"/>
            <a:ext cx="4885168" cy="2270988"/>
            <a:chOff x="966606" y="1562753"/>
            <a:chExt cx="7709561" cy="376139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9CE3FC0-3608-0434-43D0-24F5A48228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821"/>
            <a:stretch/>
          </p:blipFill>
          <p:spPr>
            <a:xfrm>
              <a:off x="966606" y="1591657"/>
              <a:ext cx="7709561" cy="3732493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8E0C88C-749A-486B-0949-780EA754AB39}"/>
                </a:ext>
              </a:extLst>
            </p:cNvPr>
            <p:cNvSpPr/>
            <p:nvPr/>
          </p:nvSpPr>
          <p:spPr>
            <a:xfrm>
              <a:off x="966606" y="1562753"/>
              <a:ext cx="661958" cy="501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Lucida Sans"/>
                <a:cs typeface="Lucida Sans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572A78E-B7E2-B961-C790-2A763FF31293}"/>
              </a:ext>
            </a:extLst>
          </p:cNvPr>
          <p:cNvSpPr/>
          <p:nvPr/>
        </p:nvSpPr>
        <p:spPr>
          <a:xfrm>
            <a:off x="284328" y="4108278"/>
            <a:ext cx="96393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Significant proportion of disabled students in HE, including Bradford University have complex needs</a:t>
            </a:r>
            <a:r>
              <a:rPr lang="en-GB" sz="2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GB" sz="2100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1C5EE-C78D-A7C6-14C7-788098ABD501}"/>
              </a:ext>
            </a:extLst>
          </p:cNvPr>
          <p:cNvSpPr txBox="1">
            <a:spLocks/>
          </p:cNvSpPr>
          <p:nvPr/>
        </p:nvSpPr>
        <p:spPr bwMode="auto">
          <a:xfrm>
            <a:off x="1309991" y="670755"/>
            <a:ext cx="7286017" cy="885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Background &amp; Context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88041B-6940-6CF8-5724-0D89D85AEF03}"/>
              </a:ext>
            </a:extLst>
          </p:cNvPr>
          <p:cNvSpPr/>
          <p:nvPr/>
        </p:nvSpPr>
        <p:spPr>
          <a:xfrm>
            <a:off x="266665" y="4877719"/>
            <a:ext cx="96393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Students with certain disabilities struggle with laboratory work (</a:t>
            </a:r>
            <a:r>
              <a:rPr lang="en-GB" sz="2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Boval</a:t>
            </a:r>
            <a:r>
              <a:rPr lang="en-GB" sz="2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Kennedy, 2018).</a:t>
            </a:r>
            <a:endParaRPr lang="en-GB" sz="2100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0E4344-0FF8-2B2A-14F4-34BA0AE43E3A}"/>
              </a:ext>
            </a:extLst>
          </p:cNvPr>
          <p:cNvSpPr/>
          <p:nvPr/>
        </p:nvSpPr>
        <p:spPr>
          <a:xfrm>
            <a:off x="305576" y="5608959"/>
            <a:ext cx="96393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Absence nationally of a comprehensive strategy for implementing reasonable adjustments</a:t>
            </a:r>
          </a:p>
        </p:txBody>
      </p:sp>
    </p:spTree>
    <p:extLst>
      <p:ext uri="{BB962C8B-B14F-4D97-AF65-F5344CB8AC3E}">
        <p14:creationId xmlns:p14="http://schemas.microsoft.com/office/powerpoint/2010/main" val="3679688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31EF3-1874-91F6-37D4-3E1953CE3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28F4F-1633-645A-EA91-5A632D36B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4DFE9-6C1E-68F5-7BC3-B2D80F983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B6CE74D-F976-7D63-3752-8893215A5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20751" y="6337300"/>
            <a:ext cx="6789738" cy="365125"/>
          </a:xfrm>
        </p:spPr>
        <p:txBody>
          <a:bodyPr/>
          <a:lstStyle/>
          <a:p>
            <a:pPr algn="r">
              <a:defRPr/>
            </a:pPr>
            <a:r>
              <a:rPr lang="en-GB" dirty="0"/>
              <a:t>MaRILU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47D5672-903C-185E-EBFF-FBCCD58BCD34}"/>
              </a:ext>
            </a:extLst>
          </p:cNvPr>
          <p:cNvSpPr txBox="1">
            <a:spLocks/>
          </p:cNvSpPr>
          <p:nvPr/>
        </p:nvSpPr>
        <p:spPr bwMode="auto">
          <a:xfrm>
            <a:off x="267582" y="1379687"/>
            <a:ext cx="8244120" cy="63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Inclusive Practices  Focus Mainly on: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5501752-D603-BEE8-4C3C-085EDF320EC8}"/>
              </a:ext>
            </a:extLst>
          </p:cNvPr>
          <p:cNvGrpSpPr/>
          <p:nvPr/>
        </p:nvGrpSpPr>
        <p:grpSpPr>
          <a:xfrm>
            <a:off x="7266024" y="1932499"/>
            <a:ext cx="2372394" cy="2503488"/>
            <a:chOff x="3861449" y="2148513"/>
            <a:chExt cx="2268948" cy="118506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4BBAEE6-D405-6BDB-501D-52CB85C6B8E2}"/>
                </a:ext>
              </a:extLst>
            </p:cNvPr>
            <p:cNvSpPr/>
            <p:nvPr/>
          </p:nvSpPr>
          <p:spPr>
            <a:xfrm>
              <a:off x="3861449" y="2148513"/>
              <a:ext cx="2268948" cy="118506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AE9F784-C7BA-BFE6-D66B-09108253F025}"/>
                </a:ext>
              </a:extLst>
            </p:cNvPr>
            <p:cNvSpPr txBox="1"/>
            <p:nvPr/>
          </p:nvSpPr>
          <p:spPr>
            <a:xfrm>
              <a:off x="4076964" y="2497787"/>
              <a:ext cx="2004793" cy="393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Laboratory </a:t>
              </a:r>
              <a:r>
                <a:rPr lang="en-GB" sz="24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Practicals</a:t>
              </a:r>
              <a:r>
                <a:rPr lang="en-GB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</a:p>
          </p:txBody>
        </p:sp>
      </p:grpSp>
      <p:pic>
        <p:nvPicPr>
          <p:cNvPr id="16" name="Picture 15" descr="A picture of diverse people standing on top of the world holding hands, surrounded by books. ">
            <a:extLst>
              <a:ext uri="{FF2B5EF4-FFF2-40B4-BE49-F238E27FC236}">
                <a16:creationId xmlns:a16="http://schemas.microsoft.com/office/drawing/2014/main" id="{52E26EB2-6D8E-AF75-69B3-252E3031CD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14419" r="15000"/>
          <a:stretch/>
        </p:blipFill>
        <p:spPr>
          <a:xfrm>
            <a:off x="7569917" y="289672"/>
            <a:ext cx="2082152" cy="1576918"/>
          </a:xfrm>
          <a:prstGeom prst="rect">
            <a:avLst/>
          </a:prstGeom>
        </p:spPr>
      </p:pic>
      <p:grpSp>
        <p:nvGrpSpPr>
          <p:cNvPr id="30" name="Group 29" descr="A Venn diagram illustrating the embedding of inclusive practices in teaching and learning and assessment strategies but not on laboratory teaching. ">
            <a:extLst>
              <a:ext uri="{FF2B5EF4-FFF2-40B4-BE49-F238E27FC236}">
                <a16:creationId xmlns:a16="http://schemas.microsoft.com/office/drawing/2014/main" id="{D5AF29EA-5D71-3C60-5BDF-992E61CBD685}"/>
              </a:ext>
            </a:extLst>
          </p:cNvPr>
          <p:cNvGrpSpPr/>
          <p:nvPr/>
        </p:nvGrpSpPr>
        <p:grpSpPr>
          <a:xfrm>
            <a:off x="495834" y="2081720"/>
            <a:ext cx="6141556" cy="3866290"/>
            <a:chOff x="272092" y="1770434"/>
            <a:chExt cx="6141556" cy="386629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4D84391-A923-BF09-5602-81DFD74C06B0}"/>
                </a:ext>
              </a:extLst>
            </p:cNvPr>
            <p:cNvSpPr/>
            <p:nvPr/>
          </p:nvSpPr>
          <p:spPr>
            <a:xfrm>
              <a:off x="272092" y="1770434"/>
              <a:ext cx="3988623" cy="382297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4283EC3-EADC-3A50-97BC-A288449140F7}"/>
                </a:ext>
              </a:extLst>
            </p:cNvPr>
            <p:cNvSpPr txBox="1"/>
            <p:nvPr/>
          </p:nvSpPr>
          <p:spPr>
            <a:xfrm>
              <a:off x="382079" y="3293703"/>
              <a:ext cx="2221240" cy="830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Teaching &amp; </a:t>
              </a:r>
            </a:p>
            <a:p>
              <a:r>
                <a:rPr lang="en-GB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Learning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7DE826C-2684-2B48-C5EE-B8ECEA2238A4}"/>
                </a:ext>
              </a:extLst>
            </p:cNvPr>
            <p:cNvSpPr/>
            <p:nvPr/>
          </p:nvSpPr>
          <p:spPr>
            <a:xfrm>
              <a:off x="2425025" y="1770434"/>
              <a:ext cx="3988623" cy="382297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06F4409-FAF6-56ED-8CA1-B69F4C01FB4D}"/>
                </a:ext>
              </a:extLst>
            </p:cNvPr>
            <p:cNvSpPr txBox="1"/>
            <p:nvPr/>
          </p:nvSpPr>
          <p:spPr>
            <a:xfrm>
              <a:off x="4337924" y="3304376"/>
              <a:ext cx="20465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Assessment Strategy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6E4B233-960F-FC93-35E1-861B3E64DB1E}"/>
                </a:ext>
              </a:extLst>
            </p:cNvPr>
            <p:cNvSpPr txBox="1"/>
            <p:nvPr/>
          </p:nvSpPr>
          <p:spPr>
            <a:xfrm>
              <a:off x="2545672" y="3293704"/>
              <a:ext cx="18214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Inclusive Practices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6A9CDF5-4815-F0CB-5EA5-20DD668FBCBB}"/>
                </a:ext>
              </a:extLst>
            </p:cNvPr>
            <p:cNvSpPr/>
            <p:nvPr/>
          </p:nvSpPr>
          <p:spPr>
            <a:xfrm>
              <a:off x="302604" y="1770434"/>
              <a:ext cx="3958112" cy="3866290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Lucida Sans"/>
                <a:cs typeface="Lucida Sans"/>
              </a:endParaRPr>
            </a:p>
          </p:txBody>
        </p: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AF0C9A61-722F-FB0D-9127-C9E26FC7ED65}"/>
              </a:ext>
            </a:extLst>
          </p:cNvPr>
          <p:cNvSpPr txBox="1">
            <a:spLocks/>
          </p:cNvSpPr>
          <p:nvPr/>
        </p:nvSpPr>
        <p:spPr bwMode="auto">
          <a:xfrm>
            <a:off x="365346" y="767749"/>
            <a:ext cx="8244120" cy="63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Problem?</a:t>
            </a:r>
          </a:p>
        </p:txBody>
      </p:sp>
    </p:spTree>
    <p:extLst>
      <p:ext uri="{BB962C8B-B14F-4D97-AF65-F5344CB8AC3E}">
        <p14:creationId xmlns:p14="http://schemas.microsoft.com/office/powerpoint/2010/main" val="269168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2222F-C865-FB99-D085-A431EF43F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48FC5-5450-EDDC-5D53-24671B0F2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B3638-B2D5-7AC1-AC37-A487280CC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D0F4D-B800-32CB-7333-FDA46556B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5B6B38-F602-A218-3803-142B436E8ED0}"/>
              </a:ext>
            </a:extLst>
          </p:cNvPr>
          <p:cNvSpPr txBox="1">
            <a:spLocks/>
          </p:cNvSpPr>
          <p:nvPr/>
        </p:nvSpPr>
        <p:spPr bwMode="auto">
          <a:xfrm>
            <a:off x="830940" y="1029687"/>
            <a:ext cx="8244120" cy="63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Diverse Student Co-</a:t>
            </a:r>
            <a:r>
              <a:rPr lang="en-US" sz="3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hort</a:t>
            </a:r>
            <a:r>
              <a:rPr lang="en-US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US" sz="3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UoB</a:t>
            </a:r>
            <a:endParaRPr lang="en-US" sz="3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1E0BD8-0F50-7E0A-04A8-DA9C5DF4D844}"/>
              </a:ext>
            </a:extLst>
          </p:cNvPr>
          <p:cNvSpPr/>
          <p:nvPr/>
        </p:nvSpPr>
        <p:spPr>
          <a:xfrm>
            <a:off x="274920" y="4510003"/>
            <a:ext cx="94558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Students are </a:t>
            </a: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predominately from ethnic minorities (84%)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Socioeconomically disadvantaged backgrounds with a diverse intersectionality of protected characteristics including disabilities (17%).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D62C752-890A-44C1-E643-4631807685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" y="2375901"/>
            <a:ext cx="9639335" cy="175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711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F539A3-8443-71A6-9AE6-9DBAD600A6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13241-9DD6-87EB-CF0E-4719D397A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E7B60-C677-29BE-075C-B603CF29E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EE74A-5100-17FD-1462-77ACFCCFD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30483CA-7CD8-F56C-6460-AED5C4F8F8D1}"/>
              </a:ext>
            </a:extLst>
          </p:cNvPr>
          <p:cNvGrpSpPr/>
          <p:nvPr/>
        </p:nvGrpSpPr>
        <p:grpSpPr>
          <a:xfrm>
            <a:off x="904874" y="2464059"/>
            <a:ext cx="5767184" cy="2351782"/>
            <a:chOff x="1330035" y="3214255"/>
            <a:chExt cx="5514109" cy="2043262"/>
          </a:xfrm>
        </p:grpSpPr>
        <p:sp>
          <p:nvSpPr>
            <p:cNvPr id="3" name="Speech Bubble: Rectangle with Corners Rounded 2">
              <a:extLst>
                <a:ext uri="{FF2B5EF4-FFF2-40B4-BE49-F238E27FC236}">
                  <a16:creationId xmlns:a16="http://schemas.microsoft.com/office/drawing/2014/main" id="{F949A1C5-7D18-6C81-7D0E-E68EA3600B28}"/>
                </a:ext>
              </a:extLst>
            </p:cNvPr>
            <p:cNvSpPr/>
            <p:nvPr/>
          </p:nvSpPr>
          <p:spPr>
            <a:xfrm flipH="1">
              <a:off x="1330035" y="3214255"/>
              <a:ext cx="5514109" cy="2043262"/>
            </a:xfrm>
            <a:prstGeom prst="wedgeRoundRectCallout">
              <a:avLst>
                <a:gd name="adj1" fmla="val -60479"/>
                <a:gd name="adj2" fmla="val -35679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Lucida Sans"/>
                <a:cs typeface="Lucida San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F851B8D-3C49-2381-5449-E0F807EA25E8}"/>
                </a:ext>
              </a:extLst>
            </p:cNvPr>
            <p:cNvSpPr txBox="1"/>
            <p:nvPr/>
          </p:nvSpPr>
          <p:spPr>
            <a:xfrm>
              <a:off x="2720751" y="3297382"/>
              <a:ext cx="3359507" cy="364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Student Feedback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FBD2689-1F35-23D3-9F1C-2410E4BCA2E7}"/>
                </a:ext>
              </a:extLst>
            </p:cNvPr>
            <p:cNvSpPr txBox="1"/>
            <p:nvPr/>
          </p:nvSpPr>
          <p:spPr>
            <a:xfrm>
              <a:off x="1552967" y="3661217"/>
              <a:ext cx="5291176" cy="1225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200" i="1" dirty="0">
                  <a:latin typeface="Arial" panose="020B0604020202020204" pitchFamily="34" charset="0"/>
                  <a:cs typeface="Arial" panose="020B0604020202020204" pitchFamily="34" charset="0"/>
                </a:rPr>
                <a:t>Laboratory Experience is not inclusive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200" i="1" dirty="0">
                  <a:latin typeface="Arial" panose="020B0604020202020204" pitchFamily="34" charset="0"/>
                  <a:cs typeface="Arial" panose="020B0604020202020204" pitchFamily="34" charset="0"/>
                </a:rPr>
                <a:t>Needs were not being met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200" i="1" dirty="0">
                  <a:latin typeface="Arial" panose="020B0604020202020204" pitchFamily="34" charset="0"/>
                  <a:cs typeface="Arial" panose="020B0604020202020204" pitchFamily="34" charset="0"/>
                </a:rPr>
                <a:t>Did not feel a sense of belonging</a:t>
              </a:r>
            </a:p>
          </p:txBody>
        </p:sp>
      </p:grpSp>
      <p:pic>
        <p:nvPicPr>
          <p:cNvPr id="11" name="Picture 10" descr="A cartoon of a girl in a wheelchair looking sad and asking herself &quot;how am I supposed to do Science.&quot;">
            <a:extLst>
              <a:ext uri="{FF2B5EF4-FFF2-40B4-BE49-F238E27FC236}">
                <a16:creationId xmlns:a16="http://schemas.microsoft.com/office/drawing/2014/main" id="{CDEF9FF5-371E-878C-5E87-C2052AA9B4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1338" y="2262384"/>
            <a:ext cx="2793062" cy="35637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E09FF1-2BA0-585D-0200-3D5BF12EB5EB}"/>
              </a:ext>
            </a:extLst>
          </p:cNvPr>
          <p:cNvSpPr txBox="1">
            <a:spLocks/>
          </p:cNvSpPr>
          <p:nvPr/>
        </p:nvSpPr>
        <p:spPr bwMode="auto">
          <a:xfrm>
            <a:off x="830940" y="831567"/>
            <a:ext cx="8244120" cy="63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Voice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065FC7E-B4B4-630B-59EC-648DBD2F2CCA}"/>
              </a:ext>
            </a:extLst>
          </p:cNvPr>
          <p:cNvSpPr txBox="1">
            <a:spLocks/>
          </p:cNvSpPr>
          <p:nvPr/>
        </p:nvSpPr>
        <p:spPr bwMode="auto">
          <a:xfrm>
            <a:off x="589280" y="1460008"/>
            <a:ext cx="8244120" cy="63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Said……</a:t>
            </a:r>
          </a:p>
        </p:txBody>
      </p:sp>
    </p:spTree>
    <p:extLst>
      <p:ext uri="{BB962C8B-B14F-4D97-AF65-F5344CB8AC3E}">
        <p14:creationId xmlns:p14="http://schemas.microsoft.com/office/powerpoint/2010/main" val="112729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61F8C-7B95-2298-5B37-9007F92C1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FE728-B63B-7403-1C5A-782B057E8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99266-7458-A022-53B3-DAC683B80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MaRILU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75DE2-5EF5-66A0-F564-843F48E0A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D60510-1CED-7259-9D7B-D869715619AD}"/>
              </a:ext>
            </a:extLst>
          </p:cNvPr>
          <p:cNvSpPr txBox="1">
            <a:spLocks/>
          </p:cNvSpPr>
          <p:nvPr/>
        </p:nvSpPr>
        <p:spPr bwMode="auto">
          <a:xfrm>
            <a:off x="830940" y="831567"/>
            <a:ext cx="8244120" cy="63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Voice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7DF8ECB-5654-4C67-8FF4-CE162F805EF2}"/>
              </a:ext>
            </a:extLst>
          </p:cNvPr>
          <p:cNvSpPr txBox="1">
            <a:spLocks/>
          </p:cNvSpPr>
          <p:nvPr/>
        </p:nvSpPr>
        <p:spPr bwMode="auto">
          <a:xfrm>
            <a:off x="589280" y="1653853"/>
            <a:ext cx="3121980" cy="63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Heard.……….			</a:t>
            </a:r>
          </a:p>
        </p:txBody>
      </p:sp>
      <p:pic>
        <p:nvPicPr>
          <p:cNvPr id="7" name="Picture 6" descr="A cartoon of a girl in a wheelchair punching her fist in the air in elation.">
            <a:extLst>
              <a:ext uri="{FF2B5EF4-FFF2-40B4-BE49-F238E27FC236}">
                <a16:creationId xmlns:a16="http://schemas.microsoft.com/office/drawing/2014/main" id="{7E8B7EC7-76D6-B079-B187-11F280851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080" y="3163645"/>
            <a:ext cx="2586633" cy="3052446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C2220D8-3329-8C10-D9E3-25570AD6DD86}"/>
              </a:ext>
            </a:extLst>
          </p:cNvPr>
          <p:cNvSpPr/>
          <p:nvPr/>
        </p:nvSpPr>
        <p:spPr>
          <a:xfrm>
            <a:off x="2884745" y="2611114"/>
            <a:ext cx="579816" cy="67729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Lucida Sans"/>
              <a:cs typeface="Lucida Sans"/>
            </a:endParaRPr>
          </a:p>
        </p:txBody>
      </p:sp>
      <p:pic>
        <p:nvPicPr>
          <p:cNvPr id="2050" name="Picture 2" descr="(Tonya) Pharmacist Woman is Questioning">
            <a:extLst>
              <a:ext uri="{FF2B5EF4-FFF2-40B4-BE49-F238E27FC236}">
                <a16:creationId xmlns:a16="http://schemas.microsoft.com/office/drawing/2014/main" id="{A26FB1C3-4555-BE67-69F0-F13C6AF3F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40" y="3249559"/>
            <a:ext cx="2880320" cy="275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B499C2C-17A6-8088-39E9-15E5AAAB1970}"/>
              </a:ext>
            </a:extLst>
          </p:cNvPr>
          <p:cNvSpPr txBox="1"/>
          <p:nvPr/>
        </p:nvSpPr>
        <p:spPr>
          <a:xfrm>
            <a:off x="932814" y="2402881"/>
            <a:ext cx="810704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naging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isks Assessment  for Disabled/Temporarily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mpaired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aboratory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sers</a:t>
            </a:r>
            <a:b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MaRILU</a:t>
            </a:r>
            <a:r>
              <a:rPr lang="en-GB" sz="2400" b="1" baseline="4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B4AB6B9-84EB-24F8-3963-117862F1B157}"/>
              </a:ext>
            </a:extLst>
          </p:cNvPr>
          <p:cNvSpPr txBox="1">
            <a:spLocks/>
          </p:cNvSpPr>
          <p:nvPr/>
        </p:nvSpPr>
        <p:spPr bwMode="auto">
          <a:xfrm>
            <a:off x="4793744" y="1412155"/>
            <a:ext cx="4422449" cy="63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3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Took Action………..</a:t>
            </a:r>
          </a:p>
        </p:txBody>
      </p:sp>
    </p:spTree>
    <p:extLst>
      <p:ext uri="{BB962C8B-B14F-4D97-AF65-F5344CB8AC3E}">
        <p14:creationId xmlns:p14="http://schemas.microsoft.com/office/powerpoint/2010/main" val="284873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980F9-9EAA-7B0D-2E15-F7FB6C57D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F4E2D-B80D-08D7-84D8-EAC4CBBC9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8B769-28DA-D313-8559-86D7C2B57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E56740B-3C6F-A4D4-70AA-A29A60DFC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20975" y="6337300"/>
            <a:ext cx="6789738" cy="365125"/>
          </a:xfrm>
        </p:spPr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B9646B-DC35-AADE-4FB7-616DE1584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657" y="1818125"/>
            <a:ext cx="2458943" cy="2458943"/>
          </a:xfrm>
          <a:prstGeom prst="rect">
            <a:avLst/>
          </a:prstGeom>
        </p:spPr>
      </p:pic>
      <p:pic>
        <p:nvPicPr>
          <p:cNvPr id="1030" name="Picture 6" descr="You are currently viewing 5 Must Know Things To Crack An Animation Job Interview">
            <a:extLst>
              <a:ext uri="{FF2B5EF4-FFF2-40B4-BE49-F238E27FC236}">
                <a16:creationId xmlns:a16="http://schemas.microsoft.com/office/drawing/2014/main" id="{12A45D32-0673-BDEE-E165-11B464CF4B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9"/>
          <a:stretch/>
        </p:blipFill>
        <p:spPr bwMode="auto">
          <a:xfrm>
            <a:off x="436657" y="3957113"/>
            <a:ext cx="2458943" cy="211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32A34C43-ADBC-92F6-833C-99F9A10AF7BE}"/>
              </a:ext>
            </a:extLst>
          </p:cNvPr>
          <p:cNvSpPr txBox="1">
            <a:spLocks/>
          </p:cNvSpPr>
          <p:nvPr/>
        </p:nvSpPr>
        <p:spPr bwMode="auto">
          <a:xfrm>
            <a:off x="830940" y="746199"/>
            <a:ext cx="8244120" cy="63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MaRILU</a:t>
            </a:r>
            <a:r>
              <a:rPr lang="en-GB" sz="2800" baseline="40000" dirty="0">
                <a:latin typeface="Arial" panose="020B0604020202020204" pitchFamily="34" charset="0"/>
                <a:cs typeface="Arial" panose="020B0604020202020204" pitchFamily="34" charset="0"/>
              </a:rPr>
              <a:t>®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BF9201-40C3-1BD3-3538-EBD47EB840D6}"/>
              </a:ext>
            </a:extLst>
          </p:cNvPr>
          <p:cNvSpPr/>
          <p:nvPr/>
        </p:nvSpPr>
        <p:spPr>
          <a:xfrm>
            <a:off x="266665" y="1389943"/>
            <a:ext cx="963933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Student-centred approach to accommodate laboratory adjustments</a:t>
            </a:r>
            <a:r>
              <a:rPr lang="en-GB" sz="2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GB" sz="2100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7654E2-9099-03ED-2AA9-78C0225A813C}"/>
              </a:ext>
            </a:extLst>
          </p:cNvPr>
          <p:cNvSpPr/>
          <p:nvPr/>
        </p:nvSpPr>
        <p:spPr>
          <a:xfrm>
            <a:off x="2720750" y="1994391"/>
            <a:ext cx="7185249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Empowers students to complete questionnaire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	- Long term impairments/conditions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	- Temporary impairments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Captures nature of impairment, how they are affected and the barriers faced in the laboratories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9F5D2B1-897E-EDCA-1503-60505816B51D}"/>
              </a:ext>
            </a:extLst>
          </p:cNvPr>
          <p:cNvSpPr/>
          <p:nvPr/>
        </p:nvSpPr>
        <p:spPr>
          <a:xfrm>
            <a:off x="2739762" y="4915967"/>
            <a:ext cx="641535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Risk assessment is co-created with students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	- Support measures are discussed, agreed 	&amp; implemented</a:t>
            </a:r>
          </a:p>
        </p:txBody>
      </p:sp>
    </p:spTree>
    <p:extLst>
      <p:ext uri="{BB962C8B-B14F-4D97-AF65-F5344CB8AC3E}">
        <p14:creationId xmlns:p14="http://schemas.microsoft.com/office/powerpoint/2010/main" val="355844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EA072-350D-1039-F295-1D39BFB05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7E13-900C-480F-B447-49F5985ED0AC}" type="datetime3">
              <a:rPr lang="en-GB" smtClean="0"/>
              <a:t>6 May, 2026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9581E-C763-7778-7DE3-012D78611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3AB24-CB41-DC4E-9662-4FF4F36C8C69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7713DA4-7B62-9714-70C7-6225A868D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20751" y="6337300"/>
            <a:ext cx="6789738" cy="365125"/>
          </a:xfrm>
        </p:spPr>
        <p:txBody>
          <a:bodyPr/>
          <a:lstStyle/>
          <a:p>
            <a:pPr algn="r">
              <a:defRPr/>
            </a:pPr>
            <a:r>
              <a:rPr lang="en-GB" dirty="0"/>
              <a:t>MaRILU </a:t>
            </a:r>
            <a:r>
              <a:rPr lang="en-GB" sz="1600" baseline="30000" dirty="0"/>
              <a:t>®</a:t>
            </a:r>
            <a:endParaRPr lang="en-GB" baseline="30000" dirty="0"/>
          </a:p>
        </p:txBody>
      </p:sp>
      <p:pic>
        <p:nvPicPr>
          <p:cNvPr id="5" name="Picture 4" descr="Image showing the information flow for MaRILU process.  The image is a flowchart from the start of the MaRILU process to the end, with decision points and data storage points and actions.">
            <a:extLst>
              <a:ext uri="{FF2B5EF4-FFF2-40B4-BE49-F238E27FC236}">
                <a16:creationId xmlns:a16="http://schemas.microsoft.com/office/drawing/2014/main" id="{EB147D0F-4E15-A8E9-86CE-0096A28B6B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30" r="140" b="-475"/>
          <a:stretch/>
        </p:blipFill>
        <p:spPr>
          <a:xfrm>
            <a:off x="1184862" y="1049374"/>
            <a:ext cx="7730832" cy="505446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12D173D-E0CA-5CC3-F0D3-1273D9B133C7}"/>
              </a:ext>
            </a:extLst>
          </p:cNvPr>
          <p:cNvSpPr txBox="1">
            <a:spLocks/>
          </p:cNvSpPr>
          <p:nvPr/>
        </p:nvSpPr>
        <p:spPr bwMode="auto">
          <a:xfrm>
            <a:off x="2853793" y="138662"/>
            <a:ext cx="6348573" cy="750836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09FDF"/>
                </a:solidFill>
                <a:latin typeface="Georgia" panose="02040502050405020303" pitchFamily="18" charset="0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FDF"/>
                </a:solidFill>
                <a:latin typeface="Georgi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93B68"/>
                </a:solidFill>
                <a:latin typeface="Georgia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dirty="0" err="1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MaRILU</a:t>
            </a:r>
            <a:r>
              <a:rPr lang="en-GB" sz="2800" baseline="4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data flow diagram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858C4D9-97DF-7562-1A87-02ADD05E9249}"/>
              </a:ext>
            </a:extLst>
          </p:cNvPr>
          <p:cNvGrpSpPr/>
          <p:nvPr/>
        </p:nvGrpSpPr>
        <p:grpSpPr>
          <a:xfrm>
            <a:off x="4820133" y="1366074"/>
            <a:ext cx="2109441" cy="1291164"/>
            <a:chOff x="4820133" y="1366074"/>
            <a:chExt cx="2109441" cy="129116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8445030-2B60-BD76-C861-85544C99A5AC}"/>
                </a:ext>
              </a:extLst>
            </p:cNvPr>
            <p:cNvSpPr/>
            <p:nvPr/>
          </p:nvSpPr>
          <p:spPr>
            <a:xfrm>
              <a:off x="4820133" y="1366074"/>
              <a:ext cx="2109441" cy="129116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Lucida Sans"/>
                <a:cs typeface="Lucida San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123AF99-48D8-6DCD-D5E1-BBF6E8A57F56}"/>
                </a:ext>
              </a:extLst>
            </p:cNvPr>
            <p:cNvSpPr txBox="1"/>
            <p:nvPr/>
          </p:nvSpPr>
          <p:spPr>
            <a:xfrm>
              <a:off x="4820133" y="1507938"/>
              <a:ext cx="2109441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MaRILU</a:t>
              </a:r>
              <a:r>
                <a:rPr lang="en-GB" sz="2000" baseline="40000" dirty="0">
                  <a:latin typeface="Arial" panose="020B0604020202020204" pitchFamily="34" charset="0"/>
                  <a:cs typeface="Arial" panose="020B0604020202020204" pitchFamily="34" charset="0"/>
                </a:rPr>
                <a:t>®</a:t>
              </a:r>
              <a:endParaRPr lang="en-GB" sz="2000" b="1" baseline="40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Form is Completed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784A877-8631-FF7F-3C87-C9D22F0DC935}"/>
              </a:ext>
            </a:extLst>
          </p:cNvPr>
          <p:cNvGrpSpPr/>
          <p:nvPr/>
        </p:nvGrpSpPr>
        <p:grpSpPr>
          <a:xfrm>
            <a:off x="4820133" y="2680388"/>
            <a:ext cx="2109441" cy="1291164"/>
            <a:chOff x="4820133" y="2680388"/>
            <a:chExt cx="2109441" cy="129116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4DF1D20-8A2A-7DE7-5B75-F4B1285B0FFE}"/>
                </a:ext>
              </a:extLst>
            </p:cNvPr>
            <p:cNvSpPr/>
            <p:nvPr/>
          </p:nvSpPr>
          <p:spPr>
            <a:xfrm>
              <a:off x="4820133" y="2680388"/>
              <a:ext cx="2109441" cy="1291164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Lucida Sans"/>
                <a:cs typeface="Lucida San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89D462C-510B-C74C-6CCF-8124BB3A943F}"/>
                </a:ext>
              </a:extLst>
            </p:cNvPr>
            <p:cNvSpPr txBox="1"/>
            <p:nvPr/>
          </p:nvSpPr>
          <p:spPr>
            <a:xfrm>
              <a:off x="4820133" y="2861164"/>
              <a:ext cx="2109441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Notification Sent to H&amp;S Advisors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37851F8-4995-B5C0-A3BA-BD450E355379}"/>
              </a:ext>
            </a:extLst>
          </p:cNvPr>
          <p:cNvGrpSpPr/>
          <p:nvPr/>
        </p:nvGrpSpPr>
        <p:grpSpPr>
          <a:xfrm>
            <a:off x="2018619" y="2245120"/>
            <a:ext cx="2109441" cy="1291164"/>
            <a:chOff x="2018619" y="2245120"/>
            <a:chExt cx="2109441" cy="129116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1577C60-041E-48B9-E19E-B3966D3278A7}"/>
                </a:ext>
              </a:extLst>
            </p:cNvPr>
            <p:cNvSpPr/>
            <p:nvPr/>
          </p:nvSpPr>
          <p:spPr>
            <a:xfrm>
              <a:off x="2018619" y="2245120"/>
              <a:ext cx="2109441" cy="129116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Lucida Sans"/>
                <a:cs typeface="Lucida Sans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366CAF7-6DE9-3635-5DEB-5018B0FECA9A}"/>
                </a:ext>
              </a:extLst>
            </p:cNvPr>
            <p:cNvSpPr txBox="1"/>
            <p:nvPr/>
          </p:nvSpPr>
          <p:spPr>
            <a:xfrm>
              <a:off x="2018619" y="2571817"/>
              <a:ext cx="2109441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Appointment with Student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A583713-3EAA-0372-B652-9DD663FFCC74}"/>
              </a:ext>
            </a:extLst>
          </p:cNvPr>
          <p:cNvGrpSpPr/>
          <p:nvPr/>
        </p:nvGrpSpPr>
        <p:grpSpPr>
          <a:xfrm>
            <a:off x="2016230" y="3571151"/>
            <a:ext cx="2138625" cy="1291164"/>
            <a:chOff x="2016230" y="3571151"/>
            <a:chExt cx="2138625" cy="1291164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C55871C-3504-1C63-B7D9-15639B7714BB}"/>
                </a:ext>
              </a:extLst>
            </p:cNvPr>
            <p:cNvSpPr/>
            <p:nvPr/>
          </p:nvSpPr>
          <p:spPr>
            <a:xfrm>
              <a:off x="2016230" y="3571151"/>
              <a:ext cx="2109441" cy="129116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Lucida Sans"/>
                <a:cs typeface="Lucida Sans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068B97A-6B3D-8A54-35F8-40A24F6ADDF4}"/>
                </a:ext>
              </a:extLst>
            </p:cNvPr>
            <p:cNvSpPr txBox="1"/>
            <p:nvPr/>
          </p:nvSpPr>
          <p:spPr>
            <a:xfrm>
              <a:off x="2045414" y="3742194"/>
              <a:ext cx="2109441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Reasonable Adjustments Identified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E3F1D7-6845-A1AB-ACF0-63EEE0A5ABB0}"/>
              </a:ext>
            </a:extLst>
          </p:cNvPr>
          <p:cNvGrpSpPr/>
          <p:nvPr/>
        </p:nvGrpSpPr>
        <p:grpSpPr>
          <a:xfrm>
            <a:off x="5945703" y="4112177"/>
            <a:ext cx="2109441" cy="1291164"/>
            <a:chOff x="5945703" y="4112177"/>
            <a:chExt cx="2109441" cy="1291164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EA885AB-65C7-EA80-C82D-5CEF8EF30059}"/>
                </a:ext>
              </a:extLst>
            </p:cNvPr>
            <p:cNvSpPr/>
            <p:nvPr/>
          </p:nvSpPr>
          <p:spPr>
            <a:xfrm>
              <a:off x="5945703" y="4112177"/>
              <a:ext cx="2109441" cy="1291164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Lucida Sans"/>
                <a:cs typeface="Lucida Sans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F550809-65FC-2CFF-F479-DB1F1792D2CA}"/>
                </a:ext>
              </a:extLst>
            </p:cNvPr>
            <p:cNvSpPr txBox="1"/>
            <p:nvPr/>
          </p:nvSpPr>
          <p:spPr>
            <a:xfrm>
              <a:off x="5945703" y="4292953"/>
              <a:ext cx="2109441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Risk Assessment Made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81CBCE5-214B-B2D0-90C7-BC5107E236B9}"/>
              </a:ext>
            </a:extLst>
          </p:cNvPr>
          <p:cNvGrpSpPr/>
          <p:nvPr/>
        </p:nvGrpSpPr>
        <p:grpSpPr>
          <a:xfrm>
            <a:off x="4206784" y="4957226"/>
            <a:ext cx="2109441" cy="1291164"/>
            <a:chOff x="4206784" y="4957226"/>
            <a:chExt cx="2109441" cy="1291164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6FA2B22-FBC0-B0FA-4499-E30536D45640}"/>
                </a:ext>
              </a:extLst>
            </p:cNvPr>
            <p:cNvSpPr/>
            <p:nvPr/>
          </p:nvSpPr>
          <p:spPr>
            <a:xfrm>
              <a:off x="4206784" y="4957226"/>
              <a:ext cx="2109441" cy="1291164"/>
            </a:xfrm>
            <a:prstGeom prst="ellipse">
              <a:avLst/>
            </a:prstGeom>
            <a:solidFill>
              <a:srgbClr val="0099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Lucida Sans"/>
                <a:cs typeface="Lucida San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93BBFD5-9853-24EE-3105-979325DEAEA5}"/>
                </a:ext>
              </a:extLst>
            </p:cNvPr>
            <p:cNvSpPr txBox="1"/>
            <p:nvPr/>
          </p:nvSpPr>
          <p:spPr>
            <a:xfrm>
              <a:off x="4206784" y="4987526"/>
              <a:ext cx="2109441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Lab Adjustments Implemented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700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OB3687_Bradford PPT_Blue_External_TEMPLATE">
  <a:themeElements>
    <a:clrScheme name="UOB Blue">
      <a:dk1>
        <a:sysClr val="windowText" lastClr="000000"/>
      </a:dk1>
      <a:lt1>
        <a:sysClr val="window" lastClr="FFFFFF"/>
      </a:lt1>
      <a:dk2>
        <a:srgbClr val="00363B"/>
      </a:dk2>
      <a:lt2>
        <a:srgbClr val="FFFFFF"/>
      </a:lt2>
      <a:accent1>
        <a:srgbClr val="009FDF"/>
      </a:accent1>
      <a:accent2>
        <a:srgbClr val="009EB2"/>
      </a:accent2>
      <a:accent3>
        <a:srgbClr val="00363B"/>
      </a:accent3>
      <a:accent4>
        <a:srgbClr val="E6E7E8"/>
      </a:accent4>
      <a:accent5>
        <a:srgbClr val="68BBEB"/>
      </a:accent5>
      <a:accent6>
        <a:srgbClr val="005359"/>
      </a:accent6>
      <a:hlink>
        <a:srgbClr val="009FDF"/>
      </a:hlink>
      <a:folHlink>
        <a:srgbClr val="00363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81BE"/>
          </a:solidFill>
        </a:ln>
        <a:effectLst/>
      </a:spPr>
      <a:bodyPr anchor="ctr"/>
      <a:lstStyle>
        <a:defPPr algn="ctr">
          <a:defRPr dirty="0">
            <a:latin typeface="Lucida Sans"/>
            <a:cs typeface="Lucida Sans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rgbClr val="0081BE"/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Lucida Sans Unicode" panose="020B0602030504020204" pitchFamily="34" charset="0"/>
            <a:cs typeface="Lucida Sans Unicode" panose="020B0602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ntro to Peer Evaluation TBL style.potx" id="{1B6839EA-85C5-4E3C-AEC7-F8ADA5376366}" vid="{290FDCD9-4897-4538-9568-38E98BA51B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 Them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 Them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 Them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17171</TotalTime>
  <Words>1174</Words>
  <Application>Microsoft Office PowerPoint</Application>
  <PresentationFormat>A4 Paper (210x297 mm)</PresentationFormat>
  <Paragraphs>226</Paragraphs>
  <Slides>21</Slides>
  <Notes>21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UOB3687_Bradford PPT_Blue_External_TEMPLATE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Awards</vt:lpstr>
      <vt:lpstr>PowerPoint Presentation</vt:lpstr>
      <vt:lpstr>PowerPoint Presentation</vt:lpstr>
      <vt:lpstr>PowerPoint Presentation</vt:lpstr>
    </vt:vector>
  </TitlesOfParts>
  <Manager/>
  <Company>University of Bradford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 Intro to TBL</dc:title>
  <dc:subject/>
  <dc:creator>Dr. Sobia Kauser</dc:creator>
  <cp:keywords/>
  <dc:description/>
  <cp:lastModifiedBy>Sobia Kauser</cp:lastModifiedBy>
  <cp:revision>9</cp:revision>
  <cp:lastPrinted>2025-04-01T09:52:16Z</cp:lastPrinted>
  <dcterms:created xsi:type="dcterms:W3CDTF">2020-02-03T17:49:31Z</dcterms:created>
  <dcterms:modified xsi:type="dcterms:W3CDTF">2026-05-06T13:43:48Z</dcterms:modified>
  <cp:category/>
</cp:coreProperties>
</file>