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9" r:id="rId2"/>
    <p:sldId id="270" r:id="rId3"/>
    <p:sldId id="271" r:id="rId4"/>
    <p:sldId id="272" r:id="rId5"/>
    <p:sldId id="273" r:id="rId6"/>
    <p:sldId id="274" r:id="rId7"/>
    <p:sldId id="275" r:id="rId8"/>
    <p:sldId id="276" r:id="rId9"/>
    <p:sldId id="277" r:id="rId10"/>
    <p:sldId id="278" r:id="rId11"/>
    <p:sldId id="279" r:id="rId12"/>
    <p:sldId id="280" r:id="rId13"/>
  </p:sldIdLst>
  <p:sldSz cx="7559675" cy="1069181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0C24E3B-ED2F-3BB3-292B-B5DB41165F4E}" name="Freeman, Rebecca" initials="FR" userId="S::lfskbh@live.warwick.ac.uk::f24423b5-922b-4b97-9cbb-edca335e4e0b"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97C777"/>
    <a:srgbClr val="70AD47"/>
    <a:srgbClr val="339966"/>
    <a:srgbClr val="008000"/>
    <a:srgbClr val="F99501"/>
    <a:srgbClr val="F2C400"/>
    <a:srgbClr val="B301B3"/>
    <a:srgbClr val="990099"/>
    <a:srgbClr val="DE7CBD"/>
    <a:srgbClr val="CC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326" autoAdjust="0"/>
    <p:restoredTop sz="94660"/>
  </p:normalViewPr>
  <p:slideViewPr>
    <p:cSldViewPr snapToGrid="0">
      <p:cViewPr varScale="1">
        <p:scale>
          <a:sx n="81" d="100"/>
          <a:sy n="81" d="100"/>
        </p:scale>
        <p:origin x="267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8/10/relationships/authors" Targe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en-US"/>
              <a:t>Click to edit Master title style</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D62D751-0F9F-4691-B91A-F833B0817FF5}" type="datetimeFigureOut">
              <a:rPr lang="en-GB" smtClean="0"/>
              <a:t>14/11/2024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048EF-A03A-499D-9528-6B63D58710B0}" type="slidenum">
              <a:rPr lang="en-GB" smtClean="0"/>
              <a:t>‹#›</a:t>
            </a:fld>
            <a:endParaRPr lang="en-GB"/>
          </a:p>
        </p:txBody>
      </p:sp>
    </p:spTree>
    <p:extLst>
      <p:ext uri="{BB962C8B-B14F-4D97-AF65-F5344CB8AC3E}">
        <p14:creationId xmlns:p14="http://schemas.microsoft.com/office/powerpoint/2010/main" val="24871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62D751-0F9F-4691-B91A-F833B0817FF5}" type="datetimeFigureOut">
              <a:rPr lang="en-GB" smtClean="0"/>
              <a:t>14/11/2024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048EF-A03A-499D-9528-6B63D58710B0}" type="slidenum">
              <a:rPr lang="en-GB" smtClean="0"/>
              <a:t>‹#›</a:t>
            </a:fld>
            <a:endParaRPr lang="en-GB"/>
          </a:p>
        </p:txBody>
      </p:sp>
    </p:spTree>
    <p:extLst>
      <p:ext uri="{BB962C8B-B14F-4D97-AF65-F5344CB8AC3E}">
        <p14:creationId xmlns:p14="http://schemas.microsoft.com/office/powerpoint/2010/main" val="207932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62D751-0F9F-4691-B91A-F833B0817FF5}" type="datetimeFigureOut">
              <a:rPr lang="en-GB" smtClean="0"/>
              <a:t>14/11/2024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048EF-A03A-499D-9528-6B63D58710B0}" type="slidenum">
              <a:rPr lang="en-GB" smtClean="0"/>
              <a:t>‹#›</a:t>
            </a:fld>
            <a:endParaRPr lang="en-GB"/>
          </a:p>
        </p:txBody>
      </p:sp>
    </p:spTree>
    <p:extLst>
      <p:ext uri="{BB962C8B-B14F-4D97-AF65-F5344CB8AC3E}">
        <p14:creationId xmlns:p14="http://schemas.microsoft.com/office/powerpoint/2010/main" val="1142255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62D751-0F9F-4691-B91A-F833B0817FF5}" type="datetimeFigureOut">
              <a:rPr lang="en-GB" smtClean="0"/>
              <a:t>14/11/2024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048EF-A03A-499D-9528-6B63D58710B0}" type="slidenum">
              <a:rPr lang="en-GB" smtClean="0"/>
              <a:t>‹#›</a:t>
            </a:fld>
            <a:endParaRPr lang="en-GB"/>
          </a:p>
        </p:txBody>
      </p:sp>
    </p:spTree>
    <p:extLst>
      <p:ext uri="{BB962C8B-B14F-4D97-AF65-F5344CB8AC3E}">
        <p14:creationId xmlns:p14="http://schemas.microsoft.com/office/powerpoint/2010/main" val="2902999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en-US"/>
              <a:t>Click to edit Master title style</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D62D751-0F9F-4691-B91A-F833B0817FF5}" type="datetimeFigureOut">
              <a:rPr lang="en-GB" smtClean="0"/>
              <a:t>14/11/2024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F9048EF-A03A-499D-9528-6B63D58710B0}" type="slidenum">
              <a:rPr lang="en-GB" smtClean="0"/>
              <a:t>‹#›</a:t>
            </a:fld>
            <a:endParaRPr lang="en-GB"/>
          </a:p>
        </p:txBody>
      </p:sp>
    </p:spTree>
    <p:extLst>
      <p:ext uri="{BB962C8B-B14F-4D97-AF65-F5344CB8AC3E}">
        <p14:creationId xmlns:p14="http://schemas.microsoft.com/office/powerpoint/2010/main" val="3588324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D62D751-0F9F-4691-B91A-F833B0817FF5}" type="datetimeFigureOut">
              <a:rPr lang="en-GB" smtClean="0"/>
              <a:t>14/11/2024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9048EF-A03A-499D-9528-6B63D58710B0}" type="slidenum">
              <a:rPr lang="en-GB" smtClean="0"/>
              <a:t>‹#›</a:t>
            </a:fld>
            <a:endParaRPr lang="en-GB"/>
          </a:p>
        </p:txBody>
      </p:sp>
    </p:spTree>
    <p:extLst>
      <p:ext uri="{BB962C8B-B14F-4D97-AF65-F5344CB8AC3E}">
        <p14:creationId xmlns:p14="http://schemas.microsoft.com/office/powerpoint/2010/main" val="2191916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en-US"/>
              <a:t>Click to edit Master title style</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4" name="Content Placeholder 3"/>
          <p:cNvSpPr>
            <a:spLocks noGrp="1"/>
          </p:cNvSpPr>
          <p:nvPr>
            <p:ph sz="half" idx="2"/>
          </p:nvPr>
        </p:nvSpPr>
        <p:spPr>
          <a:xfrm>
            <a:off x="520713" y="3905482"/>
            <a:ext cx="3198096"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6" name="Content Placeholder 5"/>
          <p:cNvSpPr>
            <a:spLocks noGrp="1"/>
          </p:cNvSpPr>
          <p:nvPr>
            <p:ph sz="quarter" idx="4"/>
          </p:nvPr>
        </p:nvSpPr>
        <p:spPr>
          <a:xfrm>
            <a:off x="3827086" y="3905482"/>
            <a:ext cx="3213847"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D62D751-0F9F-4691-B91A-F833B0817FF5}" type="datetimeFigureOut">
              <a:rPr lang="en-GB" smtClean="0"/>
              <a:t>14/11/2024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F9048EF-A03A-499D-9528-6B63D58710B0}" type="slidenum">
              <a:rPr lang="en-GB" smtClean="0"/>
              <a:t>‹#›</a:t>
            </a:fld>
            <a:endParaRPr lang="en-GB"/>
          </a:p>
        </p:txBody>
      </p:sp>
    </p:spTree>
    <p:extLst>
      <p:ext uri="{BB962C8B-B14F-4D97-AF65-F5344CB8AC3E}">
        <p14:creationId xmlns:p14="http://schemas.microsoft.com/office/powerpoint/2010/main" val="1840560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D62D751-0F9F-4691-B91A-F833B0817FF5}" type="datetimeFigureOut">
              <a:rPr lang="en-GB" smtClean="0"/>
              <a:t>14/11/2024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F9048EF-A03A-499D-9528-6B63D58710B0}" type="slidenum">
              <a:rPr lang="en-GB" smtClean="0"/>
              <a:t>‹#›</a:t>
            </a:fld>
            <a:endParaRPr lang="en-GB"/>
          </a:p>
        </p:txBody>
      </p:sp>
    </p:spTree>
    <p:extLst>
      <p:ext uri="{BB962C8B-B14F-4D97-AF65-F5344CB8AC3E}">
        <p14:creationId xmlns:p14="http://schemas.microsoft.com/office/powerpoint/2010/main" val="820216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62D751-0F9F-4691-B91A-F833B0817FF5}" type="datetimeFigureOut">
              <a:rPr lang="en-GB" smtClean="0"/>
              <a:t>14/11/2024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F9048EF-A03A-499D-9528-6B63D58710B0}" type="slidenum">
              <a:rPr lang="en-GB" smtClean="0"/>
              <a:t>‹#›</a:t>
            </a:fld>
            <a:endParaRPr lang="en-GB"/>
          </a:p>
        </p:txBody>
      </p:sp>
    </p:spTree>
    <p:extLst>
      <p:ext uri="{BB962C8B-B14F-4D97-AF65-F5344CB8AC3E}">
        <p14:creationId xmlns:p14="http://schemas.microsoft.com/office/powerpoint/2010/main" val="978670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AD62D751-0F9F-4691-B91A-F833B0817FF5}" type="datetimeFigureOut">
              <a:rPr lang="en-GB" smtClean="0"/>
              <a:t>14/11/2024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9048EF-A03A-499D-9528-6B63D58710B0}" type="slidenum">
              <a:rPr lang="en-GB" smtClean="0"/>
              <a:t>‹#›</a:t>
            </a:fld>
            <a:endParaRPr lang="en-GB"/>
          </a:p>
        </p:txBody>
      </p:sp>
    </p:spTree>
    <p:extLst>
      <p:ext uri="{BB962C8B-B14F-4D97-AF65-F5344CB8AC3E}">
        <p14:creationId xmlns:p14="http://schemas.microsoft.com/office/powerpoint/2010/main" val="4246436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en-US"/>
              <a:t>Click icon to add picture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AD62D751-0F9F-4691-B91A-F833B0817FF5}" type="datetimeFigureOut">
              <a:rPr lang="en-GB" smtClean="0"/>
              <a:t>14/11/2024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F9048EF-A03A-499D-9528-6B63D58710B0}" type="slidenum">
              <a:rPr lang="en-GB" smtClean="0"/>
              <a:t>‹#›</a:t>
            </a:fld>
            <a:endParaRPr lang="en-GB"/>
          </a:p>
        </p:txBody>
      </p:sp>
    </p:spTree>
    <p:extLst>
      <p:ext uri="{BB962C8B-B14F-4D97-AF65-F5344CB8AC3E}">
        <p14:creationId xmlns:p14="http://schemas.microsoft.com/office/powerpoint/2010/main" val="2528243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AD62D751-0F9F-4691-B91A-F833B0817FF5}" type="datetimeFigureOut">
              <a:rPr lang="en-GB" smtClean="0"/>
              <a:t>14/11/2024</a:t>
            </a:fld>
            <a:endParaRPr lang="en-GB"/>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CF9048EF-A03A-499D-9528-6B63D58710B0}" type="slidenum">
              <a:rPr lang="en-GB" smtClean="0"/>
              <a:t>‹#›</a:t>
            </a:fld>
            <a:endParaRPr lang="en-GB"/>
          </a:p>
        </p:txBody>
      </p:sp>
    </p:spTree>
    <p:extLst>
      <p:ext uri="{BB962C8B-B14F-4D97-AF65-F5344CB8AC3E}">
        <p14:creationId xmlns:p14="http://schemas.microsoft.com/office/powerpoint/2010/main" val="28568289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arwick.ac.uk/services/dean-of-students-office/personaltutors/community/" TargetMode="External"/><Relationship Id="rId3" Type="http://schemas.openxmlformats.org/officeDocument/2006/relationships/image" Target="../media/image2.png"/><Relationship Id="rId7" Type="http://schemas.openxmlformats.org/officeDocument/2006/relationships/hyperlink" Target="https://warwick.ac.uk/services/dean-of-students-office/personaltutors/signpostingandreferral/"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dean-of-students-office/personaltutors/" TargetMode="External"/><Relationship Id="rId5" Type="http://schemas.openxmlformats.org/officeDocument/2006/relationships/hyperlink" Target="https://warwick.ac.uk/services/wss/topics/" TargetMode="External"/><Relationship Id="rId10" Type="http://schemas.openxmlformats.org/officeDocument/2006/relationships/image" Target="../media/image4.png"/><Relationship Id="rId4" Type="http://schemas.openxmlformats.org/officeDocument/2006/relationships/hyperlink" Target="https://warwick.ac.uk/students/supportservices/costofliving/" TargetMode="External"/><Relationship Id="rId9"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ng"/><Relationship Id="rId7" Type="http://schemas.openxmlformats.org/officeDocument/2006/relationships/hyperlink" Target="https://warwick.ac.uk/services/dean-of-students-office/personaltutors/community/"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dean-of-students-office/personaltutors/signpostingandreferral/" TargetMode="External"/><Relationship Id="rId5" Type="http://schemas.openxmlformats.org/officeDocument/2006/relationships/hyperlink" Target="https://warwick.ac.uk/students/supportservices/costofliving/" TargetMode="External"/><Relationship Id="rId10" Type="http://schemas.openxmlformats.org/officeDocument/2006/relationships/hyperlink" Target="https://warwick.ac.uk/services/dean-of-students-office/personaltutors/" TargetMode="External"/><Relationship Id="rId4" Type="http://schemas.openxmlformats.org/officeDocument/2006/relationships/hyperlink" Target="https://warwick.ac.uk/services/wss/topics/" TargetMode="External"/><Relationship Id="rId9" Type="http://schemas.openxmlformats.org/officeDocument/2006/relationships/image" Target="../media/image4.png"/></Relationships>
</file>

<file path=ppt/slides/_rels/slide1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ng"/><Relationship Id="rId7" Type="http://schemas.openxmlformats.org/officeDocument/2006/relationships/hyperlink" Target="https://warwick.ac.uk/services/careers/tutors/"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dean-of-students-office/personaltutors/signpostingandreferral/" TargetMode="External"/><Relationship Id="rId5" Type="http://schemas.openxmlformats.org/officeDocument/2006/relationships/hyperlink" Target="https://warwick.ac.uk/students/supportservices/costofliving/" TargetMode="External"/><Relationship Id="rId10" Type="http://schemas.openxmlformats.org/officeDocument/2006/relationships/image" Target="../media/image8.png"/><Relationship Id="rId4" Type="http://schemas.openxmlformats.org/officeDocument/2006/relationships/hyperlink" Target="https://warwick.ac.uk/services/library/subjects/" TargetMode="External"/><Relationship Id="rId9" Type="http://schemas.openxmlformats.org/officeDocument/2006/relationships/hyperlink" Target="https://warwick.ac.uk/services/dean-of-students-office/personaltutors/"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warwick.ac.uk/services/library/students/postgraduates" TargetMode="External"/><Relationship Id="rId3" Type="http://schemas.openxmlformats.org/officeDocument/2006/relationships/image" Target="../media/image2.png"/><Relationship Id="rId7" Type="http://schemas.openxmlformats.org/officeDocument/2006/relationships/hyperlink" Target="https://warwick.ac.uk/services/dean-of-students-office/personaltutors/signpostingandreferral/"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academicoffice/congregation/" TargetMode="External"/><Relationship Id="rId5" Type="http://schemas.openxmlformats.org/officeDocument/2006/relationships/hyperlink" Target="https://warwick.ac.uk/alumni/" TargetMode="External"/><Relationship Id="rId10" Type="http://schemas.openxmlformats.org/officeDocument/2006/relationships/image" Target="../media/image9.png"/><Relationship Id="rId4" Type="http://schemas.openxmlformats.org/officeDocument/2006/relationships/hyperlink" Target="https://warwick.ac.uk/services/dean-of-students-office/personaltutors/" TargetMode="External"/><Relationship Id="rId9"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hyperlink" Target="https://warwick.ac.uk/fac/cross_fac/academy/activities/learningcircles/neurodiversity/neurodiversitytoolkit_add/neurodiversitytoolkitpersonaltutoring/" TargetMode="External"/><Relationship Id="rId3" Type="http://schemas.openxmlformats.org/officeDocument/2006/relationships/image" Target="../media/image2.png"/><Relationship Id="rId7" Type="http://schemas.openxmlformats.org/officeDocument/2006/relationships/hyperlink" Target="https://warwick.ac.uk/services/dean-of-students-office/personaltutors/signpostingandreferral/"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dean-of-students-office/personaltutors/" TargetMode="External"/><Relationship Id="rId5" Type="http://schemas.openxmlformats.org/officeDocument/2006/relationships/hyperlink" Target="https://warwick.ac.uk/students/supportservices/costofliving/" TargetMode="External"/><Relationship Id="rId10" Type="http://schemas.openxmlformats.org/officeDocument/2006/relationships/image" Target="../media/image5.png"/><Relationship Id="rId4" Type="http://schemas.openxmlformats.org/officeDocument/2006/relationships/hyperlink" Target="https://warwick.ac.uk/services/wss/topics/" TargetMode="External"/><Relationship Id="rId9"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hyperlink" Target="https://warwick.ac.uk/services/dean-of-students-office/personaltutors/signpostingandreferral/" TargetMode="External"/><Relationship Id="rId4" Type="http://schemas.openxmlformats.org/officeDocument/2006/relationships/hyperlink" Target="https://warwick.ac.uk/services/dean-of-students-office/personaltutors/"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warwick.ac.uk/services/dean-of-students-office/personaltutors/community/" TargetMode="External"/><Relationship Id="rId3" Type="http://schemas.openxmlformats.org/officeDocument/2006/relationships/image" Target="../media/image2.png"/><Relationship Id="rId7" Type="http://schemas.openxmlformats.org/officeDocument/2006/relationships/hyperlink" Target="https://warwick.ac.uk/services/dean-of-students-office/personaltutors/signpostingandreferral/"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dean-of-students-office/personaltutors/" TargetMode="External"/><Relationship Id="rId5" Type="http://schemas.openxmlformats.org/officeDocument/2006/relationships/hyperlink" Target="https://warwick.ac.uk/services/wss/topics/" TargetMode="External"/><Relationship Id="rId10" Type="http://schemas.openxmlformats.org/officeDocument/2006/relationships/image" Target="../media/image4.png"/><Relationship Id="rId4" Type="http://schemas.openxmlformats.org/officeDocument/2006/relationships/hyperlink" Target="https://warwick.ac.uk/students/supportservices/costofliving/" TargetMode="External"/><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ng"/><Relationship Id="rId7" Type="http://schemas.openxmlformats.org/officeDocument/2006/relationships/hyperlink" Target="https://warwick.ac.uk/fac/cross_fac/academy/activities/learningcircles/neurodiversity/neurodiversitytoolkit_add/neurodiversitytoolkitpersonaltutoring/"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dean-of-students-office/personaltutors/signpostingandreferral/" TargetMode="External"/><Relationship Id="rId5" Type="http://schemas.openxmlformats.org/officeDocument/2006/relationships/hyperlink" Target="https://warwick.ac.uk/services/dean-of-students-office/personaltutors/" TargetMode="External"/><Relationship Id="rId4" Type="http://schemas.openxmlformats.org/officeDocument/2006/relationships/hyperlink" Target="https://warwick.ac.uk/students/supportservices/costofliving/" TargetMode="External"/><Relationship Id="rId9"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ng"/><Relationship Id="rId7" Type="http://schemas.openxmlformats.org/officeDocument/2006/relationships/hyperlink" Target="https://warwick.ac.uk/services/dean-of-students-office/personaltutors/signpostingandreferral/"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dean-of-students-office/personaltutors/" TargetMode="External"/><Relationship Id="rId5" Type="http://schemas.openxmlformats.org/officeDocument/2006/relationships/hyperlink" Target="https://warwick.ac.uk/services/library/subjects/" TargetMode="External"/><Relationship Id="rId10" Type="http://schemas.openxmlformats.org/officeDocument/2006/relationships/image" Target="../media/image7.png"/><Relationship Id="rId4" Type="http://schemas.openxmlformats.org/officeDocument/2006/relationships/hyperlink" Target="https://warwick.ac.uk/students/supportservices/costofliving/" TargetMode="External"/><Relationship Id="rId9" Type="http://schemas.openxmlformats.org/officeDocument/2006/relationships/hyperlink" Target="https://warwick.ac.uk/services/academicoffice/examinations/students/"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pn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dean-of-students-office/personaltutors/signpostingandreferral/" TargetMode="External"/><Relationship Id="rId5" Type="http://schemas.openxmlformats.org/officeDocument/2006/relationships/hyperlink" Target="https://warwick.ac.uk/services/library/subjects/academic-support-librarians" TargetMode="External"/><Relationship Id="rId10" Type="http://schemas.openxmlformats.org/officeDocument/2006/relationships/hyperlink" Target="https://warwick.ac.uk/services/dean-of-students-office/personaltutors/" TargetMode="External"/><Relationship Id="rId4" Type="http://schemas.openxmlformats.org/officeDocument/2006/relationships/hyperlink" Target="https://warwick.ac.uk/students/supportservices/costofliving/" TargetMode="External"/><Relationship Id="rId9" Type="http://schemas.openxmlformats.org/officeDocument/2006/relationships/hyperlink" Target="https://warwick.ac.uk/services/dean-of-students-office/personaltutors/community/"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ng"/><Relationship Id="rId7" Type="http://schemas.openxmlformats.org/officeDocument/2006/relationships/hyperlink" Target="https://warwick.ac.uk/services/dean-of-students-office/personaltutors/signpostingandreferral/"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dean-of-students-office/personaltutors/" TargetMode="External"/><Relationship Id="rId5" Type="http://schemas.openxmlformats.org/officeDocument/2006/relationships/hyperlink" Target="https://warwick.ac.uk/services/aro/dar/quality/categories/feedback/nss/" TargetMode="External"/><Relationship Id="rId10" Type="http://schemas.openxmlformats.org/officeDocument/2006/relationships/image" Target="../media/image8.png"/><Relationship Id="rId4" Type="http://schemas.openxmlformats.org/officeDocument/2006/relationships/hyperlink" Target="https://warwick.ac.uk/students/supportservices/costofliving/" TargetMode="External"/><Relationship Id="rId9" Type="http://schemas.openxmlformats.org/officeDocument/2006/relationships/hyperlink" Target="https://warwick.ac.uk/services/careers/tutors/"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ng"/><Relationship Id="rId7" Type="http://schemas.openxmlformats.org/officeDocument/2006/relationships/hyperlink" Target="https://warwick.ac.uk/services/dean-of-students-office/personaltutors/signpostingandreferral/"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warwick.ac.uk/services/dean-of-students-office/personaltutors/" TargetMode="External"/><Relationship Id="rId5" Type="http://schemas.openxmlformats.org/officeDocument/2006/relationships/hyperlink" Target="https://warwick.ac.uk/services/academicoffice/congregation/" TargetMode="External"/><Relationship Id="rId10" Type="http://schemas.openxmlformats.org/officeDocument/2006/relationships/image" Target="../media/image7.png"/><Relationship Id="rId4" Type="http://schemas.openxmlformats.org/officeDocument/2006/relationships/hyperlink" Target="https://warwick.ac.uk/alumni/" TargetMode="External"/><Relationship Id="rId9" Type="http://schemas.openxmlformats.org/officeDocument/2006/relationships/hyperlink" Target="https://warwick.ac.uk/services/academicoffice/examinations/student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1">
            <a:extLst>
              <a:ext uri="{FF2B5EF4-FFF2-40B4-BE49-F238E27FC236}">
                <a16:creationId xmlns:a16="http://schemas.microsoft.com/office/drawing/2014/main" id="{ADABB06C-7E54-1C16-03AE-A59DD9619838}"/>
              </a:ext>
            </a:extLst>
          </p:cNvPr>
          <p:cNvSpPr/>
          <p:nvPr/>
        </p:nvSpPr>
        <p:spPr>
          <a:xfrm>
            <a:off x="437957" y="1964936"/>
            <a:ext cx="6821403" cy="1855130"/>
          </a:xfrm>
          <a:prstGeom prst="roundRect">
            <a:avLst>
              <a:gd name="adj" fmla="val 0"/>
            </a:avLst>
          </a:prstGeom>
          <a:solidFill>
            <a:schemeClr val="bg1"/>
          </a:solidFill>
          <a:ln w="28575">
            <a:solidFill>
              <a:srgbClr val="00A3CD"/>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a:extLst>
              <a:ext uri="{FF2B5EF4-FFF2-40B4-BE49-F238E27FC236}">
                <a16:creationId xmlns:a16="http://schemas.microsoft.com/office/drawing/2014/main" id="{EEEC215F-2BEC-CDC3-0091-162757233750}"/>
              </a:ext>
            </a:extLst>
          </p:cNvPr>
          <p:cNvGrpSpPr>
            <a:grpSpLocks noGrp="1" noUngrp="1" noRot="1" noMove="1" noResize="1"/>
          </p:cNvGrpSpPr>
          <p:nvPr/>
        </p:nvGrpSpPr>
        <p:grpSpPr>
          <a:xfrm>
            <a:off x="-132522" y="9417199"/>
            <a:ext cx="7692197" cy="1274614"/>
            <a:chOff x="-132522" y="9417199"/>
            <a:chExt cx="7692197" cy="1274614"/>
          </a:xfrm>
        </p:grpSpPr>
        <p:pic>
          <p:nvPicPr>
            <p:cNvPr id="7" name="Picture 6">
              <a:extLst>
                <a:ext uri="{FF2B5EF4-FFF2-40B4-BE49-F238E27FC236}">
                  <a16:creationId xmlns:a16="http://schemas.microsoft.com/office/drawing/2014/main" id="{563FE96C-8BBA-B3DD-86B2-A6F901B19D13}"/>
                </a:ext>
              </a:extLst>
            </p:cNvPr>
            <p:cNvPicPr>
              <a:picLocks noGrp="1" noRot="1" noChangeAspect="1" noMove="1" noResize="1" noEditPoints="1" noAdjustHandles="1" noChangeArrowheads="1" noChangeShapeType="1" noCrop="1"/>
            </p:cNvPicPr>
            <p:nvPr/>
          </p:nvPicPr>
          <p:blipFill rotWithShape="1">
            <a:blip r:embed="rId2"/>
            <a:srcRect l="37043"/>
            <a:stretch/>
          </p:blipFill>
          <p:spPr>
            <a:xfrm>
              <a:off x="-132522" y="9417199"/>
              <a:ext cx="7692197" cy="1274614"/>
            </a:xfrm>
            <a:prstGeom prst="rect">
              <a:avLst/>
            </a:prstGeom>
          </p:spPr>
        </p:pic>
        <p:pic>
          <p:nvPicPr>
            <p:cNvPr id="8" name="Picture 7">
              <a:extLst>
                <a:ext uri="{FF2B5EF4-FFF2-40B4-BE49-F238E27FC236}">
                  <a16:creationId xmlns:a16="http://schemas.microsoft.com/office/drawing/2014/main" id="{95496B57-EAB7-437D-526D-235829985CC4}"/>
                </a:ext>
              </a:extLst>
            </p:cNvPr>
            <p:cNvPicPr>
              <a:picLocks noGrp="1" noRot="1" noChangeAspect="1" noMove="1" noResize="1" noEditPoints="1" noAdjustHandles="1" noChangeArrowheads="1" noChangeShapeType="1" noCrop="1"/>
            </p:cNvPicPr>
            <p:nvPr/>
          </p:nvPicPr>
          <p:blipFill>
            <a:blip r:embed="rId3"/>
            <a:stretch>
              <a:fillRect/>
            </a:stretch>
          </p:blipFill>
          <p:spPr>
            <a:xfrm>
              <a:off x="5591538" y="9961971"/>
              <a:ext cx="1478572" cy="447463"/>
            </a:xfrm>
            <a:prstGeom prst="rect">
              <a:avLst/>
            </a:prstGeom>
          </p:spPr>
        </p:pic>
      </p:grpSp>
      <p:sp>
        <p:nvSpPr>
          <p:cNvPr id="10" name="TextBox 9">
            <a:extLst>
              <a:ext uri="{FF2B5EF4-FFF2-40B4-BE49-F238E27FC236}">
                <a16:creationId xmlns:a16="http://schemas.microsoft.com/office/drawing/2014/main" id="{45ED4E9E-8D7C-F92C-7503-B8D49DA7FFEA}"/>
              </a:ext>
            </a:extLst>
          </p:cNvPr>
          <p:cNvSpPr txBox="1"/>
          <p:nvPr/>
        </p:nvSpPr>
        <p:spPr>
          <a:xfrm>
            <a:off x="577489" y="327418"/>
            <a:ext cx="6626087" cy="400110"/>
          </a:xfrm>
          <a:prstGeom prst="rect">
            <a:avLst/>
          </a:prstGeom>
          <a:noFill/>
        </p:spPr>
        <p:txBody>
          <a:bodyPr wrap="square" rtlCol="0">
            <a:spAutoFit/>
          </a:bodyPr>
          <a:lstStyle/>
          <a:p>
            <a:pPr algn="ctr"/>
            <a:r>
              <a:rPr lang="en-GB" sz="2000" b="1" dirty="0">
                <a:solidFill>
                  <a:srgbClr val="00A3CD"/>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0" y="706827"/>
            <a:ext cx="7559675" cy="369332"/>
          </a:xfrm>
          <a:prstGeom prst="rect">
            <a:avLst/>
          </a:prstGeom>
          <a:noFill/>
        </p:spPr>
        <p:txBody>
          <a:bodyPr wrap="square" rtlCol="0">
            <a:spAutoFit/>
          </a:bodyPr>
          <a:lstStyle/>
          <a:p>
            <a:pPr algn="ctr"/>
            <a:r>
              <a:rPr lang="en-GB" dirty="0"/>
              <a:t>First year undergraduate: </a:t>
            </a:r>
            <a:r>
              <a:rPr lang="en-GB" b="1" i="1" dirty="0"/>
              <a:t>Term 1</a:t>
            </a:r>
          </a:p>
        </p:txBody>
      </p:sp>
      <p:sp>
        <p:nvSpPr>
          <p:cNvPr id="15" name="TextBox 14">
            <a:extLst>
              <a:ext uri="{FF2B5EF4-FFF2-40B4-BE49-F238E27FC236}">
                <a16:creationId xmlns:a16="http://schemas.microsoft.com/office/drawing/2014/main" id="{B901FACC-3AB6-548C-A20A-7301A7EF5AE5}"/>
              </a:ext>
            </a:extLst>
          </p:cNvPr>
          <p:cNvSpPr txBox="1"/>
          <p:nvPr/>
        </p:nvSpPr>
        <p:spPr>
          <a:xfrm>
            <a:off x="342605" y="1139024"/>
            <a:ext cx="6916755" cy="646331"/>
          </a:xfrm>
          <a:prstGeom prst="rect">
            <a:avLst/>
          </a:prstGeom>
          <a:noFill/>
        </p:spPr>
        <p:txBody>
          <a:bodyPr wrap="square" rtlCol="0">
            <a:spAutoFit/>
          </a:bodyPr>
          <a:lstStyle/>
          <a:p>
            <a:r>
              <a:rPr lang="en-GB" sz="1200" dirty="0"/>
              <a:t>The following guidance has been created by students and is intended as inspiration for a productive meeting at this point in your tutee’s university journey. Students at Warwick come from a range of backgrounds and will have different interests and needs so your conversation should always be tailored to the individual tutee. </a:t>
            </a:r>
          </a:p>
        </p:txBody>
      </p:sp>
      <p:sp>
        <p:nvSpPr>
          <p:cNvPr id="21" name="TextBox 20">
            <a:extLst>
              <a:ext uri="{FF2B5EF4-FFF2-40B4-BE49-F238E27FC236}">
                <a16:creationId xmlns:a16="http://schemas.microsoft.com/office/drawing/2014/main" id="{45FFA420-8E03-7C0F-4A99-AA7BCEE51B56}"/>
              </a:ext>
            </a:extLst>
          </p:cNvPr>
          <p:cNvSpPr txBox="1"/>
          <p:nvPr/>
        </p:nvSpPr>
        <p:spPr>
          <a:xfrm>
            <a:off x="444968" y="1960795"/>
            <a:ext cx="6814393" cy="338554"/>
          </a:xfrm>
          <a:prstGeom prst="rect">
            <a:avLst/>
          </a:prstGeom>
          <a:solidFill>
            <a:srgbClr val="00A3CD"/>
          </a:solidFill>
          <a:ln>
            <a:solidFill>
              <a:srgbClr val="00A3CD"/>
            </a:solidFill>
          </a:ln>
        </p:spPr>
        <p:txBody>
          <a:bodyPr wrap="square" rtlCol="0">
            <a:spAutoFit/>
          </a:bodyPr>
          <a:lstStyle/>
          <a:p>
            <a:pPr algn="ctr"/>
            <a:r>
              <a:rPr lang="en-GB" sz="1600" dirty="0">
                <a:solidFill>
                  <a:schemeClr val="bg1"/>
                </a:solidFill>
              </a:rPr>
              <a:t>Suggested conversation starters:</a:t>
            </a:r>
          </a:p>
        </p:txBody>
      </p:sp>
      <p:sp>
        <p:nvSpPr>
          <p:cNvPr id="3" name="Rectangle: Rounded Corners 2">
            <a:extLst>
              <a:ext uri="{FF2B5EF4-FFF2-40B4-BE49-F238E27FC236}">
                <a16:creationId xmlns:a16="http://schemas.microsoft.com/office/drawing/2014/main" id="{F3519CF2-2075-185E-0DE3-9D4B9ED24EA4}"/>
              </a:ext>
            </a:extLst>
          </p:cNvPr>
          <p:cNvSpPr/>
          <p:nvPr/>
        </p:nvSpPr>
        <p:spPr>
          <a:xfrm>
            <a:off x="444968" y="4026486"/>
            <a:ext cx="3698856" cy="5049175"/>
          </a:xfrm>
          <a:prstGeom prst="roundRect">
            <a:avLst>
              <a:gd name="adj" fmla="val 0"/>
            </a:avLst>
          </a:prstGeom>
          <a:solidFill>
            <a:schemeClr val="bg1"/>
          </a:solidFill>
          <a:ln w="28575">
            <a:solidFill>
              <a:srgbClr val="52CAB8"/>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18253E28-7120-871A-6D81-12BBCB28033D}"/>
              </a:ext>
            </a:extLst>
          </p:cNvPr>
          <p:cNvSpPr txBox="1"/>
          <p:nvPr/>
        </p:nvSpPr>
        <p:spPr>
          <a:xfrm>
            <a:off x="432155" y="4016247"/>
            <a:ext cx="3698856" cy="338554"/>
          </a:xfrm>
          <a:prstGeom prst="rect">
            <a:avLst/>
          </a:prstGeom>
          <a:solidFill>
            <a:srgbClr val="52CAB8"/>
          </a:solidFill>
          <a:ln>
            <a:solidFill>
              <a:srgbClr val="52CAB8"/>
            </a:solidFill>
          </a:ln>
        </p:spPr>
        <p:txBody>
          <a:bodyPr wrap="square" rtlCol="0">
            <a:spAutoFit/>
          </a:bodyPr>
          <a:lstStyle/>
          <a:p>
            <a:pPr algn="ctr"/>
            <a:r>
              <a:rPr lang="en-GB" sz="1600" dirty="0">
                <a:solidFill>
                  <a:schemeClr val="bg1"/>
                </a:solidFill>
              </a:rPr>
              <a:t>Relevant topics to discuss:</a:t>
            </a:r>
          </a:p>
        </p:txBody>
      </p:sp>
      <p:sp>
        <p:nvSpPr>
          <p:cNvPr id="28" name="TextBox 27">
            <a:extLst>
              <a:ext uri="{FF2B5EF4-FFF2-40B4-BE49-F238E27FC236}">
                <a16:creationId xmlns:a16="http://schemas.microsoft.com/office/drawing/2014/main" id="{9AA67C4E-1894-B002-9AAB-58A352864900}"/>
              </a:ext>
            </a:extLst>
          </p:cNvPr>
          <p:cNvSpPr txBox="1"/>
          <p:nvPr/>
        </p:nvSpPr>
        <p:spPr>
          <a:xfrm>
            <a:off x="523761" y="4435327"/>
            <a:ext cx="3504900" cy="4662815"/>
          </a:xfrm>
          <a:prstGeom prst="rect">
            <a:avLst/>
          </a:prstGeom>
          <a:noFill/>
        </p:spPr>
        <p:txBody>
          <a:bodyPr wrap="square" lIns="91440" tIns="45720" rIns="91440" bIns="45720" anchor="t">
            <a:spAutoFit/>
          </a:bodyPr>
          <a:lstStyle/>
          <a:p>
            <a:pPr marL="171450" indent="-171450">
              <a:buFont typeface="Arial" panose="020B0604020202020204" pitchFamily="34" charset="0"/>
              <a:buChar char="•"/>
            </a:pPr>
            <a:r>
              <a:rPr lang="en-GB" sz="1100" dirty="0"/>
              <a:t>Get to know your tutee’s background and interests</a:t>
            </a:r>
            <a:endParaRPr lang="en-GB" dirty="0">
              <a:cs typeface="Calibri" panose="020F0502020204030204"/>
            </a:endParaRPr>
          </a:p>
          <a:p>
            <a:pPr marL="171450" indent="-171450">
              <a:buFont typeface="Arial" panose="020B0604020202020204" pitchFamily="34" charset="0"/>
              <a:buChar char="•"/>
            </a:pPr>
            <a:r>
              <a:rPr lang="en-GB" sz="1100" dirty="0"/>
              <a:t>Highlight sports clubs, societies, liberation groups and ways to make friends/connect with other students</a:t>
            </a:r>
            <a:endParaRPr lang="en-GB" sz="1100" dirty="0">
              <a:cs typeface="Calibri"/>
            </a:endParaRPr>
          </a:p>
          <a:p>
            <a:pPr marL="171450" indent="-171450">
              <a:buFont typeface="Arial" panose="020B0604020202020204" pitchFamily="34" charset="0"/>
              <a:buChar char="•"/>
            </a:pPr>
            <a:r>
              <a:rPr lang="en-GB" sz="1100" dirty="0"/>
              <a:t>Introduce your role and remit as a personal tutor (set boundaries while establishing yourself as a first point of contact) </a:t>
            </a:r>
            <a:endParaRPr lang="en-GB" sz="1100" dirty="0">
              <a:cs typeface="Calibri"/>
            </a:endParaRPr>
          </a:p>
          <a:p>
            <a:pPr marL="171450" indent="-171450">
              <a:buFont typeface="Arial" panose="020B0604020202020204" pitchFamily="34" charset="0"/>
              <a:buChar char="•"/>
            </a:pPr>
            <a:r>
              <a:rPr lang="en-GB" sz="1100" dirty="0"/>
              <a:t>Flag how students can raise concerns/ provide feedback e.g. Personal Tutors, DSEPs, SSLCs</a:t>
            </a:r>
          </a:p>
          <a:p>
            <a:pPr marL="171450" indent="-171450">
              <a:buFont typeface="Arial" panose="020B0604020202020204" pitchFamily="34" charset="0"/>
              <a:buChar char="•"/>
            </a:pPr>
            <a:r>
              <a:rPr lang="en-GB" sz="1100" dirty="0">
                <a:ea typeface="+mn-lt"/>
                <a:cs typeface="+mn-lt"/>
              </a:rPr>
              <a:t>Encourage students to look at the University </a:t>
            </a:r>
            <a:r>
              <a:rPr lang="en-GB" sz="1100" dirty="0">
                <a:ea typeface="+mn-lt"/>
                <a:cs typeface="+mn-lt"/>
                <a:hlinkClick r:id="rId4"/>
              </a:rPr>
              <a:t>cost-of-living </a:t>
            </a:r>
            <a:r>
              <a:rPr lang="en-GB" sz="1100" dirty="0">
                <a:ea typeface="+mn-lt"/>
                <a:cs typeface="+mn-lt"/>
              </a:rPr>
              <a:t>information </a:t>
            </a:r>
            <a:endParaRPr lang="en-GB" sz="1100" dirty="0">
              <a:cs typeface="Calibri"/>
            </a:endParaRPr>
          </a:p>
          <a:p>
            <a:pPr marL="171450" indent="-171450">
              <a:buFont typeface="Arial" panose="020B0604020202020204" pitchFamily="34" charset="0"/>
              <a:buChar char="•"/>
            </a:pPr>
            <a:r>
              <a:rPr lang="en-GB" sz="1100" dirty="0"/>
              <a:t>Signpost wellbeing services </a:t>
            </a:r>
            <a:r>
              <a:rPr lang="en-GB" sz="1100" dirty="0">
                <a:hlinkClick r:id="rId5"/>
              </a:rPr>
              <a:t>particularly self-help resources</a:t>
            </a:r>
            <a:r>
              <a:rPr lang="en-GB" sz="1100" dirty="0"/>
              <a:t> designed to prepare students for a positive experience including topics such as meeting new people, settling in and managing change</a:t>
            </a:r>
            <a:endParaRPr lang="en-GB" sz="1100" dirty="0">
              <a:cs typeface="Calibri"/>
            </a:endParaRPr>
          </a:p>
          <a:p>
            <a:pPr marL="171450" indent="-171450">
              <a:buFont typeface="Arial" panose="020B0604020202020204" pitchFamily="34" charset="0"/>
              <a:buChar char="•"/>
            </a:pPr>
            <a:r>
              <a:rPr lang="en-GB" sz="1100" dirty="0"/>
              <a:t>Explain mitigating circumstances procedures and self-certification and the importance of seeking support</a:t>
            </a:r>
            <a:endParaRPr lang="en-GB" sz="1100" dirty="0">
              <a:cs typeface="Calibri"/>
            </a:endParaRPr>
          </a:p>
          <a:p>
            <a:pPr marL="171450" indent="-171450">
              <a:buFont typeface="Arial" panose="020B0604020202020204" pitchFamily="34" charset="0"/>
              <a:buChar char="•"/>
            </a:pPr>
            <a:r>
              <a:rPr lang="en-GB" sz="1100" dirty="0"/>
              <a:t>As a personal tutor you should have been informed if a student has disclosed a disability. It is important that you ask about this during the meeting to see how they are finding things and whether reasonable adjustments are in place. Direct students to Disability Services if they have not yet been assessed to ensure the right department support is in place. Explain how we’re here to help and that there is extra support, all given without cost to the student or judgement/stigma. </a:t>
            </a:r>
          </a:p>
          <a:p>
            <a:pPr marL="171450" indent="-171450">
              <a:buFont typeface="Arial" panose="020B0604020202020204" pitchFamily="34" charset="0"/>
              <a:buChar char="•"/>
            </a:pPr>
            <a:endParaRPr lang="en-GB" sz="1100" dirty="0">
              <a:cs typeface="Calibri"/>
            </a:endParaRPr>
          </a:p>
          <a:p>
            <a:pPr marL="285750" indent="-285750">
              <a:buFont typeface="Arial" panose="020B0604020202020204" pitchFamily="34" charset="0"/>
              <a:buChar char="•"/>
            </a:pPr>
            <a:endParaRPr lang="en-GB" sz="1100" dirty="0">
              <a:solidFill>
                <a:srgbClr val="FF0000"/>
              </a:solidFill>
              <a:cs typeface="Calibri" panose="020F0502020204030204"/>
            </a:endParaRPr>
          </a:p>
        </p:txBody>
      </p:sp>
      <p:sp>
        <p:nvSpPr>
          <p:cNvPr id="13" name="TextBox 12">
            <a:extLst>
              <a:ext uri="{FF2B5EF4-FFF2-40B4-BE49-F238E27FC236}">
                <a16:creationId xmlns:a16="http://schemas.microsoft.com/office/drawing/2014/main" id="{E32BE6B3-73D3-C2B4-D145-E83D3A5AECEE}"/>
              </a:ext>
            </a:extLst>
          </p:cNvPr>
          <p:cNvSpPr txBox="1"/>
          <p:nvPr/>
        </p:nvSpPr>
        <p:spPr>
          <a:xfrm>
            <a:off x="523761" y="2378798"/>
            <a:ext cx="6481473" cy="1785104"/>
          </a:xfrm>
          <a:prstGeom prst="rect">
            <a:avLst/>
          </a:prstGeom>
          <a:noFill/>
        </p:spPr>
        <p:txBody>
          <a:bodyPr wrap="square">
            <a:spAutoFit/>
          </a:bodyPr>
          <a:lstStyle/>
          <a:p>
            <a:pPr marL="171450" indent="-171450">
              <a:buFont typeface="Arial" panose="020B0604020202020204" pitchFamily="34" charset="0"/>
              <a:buChar char="•"/>
            </a:pPr>
            <a:r>
              <a:rPr lang="en-GB" sz="1100" dirty="0"/>
              <a:t>Tell me about yourself… Why did you choose Warwick?</a:t>
            </a:r>
          </a:p>
          <a:p>
            <a:pPr marL="171450" indent="-171450">
              <a:buFont typeface="Arial" panose="020B0604020202020204" pitchFamily="34" charset="0"/>
              <a:buChar char="•"/>
            </a:pPr>
            <a:r>
              <a:rPr lang="en-GB" sz="1100" dirty="0"/>
              <a:t>Is there anything about being a university student that you are worried about?</a:t>
            </a:r>
          </a:p>
          <a:p>
            <a:pPr marL="171450" indent="-171450">
              <a:buFont typeface="Arial" panose="020B0604020202020204" pitchFamily="34" charset="0"/>
              <a:buChar char="•"/>
            </a:pPr>
            <a:r>
              <a:rPr lang="en-GB" sz="1100" dirty="0"/>
              <a:t>Tell me about any student societies, sports clubs or liberation groups that you have looked into?</a:t>
            </a:r>
          </a:p>
          <a:p>
            <a:pPr marL="171450" indent="-171450">
              <a:buFont typeface="Arial" panose="020B0604020202020204" pitchFamily="34" charset="0"/>
              <a:buChar char="•"/>
            </a:pPr>
            <a:r>
              <a:rPr lang="en-GB" sz="1100" dirty="0"/>
              <a:t>How are you settling into University life and your accommodation (if relevant)?</a:t>
            </a:r>
          </a:p>
          <a:p>
            <a:pPr marL="171450" indent="-171450">
              <a:buFont typeface="Arial" panose="020B0604020202020204" pitchFamily="34" charset="0"/>
              <a:buChar char="•"/>
            </a:pPr>
            <a:r>
              <a:rPr lang="en-GB" sz="1100" dirty="0"/>
              <a:t>Have you been able to access any support that you need? / Do you know how to access support services at the university?</a:t>
            </a:r>
          </a:p>
          <a:p>
            <a:pPr marL="171450" indent="-171450">
              <a:buFont typeface="Arial" panose="020B0604020202020204" pitchFamily="34" charset="0"/>
              <a:buChar char="•"/>
            </a:pPr>
            <a:r>
              <a:rPr lang="en-GB" sz="1100" dirty="0"/>
              <a:t>Are you living in on-campus accommodation?</a:t>
            </a:r>
          </a:p>
          <a:p>
            <a:pPr marL="171450" indent="-171450">
              <a:buFont typeface="Arial" panose="020B0604020202020204" pitchFamily="34" charset="0"/>
              <a:buChar char="•"/>
            </a:pPr>
            <a:r>
              <a:rPr lang="en-GB" sz="1100" dirty="0"/>
              <a:t>Do you have any hobbies or interests that you enjoy doing?</a:t>
            </a:r>
          </a:p>
          <a:p>
            <a:pPr marL="285750" indent="-285750">
              <a:buFont typeface="Arial" panose="020B0604020202020204" pitchFamily="34" charset="0"/>
              <a:buChar char="•"/>
            </a:pPr>
            <a:endParaRPr lang="en-GB" sz="1100" dirty="0"/>
          </a:p>
          <a:p>
            <a:endParaRPr lang="en-GB" sz="1100" dirty="0"/>
          </a:p>
        </p:txBody>
      </p:sp>
      <p:sp>
        <p:nvSpPr>
          <p:cNvPr id="4" name="TextBox 3">
            <a:extLst>
              <a:ext uri="{FF2B5EF4-FFF2-40B4-BE49-F238E27FC236}">
                <a16:creationId xmlns:a16="http://schemas.microsoft.com/office/drawing/2014/main" id="{3B09A776-BFF4-3912-957A-2B35630CCF54}"/>
              </a:ext>
            </a:extLst>
          </p:cNvPr>
          <p:cNvSpPr txBox="1"/>
          <p:nvPr/>
        </p:nvSpPr>
        <p:spPr>
          <a:xfrm>
            <a:off x="398871" y="9623619"/>
            <a:ext cx="4610681" cy="707886"/>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training and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6"/>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sp>
        <p:nvSpPr>
          <p:cNvPr id="2" name="Rectangle: Rounded Corners 1">
            <a:extLst>
              <a:ext uri="{FF2B5EF4-FFF2-40B4-BE49-F238E27FC236}">
                <a16:creationId xmlns:a16="http://schemas.microsoft.com/office/drawing/2014/main" id="{A96A519C-E4AE-CA32-C397-6A7FEC1191B8}"/>
              </a:ext>
            </a:extLst>
          </p:cNvPr>
          <p:cNvSpPr/>
          <p:nvPr/>
        </p:nvSpPr>
        <p:spPr>
          <a:xfrm>
            <a:off x="4359686" y="6513625"/>
            <a:ext cx="2899673" cy="2536967"/>
          </a:xfrm>
          <a:prstGeom prst="roundRect">
            <a:avLst>
              <a:gd name="adj" fmla="val 0"/>
            </a:avLst>
          </a:prstGeom>
          <a:solidFill>
            <a:schemeClr val="bg1"/>
          </a:solidFill>
          <a:ln w="28575">
            <a:solidFill>
              <a:srgbClr val="7DD19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15F93B1B-36E8-1901-B9C2-FD285D403A0F}"/>
              </a:ext>
            </a:extLst>
          </p:cNvPr>
          <p:cNvSpPr txBox="1"/>
          <p:nvPr/>
        </p:nvSpPr>
        <p:spPr>
          <a:xfrm>
            <a:off x="4359686" y="6516970"/>
            <a:ext cx="2899673" cy="584775"/>
          </a:xfrm>
          <a:prstGeom prst="rect">
            <a:avLst/>
          </a:prstGeom>
          <a:solidFill>
            <a:srgbClr val="7DD191"/>
          </a:solidFill>
          <a:ln>
            <a:solidFill>
              <a:srgbClr val="7DD191"/>
            </a:solidFill>
          </a:ln>
        </p:spPr>
        <p:txBody>
          <a:bodyPr wrap="square" rtlCol="0">
            <a:spAutoFit/>
          </a:bodyPr>
          <a:lstStyle/>
          <a:p>
            <a:pPr algn="ctr"/>
            <a:r>
              <a:rPr lang="en-GB" sz="1600" dirty="0">
                <a:solidFill>
                  <a:schemeClr val="bg1"/>
                </a:solidFill>
                <a:hlinkClick r:id="rId7">
                  <a:extLst>
                    <a:ext uri="{A12FA001-AC4F-418D-AE19-62706E023703}">
                      <ahyp:hlinkClr xmlns:ahyp="http://schemas.microsoft.com/office/drawing/2018/hyperlinkcolor" val="tx"/>
                    </a:ext>
                  </a:extLst>
                </a:hlinkClick>
              </a:rPr>
              <a:t>Useful services/opportunities to signpost:</a:t>
            </a:r>
            <a:endParaRPr lang="en-GB" sz="1600" dirty="0">
              <a:solidFill>
                <a:schemeClr val="bg1"/>
              </a:solidFill>
            </a:endParaRPr>
          </a:p>
        </p:txBody>
      </p:sp>
      <p:sp>
        <p:nvSpPr>
          <p:cNvPr id="22" name="Rectangle: Rounded Corners 21">
            <a:extLst>
              <a:ext uri="{FF2B5EF4-FFF2-40B4-BE49-F238E27FC236}">
                <a16:creationId xmlns:a16="http://schemas.microsoft.com/office/drawing/2014/main" id="{3BFE4CBB-60AD-E3B8-1441-DD1EBB850329}"/>
              </a:ext>
            </a:extLst>
          </p:cNvPr>
          <p:cNvSpPr/>
          <p:nvPr/>
        </p:nvSpPr>
        <p:spPr>
          <a:xfrm>
            <a:off x="4359686" y="4024596"/>
            <a:ext cx="2899673" cy="2270940"/>
          </a:xfrm>
          <a:prstGeom prst="roundRect">
            <a:avLst>
              <a:gd name="adj" fmla="val 0"/>
            </a:avLst>
          </a:prstGeom>
          <a:solidFill>
            <a:schemeClr val="bg1"/>
          </a:solidFill>
          <a:ln w="28575">
            <a:solidFill>
              <a:srgbClr val="49BF64"/>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2CD4938B-357F-F9F0-E607-8565A318D9C3}"/>
              </a:ext>
            </a:extLst>
          </p:cNvPr>
          <p:cNvSpPr txBox="1"/>
          <p:nvPr/>
        </p:nvSpPr>
        <p:spPr>
          <a:xfrm>
            <a:off x="4372499" y="4016247"/>
            <a:ext cx="2886087" cy="338554"/>
          </a:xfrm>
          <a:prstGeom prst="rect">
            <a:avLst/>
          </a:prstGeom>
          <a:solidFill>
            <a:srgbClr val="49BF64"/>
          </a:solidFill>
          <a:ln>
            <a:solidFill>
              <a:srgbClr val="49BF64"/>
            </a:solidFill>
          </a:ln>
        </p:spPr>
        <p:txBody>
          <a:bodyPr wrap="square" rtlCol="0">
            <a:spAutoFit/>
          </a:bodyPr>
          <a:lstStyle/>
          <a:p>
            <a:pPr algn="ctr"/>
            <a:r>
              <a:rPr lang="en-GB" sz="1600" dirty="0">
                <a:solidFill>
                  <a:schemeClr val="bg1"/>
                </a:solidFill>
                <a:hlinkClick r:id="rId8">
                  <a:extLst>
                    <a:ext uri="{A12FA001-AC4F-418D-AE19-62706E023703}">
                      <ahyp:hlinkClr xmlns:ahyp="http://schemas.microsoft.com/office/drawing/2018/hyperlinkcolor" val="tx"/>
                    </a:ext>
                  </a:extLst>
                </a:hlinkClick>
              </a:rPr>
              <a:t>Tips for building rapport</a:t>
            </a:r>
            <a:endParaRPr lang="en-GB" sz="1600" dirty="0">
              <a:solidFill>
                <a:schemeClr val="bg1"/>
              </a:solidFill>
            </a:endParaRPr>
          </a:p>
        </p:txBody>
      </p:sp>
      <p:pic>
        <p:nvPicPr>
          <p:cNvPr id="9" name="Picture 8" descr="Qr code&#10;&#10;Description automatically generated">
            <a:extLst>
              <a:ext uri="{FF2B5EF4-FFF2-40B4-BE49-F238E27FC236}">
                <a16:creationId xmlns:a16="http://schemas.microsoft.com/office/drawing/2014/main" id="{CEC15DC7-8831-6745-E54A-EC7B14A913E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922294" y="7177720"/>
            <a:ext cx="1774451" cy="1774451"/>
          </a:xfrm>
          <a:prstGeom prst="rect">
            <a:avLst/>
          </a:prstGeom>
        </p:spPr>
      </p:pic>
      <p:pic>
        <p:nvPicPr>
          <p:cNvPr id="25" name="Picture 24" descr="Qr code&#10;&#10;Description automatically generated">
            <a:extLst>
              <a:ext uri="{FF2B5EF4-FFF2-40B4-BE49-F238E27FC236}">
                <a16:creationId xmlns:a16="http://schemas.microsoft.com/office/drawing/2014/main" id="{E83E67AF-FAF8-A6B7-8CCA-5B89403607C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22295" y="4411614"/>
            <a:ext cx="1774451" cy="1774451"/>
          </a:xfrm>
          <a:prstGeom prst="rect">
            <a:avLst/>
          </a:prstGeom>
        </p:spPr>
      </p:pic>
    </p:spTree>
    <p:extLst>
      <p:ext uri="{BB962C8B-B14F-4D97-AF65-F5344CB8AC3E}">
        <p14:creationId xmlns:p14="http://schemas.microsoft.com/office/powerpoint/2010/main" val="40260542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EEEC215F-2BEC-CDC3-0091-162757233750}"/>
              </a:ext>
            </a:extLst>
          </p:cNvPr>
          <p:cNvGrpSpPr>
            <a:grpSpLocks noGrp="1" noUngrp="1" noRot="1" noMove="1" noResize="1"/>
          </p:cNvGrpSpPr>
          <p:nvPr/>
        </p:nvGrpSpPr>
        <p:grpSpPr>
          <a:xfrm>
            <a:off x="-132522" y="9417199"/>
            <a:ext cx="7692197" cy="1274614"/>
            <a:chOff x="-132522" y="9417199"/>
            <a:chExt cx="7692197" cy="1274614"/>
          </a:xfrm>
        </p:grpSpPr>
        <p:pic>
          <p:nvPicPr>
            <p:cNvPr id="7" name="Picture 6">
              <a:extLst>
                <a:ext uri="{FF2B5EF4-FFF2-40B4-BE49-F238E27FC236}">
                  <a16:creationId xmlns:a16="http://schemas.microsoft.com/office/drawing/2014/main" id="{563FE96C-8BBA-B3DD-86B2-A6F901B19D13}"/>
                </a:ext>
              </a:extLst>
            </p:cNvPr>
            <p:cNvPicPr>
              <a:picLocks noGrp="1" noRot="1" noChangeAspect="1" noMove="1" noResize="1" noEditPoints="1" noAdjustHandles="1" noChangeArrowheads="1" noChangeShapeType="1" noCrop="1"/>
            </p:cNvPicPr>
            <p:nvPr/>
          </p:nvPicPr>
          <p:blipFill rotWithShape="1">
            <a:blip r:embed="rId2">
              <a:grayscl/>
            </a:blip>
            <a:srcRect l="37043"/>
            <a:stretch/>
          </p:blipFill>
          <p:spPr>
            <a:xfrm>
              <a:off x="-132522" y="9417199"/>
              <a:ext cx="7692197" cy="1274614"/>
            </a:xfrm>
            <a:prstGeom prst="rect">
              <a:avLst/>
            </a:prstGeom>
          </p:spPr>
        </p:pic>
        <p:pic>
          <p:nvPicPr>
            <p:cNvPr id="8" name="Picture 7">
              <a:extLst>
                <a:ext uri="{FF2B5EF4-FFF2-40B4-BE49-F238E27FC236}">
                  <a16:creationId xmlns:a16="http://schemas.microsoft.com/office/drawing/2014/main" id="{95496B57-EAB7-437D-526D-235829985CC4}"/>
                </a:ext>
              </a:extLst>
            </p:cNvPr>
            <p:cNvPicPr>
              <a:picLocks noGrp="1" noRot="1" noChangeAspect="1" noMove="1" noResize="1" noEditPoints="1" noAdjustHandles="1" noChangeArrowheads="1" noChangeShapeType="1" noCrop="1"/>
            </p:cNvPicPr>
            <p:nvPr/>
          </p:nvPicPr>
          <p:blipFill>
            <a:blip r:embed="rId3">
              <a:grayscl/>
            </a:blip>
            <a:stretch>
              <a:fillRect/>
            </a:stretch>
          </p:blipFill>
          <p:spPr>
            <a:xfrm>
              <a:off x="5591538" y="9961971"/>
              <a:ext cx="1478572" cy="447463"/>
            </a:xfrm>
            <a:prstGeom prst="rect">
              <a:avLst/>
            </a:prstGeom>
          </p:spPr>
        </p:pic>
      </p:grpSp>
      <p:sp>
        <p:nvSpPr>
          <p:cNvPr id="10" name="TextBox 9">
            <a:extLst>
              <a:ext uri="{FF2B5EF4-FFF2-40B4-BE49-F238E27FC236}">
                <a16:creationId xmlns:a16="http://schemas.microsoft.com/office/drawing/2014/main" id="{45ED4E9E-8D7C-F92C-7503-B8D49DA7FFEA}"/>
              </a:ext>
            </a:extLst>
          </p:cNvPr>
          <p:cNvSpPr txBox="1"/>
          <p:nvPr/>
        </p:nvSpPr>
        <p:spPr>
          <a:xfrm>
            <a:off x="794251" y="410624"/>
            <a:ext cx="6626087" cy="461665"/>
          </a:xfrm>
          <a:prstGeom prst="rect">
            <a:avLst/>
          </a:prstGeom>
          <a:noFill/>
        </p:spPr>
        <p:txBody>
          <a:bodyPr wrap="square" rtlCol="0">
            <a:spAutoFit/>
          </a:bodyPr>
          <a:lstStyle/>
          <a:p>
            <a:r>
              <a:rPr lang="en-GB" sz="2400" b="1" dirty="0">
                <a:solidFill>
                  <a:srgbClr val="008000"/>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1" y="897449"/>
            <a:ext cx="7559674" cy="369332"/>
          </a:xfrm>
          <a:prstGeom prst="rect">
            <a:avLst/>
          </a:prstGeom>
          <a:noFill/>
        </p:spPr>
        <p:txBody>
          <a:bodyPr wrap="square" rtlCol="0">
            <a:spAutoFit/>
          </a:bodyPr>
          <a:lstStyle/>
          <a:p>
            <a:pPr algn="ctr"/>
            <a:r>
              <a:rPr lang="en-GB" dirty="0"/>
              <a:t>Postgraduate Students: </a:t>
            </a:r>
            <a:r>
              <a:rPr lang="en-GB" b="1" i="1" dirty="0"/>
              <a:t>Term 1</a:t>
            </a:r>
          </a:p>
        </p:txBody>
      </p:sp>
      <p:sp>
        <p:nvSpPr>
          <p:cNvPr id="5" name="TextBox 4">
            <a:extLst>
              <a:ext uri="{FF2B5EF4-FFF2-40B4-BE49-F238E27FC236}">
                <a16:creationId xmlns:a16="http://schemas.microsoft.com/office/drawing/2014/main" id="{DB34BC24-B218-BB00-E881-F7F41C90A988}"/>
              </a:ext>
            </a:extLst>
          </p:cNvPr>
          <p:cNvSpPr txBox="1"/>
          <p:nvPr/>
        </p:nvSpPr>
        <p:spPr>
          <a:xfrm>
            <a:off x="450133" y="1286575"/>
            <a:ext cx="6916755" cy="646331"/>
          </a:xfrm>
          <a:prstGeom prst="rect">
            <a:avLst/>
          </a:prstGeom>
          <a:noFill/>
        </p:spPr>
        <p:txBody>
          <a:bodyPr wrap="square" rtlCol="0">
            <a:spAutoFit/>
          </a:bodyPr>
          <a:lstStyle/>
          <a:p>
            <a:r>
              <a:rPr lang="en-GB" sz="1200" dirty="0"/>
              <a:t>The following guidance has been created by students and is intended as inspiration for a productive meeting at this point in your tutee’s university journey. Students at Warwick come from a range of backgrounds and will have different interests and needs so your conversation should always be tailored to the individual tutee. </a:t>
            </a:r>
          </a:p>
        </p:txBody>
      </p:sp>
      <p:sp>
        <p:nvSpPr>
          <p:cNvPr id="31" name="Rectangle: Rounded Corners 30">
            <a:extLst>
              <a:ext uri="{FF2B5EF4-FFF2-40B4-BE49-F238E27FC236}">
                <a16:creationId xmlns:a16="http://schemas.microsoft.com/office/drawing/2014/main" id="{338BB8DA-8255-ABB3-1FB3-2EB2FD6109B8}"/>
              </a:ext>
            </a:extLst>
          </p:cNvPr>
          <p:cNvSpPr/>
          <p:nvPr/>
        </p:nvSpPr>
        <p:spPr>
          <a:xfrm>
            <a:off x="429722" y="2055243"/>
            <a:ext cx="6821403" cy="2093909"/>
          </a:xfrm>
          <a:prstGeom prst="roundRect">
            <a:avLst>
              <a:gd name="adj" fmla="val 0"/>
            </a:avLst>
          </a:prstGeom>
          <a:solidFill>
            <a:schemeClr val="bg1"/>
          </a:solidFill>
          <a:ln w="28575">
            <a:solidFill>
              <a:srgbClr val="008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51513830-CF87-C6D5-3F65-748D9B4631C6}"/>
              </a:ext>
            </a:extLst>
          </p:cNvPr>
          <p:cNvSpPr txBox="1"/>
          <p:nvPr/>
        </p:nvSpPr>
        <p:spPr>
          <a:xfrm>
            <a:off x="429113" y="2059602"/>
            <a:ext cx="6814393" cy="338554"/>
          </a:xfrm>
          <a:prstGeom prst="rect">
            <a:avLst/>
          </a:prstGeom>
          <a:solidFill>
            <a:srgbClr val="008000"/>
          </a:solidFill>
          <a:ln>
            <a:solidFill>
              <a:srgbClr val="008000"/>
            </a:solidFill>
          </a:ln>
        </p:spPr>
        <p:txBody>
          <a:bodyPr wrap="square" rtlCol="0">
            <a:spAutoFit/>
          </a:bodyPr>
          <a:lstStyle/>
          <a:p>
            <a:pPr algn="ctr"/>
            <a:r>
              <a:rPr lang="en-GB" sz="1600" dirty="0">
                <a:solidFill>
                  <a:schemeClr val="bg1"/>
                </a:solidFill>
              </a:rPr>
              <a:t>Suggested conversation starters:</a:t>
            </a:r>
          </a:p>
        </p:txBody>
      </p:sp>
      <p:sp>
        <p:nvSpPr>
          <p:cNvPr id="33" name="Rectangle: Rounded Corners 32">
            <a:extLst>
              <a:ext uri="{FF2B5EF4-FFF2-40B4-BE49-F238E27FC236}">
                <a16:creationId xmlns:a16="http://schemas.microsoft.com/office/drawing/2014/main" id="{5A349E38-381E-2620-00AB-B6FD47A9BDF3}"/>
              </a:ext>
            </a:extLst>
          </p:cNvPr>
          <p:cNvSpPr/>
          <p:nvPr/>
        </p:nvSpPr>
        <p:spPr>
          <a:xfrm>
            <a:off x="438929" y="4382035"/>
            <a:ext cx="3471874" cy="4712120"/>
          </a:xfrm>
          <a:prstGeom prst="roundRect">
            <a:avLst>
              <a:gd name="adj" fmla="val 0"/>
            </a:avLst>
          </a:prstGeom>
          <a:solidFill>
            <a:schemeClr val="bg1"/>
          </a:solidFill>
          <a:ln w="28575">
            <a:solidFill>
              <a:srgbClr val="339966"/>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16005ED6-3D9E-75F7-62A2-51C2AEDCB54E}"/>
              </a:ext>
            </a:extLst>
          </p:cNvPr>
          <p:cNvSpPr txBox="1"/>
          <p:nvPr/>
        </p:nvSpPr>
        <p:spPr>
          <a:xfrm>
            <a:off x="426117" y="4371796"/>
            <a:ext cx="3471874" cy="338554"/>
          </a:xfrm>
          <a:prstGeom prst="rect">
            <a:avLst/>
          </a:prstGeom>
          <a:solidFill>
            <a:srgbClr val="339966"/>
          </a:solidFill>
          <a:ln>
            <a:solidFill>
              <a:srgbClr val="339966"/>
            </a:solidFill>
          </a:ln>
        </p:spPr>
        <p:txBody>
          <a:bodyPr wrap="square" rtlCol="0">
            <a:spAutoFit/>
          </a:bodyPr>
          <a:lstStyle/>
          <a:p>
            <a:pPr algn="ctr"/>
            <a:r>
              <a:rPr lang="en-GB" sz="1600" dirty="0">
                <a:solidFill>
                  <a:schemeClr val="bg1"/>
                </a:solidFill>
              </a:rPr>
              <a:t>Relevant topics to discuss:</a:t>
            </a:r>
          </a:p>
        </p:txBody>
      </p:sp>
      <p:sp>
        <p:nvSpPr>
          <p:cNvPr id="35" name="TextBox 34">
            <a:extLst>
              <a:ext uri="{FF2B5EF4-FFF2-40B4-BE49-F238E27FC236}">
                <a16:creationId xmlns:a16="http://schemas.microsoft.com/office/drawing/2014/main" id="{F8FFBAC0-8B3B-0EA2-5002-B0C19420595D}"/>
              </a:ext>
            </a:extLst>
          </p:cNvPr>
          <p:cNvSpPr txBox="1"/>
          <p:nvPr/>
        </p:nvSpPr>
        <p:spPr>
          <a:xfrm>
            <a:off x="516950" y="4550264"/>
            <a:ext cx="3281095" cy="4493538"/>
          </a:xfrm>
          <a:prstGeom prst="rect">
            <a:avLst/>
          </a:prstGeom>
          <a:noFill/>
        </p:spPr>
        <p:txBody>
          <a:bodyPr wrap="square" lIns="91440" tIns="45720" rIns="91440" bIns="45720" anchor="t">
            <a:spAutoFit/>
          </a:bodyPr>
          <a:lstStyle/>
          <a:p>
            <a:pPr lvl="1"/>
            <a:endParaRPr lang="en-GB" sz="1100" dirty="0">
              <a:cs typeface="Calibri"/>
            </a:endParaRPr>
          </a:p>
          <a:p>
            <a:pPr marL="171450" indent="-171450">
              <a:buFont typeface="Arial" panose="020B0604020202020204" pitchFamily="34" charset="0"/>
              <a:buChar char="•"/>
            </a:pPr>
            <a:r>
              <a:rPr lang="en-GB" sz="1100" dirty="0"/>
              <a:t>Get to know your tutee’s background and interests</a:t>
            </a:r>
          </a:p>
          <a:p>
            <a:pPr marL="171450" indent="-171450">
              <a:buFont typeface="Arial" panose="020B0604020202020204" pitchFamily="34" charset="0"/>
              <a:buChar char="•"/>
            </a:pPr>
            <a:r>
              <a:rPr lang="en-GB" sz="1100" dirty="0"/>
              <a:t>Introduce your role at Warwick and remit as a personal tutor (set some boundaries while establishing yourself as a first point of contact)</a:t>
            </a:r>
          </a:p>
          <a:p>
            <a:pPr marL="171450" indent="-171450">
              <a:buFont typeface="Arial" panose="020B0604020202020204" pitchFamily="34" charset="0"/>
              <a:buChar char="•"/>
            </a:pPr>
            <a:r>
              <a:rPr lang="en-GB" sz="1100" dirty="0"/>
              <a:t>Signpost wellbeing services </a:t>
            </a:r>
            <a:r>
              <a:rPr lang="en-GB" sz="1100" dirty="0">
                <a:hlinkClick r:id="rId4"/>
              </a:rPr>
              <a:t>particularly self-help resources</a:t>
            </a:r>
            <a:r>
              <a:rPr lang="en-GB" sz="1100" dirty="0"/>
              <a:t> designed to prepare students for a positive experience including topics such as meeting new people, settling in and managing change</a:t>
            </a:r>
            <a:endParaRPr lang="en-GB" sz="1100" dirty="0">
              <a:cs typeface="Calibri"/>
            </a:endParaRPr>
          </a:p>
          <a:p>
            <a:pPr marL="171450" indent="-171450">
              <a:buFont typeface="Arial" panose="020B0604020202020204" pitchFamily="34" charset="0"/>
              <a:buChar char="•"/>
            </a:pPr>
            <a:r>
              <a:rPr lang="en-GB" sz="1100" dirty="0"/>
              <a:t>Explain mitigating circumstances procedures and self-certification and the importance of seeking support</a:t>
            </a:r>
            <a:endParaRPr lang="en-GB" sz="1100" dirty="0">
              <a:cs typeface="Calibri"/>
            </a:endParaRPr>
          </a:p>
          <a:p>
            <a:pPr marL="171450" indent="-171450">
              <a:buFont typeface="Arial" panose="020B0604020202020204" pitchFamily="34" charset="0"/>
              <a:buChar char="•"/>
            </a:pPr>
            <a:r>
              <a:rPr lang="en-GB" sz="1100" dirty="0">
                <a:ea typeface="+mn-lt"/>
                <a:cs typeface="+mn-lt"/>
              </a:rPr>
              <a:t>Encourage students to look at the University</a:t>
            </a:r>
            <a:r>
              <a:rPr lang="en-GB" sz="1100" dirty="0">
                <a:ea typeface="+mn-lt"/>
                <a:cs typeface="+mn-lt"/>
                <a:hlinkClick r:id="rId5"/>
              </a:rPr>
              <a:t> cost-of-living</a:t>
            </a:r>
            <a:r>
              <a:rPr lang="en-GB" sz="1100" dirty="0">
                <a:ea typeface="+mn-lt"/>
                <a:cs typeface="+mn-lt"/>
              </a:rPr>
              <a:t> information</a:t>
            </a:r>
          </a:p>
          <a:p>
            <a:pPr marL="171450" indent="-171450">
              <a:buFont typeface="Arial" panose="020B0604020202020204" pitchFamily="34" charset="0"/>
              <a:buChar char="•"/>
            </a:pPr>
            <a:r>
              <a:rPr lang="en-GB" sz="1100" dirty="0"/>
              <a:t>As a personal tutor you should have been informed if a student has disclosed a disability. It is important that you ask about this during the meeting to see how they are finding things and whether reasonable adjustments are in place. Direct students to Disability Services if they have not yet been assessed. Explain how we’re here to help and that there is extra support, all given without cost to the student or judgement/stigma. </a:t>
            </a:r>
          </a:p>
          <a:p>
            <a:pPr marL="171450" indent="-171450">
              <a:buFont typeface="Arial" panose="020B0604020202020204" pitchFamily="34" charset="0"/>
              <a:buChar char="•"/>
            </a:pPr>
            <a:endParaRPr lang="en-GB" sz="1100" dirty="0">
              <a:cs typeface="Calibri"/>
            </a:endParaRPr>
          </a:p>
          <a:p>
            <a:pPr marL="285750" indent="-285750">
              <a:buFont typeface="Arial" panose="020B0604020202020204" pitchFamily="34" charset="0"/>
              <a:buChar char="•"/>
            </a:pPr>
            <a:endParaRPr lang="en-GB" sz="1100" dirty="0"/>
          </a:p>
        </p:txBody>
      </p:sp>
      <p:sp>
        <p:nvSpPr>
          <p:cNvPr id="36" name="TextBox 35">
            <a:extLst>
              <a:ext uri="{FF2B5EF4-FFF2-40B4-BE49-F238E27FC236}">
                <a16:creationId xmlns:a16="http://schemas.microsoft.com/office/drawing/2014/main" id="{0941DD56-9E2D-10E9-B587-4AEDC5271EB4}"/>
              </a:ext>
            </a:extLst>
          </p:cNvPr>
          <p:cNvSpPr txBox="1"/>
          <p:nvPr/>
        </p:nvSpPr>
        <p:spPr>
          <a:xfrm>
            <a:off x="552352" y="2417393"/>
            <a:ext cx="6481473" cy="1446550"/>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sz="1100" dirty="0"/>
              <a:t>Tell me about yourself… What has your academic journey been like before Warwick? </a:t>
            </a:r>
          </a:p>
          <a:p>
            <a:pPr marL="285750" indent="-285750">
              <a:buFont typeface="Arial" panose="020B0604020202020204" pitchFamily="34" charset="0"/>
              <a:buChar char="•"/>
            </a:pPr>
            <a:r>
              <a:rPr lang="en-GB" sz="1100" dirty="0"/>
              <a:t>Is there anything about being a postgraduate student that you are worried about?</a:t>
            </a:r>
            <a:endParaRPr lang="en-GB" sz="1100" dirty="0">
              <a:cs typeface="Calibri"/>
            </a:endParaRPr>
          </a:p>
          <a:p>
            <a:pPr marL="285750" indent="-285750">
              <a:buFont typeface="Arial" panose="020B0604020202020204" pitchFamily="34" charset="0"/>
              <a:buChar char="•"/>
            </a:pPr>
            <a:r>
              <a:rPr lang="en-GB" sz="1100" dirty="0">
                <a:ea typeface="+mn-lt"/>
                <a:cs typeface="+mn-lt"/>
              </a:rPr>
              <a:t>How are you settling into University life? Tell me about your first lectures</a:t>
            </a:r>
          </a:p>
          <a:p>
            <a:pPr marL="285750" indent="-285750">
              <a:buFont typeface="Arial" panose="020B0604020202020204" pitchFamily="34" charset="0"/>
              <a:buChar char="•"/>
            </a:pPr>
            <a:r>
              <a:rPr lang="en-GB" sz="1100" dirty="0">
                <a:ea typeface="+mn-lt"/>
                <a:cs typeface="+mn-lt"/>
              </a:rPr>
              <a:t>What are your first impressions of Warwick/The UK?</a:t>
            </a:r>
          </a:p>
          <a:p>
            <a:pPr marL="285750" indent="-285750">
              <a:buFont typeface="Arial" panose="020B0604020202020204" pitchFamily="34" charset="0"/>
              <a:buChar char="•"/>
            </a:pPr>
            <a:r>
              <a:rPr lang="en-GB" sz="1100" dirty="0"/>
              <a:t>Tell me where you would go for support and assistance?</a:t>
            </a:r>
          </a:p>
          <a:p>
            <a:pPr marL="285750" indent="-285750">
              <a:buFont typeface="Arial" panose="020B0604020202020204" pitchFamily="34" charset="0"/>
              <a:buChar char="•"/>
            </a:pPr>
            <a:r>
              <a:rPr lang="en-GB" sz="1100" dirty="0"/>
              <a:t>Tell me about any student societies, sports clubs or liberation groups that you have looked into?</a:t>
            </a:r>
          </a:p>
          <a:p>
            <a:pPr marL="285750" indent="-285750">
              <a:buFont typeface="Arial" panose="020B0604020202020204" pitchFamily="34" charset="0"/>
              <a:buChar char="•"/>
            </a:pPr>
            <a:r>
              <a:rPr lang="en-GB" sz="1100" dirty="0"/>
              <a:t>Have you visited the Library or PG Hub?</a:t>
            </a:r>
          </a:p>
          <a:p>
            <a:pPr marL="285750" indent="-285750">
              <a:buFont typeface="Arial" panose="020B0604020202020204" pitchFamily="34" charset="0"/>
              <a:buChar char="•"/>
            </a:pPr>
            <a:endParaRPr lang="en-GB" sz="1100" dirty="0">
              <a:cs typeface="Calibri"/>
            </a:endParaRPr>
          </a:p>
        </p:txBody>
      </p:sp>
      <p:sp>
        <p:nvSpPr>
          <p:cNvPr id="37" name="Rectangle: Rounded Corners 36">
            <a:extLst>
              <a:ext uri="{FF2B5EF4-FFF2-40B4-BE49-F238E27FC236}">
                <a16:creationId xmlns:a16="http://schemas.microsoft.com/office/drawing/2014/main" id="{14E40574-54D2-B63F-9BBA-BAD0CBA09825}"/>
              </a:ext>
            </a:extLst>
          </p:cNvPr>
          <p:cNvSpPr/>
          <p:nvPr/>
        </p:nvSpPr>
        <p:spPr>
          <a:xfrm>
            <a:off x="4347846" y="6844603"/>
            <a:ext cx="2899673" cy="2247376"/>
          </a:xfrm>
          <a:prstGeom prst="roundRect">
            <a:avLst>
              <a:gd name="adj" fmla="val 0"/>
            </a:avLst>
          </a:prstGeom>
          <a:solidFill>
            <a:schemeClr val="bg1"/>
          </a:solidFill>
          <a:ln w="28575">
            <a:solidFill>
              <a:srgbClr val="97C777"/>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a:extLst>
              <a:ext uri="{FF2B5EF4-FFF2-40B4-BE49-F238E27FC236}">
                <a16:creationId xmlns:a16="http://schemas.microsoft.com/office/drawing/2014/main" id="{E24F4FCA-23DB-E738-E174-4C601B630CBC}"/>
              </a:ext>
            </a:extLst>
          </p:cNvPr>
          <p:cNvSpPr txBox="1"/>
          <p:nvPr/>
        </p:nvSpPr>
        <p:spPr>
          <a:xfrm>
            <a:off x="4347845" y="6807678"/>
            <a:ext cx="2899673" cy="338554"/>
          </a:xfrm>
          <a:prstGeom prst="rect">
            <a:avLst/>
          </a:prstGeom>
          <a:solidFill>
            <a:srgbClr val="97C777"/>
          </a:solidFill>
          <a:ln>
            <a:solidFill>
              <a:srgbClr val="97C777"/>
            </a:solidFill>
          </a:ln>
        </p:spPr>
        <p:txBody>
          <a:bodyPr wrap="square" rtlCol="0">
            <a:spAutoFit/>
          </a:bodyPr>
          <a:lstStyle/>
          <a:p>
            <a:pPr algn="ctr"/>
            <a:r>
              <a:rPr lang="en-GB" sz="1600" dirty="0">
                <a:solidFill>
                  <a:schemeClr val="bg1"/>
                </a:solidFill>
                <a:hlinkClick r:id="rId6">
                  <a:extLst>
                    <a:ext uri="{A12FA001-AC4F-418D-AE19-62706E023703}">
                      <ahyp:hlinkClr xmlns:ahyp="http://schemas.microsoft.com/office/drawing/2018/hyperlinkcolor" val="tx"/>
                    </a:ext>
                  </a:extLst>
                </a:hlinkClick>
              </a:rPr>
              <a:t>Useful services/opportunities:</a:t>
            </a:r>
            <a:endParaRPr lang="en-GB" sz="1600" dirty="0">
              <a:solidFill>
                <a:schemeClr val="bg1"/>
              </a:solidFill>
            </a:endParaRPr>
          </a:p>
        </p:txBody>
      </p:sp>
      <p:sp>
        <p:nvSpPr>
          <p:cNvPr id="39" name="Rectangle: Rounded Corners 38">
            <a:extLst>
              <a:ext uri="{FF2B5EF4-FFF2-40B4-BE49-F238E27FC236}">
                <a16:creationId xmlns:a16="http://schemas.microsoft.com/office/drawing/2014/main" id="{D458A1A2-7446-7E10-3092-58936F22D446}"/>
              </a:ext>
            </a:extLst>
          </p:cNvPr>
          <p:cNvSpPr/>
          <p:nvPr/>
        </p:nvSpPr>
        <p:spPr>
          <a:xfrm>
            <a:off x="4347846" y="4355573"/>
            <a:ext cx="2899673" cy="2270940"/>
          </a:xfrm>
          <a:prstGeom prst="roundRect">
            <a:avLst>
              <a:gd name="adj" fmla="val 0"/>
            </a:avLst>
          </a:prstGeom>
          <a:solidFill>
            <a:schemeClr val="bg1"/>
          </a:solidFill>
          <a:ln w="28575">
            <a:solidFill>
              <a:srgbClr val="70AD47"/>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extBox 39">
            <a:extLst>
              <a:ext uri="{FF2B5EF4-FFF2-40B4-BE49-F238E27FC236}">
                <a16:creationId xmlns:a16="http://schemas.microsoft.com/office/drawing/2014/main" id="{58D7ABC4-37A5-7042-599C-BF15AFBA2F11}"/>
              </a:ext>
            </a:extLst>
          </p:cNvPr>
          <p:cNvSpPr txBox="1"/>
          <p:nvPr/>
        </p:nvSpPr>
        <p:spPr>
          <a:xfrm>
            <a:off x="4360659" y="4347224"/>
            <a:ext cx="2886087" cy="338554"/>
          </a:xfrm>
          <a:prstGeom prst="rect">
            <a:avLst/>
          </a:prstGeom>
          <a:solidFill>
            <a:srgbClr val="70AD47"/>
          </a:solidFill>
          <a:ln>
            <a:solidFill>
              <a:srgbClr val="70AD47"/>
            </a:solidFill>
          </a:ln>
        </p:spPr>
        <p:txBody>
          <a:bodyPr wrap="square" rtlCol="0">
            <a:spAutoFit/>
          </a:bodyPr>
          <a:lstStyle/>
          <a:p>
            <a:pPr algn="ctr"/>
            <a:r>
              <a:rPr lang="en-GB" sz="1600" dirty="0">
                <a:solidFill>
                  <a:schemeClr val="bg1"/>
                </a:solidFill>
                <a:hlinkClick r:id="rId7">
                  <a:extLst>
                    <a:ext uri="{A12FA001-AC4F-418D-AE19-62706E023703}">
                      <ahyp:hlinkClr xmlns:ahyp="http://schemas.microsoft.com/office/drawing/2018/hyperlinkcolor" val="tx"/>
                    </a:ext>
                  </a:extLst>
                </a:hlinkClick>
              </a:rPr>
              <a:t>Tips for building rapport</a:t>
            </a:r>
            <a:endParaRPr lang="en-GB" sz="1600" dirty="0">
              <a:solidFill>
                <a:schemeClr val="bg1"/>
              </a:solidFill>
            </a:endParaRPr>
          </a:p>
        </p:txBody>
      </p:sp>
      <p:pic>
        <p:nvPicPr>
          <p:cNvPr id="41" name="Picture 40" descr="Qr code&#10;&#10;Description automatically generated">
            <a:extLst>
              <a:ext uri="{FF2B5EF4-FFF2-40B4-BE49-F238E27FC236}">
                <a16:creationId xmlns:a16="http://schemas.microsoft.com/office/drawing/2014/main" id="{21126049-45A9-03E5-0491-1D7137A21D0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10454" y="7212956"/>
            <a:ext cx="1774451" cy="1774451"/>
          </a:xfrm>
          <a:prstGeom prst="rect">
            <a:avLst/>
          </a:prstGeom>
        </p:spPr>
      </p:pic>
      <p:pic>
        <p:nvPicPr>
          <p:cNvPr id="42" name="Picture 41" descr="Qr code&#10;&#10;Description automatically generated">
            <a:extLst>
              <a:ext uri="{FF2B5EF4-FFF2-40B4-BE49-F238E27FC236}">
                <a16:creationId xmlns:a16="http://schemas.microsoft.com/office/drawing/2014/main" id="{EC6BD7C2-2792-5F32-6454-7C0595E512B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910455" y="4742591"/>
            <a:ext cx="1774451" cy="1774451"/>
          </a:xfrm>
          <a:prstGeom prst="rect">
            <a:avLst/>
          </a:prstGeom>
        </p:spPr>
      </p:pic>
      <p:sp>
        <p:nvSpPr>
          <p:cNvPr id="45" name="TextBox 44">
            <a:extLst>
              <a:ext uri="{FF2B5EF4-FFF2-40B4-BE49-F238E27FC236}">
                <a16:creationId xmlns:a16="http://schemas.microsoft.com/office/drawing/2014/main" id="{26750332-E3D2-B8E0-A559-F1F37BE3890A}"/>
              </a:ext>
            </a:extLst>
          </p:cNvPr>
          <p:cNvSpPr txBox="1"/>
          <p:nvPr/>
        </p:nvSpPr>
        <p:spPr>
          <a:xfrm>
            <a:off x="398871" y="9623619"/>
            <a:ext cx="4610681" cy="861774"/>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br>
              <a:rPr lang="en-GB" sz="1000" dirty="0"/>
            </a:br>
            <a:br>
              <a:rPr lang="en-GB" sz="1000" dirty="0"/>
            </a:b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10"/>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spTree>
    <p:extLst>
      <p:ext uri="{BB962C8B-B14F-4D97-AF65-F5344CB8AC3E}">
        <p14:creationId xmlns:p14="http://schemas.microsoft.com/office/powerpoint/2010/main" val="4022603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EEEC215F-2BEC-CDC3-0091-162757233750}"/>
              </a:ext>
            </a:extLst>
          </p:cNvPr>
          <p:cNvGrpSpPr>
            <a:grpSpLocks noGrp="1" noUngrp="1" noRot="1" noMove="1" noResize="1"/>
          </p:cNvGrpSpPr>
          <p:nvPr/>
        </p:nvGrpSpPr>
        <p:grpSpPr>
          <a:xfrm>
            <a:off x="-132522" y="9417199"/>
            <a:ext cx="7692197" cy="1274614"/>
            <a:chOff x="-132522" y="9417199"/>
            <a:chExt cx="7692197" cy="1274614"/>
          </a:xfrm>
        </p:grpSpPr>
        <p:pic>
          <p:nvPicPr>
            <p:cNvPr id="7" name="Picture 6">
              <a:extLst>
                <a:ext uri="{FF2B5EF4-FFF2-40B4-BE49-F238E27FC236}">
                  <a16:creationId xmlns:a16="http://schemas.microsoft.com/office/drawing/2014/main" id="{563FE96C-8BBA-B3DD-86B2-A6F901B19D13}"/>
                </a:ext>
              </a:extLst>
            </p:cNvPr>
            <p:cNvPicPr>
              <a:picLocks noGrp="1" noRot="1" noChangeAspect="1" noMove="1" noResize="1" noEditPoints="1" noAdjustHandles="1" noChangeArrowheads="1" noChangeShapeType="1" noCrop="1"/>
            </p:cNvPicPr>
            <p:nvPr/>
          </p:nvPicPr>
          <p:blipFill rotWithShape="1">
            <a:blip r:embed="rId2">
              <a:grayscl/>
            </a:blip>
            <a:srcRect l="37043"/>
            <a:stretch/>
          </p:blipFill>
          <p:spPr>
            <a:xfrm>
              <a:off x="-132522" y="9417199"/>
              <a:ext cx="7692197" cy="1274614"/>
            </a:xfrm>
            <a:prstGeom prst="rect">
              <a:avLst/>
            </a:prstGeom>
          </p:spPr>
        </p:pic>
        <p:pic>
          <p:nvPicPr>
            <p:cNvPr id="8" name="Picture 7">
              <a:extLst>
                <a:ext uri="{FF2B5EF4-FFF2-40B4-BE49-F238E27FC236}">
                  <a16:creationId xmlns:a16="http://schemas.microsoft.com/office/drawing/2014/main" id="{95496B57-EAB7-437D-526D-235829985CC4}"/>
                </a:ext>
              </a:extLst>
            </p:cNvPr>
            <p:cNvPicPr>
              <a:picLocks noGrp="1" noRot="1" noChangeAspect="1" noMove="1" noResize="1" noEditPoints="1" noAdjustHandles="1" noChangeArrowheads="1" noChangeShapeType="1" noCrop="1"/>
            </p:cNvPicPr>
            <p:nvPr/>
          </p:nvPicPr>
          <p:blipFill>
            <a:blip r:embed="rId3">
              <a:grayscl/>
            </a:blip>
            <a:stretch>
              <a:fillRect/>
            </a:stretch>
          </p:blipFill>
          <p:spPr>
            <a:xfrm>
              <a:off x="5591538" y="9961971"/>
              <a:ext cx="1478572" cy="447463"/>
            </a:xfrm>
            <a:prstGeom prst="rect">
              <a:avLst/>
            </a:prstGeom>
          </p:spPr>
        </p:pic>
      </p:grpSp>
      <p:sp>
        <p:nvSpPr>
          <p:cNvPr id="10" name="TextBox 9">
            <a:extLst>
              <a:ext uri="{FF2B5EF4-FFF2-40B4-BE49-F238E27FC236}">
                <a16:creationId xmlns:a16="http://schemas.microsoft.com/office/drawing/2014/main" id="{45ED4E9E-8D7C-F92C-7503-B8D49DA7FFEA}"/>
              </a:ext>
            </a:extLst>
          </p:cNvPr>
          <p:cNvSpPr txBox="1"/>
          <p:nvPr/>
        </p:nvSpPr>
        <p:spPr>
          <a:xfrm>
            <a:off x="794251" y="410624"/>
            <a:ext cx="6626087" cy="461665"/>
          </a:xfrm>
          <a:prstGeom prst="rect">
            <a:avLst/>
          </a:prstGeom>
          <a:noFill/>
        </p:spPr>
        <p:txBody>
          <a:bodyPr wrap="square" rtlCol="0">
            <a:spAutoFit/>
          </a:bodyPr>
          <a:lstStyle/>
          <a:p>
            <a:r>
              <a:rPr lang="en-GB" sz="2400" b="1" dirty="0">
                <a:solidFill>
                  <a:srgbClr val="008000"/>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1" y="897449"/>
            <a:ext cx="7559674" cy="369332"/>
          </a:xfrm>
          <a:prstGeom prst="rect">
            <a:avLst/>
          </a:prstGeom>
          <a:noFill/>
        </p:spPr>
        <p:txBody>
          <a:bodyPr wrap="square" rtlCol="0">
            <a:spAutoFit/>
          </a:bodyPr>
          <a:lstStyle/>
          <a:p>
            <a:pPr algn="ctr"/>
            <a:r>
              <a:rPr lang="en-GB" dirty="0"/>
              <a:t>Postgraduate Students: </a:t>
            </a:r>
            <a:r>
              <a:rPr lang="en-GB" b="1" i="1" dirty="0"/>
              <a:t>Term 2</a:t>
            </a:r>
          </a:p>
        </p:txBody>
      </p:sp>
      <p:sp>
        <p:nvSpPr>
          <p:cNvPr id="5" name="TextBox 4">
            <a:extLst>
              <a:ext uri="{FF2B5EF4-FFF2-40B4-BE49-F238E27FC236}">
                <a16:creationId xmlns:a16="http://schemas.microsoft.com/office/drawing/2014/main" id="{5D00FD9E-4BCF-B1C4-1D25-453B4967ABCD}"/>
              </a:ext>
            </a:extLst>
          </p:cNvPr>
          <p:cNvSpPr txBox="1"/>
          <p:nvPr/>
        </p:nvSpPr>
        <p:spPr>
          <a:xfrm>
            <a:off x="450133" y="1342602"/>
            <a:ext cx="6916755" cy="646331"/>
          </a:xfrm>
          <a:prstGeom prst="rect">
            <a:avLst/>
          </a:prstGeom>
          <a:noFill/>
        </p:spPr>
        <p:txBody>
          <a:bodyPr wrap="square" rtlCol="0">
            <a:spAutoFit/>
          </a:bodyPr>
          <a:lstStyle/>
          <a:p>
            <a:r>
              <a:rPr lang="en-GB" sz="1200" dirty="0"/>
              <a:t>The following guidance has been created by students and is intended as inspiration for a productive meeting at this point in your tutee’s university journey. Students at Warwick come from a range of backgrounds and will have different interests and needs so your conversation should always be tailored to the individual tutee. </a:t>
            </a:r>
          </a:p>
        </p:txBody>
      </p:sp>
      <p:sp>
        <p:nvSpPr>
          <p:cNvPr id="15" name="Rectangle: Rounded Corners 14">
            <a:extLst>
              <a:ext uri="{FF2B5EF4-FFF2-40B4-BE49-F238E27FC236}">
                <a16:creationId xmlns:a16="http://schemas.microsoft.com/office/drawing/2014/main" id="{AAF69297-F787-A31E-5C16-267C1AF33499}"/>
              </a:ext>
            </a:extLst>
          </p:cNvPr>
          <p:cNvSpPr/>
          <p:nvPr/>
        </p:nvSpPr>
        <p:spPr>
          <a:xfrm>
            <a:off x="416470" y="2267276"/>
            <a:ext cx="6821403" cy="1870208"/>
          </a:xfrm>
          <a:prstGeom prst="roundRect">
            <a:avLst>
              <a:gd name="adj" fmla="val 0"/>
            </a:avLst>
          </a:prstGeom>
          <a:solidFill>
            <a:schemeClr val="bg1"/>
          </a:solidFill>
          <a:ln w="28575">
            <a:solidFill>
              <a:srgbClr val="008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97A3BA29-565D-05EF-1725-9FD0F59B5746}"/>
              </a:ext>
            </a:extLst>
          </p:cNvPr>
          <p:cNvSpPr txBox="1"/>
          <p:nvPr/>
        </p:nvSpPr>
        <p:spPr>
          <a:xfrm>
            <a:off x="415861" y="2271634"/>
            <a:ext cx="6814393" cy="338554"/>
          </a:xfrm>
          <a:prstGeom prst="rect">
            <a:avLst/>
          </a:prstGeom>
          <a:solidFill>
            <a:srgbClr val="008000"/>
          </a:solidFill>
          <a:ln>
            <a:solidFill>
              <a:srgbClr val="008000"/>
            </a:solidFill>
          </a:ln>
        </p:spPr>
        <p:txBody>
          <a:bodyPr wrap="square" rtlCol="0">
            <a:spAutoFit/>
          </a:bodyPr>
          <a:lstStyle/>
          <a:p>
            <a:pPr algn="ctr"/>
            <a:r>
              <a:rPr lang="en-GB" sz="1600" dirty="0">
                <a:solidFill>
                  <a:schemeClr val="bg1"/>
                </a:solidFill>
              </a:rPr>
              <a:t>Suggested conversation starters:</a:t>
            </a:r>
          </a:p>
        </p:txBody>
      </p:sp>
      <p:sp>
        <p:nvSpPr>
          <p:cNvPr id="18" name="Rectangle: Rounded Corners 17">
            <a:extLst>
              <a:ext uri="{FF2B5EF4-FFF2-40B4-BE49-F238E27FC236}">
                <a16:creationId xmlns:a16="http://schemas.microsoft.com/office/drawing/2014/main" id="{1C5A0EF6-9108-70FE-3672-A98465C10119}"/>
              </a:ext>
            </a:extLst>
          </p:cNvPr>
          <p:cNvSpPr/>
          <p:nvPr/>
        </p:nvSpPr>
        <p:spPr>
          <a:xfrm>
            <a:off x="438929" y="4382035"/>
            <a:ext cx="3471874" cy="4712120"/>
          </a:xfrm>
          <a:prstGeom prst="roundRect">
            <a:avLst>
              <a:gd name="adj" fmla="val 0"/>
            </a:avLst>
          </a:prstGeom>
          <a:solidFill>
            <a:schemeClr val="bg1"/>
          </a:solidFill>
          <a:ln w="28575">
            <a:solidFill>
              <a:srgbClr val="339966"/>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AED44E0D-4B1D-05DA-8722-C46089D3F467}"/>
              </a:ext>
            </a:extLst>
          </p:cNvPr>
          <p:cNvSpPr txBox="1"/>
          <p:nvPr/>
        </p:nvSpPr>
        <p:spPr>
          <a:xfrm>
            <a:off x="426117" y="4371796"/>
            <a:ext cx="3471874" cy="338554"/>
          </a:xfrm>
          <a:prstGeom prst="rect">
            <a:avLst/>
          </a:prstGeom>
          <a:solidFill>
            <a:srgbClr val="339966"/>
          </a:solidFill>
          <a:ln>
            <a:solidFill>
              <a:srgbClr val="339966"/>
            </a:solidFill>
          </a:ln>
        </p:spPr>
        <p:txBody>
          <a:bodyPr wrap="square" rtlCol="0">
            <a:spAutoFit/>
          </a:bodyPr>
          <a:lstStyle/>
          <a:p>
            <a:pPr algn="ctr"/>
            <a:r>
              <a:rPr lang="en-GB" sz="1600" dirty="0">
                <a:solidFill>
                  <a:schemeClr val="bg1"/>
                </a:solidFill>
              </a:rPr>
              <a:t>Relevant topics to discuss:</a:t>
            </a:r>
          </a:p>
        </p:txBody>
      </p:sp>
      <p:sp>
        <p:nvSpPr>
          <p:cNvPr id="22" name="TextBox 21">
            <a:extLst>
              <a:ext uri="{FF2B5EF4-FFF2-40B4-BE49-F238E27FC236}">
                <a16:creationId xmlns:a16="http://schemas.microsoft.com/office/drawing/2014/main" id="{BFBA013F-42C3-F63F-8465-5CD87124A714}"/>
              </a:ext>
            </a:extLst>
          </p:cNvPr>
          <p:cNvSpPr txBox="1"/>
          <p:nvPr/>
        </p:nvSpPr>
        <p:spPr>
          <a:xfrm>
            <a:off x="516950" y="4550264"/>
            <a:ext cx="3281095" cy="2631490"/>
          </a:xfrm>
          <a:prstGeom prst="rect">
            <a:avLst/>
          </a:prstGeom>
          <a:noFill/>
        </p:spPr>
        <p:txBody>
          <a:bodyPr wrap="square" lIns="91440" tIns="45720" rIns="91440" bIns="45720" anchor="t">
            <a:spAutoFit/>
          </a:bodyPr>
          <a:lstStyle/>
          <a:p>
            <a:pPr lvl="1"/>
            <a:endParaRPr lang="en-GB" sz="1100" dirty="0">
              <a:cs typeface="Calibri"/>
            </a:endParaRPr>
          </a:p>
          <a:p>
            <a:pPr marL="171450" indent="-171450">
              <a:buFont typeface="Arial" panose="020B0604020202020204" pitchFamily="34" charset="0"/>
              <a:buChar char="•"/>
            </a:pPr>
            <a:r>
              <a:rPr lang="en-GB" sz="1100" dirty="0"/>
              <a:t>Signpost to their Academic Skills Librarian and </a:t>
            </a:r>
            <a:r>
              <a:rPr lang="en-GB" sz="1100" dirty="0">
                <a:hlinkClick r:id="rId4"/>
              </a:rPr>
              <a:t>study support </a:t>
            </a:r>
            <a:r>
              <a:rPr lang="en-GB" sz="1100" dirty="0"/>
              <a:t>in preparation for exams and assignments</a:t>
            </a:r>
            <a:endParaRPr lang="en-GB" sz="1100" dirty="0">
              <a:cs typeface="Calibri"/>
            </a:endParaRPr>
          </a:p>
          <a:p>
            <a:pPr marL="171450" indent="-171450">
              <a:buFont typeface="Arial" panose="020B0604020202020204" pitchFamily="34" charset="0"/>
              <a:buChar char="•"/>
            </a:pPr>
            <a:r>
              <a:rPr lang="en-GB" sz="1100" dirty="0"/>
              <a:t>Remind students of self-certification and mitigating circumstances and how to submit and the importance of seeking support</a:t>
            </a:r>
          </a:p>
          <a:p>
            <a:pPr marL="171450" indent="-171450">
              <a:buFont typeface="Arial" panose="020B0604020202020204" pitchFamily="34" charset="0"/>
              <a:buChar char="•"/>
            </a:pPr>
            <a:r>
              <a:rPr lang="en-GB" sz="1100" dirty="0">
                <a:ea typeface="+mn-lt"/>
                <a:cs typeface="+mn-lt"/>
              </a:rPr>
              <a:t>Encourage students to look at the University</a:t>
            </a:r>
            <a:r>
              <a:rPr lang="en-GB" sz="1100" dirty="0">
                <a:ea typeface="+mn-lt"/>
                <a:cs typeface="+mn-lt"/>
                <a:hlinkClick r:id="rId5"/>
              </a:rPr>
              <a:t> cost-of-living</a:t>
            </a:r>
            <a:r>
              <a:rPr lang="en-GB" sz="1100" dirty="0">
                <a:ea typeface="+mn-lt"/>
                <a:cs typeface="+mn-lt"/>
              </a:rPr>
              <a:t> information</a:t>
            </a:r>
          </a:p>
          <a:p>
            <a:pPr marL="171450" indent="-171450">
              <a:buFont typeface="Arial" panose="020B0604020202020204" pitchFamily="34" charset="0"/>
              <a:buChar char="•"/>
            </a:pPr>
            <a:r>
              <a:rPr lang="en-GB" sz="1100" dirty="0"/>
              <a:t>Encourage planning for life after Warwick and engagement with Careers and Skills to understand options</a:t>
            </a:r>
          </a:p>
          <a:p>
            <a:pPr marL="171450" indent="-171450">
              <a:buFont typeface="Arial" panose="020B0604020202020204" pitchFamily="34" charset="0"/>
              <a:buChar char="•"/>
            </a:pPr>
            <a:endParaRPr lang="en-GB" sz="1100" dirty="0"/>
          </a:p>
          <a:p>
            <a:pPr marL="285750" indent="-285750">
              <a:buFont typeface="Arial" panose="020B0604020202020204" pitchFamily="34" charset="0"/>
              <a:buChar char="•"/>
            </a:pPr>
            <a:endParaRPr lang="en-GB" sz="1100" dirty="0"/>
          </a:p>
          <a:p>
            <a:pPr marL="285750" indent="-285750">
              <a:buFont typeface="Arial" panose="020B0604020202020204" pitchFamily="34" charset="0"/>
              <a:buChar char="•"/>
            </a:pPr>
            <a:endParaRPr lang="en-GB" sz="1100" dirty="0"/>
          </a:p>
        </p:txBody>
      </p:sp>
      <p:sp>
        <p:nvSpPr>
          <p:cNvPr id="23" name="TextBox 22">
            <a:extLst>
              <a:ext uri="{FF2B5EF4-FFF2-40B4-BE49-F238E27FC236}">
                <a16:creationId xmlns:a16="http://schemas.microsoft.com/office/drawing/2014/main" id="{B08138C0-8FB8-698E-B33F-B233C874EF4B}"/>
              </a:ext>
            </a:extLst>
          </p:cNvPr>
          <p:cNvSpPr txBox="1"/>
          <p:nvPr/>
        </p:nvSpPr>
        <p:spPr>
          <a:xfrm>
            <a:off x="539100" y="2629425"/>
            <a:ext cx="6481473" cy="1615827"/>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sz="1100" dirty="0"/>
              <a:t>Share one new experience from last term and what discoveries you made - what’s next for T2?</a:t>
            </a:r>
          </a:p>
          <a:p>
            <a:pPr marL="285750" indent="-285750">
              <a:buFont typeface="Arial" panose="020B0604020202020204" pitchFamily="34" charset="0"/>
              <a:buChar char="•"/>
            </a:pPr>
            <a:r>
              <a:rPr lang="en-GB" sz="1100" dirty="0"/>
              <a:t>Is there any specific assignment feedback you would like to go through together?</a:t>
            </a:r>
          </a:p>
          <a:p>
            <a:pPr marL="285750" indent="-285750">
              <a:buFont typeface="Arial" panose="020B0604020202020204" pitchFamily="34" charset="0"/>
              <a:buChar char="•"/>
            </a:pPr>
            <a:r>
              <a:rPr lang="en-GB" sz="1100" dirty="0"/>
              <a:t>How have you found building a social circle and meeting other students?</a:t>
            </a:r>
            <a:endParaRPr lang="en-GB" sz="1100" dirty="0">
              <a:cs typeface="Calibri"/>
            </a:endParaRPr>
          </a:p>
          <a:p>
            <a:pPr marL="285750" indent="-285750">
              <a:buFont typeface="Arial" panose="020B0604020202020204" pitchFamily="34" charset="0"/>
              <a:buChar char="•"/>
            </a:pPr>
            <a:r>
              <a:rPr lang="en-GB" sz="1100" b="0" i="0" dirty="0">
                <a:solidFill>
                  <a:srgbClr val="000000"/>
                </a:solidFill>
                <a:effectLst/>
              </a:rPr>
              <a:t>Do you have a particular destination or career in mind or are you hoping that this degree will help shape your ideas?</a:t>
            </a:r>
          </a:p>
          <a:p>
            <a:pPr marL="285750" indent="-285750">
              <a:buFont typeface="Arial" panose="020B0604020202020204" pitchFamily="34" charset="0"/>
              <a:buChar char="•"/>
            </a:pPr>
            <a:r>
              <a:rPr lang="en-GB" sz="1100" dirty="0"/>
              <a:t>Are you thinking about further study beyond your Masters? If so, do you know when the application deadlines are and how to prepare for them?</a:t>
            </a:r>
          </a:p>
          <a:p>
            <a:pPr marL="285750" indent="-285750">
              <a:buFont typeface="Arial" panose="020B0604020202020204" pitchFamily="34" charset="0"/>
              <a:buChar char="•"/>
            </a:pPr>
            <a:endParaRPr lang="en-GB" sz="1100" dirty="0"/>
          </a:p>
          <a:p>
            <a:pPr marL="285750" indent="-285750">
              <a:buFont typeface="Arial" panose="020B0604020202020204" pitchFamily="34" charset="0"/>
              <a:buChar char="•"/>
            </a:pPr>
            <a:endParaRPr lang="en-GB" sz="1100" dirty="0">
              <a:cs typeface="Calibri"/>
            </a:endParaRPr>
          </a:p>
        </p:txBody>
      </p:sp>
      <p:sp>
        <p:nvSpPr>
          <p:cNvPr id="24" name="Rectangle: Rounded Corners 23">
            <a:extLst>
              <a:ext uri="{FF2B5EF4-FFF2-40B4-BE49-F238E27FC236}">
                <a16:creationId xmlns:a16="http://schemas.microsoft.com/office/drawing/2014/main" id="{121576B2-502D-0F0D-CA6C-1C1005B4F487}"/>
              </a:ext>
            </a:extLst>
          </p:cNvPr>
          <p:cNvSpPr/>
          <p:nvPr/>
        </p:nvSpPr>
        <p:spPr>
          <a:xfrm>
            <a:off x="4347846" y="6844603"/>
            <a:ext cx="2899673" cy="2247376"/>
          </a:xfrm>
          <a:prstGeom prst="roundRect">
            <a:avLst>
              <a:gd name="adj" fmla="val 0"/>
            </a:avLst>
          </a:prstGeom>
          <a:solidFill>
            <a:schemeClr val="bg1"/>
          </a:solidFill>
          <a:ln w="28575">
            <a:solidFill>
              <a:srgbClr val="97C777"/>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51546345-0EE6-41BD-1D21-1EF3C54730EF}"/>
              </a:ext>
            </a:extLst>
          </p:cNvPr>
          <p:cNvSpPr txBox="1"/>
          <p:nvPr/>
        </p:nvSpPr>
        <p:spPr>
          <a:xfrm>
            <a:off x="4347845" y="6807678"/>
            <a:ext cx="2899673" cy="338554"/>
          </a:xfrm>
          <a:prstGeom prst="rect">
            <a:avLst/>
          </a:prstGeom>
          <a:solidFill>
            <a:srgbClr val="97C777"/>
          </a:solidFill>
          <a:ln>
            <a:solidFill>
              <a:srgbClr val="97C777"/>
            </a:solidFill>
          </a:ln>
        </p:spPr>
        <p:txBody>
          <a:bodyPr wrap="square" rtlCol="0">
            <a:spAutoFit/>
          </a:bodyPr>
          <a:lstStyle/>
          <a:p>
            <a:pPr algn="ctr"/>
            <a:r>
              <a:rPr lang="en-GB" sz="1600" dirty="0">
                <a:solidFill>
                  <a:schemeClr val="bg1"/>
                </a:solidFill>
                <a:hlinkClick r:id="rId6">
                  <a:extLst>
                    <a:ext uri="{A12FA001-AC4F-418D-AE19-62706E023703}">
                      <ahyp:hlinkClr xmlns:ahyp="http://schemas.microsoft.com/office/drawing/2018/hyperlinkcolor" val="tx"/>
                    </a:ext>
                  </a:extLst>
                </a:hlinkClick>
              </a:rPr>
              <a:t>Useful services/opportunities:</a:t>
            </a:r>
            <a:endParaRPr lang="en-GB" sz="1600" dirty="0">
              <a:solidFill>
                <a:schemeClr val="bg1"/>
              </a:solidFill>
            </a:endParaRPr>
          </a:p>
        </p:txBody>
      </p:sp>
      <p:sp>
        <p:nvSpPr>
          <p:cNvPr id="26" name="Rectangle: Rounded Corners 25">
            <a:extLst>
              <a:ext uri="{FF2B5EF4-FFF2-40B4-BE49-F238E27FC236}">
                <a16:creationId xmlns:a16="http://schemas.microsoft.com/office/drawing/2014/main" id="{D45C650A-397D-8CA5-A71E-4494040A5F8F}"/>
              </a:ext>
            </a:extLst>
          </p:cNvPr>
          <p:cNvSpPr/>
          <p:nvPr/>
        </p:nvSpPr>
        <p:spPr>
          <a:xfrm>
            <a:off x="4347846" y="4355573"/>
            <a:ext cx="2899673" cy="2270940"/>
          </a:xfrm>
          <a:prstGeom prst="roundRect">
            <a:avLst>
              <a:gd name="adj" fmla="val 0"/>
            </a:avLst>
          </a:prstGeom>
          <a:solidFill>
            <a:schemeClr val="bg1"/>
          </a:solidFill>
          <a:ln w="28575">
            <a:solidFill>
              <a:srgbClr val="70AD47"/>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33F4D708-FF2F-F5AD-1AD7-C2262AD8E9C2}"/>
              </a:ext>
            </a:extLst>
          </p:cNvPr>
          <p:cNvSpPr txBox="1"/>
          <p:nvPr/>
        </p:nvSpPr>
        <p:spPr>
          <a:xfrm>
            <a:off x="4360659" y="4347224"/>
            <a:ext cx="2886087" cy="338554"/>
          </a:xfrm>
          <a:prstGeom prst="rect">
            <a:avLst/>
          </a:prstGeom>
          <a:solidFill>
            <a:srgbClr val="70AD47"/>
          </a:solidFill>
          <a:ln>
            <a:solidFill>
              <a:srgbClr val="70AD47"/>
            </a:solidFill>
          </a:ln>
        </p:spPr>
        <p:txBody>
          <a:bodyPr wrap="square" rtlCol="0">
            <a:spAutoFit/>
          </a:bodyPr>
          <a:lstStyle/>
          <a:p>
            <a:pPr algn="ctr"/>
            <a:r>
              <a:rPr lang="en-GB" sz="1600" dirty="0">
                <a:solidFill>
                  <a:schemeClr val="bg1"/>
                </a:solidFill>
                <a:hlinkClick r:id="rId7">
                  <a:extLst>
                    <a:ext uri="{A12FA001-AC4F-418D-AE19-62706E023703}">
                      <ahyp:hlinkClr xmlns:ahyp="http://schemas.microsoft.com/office/drawing/2018/hyperlinkcolor" val="tx"/>
                    </a:ext>
                  </a:extLst>
                </a:hlinkClick>
              </a:rPr>
              <a:t>Careers Support Guidance</a:t>
            </a:r>
            <a:endParaRPr lang="en-GB" sz="1600" dirty="0">
              <a:solidFill>
                <a:schemeClr val="bg1"/>
              </a:solidFill>
            </a:endParaRPr>
          </a:p>
        </p:txBody>
      </p:sp>
      <p:pic>
        <p:nvPicPr>
          <p:cNvPr id="29" name="Picture 28" descr="Qr code&#10;&#10;Description automatically generated">
            <a:extLst>
              <a:ext uri="{FF2B5EF4-FFF2-40B4-BE49-F238E27FC236}">
                <a16:creationId xmlns:a16="http://schemas.microsoft.com/office/drawing/2014/main" id="{6C09317E-2F54-982A-587E-7AB2268E3F4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10454" y="7212956"/>
            <a:ext cx="1774451" cy="1774451"/>
          </a:xfrm>
          <a:prstGeom prst="rect">
            <a:avLst/>
          </a:prstGeom>
        </p:spPr>
      </p:pic>
      <p:sp>
        <p:nvSpPr>
          <p:cNvPr id="33" name="TextBox 32">
            <a:extLst>
              <a:ext uri="{FF2B5EF4-FFF2-40B4-BE49-F238E27FC236}">
                <a16:creationId xmlns:a16="http://schemas.microsoft.com/office/drawing/2014/main" id="{61462B4C-4C52-96B9-D8D1-B55542442C60}"/>
              </a:ext>
            </a:extLst>
          </p:cNvPr>
          <p:cNvSpPr txBox="1"/>
          <p:nvPr/>
        </p:nvSpPr>
        <p:spPr>
          <a:xfrm>
            <a:off x="398871" y="9623619"/>
            <a:ext cx="4610681" cy="861774"/>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br>
              <a:rPr lang="en-GB" sz="1000" dirty="0"/>
            </a:br>
            <a:br>
              <a:rPr lang="en-GB" sz="1000" dirty="0"/>
            </a:b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9"/>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pic>
        <p:nvPicPr>
          <p:cNvPr id="2" name="Picture 1" descr="Qr code&#10;&#10;Description automatically generated">
            <a:extLst>
              <a:ext uri="{FF2B5EF4-FFF2-40B4-BE49-F238E27FC236}">
                <a16:creationId xmlns:a16="http://schemas.microsoft.com/office/drawing/2014/main" id="{F5AD37DC-87B3-9F6C-51CA-528E489D26D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890496" y="4752087"/>
            <a:ext cx="1794409" cy="1794409"/>
          </a:xfrm>
          <a:prstGeom prst="rect">
            <a:avLst/>
          </a:prstGeom>
        </p:spPr>
      </p:pic>
    </p:spTree>
    <p:extLst>
      <p:ext uri="{BB962C8B-B14F-4D97-AF65-F5344CB8AC3E}">
        <p14:creationId xmlns:p14="http://schemas.microsoft.com/office/powerpoint/2010/main" val="19463005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EEEC215F-2BEC-CDC3-0091-162757233750}"/>
              </a:ext>
            </a:extLst>
          </p:cNvPr>
          <p:cNvGrpSpPr>
            <a:grpSpLocks noGrp="1" noUngrp="1" noRot="1" noMove="1" noResize="1"/>
          </p:cNvGrpSpPr>
          <p:nvPr/>
        </p:nvGrpSpPr>
        <p:grpSpPr>
          <a:xfrm>
            <a:off x="-132522" y="9417199"/>
            <a:ext cx="7692197" cy="1274614"/>
            <a:chOff x="-132522" y="9417199"/>
            <a:chExt cx="7692197" cy="1274614"/>
          </a:xfrm>
        </p:grpSpPr>
        <p:pic>
          <p:nvPicPr>
            <p:cNvPr id="7" name="Picture 6">
              <a:extLst>
                <a:ext uri="{FF2B5EF4-FFF2-40B4-BE49-F238E27FC236}">
                  <a16:creationId xmlns:a16="http://schemas.microsoft.com/office/drawing/2014/main" id="{563FE96C-8BBA-B3DD-86B2-A6F901B19D13}"/>
                </a:ext>
              </a:extLst>
            </p:cNvPr>
            <p:cNvPicPr>
              <a:picLocks noGrp="1" noRot="1" noChangeAspect="1" noMove="1" noResize="1" noEditPoints="1" noAdjustHandles="1" noChangeArrowheads="1" noChangeShapeType="1" noCrop="1"/>
            </p:cNvPicPr>
            <p:nvPr/>
          </p:nvPicPr>
          <p:blipFill rotWithShape="1">
            <a:blip r:embed="rId2">
              <a:grayscl/>
            </a:blip>
            <a:srcRect l="37043"/>
            <a:stretch/>
          </p:blipFill>
          <p:spPr>
            <a:xfrm>
              <a:off x="-132522" y="9417199"/>
              <a:ext cx="7692197" cy="1274614"/>
            </a:xfrm>
            <a:prstGeom prst="rect">
              <a:avLst/>
            </a:prstGeom>
          </p:spPr>
        </p:pic>
        <p:pic>
          <p:nvPicPr>
            <p:cNvPr id="8" name="Picture 7">
              <a:extLst>
                <a:ext uri="{FF2B5EF4-FFF2-40B4-BE49-F238E27FC236}">
                  <a16:creationId xmlns:a16="http://schemas.microsoft.com/office/drawing/2014/main" id="{95496B57-EAB7-437D-526D-235829985CC4}"/>
                </a:ext>
              </a:extLst>
            </p:cNvPr>
            <p:cNvPicPr>
              <a:picLocks noGrp="1" noRot="1" noChangeAspect="1" noMove="1" noResize="1" noEditPoints="1" noAdjustHandles="1" noChangeArrowheads="1" noChangeShapeType="1" noCrop="1"/>
            </p:cNvPicPr>
            <p:nvPr/>
          </p:nvPicPr>
          <p:blipFill>
            <a:blip r:embed="rId3">
              <a:grayscl/>
            </a:blip>
            <a:stretch>
              <a:fillRect/>
            </a:stretch>
          </p:blipFill>
          <p:spPr>
            <a:xfrm>
              <a:off x="5591538" y="9961971"/>
              <a:ext cx="1478572" cy="447463"/>
            </a:xfrm>
            <a:prstGeom prst="rect">
              <a:avLst/>
            </a:prstGeom>
          </p:spPr>
        </p:pic>
      </p:grpSp>
      <p:sp>
        <p:nvSpPr>
          <p:cNvPr id="10" name="TextBox 9">
            <a:extLst>
              <a:ext uri="{FF2B5EF4-FFF2-40B4-BE49-F238E27FC236}">
                <a16:creationId xmlns:a16="http://schemas.microsoft.com/office/drawing/2014/main" id="{45ED4E9E-8D7C-F92C-7503-B8D49DA7FFEA}"/>
              </a:ext>
            </a:extLst>
          </p:cNvPr>
          <p:cNvSpPr txBox="1"/>
          <p:nvPr/>
        </p:nvSpPr>
        <p:spPr>
          <a:xfrm>
            <a:off x="794251" y="410624"/>
            <a:ext cx="6626087" cy="461665"/>
          </a:xfrm>
          <a:prstGeom prst="rect">
            <a:avLst/>
          </a:prstGeom>
          <a:noFill/>
        </p:spPr>
        <p:txBody>
          <a:bodyPr wrap="square" rtlCol="0">
            <a:spAutoFit/>
          </a:bodyPr>
          <a:lstStyle/>
          <a:p>
            <a:r>
              <a:rPr lang="en-GB" sz="2400" b="1" dirty="0">
                <a:solidFill>
                  <a:srgbClr val="008000"/>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1" y="897449"/>
            <a:ext cx="7559674" cy="369332"/>
          </a:xfrm>
          <a:prstGeom prst="rect">
            <a:avLst/>
          </a:prstGeom>
          <a:noFill/>
        </p:spPr>
        <p:txBody>
          <a:bodyPr wrap="square" rtlCol="0">
            <a:spAutoFit/>
          </a:bodyPr>
          <a:lstStyle/>
          <a:p>
            <a:pPr algn="ctr"/>
            <a:r>
              <a:rPr lang="en-GB" dirty="0"/>
              <a:t>Postgraduate Students: </a:t>
            </a:r>
            <a:r>
              <a:rPr lang="en-GB" b="1" i="1" dirty="0"/>
              <a:t>Term 3</a:t>
            </a:r>
          </a:p>
        </p:txBody>
      </p:sp>
      <p:sp>
        <p:nvSpPr>
          <p:cNvPr id="5" name="TextBox 4">
            <a:extLst>
              <a:ext uri="{FF2B5EF4-FFF2-40B4-BE49-F238E27FC236}">
                <a16:creationId xmlns:a16="http://schemas.microsoft.com/office/drawing/2014/main" id="{8F222309-DDC3-1A54-1276-E349CCFE3CFD}"/>
              </a:ext>
            </a:extLst>
          </p:cNvPr>
          <p:cNvSpPr txBox="1"/>
          <p:nvPr/>
        </p:nvSpPr>
        <p:spPr>
          <a:xfrm>
            <a:off x="428777" y="1429166"/>
            <a:ext cx="6814393" cy="830997"/>
          </a:xfrm>
          <a:prstGeom prst="rect">
            <a:avLst/>
          </a:prstGeom>
          <a:noFill/>
        </p:spPr>
        <p:txBody>
          <a:bodyPr wrap="square" rtlCol="0">
            <a:spAutoFit/>
          </a:bodyPr>
          <a:lstStyle/>
          <a:p>
            <a:r>
              <a:rPr lang="en-GB" sz="1200" dirty="0"/>
              <a:t>The following guidance has been created by students and is intended as inspiration for a productive meeting at this point in your tutee’s/supervisor groups’ university journey. Students at Warwick come from a range of backgrounds and will have different interests and needs so your conversation should always be tailored to the individual tutee. </a:t>
            </a:r>
          </a:p>
        </p:txBody>
      </p:sp>
      <p:sp>
        <p:nvSpPr>
          <p:cNvPr id="22" name="TextBox 21">
            <a:extLst>
              <a:ext uri="{FF2B5EF4-FFF2-40B4-BE49-F238E27FC236}">
                <a16:creationId xmlns:a16="http://schemas.microsoft.com/office/drawing/2014/main" id="{7A619024-2E91-6949-7FA6-8299A95926F0}"/>
              </a:ext>
            </a:extLst>
          </p:cNvPr>
          <p:cNvSpPr txBox="1"/>
          <p:nvPr/>
        </p:nvSpPr>
        <p:spPr>
          <a:xfrm>
            <a:off x="398871" y="9623619"/>
            <a:ext cx="4610681" cy="861774"/>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br>
              <a:rPr lang="en-GB" sz="1000" dirty="0"/>
            </a:br>
            <a:br>
              <a:rPr lang="en-GB" sz="1000" dirty="0"/>
            </a:b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sp>
        <p:nvSpPr>
          <p:cNvPr id="23" name="Rectangle: Rounded Corners 22">
            <a:extLst>
              <a:ext uri="{FF2B5EF4-FFF2-40B4-BE49-F238E27FC236}">
                <a16:creationId xmlns:a16="http://schemas.microsoft.com/office/drawing/2014/main" id="{48676C41-C0E3-7278-7A43-9E6D1781FC87}"/>
              </a:ext>
            </a:extLst>
          </p:cNvPr>
          <p:cNvSpPr/>
          <p:nvPr/>
        </p:nvSpPr>
        <p:spPr>
          <a:xfrm>
            <a:off x="423791" y="2376421"/>
            <a:ext cx="6821403" cy="1616858"/>
          </a:xfrm>
          <a:prstGeom prst="roundRect">
            <a:avLst>
              <a:gd name="adj" fmla="val 0"/>
            </a:avLst>
          </a:prstGeom>
          <a:solidFill>
            <a:schemeClr val="bg1"/>
          </a:solidFill>
          <a:ln w="28575">
            <a:solidFill>
              <a:srgbClr val="008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1103F096-E97E-E86E-0577-94C39340D78A}"/>
              </a:ext>
            </a:extLst>
          </p:cNvPr>
          <p:cNvSpPr txBox="1"/>
          <p:nvPr/>
        </p:nvSpPr>
        <p:spPr>
          <a:xfrm>
            <a:off x="423182" y="2380779"/>
            <a:ext cx="6814393" cy="338554"/>
          </a:xfrm>
          <a:prstGeom prst="rect">
            <a:avLst/>
          </a:prstGeom>
          <a:solidFill>
            <a:srgbClr val="008000"/>
          </a:solidFill>
          <a:ln>
            <a:solidFill>
              <a:srgbClr val="008000"/>
            </a:solidFill>
          </a:ln>
        </p:spPr>
        <p:txBody>
          <a:bodyPr wrap="square" rtlCol="0">
            <a:spAutoFit/>
          </a:bodyPr>
          <a:lstStyle/>
          <a:p>
            <a:pPr algn="ctr"/>
            <a:r>
              <a:rPr lang="en-GB" sz="1600" dirty="0">
                <a:solidFill>
                  <a:schemeClr val="bg1"/>
                </a:solidFill>
              </a:rPr>
              <a:t>Suggested conversation starters:</a:t>
            </a:r>
          </a:p>
        </p:txBody>
      </p:sp>
      <p:sp>
        <p:nvSpPr>
          <p:cNvPr id="25" name="Rectangle: Rounded Corners 24">
            <a:extLst>
              <a:ext uri="{FF2B5EF4-FFF2-40B4-BE49-F238E27FC236}">
                <a16:creationId xmlns:a16="http://schemas.microsoft.com/office/drawing/2014/main" id="{1814B26C-3324-0319-CF94-224529098C97}"/>
              </a:ext>
            </a:extLst>
          </p:cNvPr>
          <p:cNvSpPr/>
          <p:nvPr/>
        </p:nvSpPr>
        <p:spPr>
          <a:xfrm>
            <a:off x="438929" y="4382035"/>
            <a:ext cx="3471874" cy="4712120"/>
          </a:xfrm>
          <a:prstGeom prst="roundRect">
            <a:avLst>
              <a:gd name="adj" fmla="val 0"/>
            </a:avLst>
          </a:prstGeom>
          <a:solidFill>
            <a:schemeClr val="bg1"/>
          </a:solidFill>
          <a:ln w="28575">
            <a:solidFill>
              <a:srgbClr val="339966"/>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625EE0CD-E048-BB13-49E8-55E9D40D6864}"/>
              </a:ext>
            </a:extLst>
          </p:cNvPr>
          <p:cNvSpPr txBox="1"/>
          <p:nvPr/>
        </p:nvSpPr>
        <p:spPr>
          <a:xfrm>
            <a:off x="426117" y="4371796"/>
            <a:ext cx="3471874" cy="338554"/>
          </a:xfrm>
          <a:prstGeom prst="rect">
            <a:avLst/>
          </a:prstGeom>
          <a:solidFill>
            <a:srgbClr val="339966"/>
          </a:solidFill>
          <a:ln>
            <a:solidFill>
              <a:srgbClr val="339966"/>
            </a:solidFill>
          </a:ln>
        </p:spPr>
        <p:txBody>
          <a:bodyPr wrap="square" rtlCol="0">
            <a:spAutoFit/>
          </a:bodyPr>
          <a:lstStyle/>
          <a:p>
            <a:pPr algn="ctr"/>
            <a:r>
              <a:rPr lang="en-GB" sz="1600" dirty="0">
                <a:solidFill>
                  <a:schemeClr val="bg1"/>
                </a:solidFill>
              </a:rPr>
              <a:t>Relevant topics to discuss:</a:t>
            </a:r>
          </a:p>
        </p:txBody>
      </p:sp>
      <p:sp>
        <p:nvSpPr>
          <p:cNvPr id="27" name="TextBox 26">
            <a:extLst>
              <a:ext uri="{FF2B5EF4-FFF2-40B4-BE49-F238E27FC236}">
                <a16:creationId xmlns:a16="http://schemas.microsoft.com/office/drawing/2014/main" id="{CE1B60AB-F467-8A49-8073-8B003DC8C271}"/>
              </a:ext>
            </a:extLst>
          </p:cNvPr>
          <p:cNvSpPr txBox="1"/>
          <p:nvPr/>
        </p:nvSpPr>
        <p:spPr>
          <a:xfrm>
            <a:off x="516950" y="4550264"/>
            <a:ext cx="3281095" cy="4324261"/>
          </a:xfrm>
          <a:prstGeom prst="rect">
            <a:avLst/>
          </a:prstGeom>
          <a:noFill/>
        </p:spPr>
        <p:txBody>
          <a:bodyPr wrap="square" lIns="91440" tIns="45720" rIns="91440" bIns="45720" anchor="t">
            <a:spAutoFit/>
          </a:bodyPr>
          <a:lstStyle/>
          <a:p>
            <a:pPr lvl="1"/>
            <a:endParaRPr lang="en-GB" sz="1100" dirty="0">
              <a:cs typeface="Calibri"/>
            </a:endParaRPr>
          </a:p>
          <a:p>
            <a:pPr marL="171450" indent="-171450">
              <a:buFont typeface="Arial" panose="020B0604020202020204" pitchFamily="34" charset="0"/>
              <a:buChar char="•"/>
            </a:pPr>
            <a:r>
              <a:rPr lang="en-GB" sz="1100" dirty="0"/>
              <a:t>Discuss how the student is balancing their academic and social life. </a:t>
            </a:r>
          </a:p>
          <a:p>
            <a:pPr marL="171450" indent="-171450">
              <a:buFont typeface="Arial" panose="020B0604020202020204" pitchFamily="34" charset="0"/>
              <a:buChar char="•"/>
            </a:pPr>
            <a:r>
              <a:rPr lang="en-GB" sz="1100" dirty="0">
                <a:ea typeface="+mn-lt"/>
                <a:cs typeface="+mn-lt"/>
              </a:rPr>
              <a:t>Remind students of self-certification and mitigating circumstances - how to submit and the importance  of seeking support</a:t>
            </a:r>
            <a:endParaRPr lang="en-US" sz="1100" dirty="0">
              <a:ea typeface="+mn-lt"/>
              <a:cs typeface="+mn-lt"/>
            </a:endParaRPr>
          </a:p>
          <a:p>
            <a:pPr marL="171450" indent="-171450">
              <a:buFont typeface="Arial" panose="020B0604020202020204" pitchFamily="34" charset="0"/>
              <a:buChar char="•"/>
            </a:pPr>
            <a:r>
              <a:rPr lang="en-GB" sz="1100" dirty="0"/>
              <a:t>Students may be working with a supervisor on a project or dissertation, discuss how that is progressing.</a:t>
            </a:r>
            <a:endParaRPr lang="en-GB" sz="1100" dirty="0">
              <a:cs typeface="Calibri"/>
            </a:endParaRPr>
          </a:p>
          <a:p>
            <a:pPr marL="171450" indent="-171450">
              <a:buFont typeface="Arial" panose="020B0604020202020204" pitchFamily="34" charset="0"/>
              <a:buChar char="•"/>
            </a:pPr>
            <a:r>
              <a:rPr lang="en-GB" sz="1100" dirty="0"/>
              <a:t>Discuss your tutees university experience – celebrate learning and success and encourage them to reflect on how they have grown as a person and the skills they have learnt during their time at Warwick</a:t>
            </a:r>
            <a:endParaRPr lang="en-GB" sz="1100" dirty="0">
              <a:cs typeface="Calibri"/>
            </a:endParaRPr>
          </a:p>
          <a:p>
            <a:pPr marL="171450" indent="-171450">
              <a:buFont typeface="Arial" panose="020B0604020202020204" pitchFamily="34" charset="0"/>
              <a:buChar char="•"/>
            </a:pPr>
            <a:r>
              <a:rPr lang="en-GB" sz="1100" dirty="0">
                <a:cs typeface="Calibri"/>
              </a:rPr>
              <a:t>Check in with students with special arrangements that they are comfortable with what they need to do during their exams and assessments</a:t>
            </a:r>
          </a:p>
          <a:p>
            <a:pPr marL="171450" indent="-171450">
              <a:buFont typeface="Arial" panose="020B0604020202020204" pitchFamily="34" charset="0"/>
              <a:buChar char="•"/>
            </a:pPr>
            <a:r>
              <a:rPr lang="en-GB" sz="1100" dirty="0"/>
              <a:t>Encourage your tutees to sign up to the </a:t>
            </a:r>
            <a:r>
              <a:rPr lang="en-GB" sz="1100" dirty="0">
                <a:hlinkClick r:id="rId5"/>
              </a:rPr>
              <a:t>Alumni Community</a:t>
            </a:r>
            <a:r>
              <a:rPr lang="en-GB" sz="1100" dirty="0"/>
              <a:t> to benefit from mentors, career support  and networking opportunities after graduation</a:t>
            </a:r>
            <a:endParaRPr lang="en-GB" sz="1100" dirty="0">
              <a:cs typeface="Calibri"/>
            </a:endParaRPr>
          </a:p>
          <a:p>
            <a:pPr marL="171450" indent="-171450">
              <a:buFont typeface="Arial" panose="020B0604020202020204" pitchFamily="34" charset="0"/>
              <a:buChar char="•"/>
            </a:pPr>
            <a:r>
              <a:rPr lang="en-GB" sz="1100" dirty="0"/>
              <a:t>Talk through the </a:t>
            </a:r>
            <a:r>
              <a:rPr lang="en-GB" sz="1100" dirty="0">
                <a:hlinkClick r:id="rId6"/>
              </a:rPr>
              <a:t>graduation process</a:t>
            </a:r>
            <a:endParaRPr lang="en-GB" sz="1100" dirty="0">
              <a:cs typeface="Calibri"/>
            </a:endParaRPr>
          </a:p>
          <a:p>
            <a:pPr marL="171450" indent="-171450">
              <a:buFont typeface="Arial" panose="020B0604020202020204" pitchFamily="34" charset="0"/>
              <a:buChar char="•"/>
            </a:pPr>
            <a:endParaRPr lang="en-GB" sz="1100" dirty="0"/>
          </a:p>
          <a:p>
            <a:pPr marL="285750" indent="-285750">
              <a:buFont typeface="Arial" panose="020B0604020202020204" pitchFamily="34" charset="0"/>
              <a:buChar char="•"/>
            </a:pPr>
            <a:endParaRPr lang="en-GB" sz="1100" dirty="0"/>
          </a:p>
          <a:p>
            <a:pPr marL="285750" indent="-285750">
              <a:buFont typeface="Arial" panose="020B0604020202020204" pitchFamily="34" charset="0"/>
              <a:buChar char="•"/>
            </a:pPr>
            <a:endParaRPr lang="en-GB" sz="1100" dirty="0"/>
          </a:p>
        </p:txBody>
      </p:sp>
      <p:sp>
        <p:nvSpPr>
          <p:cNvPr id="29" name="TextBox 28">
            <a:extLst>
              <a:ext uri="{FF2B5EF4-FFF2-40B4-BE49-F238E27FC236}">
                <a16:creationId xmlns:a16="http://schemas.microsoft.com/office/drawing/2014/main" id="{47D7C541-B7AF-E289-A78C-7DC91840DBC6}"/>
              </a:ext>
            </a:extLst>
          </p:cNvPr>
          <p:cNvSpPr txBox="1"/>
          <p:nvPr/>
        </p:nvSpPr>
        <p:spPr>
          <a:xfrm>
            <a:off x="546421" y="2738570"/>
            <a:ext cx="6481473" cy="1277273"/>
          </a:xfrm>
          <a:prstGeom prst="rect">
            <a:avLst/>
          </a:prstGeom>
          <a:noFill/>
        </p:spPr>
        <p:txBody>
          <a:bodyPr wrap="square" lIns="91440" tIns="45720" rIns="91440" bIns="45720" anchor="t">
            <a:spAutoFit/>
          </a:bodyPr>
          <a:lstStyle/>
          <a:p>
            <a:pPr marL="171450" indent="-171450">
              <a:buFont typeface="Arial" panose="020B0604020202020204" pitchFamily="34" charset="0"/>
              <a:buChar char="•"/>
            </a:pPr>
            <a:r>
              <a:rPr lang="en-GB" sz="1100" dirty="0"/>
              <a:t>Looking back over the last year, what have been your highlights? What has been the hardest part and how have you managed this?</a:t>
            </a:r>
          </a:p>
          <a:p>
            <a:pPr marL="171450" indent="-171450">
              <a:buFont typeface="Arial" panose="020B0604020202020204" pitchFamily="34" charset="0"/>
              <a:buChar char="•"/>
            </a:pPr>
            <a:r>
              <a:rPr lang="en-GB" sz="1100" dirty="0"/>
              <a:t>Do you know how graduation works?</a:t>
            </a:r>
          </a:p>
          <a:p>
            <a:pPr marL="171450" indent="-171450">
              <a:buFont typeface="Arial" panose="020B0604020202020204" pitchFamily="34" charset="0"/>
              <a:buChar char="•"/>
            </a:pPr>
            <a:r>
              <a:rPr lang="en-GB" sz="1100" dirty="0"/>
              <a:t>What plans do you have after completing your course?</a:t>
            </a:r>
          </a:p>
          <a:p>
            <a:pPr marL="171450" indent="-171450">
              <a:buFont typeface="Arial" panose="020B0604020202020204" pitchFamily="34" charset="0"/>
              <a:buChar char="•"/>
            </a:pPr>
            <a:r>
              <a:rPr lang="en-GB" sz="1100" dirty="0">
                <a:ea typeface="+mn-lt"/>
                <a:cs typeface="+mn-lt"/>
              </a:rPr>
              <a:t>How has your project/dissertation been progressing (where relevant)?</a:t>
            </a:r>
            <a:br>
              <a:rPr lang="en-GB" sz="1100" dirty="0"/>
            </a:br>
            <a:endParaRPr lang="en-GB" sz="1100">
              <a:cs typeface="Calibri"/>
            </a:endParaRPr>
          </a:p>
          <a:p>
            <a:pPr marL="285750" indent="-285750">
              <a:buFont typeface="Arial" panose="020B0604020202020204" pitchFamily="34" charset="0"/>
              <a:buChar char="•"/>
            </a:pPr>
            <a:endParaRPr lang="en-GB" sz="1100" dirty="0">
              <a:cs typeface="Calibri"/>
            </a:endParaRPr>
          </a:p>
        </p:txBody>
      </p:sp>
      <p:sp>
        <p:nvSpPr>
          <p:cNvPr id="30" name="Rectangle: Rounded Corners 29">
            <a:extLst>
              <a:ext uri="{FF2B5EF4-FFF2-40B4-BE49-F238E27FC236}">
                <a16:creationId xmlns:a16="http://schemas.microsoft.com/office/drawing/2014/main" id="{918B363D-20AD-47BA-0074-1201BCF44386}"/>
              </a:ext>
            </a:extLst>
          </p:cNvPr>
          <p:cNvSpPr/>
          <p:nvPr/>
        </p:nvSpPr>
        <p:spPr>
          <a:xfrm>
            <a:off x="4347846" y="6844603"/>
            <a:ext cx="2899673" cy="2247376"/>
          </a:xfrm>
          <a:prstGeom prst="roundRect">
            <a:avLst>
              <a:gd name="adj" fmla="val 0"/>
            </a:avLst>
          </a:prstGeom>
          <a:solidFill>
            <a:schemeClr val="bg1"/>
          </a:solidFill>
          <a:ln w="28575">
            <a:solidFill>
              <a:srgbClr val="97C777"/>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2AA73408-187B-19E8-D581-864135F34381}"/>
              </a:ext>
            </a:extLst>
          </p:cNvPr>
          <p:cNvSpPr txBox="1"/>
          <p:nvPr/>
        </p:nvSpPr>
        <p:spPr>
          <a:xfrm>
            <a:off x="4347845" y="6807678"/>
            <a:ext cx="2899673" cy="338554"/>
          </a:xfrm>
          <a:prstGeom prst="rect">
            <a:avLst/>
          </a:prstGeom>
          <a:solidFill>
            <a:srgbClr val="97C777"/>
          </a:solidFill>
          <a:ln>
            <a:solidFill>
              <a:srgbClr val="97C777"/>
            </a:solidFill>
          </a:ln>
        </p:spPr>
        <p:txBody>
          <a:bodyPr wrap="square" rtlCol="0">
            <a:spAutoFit/>
          </a:bodyPr>
          <a:lstStyle/>
          <a:p>
            <a:pPr algn="ctr"/>
            <a:r>
              <a:rPr lang="en-GB" sz="1600" dirty="0">
                <a:solidFill>
                  <a:schemeClr val="bg1"/>
                </a:solidFill>
                <a:hlinkClick r:id="rId7">
                  <a:extLst>
                    <a:ext uri="{A12FA001-AC4F-418D-AE19-62706E023703}">
                      <ahyp:hlinkClr xmlns:ahyp="http://schemas.microsoft.com/office/drawing/2018/hyperlinkcolor" val="tx"/>
                    </a:ext>
                  </a:extLst>
                </a:hlinkClick>
              </a:rPr>
              <a:t>Useful services/opportunities:</a:t>
            </a:r>
            <a:endParaRPr lang="en-GB" sz="1600" dirty="0">
              <a:solidFill>
                <a:schemeClr val="bg1"/>
              </a:solidFill>
            </a:endParaRPr>
          </a:p>
        </p:txBody>
      </p:sp>
      <p:sp>
        <p:nvSpPr>
          <p:cNvPr id="32" name="Rectangle: Rounded Corners 31">
            <a:extLst>
              <a:ext uri="{FF2B5EF4-FFF2-40B4-BE49-F238E27FC236}">
                <a16:creationId xmlns:a16="http://schemas.microsoft.com/office/drawing/2014/main" id="{25504D9F-4FFC-105E-1F8F-0E2B6442B2EF}"/>
              </a:ext>
            </a:extLst>
          </p:cNvPr>
          <p:cNvSpPr/>
          <p:nvPr/>
        </p:nvSpPr>
        <p:spPr>
          <a:xfrm>
            <a:off x="4347846" y="4355573"/>
            <a:ext cx="2899673" cy="2270940"/>
          </a:xfrm>
          <a:prstGeom prst="roundRect">
            <a:avLst>
              <a:gd name="adj" fmla="val 0"/>
            </a:avLst>
          </a:prstGeom>
          <a:solidFill>
            <a:schemeClr val="bg1"/>
          </a:solidFill>
          <a:ln w="28575">
            <a:solidFill>
              <a:srgbClr val="70AD47"/>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extBox 32">
            <a:extLst>
              <a:ext uri="{FF2B5EF4-FFF2-40B4-BE49-F238E27FC236}">
                <a16:creationId xmlns:a16="http://schemas.microsoft.com/office/drawing/2014/main" id="{9E1426E7-7D0A-A8D6-7779-BF7A7A9F9633}"/>
              </a:ext>
            </a:extLst>
          </p:cNvPr>
          <p:cNvSpPr txBox="1"/>
          <p:nvPr/>
        </p:nvSpPr>
        <p:spPr>
          <a:xfrm>
            <a:off x="4360659" y="4347224"/>
            <a:ext cx="2886087" cy="338554"/>
          </a:xfrm>
          <a:prstGeom prst="rect">
            <a:avLst/>
          </a:prstGeom>
          <a:solidFill>
            <a:srgbClr val="70AD47"/>
          </a:solidFill>
          <a:ln>
            <a:solidFill>
              <a:srgbClr val="70AD47"/>
            </a:solidFill>
          </a:ln>
        </p:spPr>
        <p:txBody>
          <a:bodyPr wrap="square" rtlCol="0">
            <a:spAutoFit/>
          </a:bodyPr>
          <a:lstStyle/>
          <a:p>
            <a:pPr algn="ctr"/>
            <a:r>
              <a:rPr lang="en-GB" sz="1600" dirty="0">
                <a:solidFill>
                  <a:schemeClr val="bg1"/>
                </a:solidFill>
                <a:hlinkClick r:id="rId8">
                  <a:extLst>
                    <a:ext uri="{A12FA001-AC4F-418D-AE19-62706E023703}">
                      <ahyp:hlinkClr xmlns:ahyp="http://schemas.microsoft.com/office/drawing/2018/hyperlinkcolor" val="tx"/>
                    </a:ext>
                  </a:extLst>
                </a:hlinkClick>
              </a:rPr>
              <a:t>PG Resources and Support</a:t>
            </a:r>
            <a:endParaRPr lang="en-GB" sz="1600" dirty="0">
              <a:solidFill>
                <a:schemeClr val="bg1"/>
              </a:solidFill>
            </a:endParaRPr>
          </a:p>
        </p:txBody>
      </p:sp>
      <p:pic>
        <p:nvPicPr>
          <p:cNvPr id="34" name="Picture 33" descr="Qr code&#10;&#10;Description automatically generated">
            <a:extLst>
              <a:ext uri="{FF2B5EF4-FFF2-40B4-BE49-F238E27FC236}">
                <a16:creationId xmlns:a16="http://schemas.microsoft.com/office/drawing/2014/main" id="{2B67CFF3-1F2B-03B8-EFFA-3E8E2405774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910454" y="7212956"/>
            <a:ext cx="1774451" cy="1774451"/>
          </a:xfrm>
          <a:prstGeom prst="rect">
            <a:avLst/>
          </a:prstGeom>
        </p:spPr>
      </p:pic>
      <p:pic>
        <p:nvPicPr>
          <p:cNvPr id="3" name="Picture 2" descr="Qr code&#10;&#10;Description automatically generated">
            <a:extLst>
              <a:ext uri="{FF2B5EF4-FFF2-40B4-BE49-F238E27FC236}">
                <a16:creationId xmlns:a16="http://schemas.microsoft.com/office/drawing/2014/main" id="{EA1DF163-C2C6-BA98-4D87-654B7F15D1B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43418" y="4759394"/>
            <a:ext cx="1741487" cy="1741487"/>
          </a:xfrm>
          <a:prstGeom prst="rect">
            <a:avLst/>
          </a:prstGeom>
        </p:spPr>
      </p:pic>
    </p:spTree>
    <p:extLst>
      <p:ext uri="{BB962C8B-B14F-4D97-AF65-F5344CB8AC3E}">
        <p14:creationId xmlns:p14="http://schemas.microsoft.com/office/powerpoint/2010/main" val="4211481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1">
            <a:extLst>
              <a:ext uri="{FF2B5EF4-FFF2-40B4-BE49-F238E27FC236}">
                <a16:creationId xmlns:a16="http://schemas.microsoft.com/office/drawing/2014/main" id="{ADABB06C-7E54-1C16-03AE-A59DD9619838}"/>
              </a:ext>
            </a:extLst>
          </p:cNvPr>
          <p:cNvSpPr/>
          <p:nvPr/>
        </p:nvSpPr>
        <p:spPr>
          <a:xfrm>
            <a:off x="437957" y="1964935"/>
            <a:ext cx="6821403" cy="1965467"/>
          </a:xfrm>
          <a:prstGeom prst="roundRect">
            <a:avLst>
              <a:gd name="adj" fmla="val 0"/>
            </a:avLst>
          </a:prstGeom>
          <a:solidFill>
            <a:schemeClr val="bg1"/>
          </a:solidFill>
          <a:ln w="28575">
            <a:solidFill>
              <a:srgbClr val="00A3CD"/>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a:extLst>
              <a:ext uri="{FF2B5EF4-FFF2-40B4-BE49-F238E27FC236}">
                <a16:creationId xmlns:a16="http://schemas.microsoft.com/office/drawing/2014/main" id="{EEEC215F-2BEC-CDC3-0091-162757233750}"/>
              </a:ext>
            </a:extLst>
          </p:cNvPr>
          <p:cNvGrpSpPr>
            <a:grpSpLocks noGrp="1" noUngrp="1" noRot="1" noMove="1" noResize="1"/>
          </p:cNvGrpSpPr>
          <p:nvPr/>
        </p:nvGrpSpPr>
        <p:grpSpPr>
          <a:xfrm>
            <a:off x="-132522" y="9417199"/>
            <a:ext cx="7692197" cy="1274614"/>
            <a:chOff x="-132522" y="9417199"/>
            <a:chExt cx="7692197" cy="1274614"/>
          </a:xfrm>
        </p:grpSpPr>
        <p:pic>
          <p:nvPicPr>
            <p:cNvPr id="7" name="Picture 6">
              <a:extLst>
                <a:ext uri="{FF2B5EF4-FFF2-40B4-BE49-F238E27FC236}">
                  <a16:creationId xmlns:a16="http://schemas.microsoft.com/office/drawing/2014/main" id="{563FE96C-8BBA-B3DD-86B2-A6F901B19D13}"/>
                </a:ext>
              </a:extLst>
            </p:cNvPr>
            <p:cNvPicPr>
              <a:picLocks noGrp="1" noRot="1" noChangeAspect="1" noMove="1" noResize="1" noEditPoints="1" noAdjustHandles="1" noChangeArrowheads="1" noChangeShapeType="1" noCrop="1"/>
            </p:cNvPicPr>
            <p:nvPr/>
          </p:nvPicPr>
          <p:blipFill rotWithShape="1">
            <a:blip r:embed="rId2"/>
            <a:srcRect l="37043"/>
            <a:stretch/>
          </p:blipFill>
          <p:spPr>
            <a:xfrm>
              <a:off x="-132522" y="9417199"/>
              <a:ext cx="7692197" cy="1274614"/>
            </a:xfrm>
            <a:prstGeom prst="rect">
              <a:avLst/>
            </a:prstGeom>
          </p:spPr>
        </p:pic>
        <p:pic>
          <p:nvPicPr>
            <p:cNvPr id="8" name="Picture 7">
              <a:extLst>
                <a:ext uri="{FF2B5EF4-FFF2-40B4-BE49-F238E27FC236}">
                  <a16:creationId xmlns:a16="http://schemas.microsoft.com/office/drawing/2014/main" id="{95496B57-EAB7-437D-526D-235829985CC4}"/>
                </a:ext>
              </a:extLst>
            </p:cNvPr>
            <p:cNvPicPr>
              <a:picLocks noGrp="1" noRot="1" noChangeAspect="1" noMove="1" noResize="1" noEditPoints="1" noAdjustHandles="1" noChangeArrowheads="1" noChangeShapeType="1" noCrop="1"/>
            </p:cNvPicPr>
            <p:nvPr/>
          </p:nvPicPr>
          <p:blipFill>
            <a:blip r:embed="rId3"/>
            <a:stretch>
              <a:fillRect/>
            </a:stretch>
          </p:blipFill>
          <p:spPr>
            <a:xfrm>
              <a:off x="5591538" y="9961971"/>
              <a:ext cx="1478572" cy="447463"/>
            </a:xfrm>
            <a:prstGeom prst="rect">
              <a:avLst/>
            </a:prstGeom>
          </p:spPr>
        </p:pic>
      </p:grpSp>
      <p:sp>
        <p:nvSpPr>
          <p:cNvPr id="10" name="TextBox 9">
            <a:extLst>
              <a:ext uri="{FF2B5EF4-FFF2-40B4-BE49-F238E27FC236}">
                <a16:creationId xmlns:a16="http://schemas.microsoft.com/office/drawing/2014/main" id="{45ED4E9E-8D7C-F92C-7503-B8D49DA7FFEA}"/>
              </a:ext>
            </a:extLst>
          </p:cNvPr>
          <p:cNvSpPr txBox="1"/>
          <p:nvPr/>
        </p:nvSpPr>
        <p:spPr>
          <a:xfrm>
            <a:off x="577489" y="327418"/>
            <a:ext cx="6626087" cy="400110"/>
          </a:xfrm>
          <a:prstGeom prst="rect">
            <a:avLst/>
          </a:prstGeom>
          <a:noFill/>
        </p:spPr>
        <p:txBody>
          <a:bodyPr wrap="square" rtlCol="0">
            <a:spAutoFit/>
          </a:bodyPr>
          <a:lstStyle/>
          <a:p>
            <a:pPr algn="ctr"/>
            <a:r>
              <a:rPr lang="en-GB" sz="2000" b="1" dirty="0">
                <a:solidFill>
                  <a:srgbClr val="00A3CD"/>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0" y="706827"/>
            <a:ext cx="7559675" cy="369332"/>
          </a:xfrm>
          <a:prstGeom prst="rect">
            <a:avLst/>
          </a:prstGeom>
          <a:noFill/>
        </p:spPr>
        <p:txBody>
          <a:bodyPr wrap="square" rtlCol="0">
            <a:spAutoFit/>
          </a:bodyPr>
          <a:lstStyle/>
          <a:p>
            <a:pPr algn="ctr"/>
            <a:r>
              <a:rPr lang="en-GB" dirty="0"/>
              <a:t>First year undergraduate: </a:t>
            </a:r>
            <a:r>
              <a:rPr lang="en-GB" b="1" i="1" dirty="0"/>
              <a:t>Term 2</a:t>
            </a:r>
          </a:p>
        </p:txBody>
      </p:sp>
      <p:sp>
        <p:nvSpPr>
          <p:cNvPr id="15" name="TextBox 14">
            <a:extLst>
              <a:ext uri="{FF2B5EF4-FFF2-40B4-BE49-F238E27FC236}">
                <a16:creationId xmlns:a16="http://schemas.microsoft.com/office/drawing/2014/main" id="{B901FACC-3AB6-548C-A20A-7301A7EF5AE5}"/>
              </a:ext>
            </a:extLst>
          </p:cNvPr>
          <p:cNvSpPr txBox="1"/>
          <p:nvPr/>
        </p:nvSpPr>
        <p:spPr>
          <a:xfrm>
            <a:off x="342605" y="1139024"/>
            <a:ext cx="6916755" cy="646331"/>
          </a:xfrm>
          <a:prstGeom prst="rect">
            <a:avLst/>
          </a:prstGeom>
          <a:noFill/>
        </p:spPr>
        <p:txBody>
          <a:bodyPr wrap="square" rtlCol="0">
            <a:spAutoFit/>
          </a:bodyPr>
          <a:lstStyle/>
          <a:p>
            <a:r>
              <a:rPr lang="en-GB" sz="1200" dirty="0"/>
              <a:t>The following guidance has been created by students and is intended as inspiration for a productive meeting at this point in your tutee’s university journey. Students at Warwick come from a range of backgrounds and will have different interests and needs so your conversation should always be tailored to the individual tutee. </a:t>
            </a:r>
          </a:p>
        </p:txBody>
      </p:sp>
      <p:sp>
        <p:nvSpPr>
          <p:cNvPr id="21" name="TextBox 20">
            <a:extLst>
              <a:ext uri="{FF2B5EF4-FFF2-40B4-BE49-F238E27FC236}">
                <a16:creationId xmlns:a16="http://schemas.microsoft.com/office/drawing/2014/main" id="{45FFA420-8E03-7C0F-4A99-AA7BCEE51B56}"/>
              </a:ext>
            </a:extLst>
          </p:cNvPr>
          <p:cNvSpPr txBox="1"/>
          <p:nvPr/>
        </p:nvSpPr>
        <p:spPr>
          <a:xfrm>
            <a:off x="444968" y="1960795"/>
            <a:ext cx="6814393" cy="338554"/>
          </a:xfrm>
          <a:prstGeom prst="rect">
            <a:avLst/>
          </a:prstGeom>
          <a:solidFill>
            <a:srgbClr val="00A3CD"/>
          </a:solidFill>
          <a:ln>
            <a:solidFill>
              <a:srgbClr val="00A3CD"/>
            </a:solidFill>
          </a:ln>
        </p:spPr>
        <p:txBody>
          <a:bodyPr wrap="square" rtlCol="0">
            <a:spAutoFit/>
          </a:bodyPr>
          <a:lstStyle/>
          <a:p>
            <a:pPr algn="ctr"/>
            <a:r>
              <a:rPr lang="en-GB" sz="1600" dirty="0">
                <a:solidFill>
                  <a:schemeClr val="bg1"/>
                </a:solidFill>
              </a:rPr>
              <a:t>Suggested conversation starters:</a:t>
            </a:r>
          </a:p>
        </p:txBody>
      </p:sp>
      <p:sp>
        <p:nvSpPr>
          <p:cNvPr id="3" name="Rectangle: Rounded Corners 2">
            <a:extLst>
              <a:ext uri="{FF2B5EF4-FFF2-40B4-BE49-F238E27FC236}">
                <a16:creationId xmlns:a16="http://schemas.microsoft.com/office/drawing/2014/main" id="{F3519CF2-2075-185E-0DE3-9D4B9ED24EA4}"/>
              </a:ext>
            </a:extLst>
          </p:cNvPr>
          <p:cNvSpPr/>
          <p:nvPr/>
        </p:nvSpPr>
        <p:spPr>
          <a:xfrm>
            <a:off x="450769" y="4110714"/>
            <a:ext cx="3773377" cy="5024105"/>
          </a:xfrm>
          <a:prstGeom prst="roundRect">
            <a:avLst>
              <a:gd name="adj" fmla="val 0"/>
            </a:avLst>
          </a:prstGeom>
          <a:solidFill>
            <a:schemeClr val="bg1"/>
          </a:solidFill>
          <a:ln w="28575">
            <a:solidFill>
              <a:srgbClr val="52CAB8"/>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18253E28-7120-871A-6D81-12BBCB28033D}"/>
              </a:ext>
            </a:extLst>
          </p:cNvPr>
          <p:cNvSpPr txBox="1"/>
          <p:nvPr/>
        </p:nvSpPr>
        <p:spPr>
          <a:xfrm>
            <a:off x="437957" y="4100475"/>
            <a:ext cx="3773377" cy="338554"/>
          </a:xfrm>
          <a:prstGeom prst="rect">
            <a:avLst/>
          </a:prstGeom>
          <a:solidFill>
            <a:srgbClr val="52CAB8"/>
          </a:solidFill>
          <a:ln>
            <a:solidFill>
              <a:srgbClr val="52CAB8"/>
            </a:solidFill>
          </a:ln>
        </p:spPr>
        <p:txBody>
          <a:bodyPr wrap="square" rtlCol="0">
            <a:spAutoFit/>
          </a:bodyPr>
          <a:lstStyle/>
          <a:p>
            <a:pPr algn="ctr"/>
            <a:r>
              <a:rPr lang="en-GB" sz="1600" dirty="0">
                <a:solidFill>
                  <a:schemeClr val="bg1"/>
                </a:solidFill>
              </a:rPr>
              <a:t>Relevant topics to discuss:</a:t>
            </a:r>
          </a:p>
        </p:txBody>
      </p:sp>
      <p:sp>
        <p:nvSpPr>
          <p:cNvPr id="28" name="TextBox 27">
            <a:extLst>
              <a:ext uri="{FF2B5EF4-FFF2-40B4-BE49-F238E27FC236}">
                <a16:creationId xmlns:a16="http://schemas.microsoft.com/office/drawing/2014/main" id="{9AA67C4E-1894-B002-9AAB-58A352864900}"/>
              </a:ext>
            </a:extLst>
          </p:cNvPr>
          <p:cNvSpPr txBox="1"/>
          <p:nvPr/>
        </p:nvSpPr>
        <p:spPr>
          <a:xfrm>
            <a:off x="590145" y="4515409"/>
            <a:ext cx="3620139" cy="3647152"/>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sz="1100" dirty="0"/>
              <a:t>Discuss academic progress so far</a:t>
            </a:r>
          </a:p>
          <a:p>
            <a:pPr marL="285750" indent="-285750">
              <a:buFont typeface="Arial" panose="020B0604020202020204" pitchFamily="34" charset="0"/>
              <a:buChar char="•"/>
            </a:pPr>
            <a:r>
              <a:rPr lang="en-GB" sz="1100" dirty="0"/>
              <a:t>Help the student develop confidence with revision skills and practices</a:t>
            </a:r>
            <a:endParaRPr lang="en-GB" sz="1100" dirty="0">
              <a:cs typeface="Calibri"/>
            </a:endParaRPr>
          </a:p>
          <a:p>
            <a:pPr marL="285750" indent="-285750">
              <a:buFont typeface="Arial" panose="020B0604020202020204" pitchFamily="34" charset="0"/>
              <a:buChar char="•"/>
            </a:pPr>
            <a:r>
              <a:rPr lang="en-GB" sz="1100" dirty="0"/>
              <a:t>Discuss any early thoughts on work experience and careers. Encourage students to think about applications for summer vacation roles/internships/placements</a:t>
            </a:r>
            <a:endParaRPr lang="en-GB" sz="1100" dirty="0">
              <a:cs typeface="Calibri"/>
            </a:endParaRPr>
          </a:p>
          <a:p>
            <a:pPr marL="285750" indent="-285750">
              <a:buFont typeface="Arial" panose="020B0604020202020204" pitchFamily="34" charset="0"/>
              <a:buChar char="•"/>
            </a:pPr>
            <a:r>
              <a:rPr lang="en-GB" sz="1100" dirty="0">
                <a:cs typeface="Calibri"/>
              </a:rPr>
              <a:t>Remind students of self-certification and mitigating circumstances and how to submit and the importance of seeking support</a:t>
            </a:r>
          </a:p>
          <a:p>
            <a:pPr marL="285750" indent="-285750">
              <a:buFont typeface="Arial" panose="020B0604020202020204" pitchFamily="34" charset="0"/>
              <a:buChar char="•"/>
            </a:pPr>
            <a:r>
              <a:rPr lang="en-GB" sz="1100" dirty="0"/>
              <a:t>Signpost wellbeing services </a:t>
            </a:r>
            <a:r>
              <a:rPr lang="en-GB" sz="1100" dirty="0">
                <a:hlinkClick r:id="rId4"/>
              </a:rPr>
              <a:t>self-help resources</a:t>
            </a:r>
            <a:r>
              <a:rPr lang="en-GB" sz="1100" dirty="0"/>
              <a:t> designed to prepare students for a positive experience including topics such as </a:t>
            </a:r>
            <a:r>
              <a:rPr lang="en-GB" sz="1100" dirty="0" err="1"/>
              <a:t>imposterism</a:t>
            </a:r>
            <a:r>
              <a:rPr lang="en-GB" sz="1100" dirty="0"/>
              <a:t>, loneliness and working well in groups</a:t>
            </a:r>
            <a:endParaRPr lang="en-GB" sz="1100" dirty="0">
              <a:cs typeface="Calibri"/>
            </a:endParaRPr>
          </a:p>
          <a:p>
            <a:pPr marL="285750" indent="-285750">
              <a:buFont typeface="Arial" panose="020B0604020202020204" pitchFamily="34" charset="0"/>
              <a:buChar char="•"/>
            </a:pPr>
            <a:r>
              <a:rPr lang="en-GB" sz="1100" dirty="0"/>
              <a:t>Signpost to opportunities through the Warwick Skills Award, Sports and Societies</a:t>
            </a:r>
            <a:endParaRPr lang="en-GB" sz="1100" dirty="0">
              <a:cs typeface="Calibri" panose="020F0502020204030204"/>
            </a:endParaRPr>
          </a:p>
          <a:p>
            <a:pPr marL="285750" indent="-285750">
              <a:buFont typeface="Arial" panose="020B0604020202020204" pitchFamily="34" charset="0"/>
              <a:buChar char="•"/>
            </a:pPr>
            <a:r>
              <a:rPr lang="en-GB" sz="1100" dirty="0">
                <a:cs typeface="Calibri" panose="020F0502020204030204"/>
              </a:rPr>
              <a:t>Signpost to Warwick Accommodation and the SU accommodation guidance pages</a:t>
            </a:r>
          </a:p>
          <a:p>
            <a:pPr marL="285750" indent="-285750">
              <a:buFont typeface="Arial" panose="020B0604020202020204" pitchFamily="34" charset="0"/>
              <a:buChar char="•"/>
            </a:pPr>
            <a:r>
              <a:rPr lang="en-GB" sz="1100" dirty="0">
                <a:ea typeface="+mn-lt"/>
                <a:cs typeface="+mn-lt"/>
              </a:rPr>
              <a:t>Encourage students to look at the University</a:t>
            </a:r>
            <a:r>
              <a:rPr lang="en-GB" sz="1100" dirty="0">
                <a:ea typeface="+mn-lt"/>
                <a:cs typeface="+mn-lt"/>
                <a:hlinkClick r:id="rId5"/>
              </a:rPr>
              <a:t> cost-of-living </a:t>
            </a:r>
            <a:r>
              <a:rPr lang="en-GB" sz="1100" dirty="0">
                <a:ea typeface="+mn-lt"/>
                <a:cs typeface="+mn-lt"/>
              </a:rPr>
              <a:t>information </a:t>
            </a:r>
            <a:endParaRPr lang="en-GB" sz="1100" dirty="0">
              <a:cs typeface="Calibri" panose="020F0502020204030204"/>
            </a:endParaRPr>
          </a:p>
          <a:p>
            <a:pPr marL="285750" indent="-285750">
              <a:buFont typeface="Arial" panose="020B0604020202020204" pitchFamily="34" charset="0"/>
              <a:buChar char="•"/>
            </a:pPr>
            <a:endParaRPr lang="en-GB" sz="1100" dirty="0">
              <a:cs typeface="Calibri" panose="020F0502020204030204"/>
            </a:endParaRPr>
          </a:p>
        </p:txBody>
      </p:sp>
      <p:sp>
        <p:nvSpPr>
          <p:cNvPr id="13" name="TextBox 12">
            <a:extLst>
              <a:ext uri="{FF2B5EF4-FFF2-40B4-BE49-F238E27FC236}">
                <a16:creationId xmlns:a16="http://schemas.microsoft.com/office/drawing/2014/main" id="{E32BE6B3-73D3-C2B4-D145-E83D3A5AECEE}"/>
              </a:ext>
            </a:extLst>
          </p:cNvPr>
          <p:cNvSpPr txBox="1"/>
          <p:nvPr/>
        </p:nvSpPr>
        <p:spPr>
          <a:xfrm>
            <a:off x="640244" y="2350377"/>
            <a:ext cx="6481473" cy="1446550"/>
          </a:xfrm>
          <a:prstGeom prst="rect">
            <a:avLst/>
          </a:prstGeom>
          <a:noFill/>
        </p:spPr>
        <p:txBody>
          <a:bodyPr wrap="square">
            <a:spAutoFit/>
          </a:bodyPr>
          <a:lstStyle/>
          <a:p>
            <a:pPr marL="285750" indent="-285750">
              <a:buFont typeface="Arial" panose="020B0604020202020204" pitchFamily="34" charset="0"/>
              <a:buChar char="•"/>
            </a:pPr>
            <a:r>
              <a:rPr lang="en-GB" sz="1100" dirty="0"/>
              <a:t>Share one new experience from last term and what discoveries you made - what’s next for T2?</a:t>
            </a:r>
          </a:p>
          <a:p>
            <a:pPr marL="285750" indent="-285750">
              <a:buFont typeface="Arial" panose="020B0604020202020204" pitchFamily="34" charset="0"/>
              <a:buChar char="•"/>
            </a:pPr>
            <a:r>
              <a:rPr lang="en-GB" sz="1100" dirty="0"/>
              <a:t>Is there any specific assignment feedback you would like to go through together?</a:t>
            </a:r>
          </a:p>
          <a:p>
            <a:pPr marL="285750" indent="-285750">
              <a:buFont typeface="Arial" panose="020B0604020202020204" pitchFamily="34" charset="0"/>
              <a:buChar char="•"/>
            </a:pPr>
            <a:r>
              <a:rPr lang="en-GB" sz="1100" dirty="0"/>
              <a:t>How has your attendance been during first term? Use this opportunity to look at their attendance record together. Depending on what this looks like there may be an opportunity to discuss any barriers and signpost to further support</a:t>
            </a:r>
          </a:p>
          <a:p>
            <a:pPr marL="285750" indent="-285750">
              <a:buFont typeface="Arial" panose="020B0604020202020204" pitchFamily="34" charset="0"/>
              <a:buChar char="•"/>
            </a:pPr>
            <a:r>
              <a:rPr lang="en-GB" sz="1100" dirty="0"/>
              <a:t>How have you been managing university workload? What strategies have you adopted?</a:t>
            </a:r>
          </a:p>
          <a:p>
            <a:pPr marL="285750" indent="-285750">
              <a:buFont typeface="Arial" panose="020B0604020202020204" pitchFamily="34" charset="0"/>
              <a:buChar char="•"/>
            </a:pPr>
            <a:r>
              <a:rPr lang="en-GB" sz="1100" dirty="0"/>
              <a:t>Have you been able to access any support that you need? / Do you know how to access support services at the university</a:t>
            </a:r>
          </a:p>
        </p:txBody>
      </p:sp>
      <p:sp>
        <p:nvSpPr>
          <p:cNvPr id="4" name="TextBox 3">
            <a:extLst>
              <a:ext uri="{FF2B5EF4-FFF2-40B4-BE49-F238E27FC236}">
                <a16:creationId xmlns:a16="http://schemas.microsoft.com/office/drawing/2014/main" id="{3B09A776-BFF4-3912-957A-2B35630CCF54}"/>
              </a:ext>
            </a:extLst>
          </p:cNvPr>
          <p:cNvSpPr txBox="1"/>
          <p:nvPr/>
        </p:nvSpPr>
        <p:spPr>
          <a:xfrm>
            <a:off x="398871" y="9623619"/>
            <a:ext cx="4610681" cy="707886"/>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training and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6"/>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sp>
        <p:nvSpPr>
          <p:cNvPr id="5" name="Rectangle: Rounded Corners 4">
            <a:extLst>
              <a:ext uri="{FF2B5EF4-FFF2-40B4-BE49-F238E27FC236}">
                <a16:creationId xmlns:a16="http://schemas.microsoft.com/office/drawing/2014/main" id="{6C42C14D-80DF-8F60-56E3-AC9157A74EAD}"/>
              </a:ext>
            </a:extLst>
          </p:cNvPr>
          <p:cNvSpPr/>
          <p:nvPr/>
        </p:nvSpPr>
        <p:spPr>
          <a:xfrm>
            <a:off x="4458203" y="6653141"/>
            <a:ext cx="2734896" cy="2481679"/>
          </a:xfrm>
          <a:prstGeom prst="roundRect">
            <a:avLst>
              <a:gd name="adj" fmla="val 0"/>
            </a:avLst>
          </a:prstGeom>
          <a:solidFill>
            <a:schemeClr val="bg1"/>
          </a:solidFill>
          <a:ln w="28575">
            <a:solidFill>
              <a:srgbClr val="7DD19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D6983C1D-4548-847C-DF94-0BA024EF52C4}"/>
              </a:ext>
            </a:extLst>
          </p:cNvPr>
          <p:cNvSpPr txBox="1"/>
          <p:nvPr/>
        </p:nvSpPr>
        <p:spPr>
          <a:xfrm>
            <a:off x="4454974" y="6658284"/>
            <a:ext cx="2734896" cy="584775"/>
          </a:xfrm>
          <a:prstGeom prst="rect">
            <a:avLst/>
          </a:prstGeom>
          <a:solidFill>
            <a:srgbClr val="7DD191"/>
          </a:solidFill>
          <a:ln>
            <a:solidFill>
              <a:srgbClr val="7DD191"/>
            </a:solidFill>
          </a:ln>
        </p:spPr>
        <p:txBody>
          <a:bodyPr wrap="square" rtlCol="0">
            <a:spAutoFit/>
          </a:bodyPr>
          <a:lstStyle/>
          <a:p>
            <a:pPr algn="ctr"/>
            <a:r>
              <a:rPr lang="en-GB" sz="1600" dirty="0">
                <a:solidFill>
                  <a:schemeClr val="bg1"/>
                </a:solidFill>
                <a:hlinkClick r:id="rId7">
                  <a:extLst>
                    <a:ext uri="{A12FA001-AC4F-418D-AE19-62706E023703}">
                      <ahyp:hlinkClr xmlns:ahyp="http://schemas.microsoft.com/office/drawing/2018/hyperlinkcolor" val="tx"/>
                    </a:ext>
                  </a:extLst>
                </a:hlinkClick>
              </a:rPr>
              <a:t>Useful services/opportunities to signpost:</a:t>
            </a:r>
            <a:endParaRPr lang="en-GB" sz="1600" dirty="0">
              <a:solidFill>
                <a:schemeClr val="bg1"/>
              </a:solidFill>
            </a:endParaRPr>
          </a:p>
        </p:txBody>
      </p:sp>
      <p:sp>
        <p:nvSpPr>
          <p:cNvPr id="20" name="Rectangle: Rounded Corners 19">
            <a:extLst>
              <a:ext uri="{FF2B5EF4-FFF2-40B4-BE49-F238E27FC236}">
                <a16:creationId xmlns:a16="http://schemas.microsoft.com/office/drawing/2014/main" id="{BA4E23D2-B838-E700-4BF3-22CD83701392}"/>
              </a:ext>
            </a:extLst>
          </p:cNvPr>
          <p:cNvSpPr/>
          <p:nvPr/>
        </p:nvSpPr>
        <p:spPr>
          <a:xfrm>
            <a:off x="4458203" y="4108824"/>
            <a:ext cx="2734896" cy="2277714"/>
          </a:xfrm>
          <a:prstGeom prst="roundRect">
            <a:avLst>
              <a:gd name="adj" fmla="val 0"/>
            </a:avLst>
          </a:prstGeom>
          <a:solidFill>
            <a:schemeClr val="bg1"/>
          </a:solidFill>
          <a:ln w="28575">
            <a:solidFill>
              <a:srgbClr val="49BF64"/>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67941B9E-F3E0-78FC-4718-00D06E5CE1FE}"/>
              </a:ext>
            </a:extLst>
          </p:cNvPr>
          <p:cNvSpPr txBox="1"/>
          <p:nvPr/>
        </p:nvSpPr>
        <p:spPr>
          <a:xfrm>
            <a:off x="4471016" y="4100475"/>
            <a:ext cx="2722082" cy="584775"/>
          </a:xfrm>
          <a:prstGeom prst="rect">
            <a:avLst/>
          </a:prstGeom>
          <a:solidFill>
            <a:srgbClr val="49BF64"/>
          </a:solidFill>
          <a:ln>
            <a:solidFill>
              <a:srgbClr val="49BF64"/>
            </a:solidFill>
          </a:ln>
        </p:spPr>
        <p:txBody>
          <a:bodyPr wrap="square" rtlCol="0">
            <a:spAutoFit/>
          </a:bodyPr>
          <a:lstStyle/>
          <a:p>
            <a:pPr algn="ctr"/>
            <a:r>
              <a:rPr lang="en-GB" sz="1600" dirty="0">
                <a:solidFill>
                  <a:schemeClr val="bg1"/>
                </a:solidFill>
                <a:hlinkClick r:id="rId8">
                  <a:extLst>
                    <a:ext uri="{A12FA001-AC4F-418D-AE19-62706E023703}">
                      <ahyp:hlinkClr xmlns:ahyp="http://schemas.microsoft.com/office/drawing/2018/hyperlinkcolor" val="tx"/>
                    </a:ext>
                  </a:extLst>
                </a:hlinkClick>
              </a:rPr>
              <a:t>Personal Tutoring and Neurodiversity</a:t>
            </a:r>
            <a:endParaRPr lang="en-GB" sz="1600" dirty="0">
              <a:solidFill>
                <a:schemeClr val="bg1"/>
              </a:solidFill>
            </a:endParaRPr>
          </a:p>
        </p:txBody>
      </p:sp>
      <p:pic>
        <p:nvPicPr>
          <p:cNvPr id="23" name="Picture 22" descr="Qr code&#10;&#10;Description automatically generated">
            <a:extLst>
              <a:ext uri="{FF2B5EF4-FFF2-40B4-BE49-F238E27FC236}">
                <a16:creationId xmlns:a16="http://schemas.microsoft.com/office/drawing/2014/main" id="{916E86A4-0F5B-46EE-72D8-0684FEF6D4E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989953" y="7358558"/>
            <a:ext cx="1671396" cy="1671396"/>
          </a:xfrm>
          <a:prstGeom prst="rect">
            <a:avLst/>
          </a:prstGeom>
        </p:spPr>
      </p:pic>
      <p:pic>
        <p:nvPicPr>
          <p:cNvPr id="29" name="Picture 28" descr="Qr code&#10;&#10;Description automatically generated">
            <a:extLst>
              <a:ext uri="{FF2B5EF4-FFF2-40B4-BE49-F238E27FC236}">
                <a16:creationId xmlns:a16="http://schemas.microsoft.com/office/drawing/2014/main" id="{D93F1C40-4EB6-691A-D796-316BC33DAA6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080672" y="4772013"/>
            <a:ext cx="1462233" cy="1462233"/>
          </a:xfrm>
          <a:prstGeom prst="rect">
            <a:avLst/>
          </a:prstGeom>
        </p:spPr>
      </p:pic>
    </p:spTree>
    <p:extLst>
      <p:ext uri="{BB962C8B-B14F-4D97-AF65-F5344CB8AC3E}">
        <p14:creationId xmlns:p14="http://schemas.microsoft.com/office/powerpoint/2010/main" val="3281990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1">
            <a:extLst>
              <a:ext uri="{FF2B5EF4-FFF2-40B4-BE49-F238E27FC236}">
                <a16:creationId xmlns:a16="http://schemas.microsoft.com/office/drawing/2014/main" id="{ADABB06C-7E54-1C16-03AE-A59DD9619838}"/>
              </a:ext>
            </a:extLst>
          </p:cNvPr>
          <p:cNvSpPr/>
          <p:nvPr/>
        </p:nvSpPr>
        <p:spPr>
          <a:xfrm>
            <a:off x="470590" y="2208408"/>
            <a:ext cx="6732985" cy="1933059"/>
          </a:xfrm>
          <a:prstGeom prst="roundRect">
            <a:avLst>
              <a:gd name="adj" fmla="val 0"/>
            </a:avLst>
          </a:prstGeom>
          <a:solidFill>
            <a:schemeClr val="bg1"/>
          </a:solidFill>
          <a:ln w="28575">
            <a:solidFill>
              <a:srgbClr val="00A3CD"/>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a:extLst>
              <a:ext uri="{FF2B5EF4-FFF2-40B4-BE49-F238E27FC236}">
                <a16:creationId xmlns:a16="http://schemas.microsoft.com/office/drawing/2014/main" id="{EEEC215F-2BEC-CDC3-0091-162757233750}"/>
              </a:ext>
            </a:extLst>
          </p:cNvPr>
          <p:cNvGrpSpPr>
            <a:grpSpLocks noGrp="1" noUngrp="1" noRot="1" noMove="1" noResize="1"/>
          </p:cNvGrpSpPr>
          <p:nvPr/>
        </p:nvGrpSpPr>
        <p:grpSpPr>
          <a:xfrm>
            <a:off x="-132522" y="9417199"/>
            <a:ext cx="7692197" cy="1274614"/>
            <a:chOff x="-132522" y="9417199"/>
            <a:chExt cx="7692197" cy="1274614"/>
          </a:xfrm>
        </p:grpSpPr>
        <p:pic>
          <p:nvPicPr>
            <p:cNvPr id="7" name="Picture 6">
              <a:extLst>
                <a:ext uri="{FF2B5EF4-FFF2-40B4-BE49-F238E27FC236}">
                  <a16:creationId xmlns:a16="http://schemas.microsoft.com/office/drawing/2014/main" id="{563FE96C-8BBA-B3DD-86B2-A6F901B19D13}"/>
                </a:ext>
              </a:extLst>
            </p:cNvPr>
            <p:cNvPicPr>
              <a:picLocks noGrp="1" noRot="1" noChangeAspect="1" noMove="1" noResize="1" noEditPoints="1" noAdjustHandles="1" noChangeArrowheads="1" noChangeShapeType="1" noCrop="1"/>
            </p:cNvPicPr>
            <p:nvPr/>
          </p:nvPicPr>
          <p:blipFill rotWithShape="1">
            <a:blip r:embed="rId2"/>
            <a:srcRect l="37043"/>
            <a:stretch/>
          </p:blipFill>
          <p:spPr>
            <a:xfrm>
              <a:off x="-132522" y="9417199"/>
              <a:ext cx="7692197" cy="1274614"/>
            </a:xfrm>
            <a:prstGeom prst="rect">
              <a:avLst/>
            </a:prstGeom>
          </p:spPr>
        </p:pic>
        <p:pic>
          <p:nvPicPr>
            <p:cNvPr id="8" name="Picture 7">
              <a:extLst>
                <a:ext uri="{FF2B5EF4-FFF2-40B4-BE49-F238E27FC236}">
                  <a16:creationId xmlns:a16="http://schemas.microsoft.com/office/drawing/2014/main" id="{95496B57-EAB7-437D-526D-235829985CC4}"/>
                </a:ext>
              </a:extLst>
            </p:cNvPr>
            <p:cNvPicPr>
              <a:picLocks noGrp="1" noRot="1" noChangeAspect="1" noMove="1" noResize="1" noEditPoints="1" noAdjustHandles="1" noChangeArrowheads="1" noChangeShapeType="1" noCrop="1"/>
            </p:cNvPicPr>
            <p:nvPr/>
          </p:nvPicPr>
          <p:blipFill>
            <a:blip r:embed="rId3"/>
            <a:stretch>
              <a:fillRect/>
            </a:stretch>
          </p:blipFill>
          <p:spPr>
            <a:xfrm>
              <a:off x="5591538" y="9961971"/>
              <a:ext cx="1478572" cy="447463"/>
            </a:xfrm>
            <a:prstGeom prst="rect">
              <a:avLst/>
            </a:prstGeom>
          </p:spPr>
        </p:pic>
      </p:grpSp>
      <p:sp>
        <p:nvSpPr>
          <p:cNvPr id="10" name="TextBox 9">
            <a:extLst>
              <a:ext uri="{FF2B5EF4-FFF2-40B4-BE49-F238E27FC236}">
                <a16:creationId xmlns:a16="http://schemas.microsoft.com/office/drawing/2014/main" id="{45ED4E9E-8D7C-F92C-7503-B8D49DA7FFEA}"/>
              </a:ext>
            </a:extLst>
          </p:cNvPr>
          <p:cNvSpPr txBox="1"/>
          <p:nvPr/>
        </p:nvSpPr>
        <p:spPr>
          <a:xfrm>
            <a:off x="577489" y="327418"/>
            <a:ext cx="6626087" cy="400110"/>
          </a:xfrm>
          <a:prstGeom prst="rect">
            <a:avLst/>
          </a:prstGeom>
          <a:noFill/>
        </p:spPr>
        <p:txBody>
          <a:bodyPr wrap="square" rtlCol="0">
            <a:spAutoFit/>
          </a:bodyPr>
          <a:lstStyle/>
          <a:p>
            <a:pPr algn="ctr"/>
            <a:r>
              <a:rPr lang="en-GB" sz="2000" b="1" dirty="0">
                <a:solidFill>
                  <a:srgbClr val="00A3CD"/>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0" y="706827"/>
            <a:ext cx="7559675" cy="369332"/>
          </a:xfrm>
          <a:prstGeom prst="rect">
            <a:avLst/>
          </a:prstGeom>
          <a:noFill/>
        </p:spPr>
        <p:txBody>
          <a:bodyPr wrap="square" rtlCol="0">
            <a:spAutoFit/>
          </a:bodyPr>
          <a:lstStyle/>
          <a:p>
            <a:pPr algn="ctr"/>
            <a:r>
              <a:rPr lang="en-GB" dirty="0"/>
              <a:t>First year undergraduate: </a:t>
            </a:r>
            <a:r>
              <a:rPr lang="en-GB" b="1" i="1" dirty="0"/>
              <a:t>Term 3</a:t>
            </a:r>
          </a:p>
        </p:txBody>
      </p:sp>
      <p:sp>
        <p:nvSpPr>
          <p:cNvPr id="15" name="TextBox 14">
            <a:extLst>
              <a:ext uri="{FF2B5EF4-FFF2-40B4-BE49-F238E27FC236}">
                <a16:creationId xmlns:a16="http://schemas.microsoft.com/office/drawing/2014/main" id="{B901FACC-3AB6-548C-A20A-7301A7EF5AE5}"/>
              </a:ext>
            </a:extLst>
          </p:cNvPr>
          <p:cNvSpPr txBox="1"/>
          <p:nvPr/>
        </p:nvSpPr>
        <p:spPr>
          <a:xfrm>
            <a:off x="375238" y="1104164"/>
            <a:ext cx="6916755" cy="1015663"/>
          </a:xfrm>
          <a:prstGeom prst="rect">
            <a:avLst/>
          </a:prstGeom>
          <a:noFill/>
        </p:spPr>
        <p:txBody>
          <a:bodyPr wrap="square" rtlCol="0">
            <a:spAutoFit/>
          </a:bodyPr>
          <a:lstStyle/>
          <a:p>
            <a:r>
              <a:rPr lang="en-GB" sz="1200" dirty="0"/>
              <a:t>Term 3 is, for most students, focused on assessment as well as making plans for the summer and engaging in end of year sports and society activity. The following guidance has been created by students and is intended as inspiration for a productive meeting at this point in your tutee’s university journey. Students at Warwick come from a range of backgrounds and will have different interests and needs so your conversation should always be tailored to the individual tutee. </a:t>
            </a:r>
          </a:p>
        </p:txBody>
      </p:sp>
      <p:sp>
        <p:nvSpPr>
          <p:cNvPr id="21" name="TextBox 20">
            <a:extLst>
              <a:ext uri="{FF2B5EF4-FFF2-40B4-BE49-F238E27FC236}">
                <a16:creationId xmlns:a16="http://schemas.microsoft.com/office/drawing/2014/main" id="{45FFA420-8E03-7C0F-4A99-AA7BCEE51B56}"/>
              </a:ext>
            </a:extLst>
          </p:cNvPr>
          <p:cNvSpPr txBox="1"/>
          <p:nvPr/>
        </p:nvSpPr>
        <p:spPr>
          <a:xfrm>
            <a:off x="477602" y="2204268"/>
            <a:ext cx="6725974" cy="338554"/>
          </a:xfrm>
          <a:prstGeom prst="rect">
            <a:avLst/>
          </a:prstGeom>
          <a:solidFill>
            <a:srgbClr val="00A3CD"/>
          </a:solidFill>
          <a:ln>
            <a:solidFill>
              <a:srgbClr val="00A3CD"/>
            </a:solidFill>
          </a:ln>
        </p:spPr>
        <p:txBody>
          <a:bodyPr wrap="square" rtlCol="0">
            <a:spAutoFit/>
          </a:bodyPr>
          <a:lstStyle/>
          <a:p>
            <a:pPr algn="ctr"/>
            <a:r>
              <a:rPr lang="en-GB" sz="1600" dirty="0">
                <a:solidFill>
                  <a:schemeClr val="bg1"/>
                </a:solidFill>
              </a:rPr>
              <a:t>Suggested conversation starters:</a:t>
            </a:r>
          </a:p>
        </p:txBody>
      </p:sp>
      <p:sp>
        <p:nvSpPr>
          <p:cNvPr id="3" name="Rectangle: Rounded Corners 2">
            <a:extLst>
              <a:ext uri="{FF2B5EF4-FFF2-40B4-BE49-F238E27FC236}">
                <a16:creationId xmlns:a16="http://schemas.microsoft.com/office/drawing/2014/main" id="{F3519CF2-2075-185E-0DE3-9D4B9ED24EA4}"/>
              </a:ext>
            </a:extLst>
          </p:cNvPr>
          <p:cNvSpPr/>
          <p:nvPr/>
        </p:nvSpPr>
        <p:spPr>
          <a:xfrm>
            <a:off x="480128" y="4423847"/>
            <a:ext cx="3681055" cy="4710973"/>
          </a:xfrm>
          <a:prstGeom prst="roundRect">
            <a:avLst>
              <a:gd name="adj" fmla="val 0"/>
            </a:avLst>
          </a:prstGeom>
          <a:solidFill>
            <a:schemeClr val="bg1"/>
          </a:solidFill>
          <a:ln w="28575">
            <a:solidFill>
              <a:srgbClr val="52CAB8"/>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18253E28-7120-871A-6D81-12BBCB28033D}"/>
              </a:ext>
            </a:extLst>
          </p:cNvPr>
          <p:cNvSpPr txBox="1"/>
          <p:nvPr/>
        </p:nvSpPr>
        <p:spPr>
          <a:xfrm>
            <a:off x="467316" y="4413607"/>
            <a:ext cx="3681055" cy="338554"/>
          </a:xfrm>
          <a:prstGeom prst="rect">
            <a:avLst/>
          </a:prstGeom>
          <a:solidFill>
            <a:srgbClr val="52CAB8"/>
          </a:solidFill>
          <a:ln>
            <a:solidFill>
              <a:srgbClr val="52CAB8"/>
            </a:solidFill>
          </a:ln>
        </p:spPr>
        <p:txBody>
          <a:bodyPr wrap="square" rtlCol="0">
            <a:spAutoFit/>
          </a:bodyPr>
          <a:lstStyle/>
          <a:p>
            <a:pPr algn="ctr"/>
            <a:r>
              <a:rPr lang="en-GB" sz="1600" dirty="0">
                <a:solidFill>
                  <a:schemeClr val="bg1"/>
                </a:solidFill>
              </a:rPr>
              <a:t>Relevant topics to discuss:</a:t>
            </a:r>
          </a:p>
        </p:txBody>
      </p:sp>
      <p:sp>
        <p:nvSpPr>
          <p:cNvPr id="28" name="TextBox 27">
            <a:extLst>
              <a:ext uri="{FF2B5EF4-FFF2-40B4-BE49-F238E27FC236}">
                <a16:creationId xmlns:a16="http://schemas.microsoft.com/office/drawing/2014/main" id="{9AA67C4E-1894-B002-9AAB-58A352864900}"/>
              </a:ext>
            </a:extLst>
          </p:cNvPr>
          <p:cNvSpPr txBox="1"/>
          <p:nvPr/>
        </p:nvSpPr>
        <p:spPr>
          <a:xfrm>
            <a:off x="619504" y="4828541"/>
            <a:ext cx="3531567" cy="2292935"/>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sz="1100" dirty="0"/>
              <a:t>Check if your tutee requires any special examination arrangements or reasonable adjustments</a:t>
            </a:r>
            <a:endParaRPr lang="en-GB" sz="1100" dirty="0">
              <a:cs typeface="Calibri"/>
            </a:endParaRPr>
          </a:p>
          <a:p>
            <a:pPr marL="285750" indent="-285750">
              <a:buFont typeface="Arial" panose="020B0604020202020204" pitchFamily="34" charset="0"/>
              <a:buChar char="•"/>
            </a:pPr>
            <a:r>
              <a:rPr lang="en-GB" sz="1100" dirty="0">
                <a:ea typeface="+mn-lt"/>
                <a:cs typeface="+mn-lt"/>
              </a:rPr>
              <a:t>Remind students of self-certification and mitigating circumstances and how to submit and the importance of seeking support</a:t>
            </a:r>
            <a:endParaRPr lang="en-GB" sz="1100" dirty="0">
              <a:cs typeface="Calibri"/>
            </a:endParaRPr>
          </a:p>
          <a:p>
            <a:pPr marL="285750" indent="-285750">
              <a:buFont typeface="Arial" panose="020B0604020202020204" pitchFamily="34" charset="0"/>
              <a:buChar char="•"/>
            </a:pPr>
            <a:r>
              <a:rPr lang="en-GB" sz="1100" dirty="0"/>
              <a:t>Discuss plans for the summer and any applications for summer vacation work</a:t>
            </a:r>
            <a:endParaRPr lang="en-GB" sz="1100" dirty="0">
              <a:cs typeface="Calibri"/>
            </a:endParaRPr>
          </a:p>
          <a:p>
            <a:pPr marL="285750" indent="-285750">
              <a:buFont typeface="Arial" panose="020B0604020202020204" pitchFamily="34" charset="0"/>
              <a:buChar char="•"/>
            </a:pPr>
            <a:r>
              <a:rPr lang="en-GB" sz="1100" dirty="0"/>
              <a:t>Discuss opportunities for intercalated work and study abroad </a:t>
            </a:r>
          </a:p>
          <a:p>
            <a:pPr marL="285750" indent="-285750">
              <a:buFont typeface="Arial" panose="020B0604020202020204" pitchFamily="34" charset="0"/>
              <a:buChar char="•"/>
            </a:pPr>
            <a:r>
              <a:rPr lang="en-GB" sz="1100" dirty="0"/>
              <a:t>Discuss the student’s management of academic work and social activity</a:t>
            </a:r>
            <a:endParaRPr lang="en-GB" sz="1100" dirty="0">
              <a:cs typeface="Calibri"/>
            </a:endParaRPr>
          </a:p>
          <a:p>
            <a:pPr marL="285750" indent="-285750">
              <a:buFont typeface="Arial" panose="020B0604020202020204" pitchFamily="34" charset="0"/>
              <a:buChar char="•"/>
            </a:pPr>
            <a:r>
              <a:rPr lang="en-GB" sz="1100" dirty="0"/>
              <a:t>Signpost wellbeing services including workshops on managing exam stress, procrastination and revision.</a:t>
            </a:r>
          </a:p>
        </p:txBody>
      </p:sp>
      <p:sp>
        <p:nvSpPr>
          <p:cNvPr id="13" name="TextBox 12">
            <a:extLst>
              <a:ext uri="{FF2B5EF4-FFF2-40B4-BE49-F238E27FC236}">
                <a16:creationId xmlns:a16="http://schemas.microsoft.com/office/drawing/2014/main" id="{E32BE6B3-73D3-C2B4-D145-E83D3A5AECEE}"/>
              </a:ext>
            </a:extLst>
          </p:cNvPr>
          <p:cNvSpPr txBox="1"/>
          <p:nvPr/>
        </p:nvSpPr>
        <p:spPr>
          <a:xfrm>
            <a:off x="672877" y="2593850"/>
            <a:ext cx="6481473" cy="1446550"/>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sz="1100" dirty="0"/>
              <a:t>Is there any specific feedback you would like to discuss from returned assessments? </a:t>
            </a:r>
          </a:p>
          <a:p>
            <a:pPr marL="285750" indent="-285750">
              <a:buFont typeface="Arial" panose="020B0604020202020204" pitchFamily="34" charset="0"/>
              <a:buChar char="•"/>
            </a:pPr>
            <a:r>
              <a:rPr lang="en-GB" sz="1100" dirty="0"/>
              <a:t>How have you been organising your workload and revision?</a:t>
            </a:r>
            <a:endParaRPr lang="en-GB" sz="1100" dirty="0">
              <a:cs typeface="Calibri"/>
            </a:endParaRPr>
          </a:p>
          <a:p>
            <a:pPr marL="285750" indent="-285750">
              <a:buFont typeface="Arial" panose="020B0604020202020204" pitchFamily="34" charset="0"/>
              <a:buChar char="•"/>
            </a:pPr>
            <a:r>
              <a:rPr lang="en-GB" sz="1100" dirty="0"/>
              <a:t>Have you thought about next year’s modules?</a:t>
            </a:r>
          </a:p>
          <a:p>
            <a:pPr marL="285750" indent="-285750">
              <a:buFont typeface="Arial" panose="020B0604020202020204" pitchFamily="34" charset="0"/>
              <a:buChar char="•"/>
            </a:pPr>
            <a:r>
              <a:rPr lang="en-GB" sz="1100" dirty="0"/>
              <a:t>Looking back over the last year, what have been your highlights? What has been the hardest part and how have you managed this?</a:t>
            </a:r>
          </a:p>
          <a:p>
            <a:pPr marL="171450" indent="-171450">
              <a:buFont typeface="Arial" panose="020B0604020202020204" pitchFamily="34" charset="0"/>
              <a:buChar char="•"/>
            </a:pPr>
            <a:r>
              <a:rPr lang="en-GB" sz="1100" dirty="0"/>
              <a:t>Do you have any different types of assessments this term? How are you feeling about that / those?</a:t>
            </a:r>
          </a:p>
          <a:p>
            <a:pPr marL="171450" indent="-171450">
              <a:buFont typeface="Arial" panose="020B0604020202020204" pitchFamily="34" charset="0"/>
              <a:buChar char="•"/>
            </a:pPr>
            <a:r>
              <a:rPr lang="en-GB" sz="1100" dirty="0"/>
              <a:t>Do you have any concerns about progressing to Year Two?</a:t>
            </a:r>
          </a:p>
          <a:p>
            <a:pPr marL="171450" indent="-171450">
              <a:buFont typeface="Arial" panose="020B0604020202020204" pitchFamily="34" charset="0"/>
              <a:buChar char="•"/>
            </a:pPr>
            <a:r>
              <a:rPr lang="en-GB" sz="1100" dirty="0"/>
              <a:t>Do you know how to access support services at the university?</a:t>
            </a:r>
          </a:p>
        </p:txBody>
      </p:sp>
      <p:sp>
        <p:nvSpPr>
          <p:cNvPr id="4" name="TextBox 3">
            <a:extLst>
              <a:ext uri="{FF2B5EF4-FFF2-40B4-BE49-F238E27FC236}">
                <a16:creationId xmlns:a16="http://schemas.microsoft.com/office/drawing/2014/main" id="{3B09A776-BFF4-3912-957A-2B35630CCF54}"/>
              </a:ext>
            </a:extLst>
          </p:cNvPr>
          <p:cNvSpPr txBox="1"/>
          <p:nvPr/>
        </p:nvSpPr>
        <p:spPr>
          <a:xfrm>
            <a:off x="398871" y="9623619"/>
            <a:ext cx="4610681" cy="707886"/>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training and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sp>
        <p:nvSpPr>
          <p:cNvPr id="5" name="Rectangle: Rounded Corners 4">
            <a:extLst>
              <a:ext uri="{FF2B5EF4-FFF2-40B4-BE49-F238E27FC236}">
                <a16:creationId xmlns:a16="http://schemas.microsoft.com/office/drawing/2014/main" id="{B7E15CFA-F957-91BA-E47F-A20C70C3F4D0}"/>
              </a:ext>
            </a:extLst>
          </p:cNvPr>
          <p:cNvSpPr/>
          <p:nvPr/>
        </p:nvSpPr>
        <p:spPr>
          <a:xfrm>
            <a:off x="4413845" y="6847473"/>
            <a:ext cx="2789729" cy="2287347"/>
          </a:xfrm>
          <a:prstGeom prst="roundRect">
            <a:avLst>
              <a:gd name="adj" fmla="val 0"/>
            </a:avLst>
          </a:prstGeom>
          <a:solidFill>
            <a:schemeClr val="bg1"/>
          </a:solidFill>
          <a:ln w="28575">
            <a:solidFill>
              <a:srgbClr val="7DD19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D162EEB0-CBCF-6CA8-7736-534AAB85E56D}"/>
              </a:ext>
            </a:extLst>
          </p:cNvPr>
          <p:cNvSpPr txBox="1"/>
          <p:nvPr/>
        </p:nvSpPr>
        <p:spPr>
          <a:xfrm>
            <a:off x="4400592" y="6810549"/>
            <a:ext cx="2802981" cy="338554"/>
          </a:xfrm>
          <a:prstGeom prst="rect">
            <a:avLst/>
          </a:prstGeom>
          <a:solidFill>
            <a:srgbClr val="7DD191"/>
          </a:solidFill>
          <a:ln>
            <a:solidFill>
              <a:srgbClr val="7DD191"/>
            </a:solidFill>
          </a:ln>
        </p:spPr>
        <p:txBody>
          <a:bodyPr wrap="square" rtlCol="0">
            <a:spAutoFit/>
          </a:bodyPr>
          <a:lstStyle/>
          <a:p>
            <a:pPr algn="ctr"/>
            <a:r>
              <a:rPr lang="en-GB" sz="1600" dirty="0">
                <a:solidFill>
                  <a:schemeClr val="bg1"/>
                </a:solidFill>
                <a:hlinkClick r:id="rId5">
                  <a:extLst>
                    <a:ext uri="{A12FA001-AC4F-418D-AE19-62706E023703}">
                      <ahyp:hlinkClr xmlns:ahyp="http://schemas.microsoft.com/office/drawing/2018/hyperlinkcolor" val="tx"/>
                    </a:ext>
                  </a:extLst>
                </a:hlinkClick>
              </a:rPr>
              <a:t>Useful services/opportunities</a:t>
            </a:r>
            <a:r>
              <a:rPr lang="en-GB" sz="1600" dirty="0">
                <a:solidFill>
                  <a:schemeClr val="bg1"/>
                </a:solidFill>
              </a:rPr>
              <a:t>:</a:t>
            </a:r>
          </a:p>
        </p:txBody>
      </p:sp>
      <p:pic>
        <p:nvPicPr>
          <p:cNvPr id="22" name="Picture 21" descr="Qr code&#10;&#10;Description automatically generated">
            <a:extLst>
              <a:ext uri="{FF2B5EF4-FFF2-40B4-BE49-F238E27FC236}">
                <a16:creationId xmlns:a16="http://schemas.microsoft.com/office/drawing/2014/main" id="{C2F868F8-A487-3829-C9A9-F8ECF260438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94065" y="7206616"/>
            <a:ext cx="1774451" cy="1774451"/>
          </a:xfrm>
          <a:prstGeom prst="rect">
            <a:avLst/>
          </a:prstGeom>
        </p:spPr>
      </p:pic>
      <p:sp>
        <p:nvSpPr>
          <p:cNvPr id="24" name="Rectangle: Rounded Corners 23">
            <a:extLst>
              <a:ext uri="{FF2B5EF4-FFF2-40B4-BE49-F238E27FC236}">
                <a16:creationId xmlns:a16="http://schemas.microsoft.com/office/drawing/2014/main" id="{E2A7F45B-41E2-B3F5-8DB4-4A6407B73129}"/>
              </a:ext>
            </a:extLst>
          </p:cNvPr>
          <p:cNvSpPr/>
          <p:nvPr/>
        </p:nvSpPr>
        <p:spPr>
          <a:xfrm>
            <a:off x="4413845" y="4424395"/>
            <a:ext cx="2789729" cy="2277714"/>
          </a:xfrm>
          <a:prstGeom prst="roundRect">
            <a:avLst>
              <a:gd name="adj" fmla="val 0"/>
            </a:avLst>
          </a:prstGeom>
          <a:solidFill>
            <a:schemeClr val="bg1"/>
          </a:solidFill>
          <a:ln w="28575">
            <a:solidFill>
              <a:srgbClr val="49BF64"/>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A8DD38EB-0FB5-5ADC-63BE-6E64592460B4}"/>
              </a:ext>
            </a:extLst>
          </p:cNvPr>
          <p:cNvSpPr txBox="1"/>
          <p:nvPr/>
        </p:nvSpPr>
        <p:spPr>
          <a:xfrm>
            <a:off x="4420511" y="4436986"/>
            <a:ext cx="2776395" cy="338554"/>
          </a:xfrm>
          <a:prstGeom prst="rect">
            <a:avLst/>
          </a:prstGeom>
          <a:solidFill>
            <a:srgbClr val="49BF64"/>
          </a:solidFill>
          <a:ln>
            <a:solidFill>
              <a:srgbClr val="49BF64"/>
            </a:solidFill>
          </a:ln>
        </p:spPr>
        <p:txBody>
          <a:bodyPr wrap="square" rtlCol="0">
            <a:spAutoFit/>
          </a:bodyPr>
          <a:lstStyle/>
          <a:p>
            <a:pPr algn="ctr"/>
            <a:r>
              <a:rPr lang="en-GB" sz="1600" u="sng" dirty="0">
                <a:solidFill>
                  <a:schemeClr val="bg1"/>
                </a:solidFill>
              </a:rPr>
              <a:t>Volunteering Opportunity </a:t>
            </a:r>
          </a:p>
        </p:txBody>
      </p:sp>
      <p:pic>
        <p:nvPicPr>
          <p:cNvPr id="17" name="Picture 16">
            <a:extLst>
              <a:ext uri="{FF2B5EF4-FFF2-40B4-BE49-F238E27FC236}">
                <a16:creationId xmlns:a16="http://schemas.microsoft.com/office/drawing/2014/main" id="{F0296D2C-713D-6746-0C9C-0317CF8E1C71}"/>
              </a:ext>
            </a:extLst>
          </p:cNvPr>
          <p:cNvPicPr>
            <a:picLocks noChangeAspect="1"/>
          </p:cNvPicPr>
          <p:nvPr/>
        </p:nvPicPr>
        <p:blipFill>
          <a:blip r:embed="rId7"/>
          <a:stretch>
            <a:fillRect/>
          </a:stretch>
        </p:blipFill>
        <p:spPr>
          <a:xfrm>
            <a:off x="4894065" y="4808600"/>
            <a:ext cx="1874004" cy="1860449"/>
          </a:xfrm>
          <a:prstGeom prst="rect">
            <a:avLst/>
          </a:prstGeom>
        </p:spPr>
      </p:pic>
    </p:spTree>
    <p:extLst>
      <p:ext uri="{BB962C8B-B14F-4D97-AF65-F5344CB8AC3E}">
        <p14:creationId xmlns:p14="http://schemas.microsoft.com/office/powerpoint/2010/main" val="1018100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EFCD810C-3AD2-9AFE-3515-0B7D86AA9D95}"/>
              </a:ext>
            </a:extLst>
          </p:cNvPr>
          <p:cNvGrpSpPr>
            <a:grpSpLocks noGrp="1" noUngrp="1" noRot="1" noMove="1" noResize="1"/>
          </p:cNvGrpSpPr>
          <p:nvPr/>
        </p:nvGrpSpPr>
        <p:grpSpPr>
          <a:xfrm>
            <a:off x="-132523" y="9417199"/>
            <a:ext cx="7692197" cy="1274614"/>
            <a:chOff x="-132522" y="9417199"/>
            <a:chExt cx="7692197" cy="1274614"/>
          </a:xfrm>
        </p:grpSpPr>
        <p:pic>
          <p:nvPicPr>
            <p:cNvPr id="9" name="Picture 8">
              <a:extLst>
                <a:ext uri="{FF2B5EF4-FFF2-40B4-BE49-F238E27FC236}">
                  <a16:creationId xmlns:a16="http://schemas.microsoft.com/office/drawing/2014/main" id="{10073F3A-F198-1206-6C23-2A0DC7C06755}"/>
                </a:ext>
              </a:extLst>
            </p:cNvPr>
            <p:cNvPicPr>
              <a:picLocks noGrp="1" noRot="1" noMove="1" noResize="1" noEditPoints="1" noAdjustHandles="1" noChangeArrowheads="1" noChangeShapeType="1" noCrop="1"/>
            </p:cNvPicPr>
            <p:nvPr/>
          </p:nvPicPr>
          <p:blipFill rotWithShape="1">
            <a:blip r:embed="rId2">
              <a:grayscl/>
            </a:blip>
            <a:srcRect l="37043"/>
            <a:stretch/>
          </p:blipFill>
          <p:spPr>
            <a:xfrm>
              <a:off x="-132522" y="9417199"/>
              <a:ext cx="7692197" cy="1274614"/>
            </a:xfrm>
            <a:prstGeom prst="rect">
              <a:avLst/>
            </a:prstGeom>
          </p:spPr>
        </p:pic>
        <p:pic>
          <p:nvPicPr>
            <p:cNvPr id="17" name="Picture 16">
              <a:extLst>
                <a:ext uri="{FF2B5EF4-FFF2-40B4-BE49-F238E27FC236}">
                  <a16:creationId xmlns:a16="http://schemas.microsoft.com/office/drawing/2014/main" id="{9504EFF3-74C5-E5DC-5AAC-40822730E96E}"/>
                </a:ext>
              </a:extLst>
            </p:cNvPr>
            <p:cNvPicPr>
              <a:picLocks noGrp="1" noRot="1" noMove="1" noResize="1" noEditPoints="1" noAdjustHandles="1" noChangeArrowheads="1" noChangeShapeType="1" noCrop="1"/>
            </p:cNvPicPr>
            <p:nvPr/>
          </p:nvPicPr>
          <p:blipFill>
            <a:blip r:embed="rId3">
              <a:grayscl/>
            </a:blip>
            <a:stretch>
              <a:fillRect/>
            </a:stretch>
          </p:blipFill>
          <p:spPr>
            <a:xfrm>
              <a:off x="5591538" y="9961971"/>
              <a:ext cx="1478572" cy="447463"/>
            </a:xfrm>
            <a:prstGeom prst="rect">
              <a:avLst/>
            </a:prstGeom>
          </p:spPr>
        </p:pic>
      </p:grpSp>
      <p:sp>
        <p:nvSpPr>
          <p:cNvPr id="12" name="Rectangle: Rounded Corners 11">
            <a:extLst>
              <a:ext uri="{FF2B5EF4-FFF2-40B4-BE49-F238E27FC236}">
                <a16:creationId xmlns:a16="http://schemas.microsoft.com/office/drawing/2014/main" id="{ADABB06C-7E54-1C16-03AE-A59DD9619838}"/>
              </a:ext>
            </a:extLst>
          </p:cNvPr>
          <p:cNvSpPr/>
          <p:nvPr/>
        </p:nvSpPr>
        <p:spPr>
          <a:xfrm>
            <a:off x="437957" y="1964935"/>
            <a:ext cx="6821403" cy="1965467"/>
          </a:xfrm>
          <a:prstGeom prst="roundRect">
            <a:avLst>
              <a:gd name="adj" fmla="val 0"/>
            </a:avLst>
          </a:prstGeom>
          <a:solidFill>
            <a:schemeClr val="bg1"/>
          </a:solidFill>
          <a:ln w="28575">
            <a:solidFill>
              <a:srgbClr val="F67B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5ED4E9E-8D7C-F92C-7503-B8D49DA7FFEA}"/>
              </a:ext>
            </a:extLst>
          </p:cNvPr>
          <p:cNvSpPr txBox="1"/>
          <p:nvPr/>
        </p:nvSpPr>
        <p:spPr>
          <a:xfrm>
            <a:off x="577489" y="327418"/>
            <a:ext cx="6626087" cy="400110"/>
          </a:xfrm>
          <a:prstGeom prst="rect">
            <a:avLst/>
          </a:prstGeom>
          <a:noFill/>
        </p:spPr>
        <p:txBody>
          <a:bodyPr wrap="square" rtlCol="0">
            <a:spAutoFit/>
          </a:bodyPr>
          <a:lstStyle/>
          <a:p>
            <a:pPr algn="ctr"/>
            <a:r>
              <a:rPr lang="en-GB" sz="2000" b="1" dirty="0">
                <a:solidFill>
                  <a:srgbClr val="F67B00"/>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0" y="706827"/>
            <a:ext cx="7559675" cy="369332"/>
          </a:xfrm>
          <a:prstGeom prst="rect">
            <a:avLst/>
          </a:prstGeom>
          <a:noFill/>
        </p:spPr>
        <p:txBody>
          <a:bodyPr wrap="square" rtlCol="0">
            <a:spAutoFit/>
          </a:bodyPr>
          <a:lstStyle/>
          <a:p>
            <a:pPr algn="ctr"/>
            <a:r>
              <a:rPr lang="en-GB" dirty="0"/>
              <a:t>Intermediate Year: </a:t>
            </a:r>
            <a:r>
              <a:rPr lang="en-GB" b="1" i="1" dirty="0"/>
              <a:t>Term 1</a:t>
            </a:r>
          </a:p>
        </p:txBody>
      </p:sp>
      <p:sp>
        <p:nvSpPr>
          <p:cNvPr id="15" name="TextBox 14">
            <a:extLst>
              <a:ext uri="{FF2B5EF4-FFF2-40B4-BE49-F238E27FC236}">
                <a16:creationId xmlns:a16="http://schemas.microsoft.com/office/drawing/2014/main" id="{B901FACC-3AB6-548C-A20A-7301A7EF5AE5}"/>
              </a:ext>
            </a:extLst>
          </p:cNvPr>
          <p:cNvSpPr txBox="1"/>
          <p:nvPr/>
        </p:nvSpPr>
        <p:spPr>
          <a:xfrm>
            <a:off x="342605" y="1139024"/>
            <a:ext cx="6916755" cy="646331"/>
          </a:xfrm>
          <a:prstGeom prst="rect">
            <a:avLst/>
          </a:prstGeom>
          <a:noFill/>
        </p:spPr>
        <p:txBody>
          <a:bodyPr wrap="square" rtlCol="0">
            <a:spAutoFit/>
          </a:bodyPr>
          <a:lstStyle/>
          <a:p>
            <a:r>
              <a:rPr lang="en-GB" sz="1200" dirty="0"/>
              <a:t>The following guidance has been created by students and is intended as inspiration for a productive meeting at this point in your tutee’s university journey. Students at Warwick come from a range of backgrounds and will have different interests and needs so your conversation should always be tailored to the individual tutee. </a:t>
            </a:r>
          </a:p>
        </p:txBody>
      </p:sp>
      <p:sp>
        <p:nvSpPr>
          <p:cNvPr id="21" name="TextBox 20">
            <a:extLst>
              <a:ext uri="{FF2B5EF4-FFF2-40B4-BE49-F238E27FC236}">
                <a16:creationId xmlns:a16="http://schemas.microsoft.com/office/drawing/2014/main" id="{45FFA420-8E03-7C0F-4A99-AA7BCEE51B56}"/>
              </a:ext>
            </a:extLst>
          </p:cNvPr>
          <p:cNvSpPr txBox="1"/>
          <p:nvPr/>
        </p:nvSpPr>
        <p:spPr>
          <a:xfrm>
            <a:off x="444968" y="1960795"/>
            <a:ext cx="6814393" cy="338554"/>
          </a:xfrm>
          <a:prstGeom prst="rect">
            <a:avLst/>
          </a:prstGeom>
          <a:solidFill>
            <a:srgbClr val="F67B00"/>
          </a:solidFill>
          <a:ln>
            <a:solidFill>
              <a:srgbClr val="F67B00"/>
            </a:solidFill>
          </a:ln>
        </p:spPr>
        <p:txBody>
          <a:bodyPr wrap="square" rtlCol="0">
            <a:spAutoFit/>
          </a:bodyPr>
          <a:lstStyle/>
          <a:p>
            <a:pPr algn="ctr"/>
            <a:r>
              <a:rPr lang="en-GB" sz="1600" dirty="0">
                <a:solidFill>
                  <a:schemeClr val="bg1"/>
                </a:solidFill>
              </a:rPr>
              <a:t>Suggested conversation starters:</a:t>
            </a:r>
          </a:p>
        </p:txBody>
      </p:sp>
      <p:sp>
        <p:nvSpPr>
          <p:cNvPr id="3" name="Rectangle: Rounded Corners 2">
            <a:extLst>
              <a:ext uri="{FF2B5EF4-FFF2-40B4-BE49-F238E27FC236}">
                <a16:creationId xmlns:a16="http://schemas.microsoft.com/office/drawing/2014/main" id="{F3519CF2-2075-185E-0DE3-9D4B9ED24EA4}"/>
              </a:ext>
            </a:extLst>
          </p:cNvPr>
          <p:cNvSpPr/>
          <p:nvPr/>
        </p:nvSpPr>
        <p:spPr>
          <a:xfrm>
            <a:off x="457780" y="4102655"/>
            <a:ext cx="3604037" cy="5011791"/>
          </a:xfrm>
          <a:prstGeom prst="roundRect">
            <a:avLst>
              <a:gd name="adj" fmla="val 0"/>
            </a:avLst>
          </a:prstGeom>
          <a:solidFill>
            <a:schemeClr val="bg1"/>
          </a:solidFill>
          <a:ln w="28575">
            <a:solidFill>
              <a:srgbClr val="F9950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18253E28-7120-871A-6D81-12BBCB28033D}"/>
              </a:ext>
            </a:extLst>
          </p:cNvPr>
          <p:cNvSpPr txBox="1"/>
          <p:nvPr/>
        </p:nvSpPr>
        <p:spPr>
          <a:xfrm>
            <a:off x="444968" y="4092416"/>
            <a:ext cx="3616849" cy="338554"/>
          </a:xfrm>
          <a:prstGeom prst="rect">
            <a:avLst/>
          </a:prstGeom>
          <a:solidFill>
            <a:srgbClr val="F99501"/>
          </a:solidFill>
          <a:ln>
            <a:solidFill>
              <a:srgbClr val="F99501"/>
            </a:solidFill>
          </a:ln>
        </p:spPr>
        <p:txBody>
          <a:bodyPr wrap="square" rtlCol="0">
            <a:spAutoFit/>
          </a:bodyPr>
          <a:lstStyle/>
          <a:p>
            <a:pPr algn="ctr"/>
            <a:r>
              <a:rPr lang="en-GB" sz="1600" dirty="0">
                <a:solidFill>
                  <a:schemeClr val="bg1"/>
                </a:solidFill>
              </a:rPr>
              <a:t>Relevant topics to discuss:</a:t>
            </a:r>
          </a:p>
        </p:txBody>
      </p:sp>
      <p:sp>
        <p:nvSpPr>
          <p:cNvPr id="28" name="TextBox 27">
            <a:extLst>
              <a:ext uri="{FF2B5EF4-FFF2-40B4-BE49-F238E27FC236}">
                <a16:creationId xmlns:a16="http://schemas.microsoft.com/office/drawing/2014/main" id="{9AA67C4E-1894-B002-9AAB-58A352864900}"/>
              </a:ext>
            </a:extLst>
          </p:cNvPr>
          <p:cNvSpPr txBox="1"/>
          <p:nvPr/>
        </p:nvSpPr>
        <p:spPr>
          <a:xfrm>
            <a:off x="529992" y="4509552"/>
            <a:ext cx="3412853" cy="4493538"/>
          </a:xfrm>
          <a:prstGeom prst="rect">
            <a:avLst/>
          </a:prstGeom>
          <a:noFill/>
          <a:ln>
            <a:noFill/>
          </a:ln>
        </p:spPr>
        <p:txBody>
          <a:bodyPr wrap="square" lIns="91440" tIns="45720" rIns="91440" bIns="45720" anchor="t">
            <a:spAutoFit/>
          </a:bodyPr>
          <a:lstStyle/>
          <a:p>
            <a:pPr marL="171450" indent="-171450">
              <a:buFont typeface="Arial" panose="020B0604020202020204" pitchFamily="34" charset="0"/>
              <a:buChar char="•"/>
            </a:pPr>
            <a:r>
              <a:rPr lang="en-GB" sz="1100" dirty="0"/>
              <a:t>Discuss how the student is feeling about the start of the second year </a:t>
            </a:r>
          </a:p>
          <a:p>
            <a:pPr marL="171450" indent="-171450">
              <a:buFont typeface="Arial" panose="020B0604020202020204" pitchFamily="34" charset="0"/>
              <a:buChar char="•"/>
            </a:pPr>
            <a:r>
              <a:rPr lang="en-GB" sz="1100" dirty="0"/>
              <a:t>Identify any academic or study skill areas for development that the student has identified in Year 1</a:t>
            </a:r>
            <a:endParaRPr lang="en-GB" sz="1100" dirty="0">
              <a:cs typeface="Calibri"/>
            </a:endParaRPr>
          </a:p>
          <a:p>
            <a:pPr marL="171450" indent="-171450">
              <a:buFont typeface="Arial" panose="020B0604020202020204" pitchFamily="34" charset="0"/>
              <a:buChar char="•"/>
            </a:pPr>
            <a:r>
              <a:rPr lang="en-GB" sz="1100" b="0" i="0" dirty="0">
                <a:solidFill>
                  <a:srgbClr val="000000"/>
                </a:solidFill>
                <a:effectLst/>
              </a:rPr>
              <a:t>Students should be encouraged to use their second year to build on the skills and experiences that will set them up for their final year and next steps beyond </a:t>
            </a:r>
            <a:r>
              <a:rPr lang="en-GB" sz="1100" dirty="0">
                <a:solidFill>
                  <a:srgbClr val="000000"/>
                </a:solidFill>
              </a:rPr>
              <a:t>that - </a:t>
            </a:r>
            <a:r>
              <a:rPr lang="en-GB" sz="1100" b="0" i="0" dirty="0">
                <a:solidFill>
                  <a:srgbClr val="000000"/>
                </a:solidFill>
                <a:effectLst/>
              </a:rPr>
              <a:t>encourage them to get involved in </a:t>
            </a:r>
            <a:r>
              <a:rPr lang="en-GB" sz="1100" dirty="0">
                <a:solidFill>
                  <a:srgbClr val="000000"/>
                </a:solidFill>
              </a:rPr>
              <a:t>things that interest them such as research</a:t>
            </a:r>
            <a:r>
              <a:rPr lang="en-GB" sz="1100" b="0" i="0" dirty="0">
                <a:solidFill>
                  <a:srgbClr val="000000"/>
                </a:solidFill>
                <a:effectLst/>
              </a:rPr>
              <a:t> </a:t>
            </a:r>
            <a:r>
              <a:rPr lang="en-GB" sz="1100" dirty="0">
                <a:solidFill>
                  <a:srgbClr val="000000"/>
                </a:solidFill>
              </a:rPr>
              <a:t>or co-creation projects, volunteering and part-time jobs</a:t>
            </a:r>
            <a:endParaRPr lang="en-GB" sz="1100" dirty="0"/>
          </a:p>
          <a:p>
            <a:pPr marL="171450" indent="-171450">
              <a:buFont typeface="Arial" panose="020B0604020202020204" pitchFamily="34" charset="0"/>
              <a:buChar char="•"/>
            </a:pPr>
            <a:r>
              <a:rPr lang="en-GB" sz="1100" dirty="0"/>
              <a:t>Encourage early application for summer vacation roles/internships/placements</a:t>
            </a:r>
            <a:endParaRPr lang="en-GB" sz="1100" dirty="0">
              <a:cs typeface="Calibri"/>
            </a:endParaRPr>
          </a:p>
          <a:p>
            <a:pPr marL="171450" indent="-171450">
              <a:buFont typeface="Arial" panose="020B0604020202020204" pitchFamily="34" charset="0"/>
              <a:buChar char="•"/>
            </a:pPr>
            <a:r>
              <a:rPr lang="en-GB" sz="1100" dirty="0">
                <a:ea typeface="+mn-lt"/>
                <a:cs typeface="+mn-lt"/>
              </a:rPr>
              <a:t>Remind students of self-certification and mitigating circumstances and how to submit and the importance of seeking support</a:t>
            </a:r>
          </a:p>
          <a:p>
            <a:pPr marL="171450" indent="-171450">
              <a:buFont typeface="Arial" panose="020B0604020202020204" pitchFamily="34" charset="0"/>
              <a:buChar char="•"/>
            </a:pPr>
            <a:r>
              <a:rPr lang="en-GB" sz="1100" dirty="0">
                <a:ea typeface="+mn-lt"/>
                <a:cs typeface="+mn-lt"/>
              </a:rPr>
              <a:t>Encourage students to look at the University </a:t>
            </a:r>
            <a:r>
              <a:rPr lang="en-GB" sz="1100" dirty="0">
                <a:ea typeface="+mn-lt"/>
                <a:cs typeface="+mn-lt"/>
                <a:hlinkClick r:id="rId4"/>
              </a:rPr>
              <a:t>cost-of-living</a:t>
            </a:r>
            <a:r>
              <a:rPr lang="en-GB" sz="1100" dirty="0">
                <a:ea typeface="+mn-lt"/>
                <a:cs typeface="+mn-lt"/>
              </a:rPr>
              <a:t> information </a:t>
            </a:r>
            <a:endParaRPr lang="en-GB" sz="1100" dirty="0"/>
          </a:p>
          <a:p>
            <a:pPr marL="171450" indent="-171450">
              <a:buFont typeface="Arial" panose="020B0604020202020204" pitchFamily="34" charset="0"/>
              <a:buChar char="•"/>
            </a:pPr>
            <a:r>
              <a:rPr lang="en-GB" sz="1100" dirty="0">
                <a:ea typeface="+mn-lt"/>
                <a:cs typeface="+mn-lt"/>
              </a:rPr>
              <a:t>Signpost wellbeing services </a:t>
            </a:r>
            <a:r>
              <a:rPr lang="en-GB" sz="1100" dirty="0">
                <a:ea typeface="+mn-lt"/>
                <a:cs typeface="+mn-lt"/>
                <a:hlinkClick r:id="rId5"/>
              </a:rPr>
              <a:t>self-help resources</a:t>
            </a:r>
            <a:r>
              <a:rPr lang="en-GB" sz="1100" dirty="0">
                <a:ea typeface="+mn-lt"/>
                <a:cs typeface="+mn-lt"/>
              </a:rPr>
              <a:t> </a:t>
            </a:r>
            <a:endParaRPr lang="en-GB" sz="1100" dirty="0"/>
          </a:p>
          <a:p>
            <a:pPr marL="171450" indent="-171450">
              <a:buFont typeface="Arial" panose="020B0604020202020204" pitchFamily="34" charset="0"/>
              <a:buChar char="•"/>
            </a:pPr>
            <a:r>
              <a:rPr lang="en-GB" sz="1100" dirty="0"/>
              <a:t>As a personal tutor you should have been informed if a student has disclosed a disability. It is important that you ask about this during the meeting to see how they are finding things and whether reasonable adjustments are in place. Direct students to Disability Services if they have not yet been assessed to ensure the right support is put in place</a:t>
            </a:r>
            <a:endParaRPr lang="en-GB" sz="1100" dirty="0">
              <a:cs typeface="Calibri" panose="020F0502020204030204"/>
            </a:endParaRPr>
          </a:p>
          <a:p>
            <a:endParaRPr lang="en-GB" sz="1100" dirty="0">
              <a:solidFill>
                <a:srgbClr val="FF0000"/>
              </a:solidFill>
              <a:cs typeface="Calibri"/>
            </a:endParaRPr>
          </a:p>
        </p:txBody>
      </p:sp>
      <p:sp>
        <p:nvSpPr>
          <p:cNvPr id="13" name="TextBox 12">
            <a:extLst>
              <a:ext uri="{FF2B5EF4-FFF2-40B4-BE49-F238E27FC236}">
                <a16:creationId xmlns:a16="http://schemas.microsoft.com/office/drawing/2014/main" id="{E32BE6B3-73D3-C2B4-D145-E83D3A5AECEE}"/>
              </a:ext>
            </a:extLst>
          </p:cNvPr>
          <p:cNvSpPr txBox="1"/>
          <p:nvPr/>
        </p:nvSpPr>
        <p:spPr>
          <a:xfrm>
            <a:off x="560245" y="2362560"/>
            <a:ext cx="6481473" cy="1446550"/>
          </a:xfrm>
          <a:prstGeom prst="rect">
            <a:avLst/>
          </a:prstGeom>
          <a:noFill/>
        </p:spPr>
        <p:txBody>
          <a:bodyPr wrap="square">
            <a:spAutoFit/>
          </a:bodyPr>
          <a:lstStyle/>
          <a:p>
            <a:pPr marL="171450" indent="-171450">
              <a:buFont typeface="Arial" panose="020B0604020202020204" pitchFamily="34" charset="0"/>
              <a:buChar char="•"/>
            </a:pPr>
            <a:r>
              <a:rPr lang="en-GB" sz="1100" dirty="0"/>
              <a:t>How was your summer? </a:t>
            </a:r>
          </a:p>
          <a:p>
            <a:pPr marL="171450" indent="-171450">
              <a:buFont typeface="Arial" panose="020B0604020202020204" pitchFamily="34" charset="0"/>
              <a:buChar char="•"/>
            </a:pPr>
            <a:r>
              <a:rPr lang="en-GB" sz="1100" dirty="0"/>
              <a:t>Looking back on your first year, what were your highlights? What was the hardest part and how did you manage this?</a:t>
            </a:r>
          </a:p>
          <a:p>
            <a:pPr marL="171450" indent="-171450">
              <a:buFont typeface="Arial" panose="020B0604020202020204" pitchFamily="34" charset="0"/>
              <a:buChar char="•"/>
            </a:pPr>
            <a:r>
              <a:rPr lang="en-GB" sz="1100" dirty="0"/>
              <a:t>How are you feeling about the year ahead?</a:t>
            </a:r>
          </a:p>
          <a:p>
            <a:pPr marL="171450" indent="-171450">
              <a:buFont typeface="Arial" panose="020B0604020202020204" pitchFamily="34" charset="0"/>
              <a:buChar char="•"/>
            </a:pPr>
            <a:r>
              <a:rPr lang="en-GB" sz="1100" dirty="0"/>
              <a:t>How did you find your assessments last year?</a:t>
            </a:r>
          </a:p>
          <a:p>
            <a:pPr marL="171450" indent="-171450">
              <a:buFont typeface="Arial" panose="020B0604020202020204" pitchFamily="34" charset="0"/>
              <a:buChar char="•"/>
            </a:pPr>
            <a:r>
              <a:rPr lang="en-GB" sz="1100" dirty="0"/>
              <a:t>Have you had any thoughts about potential careers or work experience that you would like to find out more about? </a:t>
            </a:r>
          </a:p>
          <a:p>
            <a:pPr marL="171450" indent="-171450">
              <a:buFont typeface="Arial" panose="020B0604020202020204" pitchFamily="34" charset="0"/>
              <a:buChar char="•"/>
            </a:pPr>
            <a:r>
              <a:rPr lang="en-GB" sz="1100" dirty="0"/>
              <a:t>Do you know how to access support services at the university? </a:t>
            </a:r>
          </a:p>
        </p:txBody>
      </p:sp>
      <p:sp>
        <p:nvSpPr>
          <p:cNvPr id="4" name="TextBox 3">
            <a:extLst>
              <a:ext uri="{FF2B5EF4-FFF2-40B4-BE49-F238E27FC236}">
                <a16:creationId xmlns:a16="http://schemas.microsoft.com/office/drawing/2014/main" id="{3B09A776-BFF4-3912-957A-2B35630CCF54}"/>
              </a:ext>
            </a:extLst>
          </p:cNvPr>
          <p:cNvSpPr txBox="1"/>
          <p:nvPr/>
        </p:nvSpPr>
        <p:spPr>
          <a:xfrm>
            <a:off x="398871" y="9623619"/>
            <a:ext cx="4610681" cy="707886"/>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training and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6"/>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sp>
        <p:nvSpPr>
          <p:cNvPr id="7" name="Rectangle: Rounded Corners 6">
            <a:extLst>
              <a:ext uri="{FF2B5EF4-FFF2-40B4-BE49-F238E27FC236}">
                <a16:creationId xmlns:a16="http://schemas.microsoft.com/office/drawing/2014/main" id="{84A4ED49-C460-E1A2-8E20-67D973D809C0}"/>
              </a:ext>
            </a:extLst>
          </p:cNvPr>
          <p:cNvSpPr/>
          <p:nvPr/>
        </p:nvSpPr>
        <p:spPr>
          <a:xfrm>
            <a:off x="4359687" y="6564859"/>
            <a:ext cx="2899673" cy="2536967"/>
          </a:xfrm>
          <a:prstGeom prst="roundRect">
            <a:avLst>
              <a:gd name="adj" fmla="val 0"/>
            </a:avLst>
          </a:prstGeom>
          <a:solidFill>
            <a:schemeClr val="bg1"/>
          </a:solidFill>
          <a:ln w="28575">
            <a:solidFill>
              <a:srgbClr val="F2C4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539BDD28-DF92-A152-19A4-BAEA58E73A02}"/>
              </a:ext>
            </a:extLst>
          </p:cNvPr>
          <p:cNvSpPr txBox="1"/>
          <p:nvPr/>
        </p:nvSpPr>
        <p:spPr>
          <a:xfrm>
            <a:off x="4359686" y="6527935"/>
            <a:ext cx="2899673" cy="338554"/>
          </a:xfrm>
          <a:prstGeom prst="rect">
            <a:avLst/>
          </a:prstGeom>
          <a:solidFill>
            <a:srgbClr val="F2C400"/>
          </a:solidFill>
          <a:ln>
            <a:solidFill>
              <a:srgbClr val="F2C400"/>
            </a:solidFill>
          </a:ln>
        </p:spPr>
        <p:txBody>
          <a:bodyPr wrap="square" rtlCol="0">
            <a:spAutoFit/>
          </a:bodyPr>
          <a:lstStyle/>
          <a:p>
            <a:pPr algn="ctr"/>
            <a:r>
              <a:rPr lang="en-GB" sz="1600" dirty="0">
                <a:solidFill>
                  <a:schemeClr val="bg1"/>
                </a:solidFill>
                <a:hlinkClick r:id="rId7">
                  <a:extLst>
                    <a:ext uri="{A12FA001-AC4F-418D-AE19-62706E023703}">
                      <ahyp:hlinkClr xmlns:ahyp="http://schemas.microsoft.com/office/drawing/2018/hyperlinkcolor" val="tx"/>
                    </a:ext>
                  </a:extLst>
                </a:hlinkClick>
              </a:rPr>
              <a:t>Useful services/opportunities</a:t>
            </a:r>
            <a:endParaRPr lang="en-GB" sz="1600" dirty="0">
              <a:solidFill>
                <a:schemeClr val="bg1"/>
              </a:solidFill>
            </a:endParaRPr>
          </a:p>
        </p:txBody>
      </p:sp>
      <p:sp>
        <p:nvSpPr>
          <p:cNvPr id="16" name="Rectangle: Rounded Corners 15">
            <a:extLst>
              <a:ext uri="{FF2B5EF4-FFF2-40B4-BE49-F238E27FC236}">
                <a16:creationId xmlns:a16="http://schemas.microsoft.com/office/drawing/2014/main" id="{F560A6A6-6869-E089-DCAF-239EABAB6C31}"/>
              </a:ext>
            </a:extLst>
          </p:cNvPr>
          <p:cNvSpPr/>
          <p:nvPr/>
        </p:nvSpPr>
        <p:spPr>
          <a:xfrm>
            <a:off x="4359687" y="4075830"/>
            <a:ext cx="2899673" cy="2270940"/>
          </a:xfrm>
          <a:prstGeom prst="roundRect">
            <a:avLst>
              <a:gd name="adj" fmla="val 0"/>
            </a:avLst>
          </a:prstGeom>
          <a:solidFill>
            <a:schemeClr val="bg1"/>
          </a:solidFill>
          <a:ln w="28575">
            <a:solidFill>
              <a:srgbClr val="E0B00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BEC55B9C-188F-2C57-9A51-965847D9D820}"/>
              </a:ext>
            </a:extLst>
          </p:cNvPr>
          <p:cNvSpPr txBox="1"/>
          <p:nvPr/>
        </p:nvSpPr>
        <p:spPr>
          <a:xfrm>
            <a:off x="4372500" y="4067481"/>
            <a:ext cx="2886087" cy="338554"/>
          </a:xfrm>
          <a:prstGeom prst="rect">
            <a:avLst/>
          </a:prstGeom>
          <a:solidFill>
            <a:srgbClr val="E0B002"/>
          </a:solidFill>
          <a:ln>
            <a:solidFill>
              <a:srgbClr val="E0B002"/>
            </a:solidFill>
          </a:ln>
        </p:spPr>
        <p:txBody>
          <a:bodyPr wrap="square" rtlCol="0">
            <a:spAutoFit/>
          </a:bodyPr>
          <a:lstStyle/>
          <a:p>
            <a:pPr algn="ctr"/>
            <a:r>
              <a:rPr lang="en-GB" sz="1600" dirty="0">
                <a:solidFill>
                  <a:schemeClr val="bg1"/>
                </a:solidFill>
                <a:hlinkClick r:id="rId8">
                  <a:extLst>
                    <a:ext uri="{A12FA001-AC4F-418D-AE19-62706E023703}">
                      <ahyp:hlinkClr xmlns:ahyp="http://schemas.microsoft.com/office/drawing/2018/hyperlinkcolor" val="tx"/>
                    </a:ext>
                  </a:extLst>
                </a:hlinkClick>
              </a:rPr>
              <a:t>Tips for building rapport</a:t>
            </a:r>
            <a:endParaRPr lang="en-GB" sz="1600" dirty="0">
              <a:solidFill>
                <a:schemeClr val="bg1"/>
              </a:solidFill>
            </a:endParaRPr>
          </a:p>
        </p:txBody>
      </p:sp>
      <p:pic>
        <p:nvPicPr>
          <p:cNvPr id="22" name="Picture 21" descr="Qr code&#10;&#10;Description automatically generated">
            <a:extLst>
              <a:ext uri="{FF2B5EF4-FFF2-40B4-BE49-F238E27FC236}">
                <a16:creationId xmlns:a16="http://schemas.microsoft.com/office/drawing/2014/main" id="{97015EA2-446A-9693-1C46-55A0F599A53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10328" y="6979198"/>
            <a:ext cx="1992436" cy="1992436"/>
          </a:xfrm>
          <a:prstGeom prst="rect">
            <a:avLst/>
          </a:prstGeom>
        </p:spPr>
      </p:pic>
      <p:pic>
        <p:nvPicPr>
          <p:cNvPr id="23" name="Picture 22" descr="Qr code&#10;&#10;Description automatically generated">
            <a:extLst>
              <a:ext uri="{FF2B5EF4-FFF2-40B4-BE49-F238E27FC236}">
                <a16:creationId xmlns:a16="http://schemas.microsoft.com/office/drawing/2014/main" id="{07002786-26B2-72B1-FC50-FE98D1AF454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22296" y="4462848"/>
            <a:ext cx="1774451" cy="1774451"/>
          </a:xfrm>
          <a:prstGeom prst="rect">
            <a:avLst/>
          </a:prstGeom>
        </p:spPr>
      </p:pic>
    </p:spTree>
    <p:extLst>
      <p:ext uri="{BB962C8B-B14F-4D97-AF65-F5344CB8AC3E}">
        <p14:creationId xmlns:p14="http://schemas.microsoft.com/office/powerpoint/2010/main" val="3742435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27F1EC8A-ACE1-2AB3-4ACE-8005A204C707}"/>
              </a:ext>
            </a:extLst>
          </p:cNvPr>
          <p:cNvGrpSpPr>
            <a:grpSpLocks noGrp="1" noUngrp="1" noRot="1" noMove="1" noResize="1"/>
          </p:cNvGrpSpPr>
          <p:nvPr/>
        </p:nvGrpSpPr>
        <p:grpSpPr>
          <a:xfrm>
            <a:off x="-135794" y="9417199"/>
            <a:ext cx="7692197" cy="1274614"/>
            <a:chOff x="-132522" y="9417199"/>
            <a:chExt cx="7692197" cy="1274614"/>
          </a:xfrm>
        </p:grpSpPr>
        <p:pic>
          <p:nvPicPr>
            <p:cNvPr id="9" name="Picture 8">
              <a:extLst>
                <a:ext uri="{FF2B5EF4-FFF2-40B4-BE49-F238E27FC236}">
                  <a16:creationId xmlns:a16="http://schemas.microsoft.com/office/drawing/2014/main" id="{7513AFE9-78AF-9D5F-A7BB-E9220D19A463}"/>
                </a:ext>
              </a:extLst>
            </p:cNvPr>
            <p:cNvPicPr>
              <a:picLocks noGrp="1" noRot="1" noMove="1" noResize="1" noEditPoints="1" noAdjustHandles="1" noChangeArrowheads="1" noChangeShapeType="1" noCrop="1"/>
            </p:cNvPicPr>
            <p:nvPr/>
          </p:nvPicPr>
          <p:blipFill rotWithShape="1">
            <a:blip r:embed="rId2">
              <a:grayscl/>
            </a:blip>
            <a:srcRect l="37043"/>
            <a:stretch/>
          </p:blipFill>
          <p:spPr>
            <a:xfrm>
              <a:off x="-132522" y="9417199"/>
              <a:ext cx="7692197" cy="1274614"/>
            </a:xfrm>
            <a:prstGeom prst="rect">
              <a:avLst/>
            </a:prstGeom>
          </p:spPr>
        </p:pic>
        <p:pic>
          <p:nvPicPr>
            <p:cNvPr id="17" name="Picture 16">
              <a:extLst>
                <a:ext uri="{FF2B5EF4-FFF2-40B4-BE49-F238E27FC236}">
                  <a16:creationId xmlns:a16="http://schemas.microsoft.com/office/drawing/2014/main" id="{528284DD-6D9E-DF35-177C-76889888AB76}"/>
                </a:ext>
              </a:extLst>
            </p:cNvPr>
            <p:cNvPicPr>
              <a:picLocks noGrp="1" noRot="1" noMove="1" noResize="1" noEditPoints="1" noAdjustHandles="1" noChangeArrowheads="1" noChangeShapeType="1" noCrop="1"/>
            </p:cNvPicPr>
            <p:nvPr/>
          </p:nvPicPr>
          <p:blipFill>
            <a:blip r:embed="rId3">
              <a:grayscl/>
            </a:blip>
            <a:stretch>
              <a:fillRect/>
            </a:stretch>
          </p:blipFill>
          <p:spPr>
            <a:xfrm>
              <a:off x="5591538" y="9961971"/>
              <a:ext cx="1478572" cy="447463"/>
            </a:xfrm>
            <a:prstGeom prst="rect">
              <a:avLst/>
            </a:prstGeom>
          </p:spPr>
        </p:pic>
      </p:grpSp>
      <p:sp>
        <p:nvSpPr>
          <p:cNvPr id="12" name="Rectangle: Rounded Corners 11">
            <a:extLst>
              <a:ext uri="{FF2B5EF4-FFF2-40B4-BE49-F238E27FC236}">
                <a16:creationId xmlns:a16="http://schemas.microsoft.com/office/drawing/2014/main" id="{ADABB06C-7E54-1C16-03AE-A59DD9619838}"/>
              </a:ext>
            </a:extLst>
          </p:cNvPr>
          <p:cNvSpPr/>
          <p:nvPr/>
        </p:nvSpPr>
        <p:spPr>
          <a:xfrm>
            <a:off x="437957" y="1964935"/>
            <a:ext cx="6821403" cy="1965467"/>
          </a:xfrm>
          <a:prstGeom prst="roundRect">
            <a:avLst>
              <a:gd name="adj" fmla="val 0"/>
            </a:avLst>
          </a:prstGeom>
          <a:solidFill>
            <a:schemeClr val="bg1"/>
          </a:solidFill>
          <a:ln w="28575">
            <a:solidFill>
              <a:srgbClr val="F67B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5ED4E9E-8D7C-F92C-7503-B8D49DA7FFEA}"/>
              </a:ext>
            </a:extLst>
          </p:cNvPr>
          <p:cNvSpPr txBox="1"/>
          <p:nvPr/>
        </p:nvSpPr>
        <p:spPr>
          <a:xfrm>
            <a:off x="577489" y="327418"/>
            <a:ext cx="6626087" cy="400110"/>
          </a:xfrm>
          <a:prstGeom prst="rect">
            <a:avLst/>
          </a:prstGeom>
          <a:noFill/>
        </p:spPr>
        <p:txBody>
          <a:bodyPr wrap="square" rtlCol="0">
            <a:spAutoFit/>
          </a:bodyPr>
          <a:lstStyle/>
          <a:p>
            <a:pPr algn="ctr"/>
            <a:r>
              <a:rPr lang="en-GB" sz="2000" b="1" dirty="0">
                <a:solidFill>
                  <a:srgbClr val="F67B00"/>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0" y="706827"/>
            <a:ext cx="7559675" cy="369332"/>
          </a:xfrm>
          <a:prstGeom prst="rect">
            <a:avLst/>
          </a:prstGeom>
          <a:noFill/>
        </p:spPr>
        <p:txBody>
          <a:bodyPr wrap="square" rtlCol="0">
            <a:spAutoFit/>
          </a:bodyPr>
          <a:lstStyle/>
          <a:p>
            <a:pPr algn="ctr"/>
            <a:r>
              <a:rPr lang="en-GB" dirty="0"/>
              <a:t>Intermediate Year: </a:t>
            </a:r>
            <a:r>
              <a:rPr lang="en-GB" b="1" i="1" dirty="0"/>
              <a:t>Term 2</a:t>
            </a:r>
          </a:p>
        </p:txBody>
      </p:sp>
      <p:sp>
        <p:nvSpPr>
          <p:cNvPr id="15" name="TextBox 14">
            <a:extLst>
              <a:ext uri="{FF2B5EF4-FFF2-40B4-BE49-F238E27FC236}">
                <a16:creationId xmlns:a16="http://schemas.microsoft.com/office/drawing/2014/main" id="{B901FACC-3AB6-548C-A20A-7301A7EF5AE5}"/>
              </a:ext>
            </a:extLst>
          </p:cNvPr>
          <p:cNvSpPr txBox="1"/>
          <p:nvPr/>
        </p:nvSpPr>
        <p:spPr>
          <a:xfrm>
            <a:off x="342605" y="1139024"/>
            <a:ext cx="6916755" cy="646331"/>
          </a:xfrm>
          <a:prstGeom prst="rect">
            <a:avLst/>
          </a:prstGeom>
          <a:noFill/>
        </p:spPr>
        <p:txBody>
          <a:bodyPr wrap="square" rtlCol="0">
            <a:spAutoFit/>
          </a:bodyPr>
          <a:lstStyle/>
          <a:p>
            <a:r>
              <a:rPr lang="en-GB" sz="1200" dirty="0"/>
              <a:t>The following guidance has been created by students and is intended as inspiration for a productive meeting at this point in your tutee’s university journey. Students at Warwick come from a range of backgrounds and will have different interests and needs so your conversation should always be tailored to the individual tutee. </a:t>
            </a:r>
          </a:p>
        </p:txBody>
      </p:sp>
      <p:sp>
        <p:nvSpPr>
          <p:cNvPr id="21" name="TextBox 20">
            <a:extLst>
              <a:ext uri="{FF2B5EF4-FFF2-40B4-BE49-F238E27FC236}">
                <a16:creationId xmlns:a16="http://schemas.microsoft.com/office/drawing/2014/main" id="{45FFA420-8E03-7C0F-4A99-AA7BCEE51B56}"/>
              </a:ext>
            </a:extLst>
          </p:cNvPr>
          <p:cNvSpPr txBox="1"/>
          <p:nvPr/>
        </p:nvSpPr>
        <p:spPr>
          <a:xfrm>
            <a:off x="444968" y="1960795"/>
            <a:ext cx="6814393" cy="338554"/>
          </a:xfrm>
          <a:prstGeom prst="rect">
            <a:avLst/>
          </a:prstGeom>
          <a:solidFill>
            <a:srgbClr val="F67B00"/>
          </a:solidFill>
          <a:ln>
            <a:solidFill>
              <a:srgbClr val="F67B00"/>
            </a:solidFill>
          </a:ln>
        </p:spPr>
        <p:txBody>
          <a:bodyPr wrap="square" rtlCol="0">
            <a:spAutoFit/>
          </a:bodyPr>
          <a:lstStyle/>
          <a:p>
            <a:pPr algn="ctr"/>
            <a:r>
              <a:rPr lang="en-GB" sz="1600" dirty="0">
                <a:solidFill>
                  <a:schemeClr val="bg1"/>
                </a:solidFill>
              </a:rPr>
              <a:t>Suggested conversation starters:</a:t>
            </a:r>
          </a:p>
        </p:txBody>
      </p:sp>
      <p:sp>
        <p:nvSpPr>
          <p:cNvPr id="3" name="Rectangle: Rounded Corners 2">
            <a:extLst>
              <a:ext uri="{FF2B5EF4-FFF2-40B4-BE49-F238E27FC236}">
                <a16:creationId xmlns:a16="http://schemas.microsoft.com/office/drawing/2014/main" id="{F3519CF2-2075-185E-0DE3-9D4B9ED24EA4}"/>
              </a:ext>
            </a:extLst>
          </p:cNvPr>
          <p:cNvSpPr/>
          <p:nvPr/>
        </p:nvSpPr>
        <p:spPr>
          <a:xfrm>
            <a:off x="450768" y="4176611"/>
            <a:ext cx="3677680" cy="4994367"/>
          </a:xfrm>
          <a:prstGeom prst="roundRect">
            <a:avLst>
              <a:gd name="adj" fmla="val 0"/>
            </a:avLst>
          </a:prstGeom>
          <a:solidFill>
            <a:schemeClr val="bg1"/>
          </a:solidFill>
          <a:ln w="28575">
            <a:solidFill>
              <a:srgbClr val="F9950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18253E28-7120-871A-6D81-12BBCB28033D}"/>
              </a:ext>
            </a:extLst>
          </p:cNvPr>
          <p:cNvSpPr txBox="1"/>
          <p:nvPr/>
        </p:nvSpPr>
        <p:spPr>
          <a:xfrm>
            <a:off x="437957" y="4171870"/>
            <a:ext cx="3690491" cy="338554"/>
          </a:xfrm>
          <a:prstGeom prst="rect">
            <a:avLst/>
          </a:prstGeom>
          <a:solidFill>
            <a:srgbClr val="F99501"/>
          </a:solidFill>
          <a:ln>
            <a:solidFill>
              <a:srgbClr val="F99501"/>
            </a:solidFill>
          </a:ln>
        </p:spPr>
        <p:txBody>
          <a:bodyPr wrap="square" rtlCol="0">
            <a:spAutoFit/>
          </a:bodyPr>
          <a:lstStyle/>
          <a:p>
            <a:pPr algn="ctr"/>
            <a:r>
              <a:rPr lang="en-GB" sz="1600" dirty="0">
                <a:solidFill>
                  <a:schemeClr val="bg1"/>
                </a:solidFill>
              </a:rPr>
              <a:t>Relevant topics to discuss:</a:t>
            </a:r>
          </a:p>
        </p:txBody>
      </p:sp>
      <p:sp>
        <p:nvSpPr>
          <p:cNvPr id="28" name="TextBox 27">
            <a:extLst>
              <a:ext uri="{FF2B5EF4-FFF2-40B4-BE49-F238E27FC236}">
                <a16:creationId xmlns:a16="http://schemas.microsoft.com/office/drawing/2014/main" id="{9AA67C4E-1894-B002-9AAB-58A352864900}"/>
              </a:ext>
            </a:extLst>
          </p:cNvPr>
          <p:cNvSpPr txBox="1"/>
          <p:nvPr/>
        </p:nvSpPr>
        <p:spPr>
          <a:xfrm>
            <a:off x="640244" y="4605705"/>
            <a:ext cx="3478271" cy="3308598"/>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sz="1100" dirty="0"/>
              <a:t>Discuss how the student feels they are getting on </a:t>
            </a:r>
          </a:p>
          <a:p>
            <a:pPr marL="285750" indent="-285750">
              <a:buFont typeface="Arial" panose="020B0604020202020204" pitchFamily="34" charset="0"/>
              <a:buChar char="•"/>
            </a:pPr>
            <a:r>
              <a:rPr lang="en-GB" sz="1100" dirty="0"/>
              <a:t>Discuss opportunities for intercalated work and study abroad</a:t>
            </a:r>
            <a:endParaRPr lang="en-GB" sz="1100" dirty="0">
              <a:cs typeface="Calibri"/>
            </a:endParaRPr>
          </a:p>
          <a:p>
            <a:pPr marL="285750" indent="-285750">
              <a:buFont typeface="Arial" panose="020B0604020202020204" pitchFamily="34" charset="0"/>
              <a:buChar char="•"/>
            </a:pPr>
            <a:r>
              <a:rPr lang="en-GB" sz="1100" dirty="0">
                <a:ea typeface="+mn-lt"/>
                <a:cs typeface="+mn-lt"/>
              </a:rPr>
              <a:t>Remind students of self-certification and mitigating circumstances and how to submit and the importance of seeking support from the personal tutor and Wellbeing Services</a:t>
            </a:r>
            <a:endParaRPr lang="en-GB" sz="1100" dirty="0">
              <a:cs typeface="Calibri" panose="020F0502020204030204"/>
            </a:endParaRPr>
          </a:p>
          <a:p>
            <a:pPr marL="285750" indent="-285750">
              <a:buFont typeface="Arial" panose="020B0604020202020204" pitchFamily="34" charset="0"/>
              <a:buChar char="•"/>
            </a:pPr>
            <a:r>
              <a:rPr lang="en-GB" sz="1100" dirty="0">
                <a:ea typeface="+mn-lt"/>
                <a:cs typeface="+mn-lt"/>
              </a:rPr>
              <a:t>Encourage students to look at the University </a:t>
            </a:r>
            <a:r>
              <a:rPr lang="en-GB" sz="1100" dirty="0">
                <a:ea typeface="+mn-lt"/>
                <a:cs typeface="+mn-lt"/>
                <a:hlinkClick r:id="rId4"/>
              </a:rPr>
              <a:t>cost-of-living</a:t>
            </a:r>
            <a:r>
              <a:rPr lang="en-GB" sz="1100" dirty="0">
                <a:ea typeface="+mn-lt"/>
                <a:cs typeface="+mn-lt"/>
              </a:rPr>
              <a:t> information</a:t>
            </a:r>
            <a:endParaRPr lang="en-GB" sz="1100" dirty="0"/>
          </a:p>
          <a:p>
            <a:pPr marL="285750" indent="-285750">
              <a:buFont typeface="Arial" panose="020B0604020202020204" pitchFamily="34" charset="0"/>
              <a:buChar char="•"/>
            </a:pPr>
            <a:r>
              <a:rPr lang="en-GB" sz="1100" dirty="0"/>
              <a:t>Check in on any reasonable adjustments and ask how students with a disability are getting on. Signpost to Disability Services where there are any concerns. Explain how we’re here to help and that there is extra support, all given without cost to the student or judgement/stigma. </a:t>
            </a:r>
          </a:p>
          <a:p>
            <a:pPr marL="285750" indent="-285750">
              <a:buFont typeface="Arial" panose="020B0604020202020204" pitchFamily="34" charset="0"/>
              <a:buChar char="•"/>
            </a:pPr>
            <a:r>
              <a:rPr lang="en-GB" sz="1100" dirty="0"/>
              <a:t>Signpost to their Academic Skills Librarian and study support in preparation for exams and assignments</a:t>
            </a:r>
          </a:p>
          <a:p>
            <a:pPr marL="285750" indent="-285750">
              <a:buFont typeface="Arial" panose="020B0604020202020204" pitchFamily="34" charset="0"/>
              <a:buChar char="•"/>
            </a:pPr>
            <a:endParaRPr lang="en-GB" sz="1100" dirty="0"/>
          </a:p>
          <a:p>
            <a:pPr marL="285750" indent="-285750">
              <a:buFont typeface="Arial" panose="020B0604020202020204" pitchFamily="34" charset="0"/>
              <a:buChar char="•"/>
            </a:pPr>
            <a:endParaRPr lang="en-GB" sz="1100" dirty="0">
              <a:cs typeface="Calibri"/>
            </a:endParaRPr>
          </a:p>
        </p:txBody>
      </p:sp>
      <p:sp>
        <p:nvSpPr>
          <p:cNvPr id="13" name="TextBox 12">
            <a:extLst>
              <a:ext uri="{FF2B5EF4-FFF2-40B4-BE49-F238E27FC236}">
                <a16:creationId xmlns:a16="http://schemas.microsoft.com/office/drawing/2014/main" id="{E32BE6B3-73D3-C2B4-D145-E83D3A5AECEE}"/>
              </a:ext>
            </a:extLst>
          </p:cNvPr>
          <p:cNvSpPr txBox="1"/>
          <p:nvPr/>
        </p:nvSpPr>
        <p:spPr>
          <a:xfrm>
            <a:off x="640244" y="2350377"/>
            <a:ext cx="6481473" cy="1615827"/>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sz="1100" dirty="0"/>
              <a:t> Have you received any assessment feedback for this year? How does this compare to the first year of your studies?</a:t>
            </a:r>
          </a:p>
          <a:p>
            <a:pPr marL="285750" indent="-285750">
              <a:buFont typeface="Arial" panose="020B0604020202020204" pitchFamily="34" charset="0"/>
              <a:buChar char="•"/>
            </a:pPr>
            <a:r>
              <a:rPr lang="en-GB" sz="1100" dirty="0"/>
              <a:t>Are you managing to balance your university workload with social life / other commitments?</a:t>
            </a:r>
          </a:p>
          <a:p>
            <a:pPr marL="285750" indent="-285750">
              <a:buFont typeface="Arial" panose="020B0604020202020204" pitchFamily="34" charset="0"/>
              <a:buChar char="•"/>
            </a:pPr>
            <a:r>
              <a:rPr lang="en-GB" sz="1100" dirty="0"/>
              <a:t>How has your attendance been during first term? Use this opportunity to look at their attendance record together. Depending on what this looks like there may be an opportunity to discuss any barriers and signpost to further support</a:t>
            </a:r>
          </a:p>
          <a:p>
            <a:pPr marL="285750" indent="-285750">
              <a:buFont typeface="Arial" panose="020B0604020202020204" pitchFamily="34" charset="0"/>
              <a:buChar char="•"/>
            </a:pPr>
            <a:r>
              <a:rPr lang="en-GB" sz="1100" dirty="0">
                <a:cs typeface="Calibri"/>
              </a:rPr>
              <a:t>When do you need to choose next year’s modules? Have you thought about them?</a:t>
            </a:r>
          </a:p>
          <a:p>
            <a:pPr marL="285750" indent="-285750">
              <a:buFont typeface="Arial" panose="020B0604020202020204" pitchFamily="34" charset="0"/>
              <a:buChar char="•"/>
            </a:pPr>
            <a:r>
              <a:rPr lang="en-GB" sz="1100" dirty="0"/>
              <a:t>Tell me about any career plans that you have. Meeting with a Careers Advisor is for all students, whether you know what you want to do or not</a:t>
            </a:r>
            <a:endParaRPr lang="en-GB" sz="1100" dirty="0">
              <a:cs typeface="Calibri"/>
            </a:endParaRPr>
          </a:p>
        </p:txBody>
      </p:sp>
      <p:sp>
        <p:nvSpPr>
          <p:cNvPr id="4" name="TextBox 3">
            <a:extLst>
              <a:ext uri="{FF2B5EF4-FFF2-40B4-BE49-F238E27FC236}">
                <a16:creationId xmlns:a16="http://schemas.microsoft.com/office/drawing/2014/main" id="{3B09A776-BFF4-3912-957A-2B35630CCF54}"/>
              </a:ext>
            </a:extLst>
          </p:cNvPr>
          <p:cNvSpPr txBox="1"/>
          <p:nvPr/>
        </p:nvSpPr>
        <p:spPr>
          <a:xfrm>
            <a:off x="398871" y="9623619"/>
            <a:ext cx="4610681" cy="707886"/>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training and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5"/>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sp>
        <p:nvSpPr>
          <p:cNvPr id="7" name="Rectangle: Rounded Corners 6">
            <a:extLst>
              <a:ext uri="{FF2B5EF4-FFF2-40B4-BE49-F238E27FC236}">
                <a16:creationId xmlns:a16="http://schemas.microsoft.com/office/drawing/2014/main" id="{DEDA41DB-7F51-FC16-2119-23DCFC9D1105}"/>
              </a:ext>
            </a:extLst>
          </p:cNvPr>
          <p:cNvSpPr/>
          <p:nvPr/>
        </p:nvSpPr>
        <p:spPr>
          <a:xfrm>
            <a:off x="4458203" y="6653141"/>
            <a:ext cx="2734896" cy="2481679"/>
          </a:xfrm>
          <a:prstGeom prst="roundRect">
            <a:avLst>
              <a:gd name="adj" fmla="val 0"/>
            </a:avLst>
          </a:prstGeom>
          <a:solidFill>
            <a:schemeClr val="bg1"/>
          </a:solidFill>
          <a:ln w="28575">
            <a:solidFill>
              <a:srgbClr val="F2C4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8C962831-1C81-D7FD-EBD7-0176988B0E62}"/>
              </a:ext>
            </a:extLst>
          </p:cNvPr>
          <p:cNvSpPr txBox="1"/>
          <p:nvPr/>
        </p:nvSpPr>
        <p:spPr>
          <a:xfrm>
            <a:off x="4471016" y="6653141"/>
            <a:ext cx="2722082" cy="338554"/>
          </a:xfrm>
          <a:prstGeom prst="rect">
            <a:avLst/>
          </a:prstGeom>
          <a:solidFill>
            <a:srgbClr val="F2C400"/>
          </a:solidFill>
          <a:ln>
            <a:solidFill>
              <a:srgbClr val="F2C400"/>
            </a:solidFill>
          </a:ln>
        </p:spPr>
        <p:txBody>
          <a:bodyPr wrap="square" rtlCol="0">
            <a:spAutoFit/>
          </a:bodyPr>
          <a:lstStyle/>
          <a:p>
            <a:pPr algn="ctr"/>
            <a:r>
              <a:rPr lang="en-GB" sz="1600" dirty="0">
                <a:solidFill>
                  <a:schemeClr val="bg1"/>
                </a:solidFill>
                <a:hlinkClick r:id="rId6">
                  <a:extLst>
                    <a:ext uri="{A12FA001-AC4F-418D-AE19-62706E023703}">
                      <ahyp:hlinkClr xmlns:ahyp="http://schemas.microsoft.com/office/drawing/2018/hyperlinkcolor" val="tx"/>
                    </a:ext>
                  </a:extLst>
                </a:hlinkClick>
              </a:rPr>
              <a:t>Useful services/opportunities</a:t>
            </a:r>
            <a:endParaRPr lang="en-GB" sz="1600" dirty="0">
              <a:solidFill>
                <a:schemeClr val="bg1"/>
              </a:solidFill>
            </a:endParaRPr>
          </a:p>
        </p:txBody>
      </p:sp>
      <p:sp>
        <p:nvSpPr>
          <p:cNvPr id="16" name="Rectangle: Rounded Corners 15">
            <a:extLst>
              <a:ext uri="{FF2B5EF4-FFF2-40B4-BE49-F238E27FC236}">
                <a16:creationId xmlns:a16="http://schemas.microsoft.com/office/drawing/2014/main" id="{2131FA4C-A448-F3AB-38A7-FED0980EF772}"/>
              </a:ext>
            </a:extLst>
          </p:cNvPr>
          <p:cNvSpPr/>
          <p:nvPr/>
        </p:nvSpPr>
        <p:spPr>
          <a:xfrm>
            <a:off x="4458203" y="4207049"/>
            <a:ext cx="2734896" cy="2277714"/>
          </a:xfrm>
          <a:prstGeom prst="roundRect">
            <a:avLst>
              <a:gd name="adj" fmla="val 0"/>
            </a:avLst>
          </a:prstGeom>
          <a:solidFill>
            <a:schemeClr val="bg1"/>
          </a:solidFill>
          <a:ln w="28575">
            <a:solidFill>
              <a:srgbClr val="E0B00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6D706515-2085-FB93-F87B-7591E61E2CA1}"/>
              </a:ext>
            </a:extLst>
          </p:cNvPr>
          <p:cNvSpPr txBox="1"/>
          <p:nvPr/>
        </p:nvSpPr>
        <p:spPr>
          <a:xfrm>
            <a:off x="4471016" y="4198700"/>
            <a:ext cx="2722082" cy="584775"/>
          </a:xfrm>
          <a:prstGeom prst="rect">
            <a:avLst/>
          </a:prstGeom>
          <a:solidFill>
            <a:srgbClr val="E0B002"/>
          </a:solidFill>
          <a:ln>
            <a:solidFill>
              <a:srgbClr val="E0B002"/>
            </a:solidFill>
          </a:ln>
        </p:spPr>
        <p:txBody>
          <a:bodyPr wrap="square" rtlCol="0">
            <a:spAutoFit/>
          </a:bodyPr>
          <a:lstStyle/>
          <a:p>
            <a:pPr algn="ctr"/>
            <a:r>
              <a:rPr lang="en-GB" sz="1600" dirty="0">
                <a:solidFill>
                  <a:schemeClr val="bg1"/>
                </a:solidFill>
                <a:hlinkClick r:id="rId7">
                  <a:extLst>
                    <a:ext uri="{A12FA001-AC4F-418D-AE19-62706E023703}">
                      <ahyp:hlinkClr xmlns:ahyp="http://schemas.microsoft.com/office/drawing/2018/hyperlinkcolor" val="tx"/>
                    </a:ext>
                  </a:extLst>
                </a:hlinkClick>
              </a:rPr>
              <a:t>Personal Tutoring and Neurodiversity</a:t>
            </a:r>
            <a:endParaRPr lang="en-GB" sz="1600" dirty="0">
              <a:solidFill>
                <a:schemeClr val="bg1"/>
              </a:solidFill>
            </a:endParaRPr>
          </a:p>
        </p:txBody>
      </p:sp>
      <p:pic>
        <p:nvPicPr>
          <p:cNvPr id="22" name="Picture 21" descr="Qr code&#10;&#10;Description automatically generated">
            <a:extLst>
              <a:ext uri="{FF2B5EF4-FFF2-40B4-BE49-F238E27FC236}">
                <a16:creationId xmlns:a16="http://schemas.microsoft.com/office/drawing/2014/main" id="{68C18543-342B-388D-4174-440CEF8DF5E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94330" y="7121768"/>
            <a:ext cx="1834917" cy="1834917"/>
          </a:xfrm>
          <a:prstGeom prst="rect">
            <a:avLst/>
          </a:prstGeom>
        </p:spPr>
      </p:pic>
      <p:pic>
        <p:nvPicPr>
          <p:cNvPr id="23" name="Picture 22" descr="Qr code&#10;&#10;Description automatically generated">
            <a:extLst>
              <a:ext uri="{FF2B5EF4-FFF2-40B4-BE49-F238E27FC236}">
                <a16:creationId xmlns:a16="http://schemas.microsoft.com/office/drawing/2014/main" id="{EDD0F147-5FCD-BA39-6257-8DB28B23976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009552" y="4827817"/>
            <a:ext cx="1568117" cy="1568117"/>
          </a:xfrm>
          <a:prstGeom prst="rect">
            <a:avLst/>
          </a:prstGeom>
        </p:spPr>
      </p:pic>
    </p:spTree>
    <p:extLst>
      <p:ext uri="{BB962C8B-B14F-4D97-AF65-F5344CB8AC3E}">
        <p14:creationId xmlns:p14="http://schemas.microsoft.com/office/powerpoint/2010/main" val="16731525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2C3845EF-5B90-0A95-EFD2-B2BA7F3A37B9}"/>
              </a:ext>
            </a:extLst>
          </p:cNvPr>
          <p:cNvGrpSpPr>
            <a:grpSpLocks noGrp="1" noUngrp="1" noRot="1" noMove="1" noResize="1"/>
          </p:cNvGrpSpPr>
          <p:nvPr/>
        </p:nvGrpSpPr>
        <p:grpSpPr>
          <a:xfrm>
            <a:off x="-132523" y="9417199"/>
            <a:ext cx="7692197" cy="1274614"/>
            <a:chOff x="-132522" y="9417199"/>
            <a:chExt cx="7692197" cy="1274614"/>
          </a:xfrm>
        </p:grpSpPr>
        <p:pic>
          <p:nvPicPr>
            <p:cNvPr id="9" name="Picture 8">
              <a:extLst>
                <a:ext uri="{FF2B5EF4-FFF2-40B4-BE49-F238E27FC236}">
                  <a16:creationId xmlns:a16="http://schemas.microsoft.com/office/drawing/2014/main" id="{5D086DAD-34AE-EA99-4414-FB126A443AA2}"/>
                </a:ext>
              </a:extLst>
            </p:cNvPr>
            <p:cNvPicPr>
              <a:picLocks noGrp="1" noRot="1" noMove="1" noResize="1" noEditPoints="1" noAdjustHandles="1" noChangeArrowheads="1" noChangeShapeType="1" noCrop="1"/>
            </p:cNvPicPr>
            <p:nvPr/>
          </p:nvPicPr>
          <p:blipFill rotWithShape="1">
            <a:blip r:embed="rId2">
              <a:grayscl/>
            </a:blip>
            <a:srcRect l="37043"/>
            <a:stretch/>
          </p:blipFill>
          <p:spPr>
            <a:xfrm>
              <a:off x="-132522" y="9417199"/>
              <a:ext cx="7692197" cy="1274614"/>
            </a:xfrm>
            <a:prstGeom prst="rect">
              <a:avLst/>
            </a:prstGeom>
          </p:spPr>
        </p:pic>
        <p:pic>
          <p:nvPicPr>
            <p:cNvPr id="17" name="Picture 16">
              <a:extLst>
                <a:ext uri="{FF2B5EF4-FFF2-40B4-BE49-F238E27FC236}">
                  <a16:creationId xmlns:a16="http://schemas.microsoft.com/office/drawing/2014/main" id="{DE4E21C5-111E-DEBD-BB1B-DA7D14A486EC}"/>
                </a:ext>
              </a:extLst>
            </p:cNvPr>
            <p:cNvPicPr>
              <a:picLocks noGrp="1" noRot="1" noMove="1" noResize="1" noEditPoints="1" noAdjustHandles="1" noChangeArrowheads="1" noChangeShapeType="1" noCrop="1"/>
            </p:cNvPicPr>
            <p:nvPr/>
          </p:nvPicPr>
          <p:blipFill>
            <a:blip r:embed="rId3">
              <a:grayscl/>
            </a:blip>
            <a:stretch>
              <a:fillRect/>
            </a:stretch>
          </p:blipFill>
          <p:spPr>
            <a:xfrm>
              <a:off x="5591538" y="9961971"/>
              <a:ext cx="1478572" cy="447463"/>
            </a:xfrm>
            <a:prstGeom prst="rect">
              <a:avLst/>
            </a:prstGeom>
          </p:spPr>
        </p:pic>
      </p:grpSp>
      <p:sp>
        <p:nvSpPr>
          <p:cNvPr id="12" name="Rectangle: Rounded Corners 11">
            <a:extLst>
              <a:ext uri="{FF2B5EF4-FFF2-40B4-BE49-F238E27FC236}">
                <a16:creationId xmlns:a16="http://schemas.microsoft.com/office/drawing/2014/main" id="{ADABB06C-7E54-1C16-03AE-A59DD9619838}"/>
              </a:ext>
            </a:extLst>
          </p:cNvPr>
          <p:cNvSpPr/>
          <p:nvPr/>
        </p:nvSpPr>
        <p:spPr>
          <a:xfrm>
            <a:off x="437957" y="1964935"/>
            <a:ext cx="6765619" cy="1965467"/>
          </a:xfrm>
          <a:prstGeom prst="roundRect">
            <a:avLst>
              <a:gd name="adj" fmla="val 0"/>
            </a:avLst>
          </a:prstGeom>
          <a:solidFill>
            <a:schemeClr val="bg1"/>
          </a:solidFill>
          <a:ln w="28575">
            <a:solidFill>
              <a:srgbClr val="F67B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5ED4E9E-8D7C-F92C-7503-B8D49DA7FFEA}"/>
              </a:ext>
            </a:extLst>
          </p:cNvPr>
          <p:cNvSpPr txBox="1"/>
          <p:nvPr/>
        </p:nvSpPr>
        <p:spPr>
          <a:xfrm>
            <a:off x="577489" y="327418"/>
            <a:ext cx="6626087" cy="400110"/>
          </a:xfrm>
          <a:prstGeom prst="rect">
            <a:avLst/>
          </a:prstGeom>
          <a:noFill/>
        </p:spPr>
        <p:txBody>
          <a:bodyPr wrap="square" rtlCol="0">
            <a:spAutoFit/>
          </a:bodyPr>
          <a:lstStyle/>
          <a:p>
            <a:pPr algn="ctr"/>
            <a:r>
              <a:rPr lang="en-GB" sz="2000" b="1" dirty="0">
                <a:solidFill>
                  <a:srgbClr val="F67B00"/>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0" y="706827"/>
            <a:ext cx="7559675" cy="369332"/>
          </a:xfrm>
          <a:prstGeom prst="rect">
            <a:avLst/>
          </a:prstGeom>
          <a:noFill/>
        </p:spPr>
        <p:txBody>
          <a:bodyPr wrap="square" rtlCol="0">
            <a:spAutoFit/>
          </a:bodyPr>
          <a:lstStyle/>
          <a:p>
            <a:pPr algn="ctr"/>
            <a:r>
              <a:rPr lang="en-GB" dirty="0"/>
              <a:t>Intermediate Year: </a:t>
            </a:r>
            <a:r>
              <a:rPr lang="en-GB" b="1" i="1" dirty="0"/>
              <a:t>Term 3</a:t>
            </a:r>
          </a:p>
        </p:txBody>
      </p:sp>
      <p:sp>
        <p:nvSpPr>
          <p:cNvPr id="15" name="TextBox 14">
            <a:extLst>
              <a:ext uri="{FF2B5EF4-FFF2-40B4-BE49-F238E27FC236}">
                <a16:creationId xmlns:a16="http://schemas.microsoft.com/office/drawing/2014/main" id="{B901FACC-3AB6-548C-A20A-7301A7EF5AE5}"/>
              </a:ext>
            </a:extLst>
          </p:cNvPr>
          <p:cNvSpPr txBox="1"/>
          <p:nvPr/>
        </p:nvSpPr>
        <p:spPr>
          <a:xfrm>
            <a:off x="342605" y="1139024"/>
            <a:ext cx="6916755" cy="646331"/>
          </a:xfrm>
          <a:prstGeom prst="rect">
            <a:avLst/>
          </a:prstGeom>
          <a:noFill/>
        </p:spPr>
        <p:txBody>
          <a:bodyPr wrap="square" rtlCol="0">
            <a:spAutoFit/>
          </a:bodyPr>
          <a:lstStyle/>
          <a:p>
            <a:r>
              <a:rPr lang="en-GB" sz="1200" dirty="0"/>
              <a:t>The following guidance has been created by students and is intended as inspiration for a productive meeting at this point in your tutee’s university journey. Students at Warwick come from a range of backgrounds and will have different interests and needs so your conversation should always be tailored to the individual tutee. </a:t>
            </a:r>
          </a:p>
        </p:txBody>
      </p:sp>
      <p:sp>
        <p:nvSpPr>
          <p:cNvPr id="21" name="TextBox 20">
            <a:extLst>
              <a:ext uri="{FF2B5EF4-FFF2-40B4-BE49-F238E27FC236}">
                <a16:creationId xmlns:a16="http://schemas.microsoft.com/office/drawing/2014/main" id="{45FFA420-8E03-7C0F-4A99-AA7BCEE51B56}"/>
              </a:ext>
            </a:extLst>
          </p:cNvPr>
          <p:cNvSpPr txBox="1"/>
          <p:nvPr/>
        </p:nvSpPr>
        <p:spPr>
          <a:xfrm>
            <a:off x="444969" y="1960795"/>
            <a:ext cx="6758608" cy="338554"/>
          </a:xfrm>
          <a:prstGeom prst="rect">
            <a:avLst/>
          </a:prstGeom>
          <a:solidFill>
            <a:srgbClr val="F67B00"/>
          </a:solidFill>
          <a:ln>
            <a:solidFill>
              <a:srgbClr val="F67B00"/>
            </a:solidFill>
          </a:ln>
        </p:spPr>
        <p:txBody>
          <a:bodyPr wrap="square" rtlCol="0">
            <a:spAutoFit/>
          </a:bodyPr>
          <a:lstStyle/>
          <a:p>
            <a:pPr algn="ctr"/>
            <a:r>
              <a:rPr lang="en-GB" sz="1600" dirty="0">
                <a:solidFill>
                  <a:schemeClr val="bg1"/>
                </a:solidFill>
              </a:rPr>
              <a:t>Suggested conversation starters:</a:t>
            </a:r>
          </a:p>
        </p:txBody>
      </p:sp>
      <p:sp>
        <p:nvSpPr>
          <p:cNvPr id="3" name="Rectangle: Rounded Corners 2">
            <a:extLst>
              <a:ext uri="{FF2B5EF4-FFF2-40B4-BE49-F238E27FC236}">
                <a16:creationId xmlns:a16="http://schemas.microsoft.com/office/drawing/2014/main" id="{F3519CF2-2075-185E-0DE3-9D4B9ED24EA4}"/>
              </a:ext>
            </a:extLst>
          </p:cNvPr>
          <p:cNvSpPr/>
          <p:nvPr/>
        </p:nvSpPr>
        <p:spPr>
          <a:xfrm>
            <a:off x="450769" y="4118331"/>
            <a:ext cx="3445370" cy="4875575"/>
          </a:xfrm>
          <a:prstGeom prst="roundRect">
            <a:avLst>
              <a:gd name="adj" fmla="val 0"/>
            </a:avLst>
          </a:prstGeom>
          <a:solidFill>
            <a:schemeClr val="bg1"/>
          </a:solidFill>
          <a:ln w="28575">
            <a:solidFill>
              <a:srgbClr val="F9950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18253E28-7120-871A-6D81-12BBCB28033D}"/>
              </a:ext>
            </a:extLst>
          </p:cNvPr>
          <p:cNvSpPr txBox="1"/>
          <p:nvPr/>
        </p:nvSpPr>
        <p:spPr>
          <a:xfrm>
            <a:off x="437957" y="4123817"/>
            <a:ext cx="3445370" cy="338554"/>
          </a:xfrm>
          <a:prstGeom prst="rect">
            <a:avLst/>
          </a:prstGeom>
          <a:solidFill>
            <a:srgbClr val="F99501"/>
          </a:solidFill>
          <a:ln>
            <a:solidFill>
              <a:srgbClr val="F99501"/>
            </a:solidFill>
          </a:ln>
        </p:spPr>
        <p:txBody>
          <a:bodyPr wrap="square" rtlCol="0">
            <a:spAutoFit/>
          </a:bodyPr>
          <a:lstStyle/>
          <a:p>
            <a:pPr algn="ctr"/>
            <a:r>
              <a:rPr lang="en-GB" sz="1600" dirty="0">
                <a:solidFill>
                  <a:schemeClr val="bg1"/>
                </a:solidFill>
              </a:rPr>
              <a:t>Relevant topics to discuss:</a:t>
            </a:r>
          </a:p>
        </p:txBody>
      </p:sp>
      <p:sp>
        <p:nvSpPr>
          <p:cNvPr id="28" name="TextBox 27">
            <a:extLst>
              <a:ext uri="{FF2B5EF4-FFF2-40B4-BE49-F238E27FC236}">
                <a16:creationId xmlns:a16="http://schemas.microsoft.com/office/drawing/2014/main" id="{9AA67C4E-1894-B002-9AAB-58A352864900}"/>
              </a:ext>
            </a:extLst>
          </p:cNvPr>
          <p:cNvSpPr txBox="1"/>
          <p:nvPr/>
        </p:nvSpPr>
        <p:spPr>
          <a:xfrm>
            <a:off x="590145" y="4581306"/>
            <a:ext cx="3305453" cy="2631490"/>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sz="1100" dirty="0"/>
              <a:t>Discuss how the student is managing academic and social life, and signpost wellbeing services if necessary</a:t>
            </a:r>
          </a:p>
          <a:p>
            <a:pPr marL="285750" indent="-285750">
              <a:buFont typeface="Arial" panose="020B0604020202020204" pitchFamily="34" charset="0"/>
              <a:buChar char="•"/>
            </a:pPr>
            <a:r>
              <a:rPr lang="en-GB" sz="1100" dirty="0">
                <a:ea typeface="+mn-lt"/>
                <a:cs typeface="+mn-lt"/>
              </a:rPr>
              <a:t>Signpost information on Examination Boards and Degree Conventions</a:t>
            </a:r>
          </a:p>
          <a:p>
            <a:pPr marL="285750" indent="-285750">
              <a:buFont typeface="Arial" panose="020B0604020202020204" pitchFamily="34" charset="0"/>
              <a:buChar char="•"/>
            </a:pPr>
            <a:r>
              <a:rPr lang="en-GB" sz="1100" dirty="0">
                <a:ea typeface="+mn-lt"/>
                <a:cs typeface="+mn-lt"/>
              </a:rPr>
              <a:t>Remind students of self-certification and mitigating circumstances and how to submit and the importance of seeking support from the department/Wellbeing services if they encounter challenges</a:t>
            </a:r>
          </a:p>
          <a:p>
            <a:pPr marL="285750" indent="-285750">
              <a:buFont typeface="Arial" panose="020B0604020202020204" pitchFamily="34" charset="0"/>
              <a:buChar char="•"/>
            </a:pPr>
            <a:r>
              <a:rPr lang="en-GB" sz="1100" dirty="0">
                <a:ea typeface="+mn-lt"/>
                <a:cs typeface="+mn-lt"/>
              </a:rPr>
              <a:t>Encourage students to look at the University </a:t>
            </a:r>
            <a:r>
              <a:rPr lang="en-GB" sz="1100" dirty="0">
                <a:ea typeface="+mn-lt"/>
                <a:cs typeface="+mn-lt"/>
                <a:hlinkClick r:id="rId4"/>
              </a:rPr>
              <a:t>cost-of-living</a:t>
            </a:r>
            <a:r>
              <a:rPr lang="en-GB" sz="1100" dirty="0">
                <a:ea typeface="+mn-lt"/>
                <a:cs typeface="+mn-lt"/>
              </a:rPr>
              <a:t> information</a:t>
            </a:r>
            <a:endParaRPr lang="en-GB" sz="1100" dirty="0"/>
          </a:p>
          <a:p>
            <a:pPr marL="285750" indent="-285750">
              <a:buFont typeface="Arial" panose="020B0604020202020204" pitchFamily="34" charset="0"/>
              <a:buChar char="•"/>
            </a:pPr>
            <a:r>
              <a:rPr lang="en-GB" sz="1100" dirty="0"/>
              <a:t>Signpost to their Academic Skills Librarian and </a:t>
            </a:r>
            <a:r>
              <a:rPr lang="en-GB" sz="1100" dirty="0">
                <a:hlinkClick r:id="rId5"/>
              </a:rPr>
              <a:t>study support </a:t>
            </a:r>
            <a:r>
              <a:rPr lang="en-GB" sz="1100" dirty="0"/>
              <a:t>in preparation for exams and assignments</a:t>
            </a:r>
            <a:endParaRPr lang="en-GB" sz="1100" dirty="0">
              <a:cs typeface="Calibri"/>
            </a:endParaRPr>
          </a:p>
        </p:txBody>
      </p:sp>
      <p:sp>
        <p:nvSpPr>
          <p:cNvPr id="13" name="TextBox 12">
            <a:extLst>
              <a:ext uri="{FF2B5EF4-FFF2-40B4-BE49-F238E27FC236}">
                <a16:creationId xmlns:a16="http://schemas.microsoft.com/office/drawing/2014/main" id="{E32BE6B3-73D3-C2B4-D145-E83D3A5AECEE}"/>
              </a:ext>
            </a:extLst>
          </p:cNvPr>
          <p:cNvSpPr txBox="1"/>
          <p:nvPr/>
        </p:nvSpPr>
        <p:spPr>
          <a:xfrm>
            <a:off x="640244" y="2350377"/>
            <a:ext cx="6481473" cy="1277273"/>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sz="1100" dirty="0"/>
              <a:t>How are you feeling about your exams and assignments?</a:t>
            </a:r>
            <a:endParaRPr lang="en-GB">
              <a:cs typeface="Calibri" panose="020F0502020204030204"/>
            </a:endParaRPr>
          </a:p>
          <a:p>
            <a:pPr marL="285750" indent="-285750">
              <a:buFont typeface="Arial" panose="020B0604020202020204" pitchFamily="34" charset="0"/>
              <a:buChar char="•"/>
            </a:pPr>
            <a:r>
              <a:rPr lang="en-GB" sz="1100" dirty="0"/>
              <a:t>Do you have any worries or concerns you’d like to talk about?</a:t>
            </a:r>
            <a:endParaRPr lang="en-GB" sz="1100">
              <a:cs typeface="Calibri"/>
            </a:endParaRPr>
          </a:p>
          <a:p>
            <a:pPr marL="285750" indent="-285750">
              <a:buFont typeface="Arial" panose="020B0604020202020204" pitchFamily="34" charset="0"/>
              <a:buChar char="•"/>
            </a:pPr>
            <a:r>
              <a:rPr lang="en-GB" sz="1100">
                <a:ea typeface="+mn-lt"/>
                <a:cs typeface="+mn-lt"/>
              </a:rPr>
              <a:t>What are your favourite parts of your degree? Are there ways that you could explore these further through final year work, module options and/or discussion with Careers about work experience options?</a:t>
            </a:r>
            <a:endParaRPr lang="en-GB" sz="1100"/>
          </a:p>
          <a:p>
            <a:pPr marL="285750" indent="-285750">
              <a:buFont typeface="Arial" panose="020B0604020202020204" pitchFamily="34" charset="0"/>
              <a:buChar char="•"/>
            </a:pPr>
            <a:r>
              <a:rPr lang="en-GB" sz="1100" dirty="0"/>
              <a:t>Looking back over the last year, what have been your highlights? What has been the hardest part and how have you managed this?</a:t>
            </a:r>
            <a:endParaRPr lang="en-GB" sz="1100">
              <a:cs typeface="Calibri" panose="020F0502020204030204"/>
            </a:endParaRPr>
          </a:p>
        </p:txBody>
      </p:sp>
      <p:sp>
        <p:nvSpPr>
          <p:cNvPr id="4" name="TextBox 3">
            <a:extLst>
              <a:ext uri="{FF2B5EF4-FFF2-40B4-BE49-F238E27FC236}">
                <a16:creationId xmlns:a16="http://schemas.microsoft.com/office/drawing/2014/main" id="{3B09A776-BFF4-3912-957A-2B35630CCF54}"/>
              </a:ext>
            </a:extLst>
          </p:cNvPr>
          <p:cNvSpPr txBox="1"/>
          <p:nvPr/>
        </p:nvSpPr>
        <p:spPr>
          <a:xfrm>
            <a:off x="398871" y="9623619"/>
            <a:ext cx="4610681" cy="707886"/>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training and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6"/>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sp>
        <p:nvSpPr>
          <p:cNvPr id="7" name="Rectangle: Rounded Corners 6">
            <a:extLst>
              <a:ext uri="{FF2B5EF4-FFF2-40B4-BE49-F238E27FC236}">
                <a16:creationId xmlns:a16="http://schemas.microsoft.com/office/drawing/2014/main" id="{59FFB578-37E5-C674-C850-69970D7CC34E}"/>
              </a:ext>
            </a:extLst>
          </p:cNvPr>
          <p:cNvSpPr/>
          <p:nvPr/>
        </p:nvSpPr>
        <p:spPr>
          <a:xfrm>
            <a:off x="4399482" y="6706559"/>
            <a:ext cx="2789729" cy="2287347"/>
          </a:xfrm>
          <a:prstGeom prst="roundRect">
            <a:avLst>
              <a:gd name="adj" fmla="val 0"/>
            </a:avLst>
          </a:prstGeom>
          <a:solidFill>
            <a:schemeClr val="bg1"/>
          </a:solidFill>
          <a:ln w="28575">
            <a:solidFill>
              <a:srgbClr val="F2C4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74575A73-1C4E-4361-6CA4-DAE16AFB1867}"/>
              </a:ext>
            </a:extLst>
          </p:cNvPr>
          <p:cNvSpPr txBox="1"/>
          <p:nvPr/>
        </p:nvSpPr>
        <p:spPr>
          <a:xfrm>
            <a:off x="4386229" y="6669635"/>
            <a:ext cx="2802981" cy="338554"/>
          </a:xfrm>
          <a:prstGeom prst="rect">
            <a:avLst/>
          </a:prstGeom>
          <a:solidFill>
            <a:srgbClr val="F2C400"/>
          </a:solidFill>
          <a:ln>
            <a:solidFill>
              <a:srgbClr val="F2C400"/>
            </a:solidFill>
          </a:ln>
        </p:spPr>
        <p:txBody>
          <a:bodyPr wrap="square" rtlCol="0">
            <a:spAutoFit/>
          </a:bodyPr>
          <a:lstStyle/>
          <a:p>
            <a:pPr algn="ctr"/>
            <a:r>
              <a:rPr lang="en-GB" sz="1600" dirty="0">
                <a:solidFill>
                  <a:schemeClr val="bg1"/>
                </a:solidFill>
                <a:hlinkClick r:id="rId7">
                  <a:extLst>
                    <a:ext uri="{A12FA001-AC4F-418D-AE19-62706E023703}">
                      <ahyp:hlinkClr xmlns:ahyp="http://schemas.microsoft.com/office/drawing/2018/hyperlinkcolor" val="tx"/>
                    </a:ext>
                  </a:extLst>
                </a:hlinkClick>
              </a:rPr>
              <a:t>Useful services/opportunities</a:t>
            </a:r>
            <a:r>
              <a:rPr lang="en-GB" sz="1600" dirty="0">
                <a:solidFill>
                  <a:schemeClr val="bg1"/>
                </a:solidFill>
              </a:rPr>
              <a:t>:</a:t>
            </a:r>
          </a:p>
        </p:txBody>
      </p:sp>
      <p:pic>
        <p:nvPicPr>
          <p:cNvPr id="16" name="Picture 15" descr="Qr code&#10;&#10;Description automatically generated">
            <a:extLst>
              <a:ext uri="{FF2B5EF4-FFF2-40B4-BE49-F238E27FC236}">
                <a16:creationId xmlns:a16="http://schemas.microsoft.com/office/drawing/2014/main" id="{70AF50CE-239B-1F95-3BFB-B5639FF629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89680" y="7045113"/>
            <a:ext cx="1856214" cy="1856214"/>
          </a:xfrm>
          <a:prstGeom prst="rect">
            <a:avLst/>
          </a:prstGeom>
        </p:spPr>
      </p:pic>
      <p:sp>
        <p:nvSpPr>
          <p:cNvPr id="20" name="Rectangle: Rounded Corners 19">
            <a:extLst>
              <a:ext uri="{FF2B5EF4-FFF2-40B4-BE49-F238E27FC236}">
                <a16:creationId xmlns:a16="http://schemas.microsoft.com/office/drawing/2014/main" id="{9190E546-E3D9-9DAC-95FC-A1569D14E188}"/>
              </a:ext>
            </a:extLst>
          </p:cNvPr>
          <p:cNvSpPr/>
          <p:nvPr/>
        </p:nvSpPr>
        <p:spPr>
          <a:xfrm>
            <a:off x="4413847" y="4118331"/>
            <a:ext cx="2789729" cy="2277714"/>
          </a:xfrm>
          <a:prstGeom prst="roundRect">
            <a:avLst>
              <a:gd name="adj" fmla="val 0"/>
            </a:avLst>
          </a:prstGeom>
          <a:solidFill>
            <a:schemeClr val="bg1"/>
          </a:solidFill>
          <a:ln w="28575">
            <a:solidFill>
              <a:srgbClr val="E0B00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7E89A686-AA74-7205-6E75-D715936AC392}"/>
              </a:ext>
            </a:extLst>
          </p:cNvPr>
          <p:cNvSpPr txBox="1"/>
          <p:nvPr/>
        </p:nvSpPr>
        <p:spPr>
          <a:xfrm>
            <a:off x="4426660" y="4109982"/>
            <a:ext cx="2776395" cy="338554"/>
          </a:xfrm>
          <a:prstGeom prst="rect">
            <a:avLst/>
          </a:prstGeom>
          <a:solidFill>
            <a:srgbClr val="E0B002"/>
          </a:solidFill>
          <a:ln>
            <a:solidFill>
              <a:srgbClr val="E0B002"/>
            </a:solidFill>
          </a:ln>
        </p:spPr>
        <p:txBody>
          <a:bodyPr wrap="square" rtlCol="0">
            <a:spAutoFit/>
          </a:bodyPr>
          <a:lstStyle/>
          <a:p>
            <a:pPr algn="ctr"/>
            <a:r>
              <a:rPr lang="en-GB" sz="1600" dirty="0">
                <a:solidFill>
                  <a:schemeClr val="bg1"/>
                </a:solidFill>
                <a:hlinkClick r:id="rId9">
                  <a:extLst>
                    <a:ext uri="{A12FA001-AC4F-418D-AE19-62706E023703}">
                      <ahyp:hlinkClr xmlns:ahyp="http://schemas.microsoft.com/office/drawing/2018/hyperlinkcolor" val="tx"/>
                    </a:ext>
                  </a:extLst>
                </a:hlinkClick>
              </a:rPr>
              <a:t>Exam Support Information</a:t>
            </a:r>
            <a:endParaRPr lang="en-GB" sz="1600" dirty="0">
              <a:solidFill>
                <a:schemeClr val="bg1"/>
              </a:solidFill>
            </a:endParaRPr>
          </a:p>
        </p:txBody>
      </p:sp>
      <p:pic>
        <p:nvPicPr>
          <p:cNvPr id="25" name="Picture 24" descr="Qr code&#10;&#10;Description automatically generated">
            <a:extLst>
              <a:ext uri="{FF2B5EF4-FFF2-40B4-BE49-F238E27FC236}">
                <a16:creationId xmlns:a16="http://schemas.microsoft.com/office/drawing/2014/main" id="{B83199D1-3DDE-55BA-0091-504D94D98EA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889680" y="4485460"/>
            <a:ext cx="1856214" cy="1856214"/>
          </a:xfrm>
          <a:prstGeom prst="rect">
            <a:avLst/>
          </a:prstGeom>
        </p:spPr>
      </p:pic>
    </p:spTree>
    <p:extLst>
      <p:ext uri="{BB962C8B-B14F-4D97-AF65-F5344CB8AC3E}">
        <p14:creationId xmlns:p14="http://schemas.microsoft.com/office/powerpoint/2010/main" val="3392503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A5267A1-15D7-5E30-1A01-A141881804EF}"/>
              </a:ext>
            </a:extLst>
          </p:cNvPr>
          <p:cNvGrpSpPr>
            <a:grpSpLocks noGrp="1" noUngrp="1" noRot="1" noMove="1" noResize="1"/>
          </p:cNvGrpSpPr>
          <p:nvPr/>
        </p:nvGrpSpPr>
        <p:grpSpPr>
          <a:xfrm>
            <a:off x="-132522" y="9413939"/>
            <a:ext cx="7692197" cy="1274614"/>
            <a:chOff x="-132522" y="9417199"/>
            <a:chExt cx="7692197" cy="1274614"/>
          </a:xfrm>
        </p:grpSpPr>
        <p:pic>
          <p:nvPicPr>
            <p:cNvPr id="9" name="Picture 8">
              <a:extLst>
                <a:ext uri="{FF2B5EF4-FFF2-40B4-BE49-F238E27FC236}">
                  <a16:creationId xmlns:a16="http://schemas.microsoft.com/office/drawing/2014/main" id="{D73EF61F-4AEA-34D2-5952-EE0D6C11B3F7}"/>
                </a:ext>
              </a:extLst>
            </p:cNvPr>
            <p:cNvPicPr>
              <a:picLocks noGrp="1" noRot="1" noMove="1" noResize="1" noEditPoints="1" noAdjustHandles="1" noChangeArrowheads="1" noChangeShapeType="1" noCrop="1"/>
            </p:cNvPicPr>
            <p:nvPr/>
          </p:nvPicPr>
          <p:blipFill rotWithShape="1">
            <a:blip r:embed="rId2">
              <a:grayscl/>
            </a:blip>
            <a:srcRect l="37043"/>
            <a:stretch/>
          </p:blipFill>
          <p:spPr>
            <a:xfrm>
              <a:off x="-132522" y="9417199"/>
              <a:ext cx="7692197" cy="1274614"/>
            </a:xfrm>
            <a:prstGeom prst="rect">
              <a:avLst/>
            </a:prstGeom>
          </p:spPr>
        </p:pic>
        <p:pic>
          <p:nvPicPr>
            <p:cNvPr id="17" name="Picture 16">
              <a:extLst>
                <a:ext uri="{FF2B5EF4-FFF2-40B4-BE49-F238E27FC236}">
                  <a16:creationId xmlns:a16="http://schemas.microsoft.com/office/drawing/2014/main" id="{AD0750CC-DCC0-5BF3-C011-E51E1E9E6612}"/>
                </a:ext>
              </a:extLst>
            </p:cNvPr>
            <p:cNvPicPr>
              <a:picLocks noGrp="1" noRot="1" noMove="1" noResize="1" noEditPoints="1" noAdjustHandles="1" noChangeArrowheads="1" noChangeShapeType="1" noCrop="1"/>
            </p:cNvPicPr>
            <p:nvPr/>
          </p:nvPicPr>
          <p:blipFill>
            <a:blip r:embed="rId3">
              <a:grayscl/>
            </a:blip>
            <a:stretch>
              <a:fillRect/>
            </a:stretch>
          </p:blipFill>
          <p:spPr>
            <a:xfrm>
              <a:off x="5591538" y="9961971"/>
              <a:ext cx="1478572" cy="447463"/>
            </a:xfrm>
            <a:prstGeom prst="rect">
              <a:avLst/>
            </a:prstGeom>
          </p:spPr>
        </p:pic>
      </p:grpSp>
      <p:sp>
        <p:nvSpPr>
          <p:cNvPr id="12" name="Rectangle: Rounded Corners 11">
            <a:extLst>
              <a:ext uri="{FF2B5EF4-FFF2-40B4-BE49-F238E27FC236}">
                <a16:creationId xmlns:a16="http://schemas.microsoft.com/office/drawing/2014/main" id="{ADABB06C-7E54-1C16-03AE-A59DD9619838}"/>
              </a:ext>
            </a:extLst>
          </p:cNvPr>
          <p:cNvSpPr/>
          <p:nvPr/>
        </p:nvSpPr>
        <p:spPr>
          <a:xfrm>
            <a:off x="416470" y="2267276"/>
            <a:ext cx="6821403" cy="1870208"/>
          </a:xfrm>
          <a:prstGeom prst="roundRect">
            <a:avLst>
              <a:gd name="adj" fmla="val 0"/>
            </a:avLst>
          </a:prstGeom>
          <a:solidFill>
            <a:schemeClr val="bg1"/>
          </a:solidFill>
          <a:ln w="28575">
            <a:solidFill>
              <a:srgbClr val="990099"/>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5ED4E9E-8D7C-F92C-7503-B8D49DA7FFEA}"/>
              </a:ext>
            </a:extLst>
          </p:cNvPr>
          <p:cNvSpPr txBox="1"/>
          <p:nvPr/>
        </p:nvSpPr>
        <p:spPr>
          <a:xfrm>
            <a:off x="577489" y="327418"/>
            <a:ext cx="6626087" cy="400110"/>
          </a:xfrm>
          <a:prstGeom prst="rect">
            <a:avLst/>
          </a:prstGeom>
          <a:noFill/>
        </p:spPr>
        <p:txBody>
          <a:bodyPr wrap="square" rtlCol="0">
            <a:spAutoFit/>
          </a:bodyPr>
          <a:lstStyle/>
          <a:p>
            <a:pPr algn="ctr"/>
            <a:r>
              <a:rPr lang="en-GB" sz="2000" b="1" dirty="0">
                <a:solidFill>
                  <a:srgbClr val="990099"/>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0" y="706827"/>
            <a:ext cx="7559675" cy="369332"/>
          </a:xfrm>
          <a:prstGeom prst="rect">
            <a:avLst/>
          </a:prstGeom>
          <a:noFill/>
        </p:spPr>
        <p:txBody>
          <a:bodyPr wrap="square" rtlCol="0">
            <a:spAutoFit/>
          </a:bodyPr>
          <a:lstStyle/>
          <a:p>
            <a:pPr algn="ctr"/>
            <a:r>
              <a:rPr lang="en-GB" dirty="0"/>
              <a:t>Final Year: </a:t>
            </a:r>
            <a:r>
              <a:rPr lang="en-GB" b="1" i="1" dirty="0"/>
              <a:t>Term 1</a:t>
            </a:r>
          </a:p>
        </p:txBody>
      </p:sp>
      <p:sp>
        <p:nvSpPr>
          <p:cNvPr id="15" name="TextBox 14">
            <a:extLst>
              <a:ext uri="{FF2B5EF4-FFF2-40B4-BE49-F238E27FC236}">
                <a16:creationId xmlns:a16="http://schemas.microsoft.com/office/drawing/2014/main" id="{B901FACC-3AB6-548C-A20A-7301A7EF5AE5}"/>
              </a:ext>
            </a:extLst>
          </p:cNvPr>
          <p:cNvSpPr txBox="1"/>
          <p:nvPr/>
        </p:nvSpPr>
        <p:spPr>
          <a:xfrm>
            <a:off x="341831" y="1074348"/>
            <a:ext cx="6916755" cy="1015663"/>
          </a:xfrm>
          <a:prstGeom prst="rect">
            <a:avLst/>
          </a:prstGeom>
          <a:noFill/>
        </p:spPr>
        <p:txBody>
          <a:bodyPr wrap="square" lIns="91440" tIns="45720" rIns="91440" bIns="45720" rtlCol="0" anchor="t">
            <a:spAutoFit/>
          </a:bodyPr>
          <a:lstStyle/>
          <a:p>
            <a:r>
              <a:rPr lang="en-GB" sz="1200" dirty="0"/>
              <a:t>The following guidance has been created by students and is intended as inspiration for a productive meeting at this point in your tutee’s university journey. Students at Warwick come from a range of backgrounds and will have different interests and needs so your conversation should always be tailored to the individual tutee.  You may have students returning from study abroad or placement years and this is an opportunity to encourage them to reflect and to ensure that they are settling back into department life.</a:t>
            </a:r>
            <a:endParaRPr lang="en-GB" sz="1200" dirty="0">
              <a:cs typeface="Calibri"/>
            </a:endParaRPr>
          </a:p>
        </p:txBody>
      </p:sp>
      <p:sp>
        <p:nvSpPr>
          <p:cNvPr id="21" name="TextBox 20">
            <a:extLst>
              <a:ext uri="{FF2B5EF4-FFF2-40B4-BE49-F238E27FC236}">
                <a16:creationId xmlns:a16="http://schemas.microsoft.com/office/drawing/2014/main" id="{45FFA420-8E03-7C0F-4A99-AA7BCEE51B56}"/>
              </a:ext>
            </a:extLst>
          </p:cNvPr>
          <p:cNvSpPr txBox="1"/>
          <p:nvPr/>
        </p:nvSpPr>
        <p:spPr>
          <a:xfrm>
            <a:off x="415861" y="2271634"/>
            <a:ext cx="6814393" cy="338554"/>
          </a:xfrm>
          <a:prstGeom prst="rect">
            <a:avLst/>
          </a:prstGeom>
          <a:solidFill>
            <a:srgbClr val="990099"/>
          </a:solidFill>
          <a:ln>
            <a:solidFill>
              <a:srgbClr val="990099"/>
            </a:solidFill>
          </a:ln>
        </p:spPr>
        <p:txBody>
          <a:bodyPr wrap="square" rtlCol="0">
            <a:spAutoFit/>
          </a:bodyPr>
          <a:lstStyle/>
          <a:p>
            <a:pPr algn="ctr"/>
            <a:r>
              <a:rPr lang="en-GB" sz="1600" dirty="0">
                <a:solidFill>
                  <a:schemeClr val="bg1"/>
                </a:solidFill>
              </a:rPr>
              <a:t>Suggested conversation starters:</a:t>
            </a:r>
          </a:p>
        </p:txBody>
      </p:sp>
      <p:sp>
        <p:nvSpPr>
          <p:cNvPr id="3" name="Rectangle: Rounded Corners 2">
            <a:extLst>
              <a:ext uri="{FF2B5EF4-FFF2-40B4-BE49-F238E27FC236}">
                <a16:creationId xmlns:a16="http://schemas.microsoft.com/office/drawing/2014/main" id="{F3519CF2-2075-185E-0DE3-9D4B9ED24EA4}"/>
              </a:ext>
            </a:extLst>
          </p:cNvPr>
          <p:cNvSpPr/>
          <p:nvPr/>
        </p:nvSpPr>
        <p:spPr>
          <a:xfrm>
            <a:off x="438929" y="4382035"/>
            <a:ext cx="3471874" cy="4712120"/>
          </a:xfrm>
          <a:prstGeom prst="roundRect">
            <a:avLst>
              <a:gd name="adj" fmla="val 0"/>
            </a:avLst>
          </a:prstGeom>
          <a:solidFill>
            <a:schemeClr val="bg1"/>
          </a:solidFill>
          <a:ln w="28575">
            <a:solidFill>
              <a:srgbClr val="AB2B8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18253E28-7120-871A-6D81-12BBCB28033D}"/>
              </a:ext>
            </a:extLst>
          </p:cNvPr>
          <p:cNvSpPr txBox="1"/>
          <p:nvPr/>
        </p:nvSpPr>
        <p:spPr>
          <a:xfrm>
            <a:off x="426117" y="4371796"/>
            <a:ext cx="3471874" cy="338554"/>
          </a:xfrm>
          <a:prstGeom prst="rect">
            <a:avLst/>
          </a:prstGeom>
          <a:solidFill>
            <a:srgbClr val="AB2B80"/>
          </a:solidFill>
          <a:ln>
            <a:solidFill>
              <a:srgbClr val="AB2B80"/>
            </a:solidFill>
          </a:ln>
        </p:spPr>
        <p:txBody>
          <a:bodyPr wrap="square" rtlCol="0">
            <a:spAutoFit/>
          </a:bodyPr>
          <a:lstStyle/>
          <a:p>
            <a:pPr algn="ctr"/>
            <a:r>
              <a:rPr lang="en-GB" sz="1600" dirty="0">
                <a:solidFill>
                  <a:schemeClr val="bg1"/>
                </a:solidFill>
              </a:rPr>
              <a:t>Relevant topics to discuss:</a:t>
            </a:r>
          </a:p>
        </p:txBody>
      </p:sp>
      <p:sp>
        <p:nvSpPr>
          <p:cNvPr id="28" name="TextBox 27">
            <a:extLst>
              <a:ext uri="{FF2B5EF4-FFF2-40B4-BE49-F238E27FC236}">
                <a16:creationId xmlns:a16="http://schemas.microsoft.com/office/drawing/2014/main" id="{9AA67C4E-1894-B002-9AAB-58A352864900}"/>
              </a:ext>
            </a:extLst>
          </p:cNvPr>
          <p:cNvSpPr txBox="1"/>
          <p:nvPr/>
        </p:nvSpPr>
        <p:spPr>
          <a:xfrm>
            <a:off x="516950" y="4550264"/>
            <a:ext cx="3281095" cy="4662815"/>
          </a:xfrm>
          <a:prstGeom prst="rect">
            <a:avLst/>
          </a:prstGeom>
          <a:noFill/>
        </p:spPr>
        <p:txBody>
          <a:bodyPr wrap="square" lIns="91440" tIns="45720" rIns="91440" bIns="45720" anchor="t">
            <a:spAutoFit/>
          </a:bodyPr>
          <a:lstStyle/>
          <a:p>
            <a:pPr lvl="1"/>
            <a:endParaRPr lang="en-GB" sz="1100" dirty="0">
              <a:cs typeface="Calibri"/>
            </a:endParaRPr>
          </a:p>
          <a:p>
            <a:pPr marL="171450" indent="-171450">
              <a:buFont typeface="Arial" panose="020B0604020202020204" pitchFamily="34" charset="0"/>
              <a:buChar char="•"/>
            </a:pPr>
            <a:r>
              <a:rPr lang="en-GB" sz="1100" dirty="0">
                <a:ea typeface="+mn-lt"/>
                <a:cs typeface="+mn-lt"/>
              </a:rPr>
              <a:t>Discuss whether your tutee is on track for their desired degree result and talk through opportunities to develop areas that may require further work</a:t>
            </a:r>
          </a:p>
          <a:p>
            <a:pPr marL="171450" indent="-171450">
              <a:buFont typeface="Arial" panose="020B0604020202020204" pitchFamily="34" charset="0"/>
              <a:buChar char="•"/>
            </a:pPr>
            <a:r>
              <a:rPr lang="en-GB" sz="1100" dirty="0">
                <a:ea typeface="+mn-lt"/>
                <a:cs typeface="+mn-lt"/>
              </a:rPr>
              <a:t>Encourage your tutee to share experiences that they have had at University so far, work experience/part-time work, volunteering, sports, societies</a:t>
            </a:r>
            <a:endParaRPr lang="en-GB" sz="1100" dirty="0">
              <a:cs typeface="Calibri"/>
            </a:endParaRPr>
          </a:p>
          <a:p>
            <a:pPr marL="171450" indent="-171450">
              <a:buFont typeface="Arial" panose="020B0604020202020204" pitchFamily="34" charset="0"/>
              <a:buChar char="•"/>
            </a:pPr>
            <a:r>
              <a:rPr lang="en-GB" sz="1100" dirty="0">
                <a:ea typeface="+mn-lt"/>
                <a:cs typeface="+mn-lt"/>
              </a:rPr>
              <a:t>Signpost Careers support and further study opportunities</a:t>
            </a:r>
            <a:endParaRPr lang="en-GB" sz="1100" dirty="0">
              <a:cs typeface="Calibri"/>
            </a:endParaRPr>
          </a:p>
          <a:p>
            <a:pPr marL="171450" indent="-171450">
              <a:buFont typeface="Arial" panose="020B0604020202020204" pitchFamily="34" charset="0"/>
              <a:buChar char="•"/>
            </a:pPr>
            <a:r>
              <a:rPr lang="en-GB" sz="1100" dirty="0">
                <a:ea typeface="+mn-lt"/>
                <a:cs typeface="+mn-lt"/>
              </a:rPr>
              <a:t>Remind students of self-certification and mitigating circumstances - how to submit and the importance of seeking support</a:t>
            </a:r>
          </a:p>
          <a:p>
            <a:pPr marL="171450" indent="-171450">
              <a:buFont typeface="Arial" panose="020B0604020202020204" pitchFamily="34" charset="0"/>
              <a:buChar char="•"/>
            </a:pPr>
            <a:r>
              <a:rPr lang="en-GB" sz="1100" dirty="0">
                <a:ea typeface="+mn-lt"/>
                <a:cs typeface="+mn-lt"/>
              </a:rPr>
              <a:t>Encourage students to look at the University</a:t>
            </a:r>
            <a:r>
              <a:rPr lang="en-GB" sz="1100" dirty="0">
                <a:ea typeface="+mn-lt"/>
                <a:cs typeface="+mn-lt"/>
                <a:hlinkClick r:id="rId4"/>
              </a:rPr>
              <a:t> cost-of-living</a:t>
            </a:r>
            <a:r>
              <a:rPr lang="en-GB" sz="1100" dirty="0">
                <a:ea typeface="+mn-lt"/>
                <a:cs typeface="+mn-lt"/>
              </a:rPr>
              <a:t> information</a:t>
            </a:r>
            <a:endParaRPr lang="en-GB" dirty="0"/>
          </a:p>
          <a:p>
            <a:pPr marL="171450" indent="-171450">
              <a:buFont typeface="Arial" panose="020B0604020202020204" pitchFamily="34" charset="0"/>
              <a:buChar char="•"/>
            </a:pPr>
            <a:r>
              <a:rPr lang="en-GB" sz="1100" dirty="0"/>
              <a:t>As a personal tutor you should have been informed if a student has disclosed a disability. It is important that you ask about this during the meeting to see how they are finding things and whether reasonable adjustments are in place. Direct students to Disability Services if they have not yet been assessed. Explain how we’re here to help and that there is extra support, all given without cost to the student or judgement/stigma. </a:t>
            </a:r>
          </a:p>
          <a:p>
            <a:pPr marL="171450" indent="-171450">
              <a:buFont typeface="Arial" panose="020B0604020202020204" pitchFamily="34" charset="0"/>
              <a:buChar char="•"/>
            </a:pPr>
            <a:endParaRPr lang="en-GB" sz="1100" dirty="0">
              <a:cs typeface="Calibri"/>
            </a:endParaRPr>
          </a:p>
          <a:p>
            <a:pPr marL="285750" indent="-285750">
              <a:buFont typeface="Arial" panose="020B0604020202020204" pitchFamily="34" charset="0"/>
              <a:buChar char="•"/>
            </a:pPr>
            <a:endParaRPr lang="en-GB" sz="1100" dirty="0"/>
          </a:p>
        </p:txBody>
      </p:sp>
      <p:sp>
        <p:nvSpPr>
          <p:cNvPr id="13" name="TextBox 12">
            <a:extLst>
              <a:ext uri="{FF2B5EF4-FFF2-40B4-BE49-F238E27FC236}">
                <a16:creationId xmlns:a16="http://schemas.microsoft.com/office/drawing/2014/main" id="{E32BE6B3-73D3-C2B4-D145-E83D3A5AECEE}"/>
              </a:ext>
            </a:extLst>
          </p:cNvPr>
          <p:cNvSpPr txBox="1"/>
          <p:nvPr/>
        </p:nvSpPr>
        <p:spPr>
          <a:xfrm>
            <a:off x="539100" y="2629425"/>
            <a:ext cx="6481473" cy="1277273"/>
          </a:xfrm>
          <a:prstGeom prst="rect">
            <a:avLst/>
          </a:prstGeom>
          <a:noFill/>
        </p:spPr>
        <p:txBody>
          <a:bodyPr wrap="square" lIns="91440" tIns="45720" rIns="91440" bIns="45720" anchor="t">
            <a:spAutoFit/>
          </a:bodyPr>
          <a:lstStyle/>
          <a:p>
            <a:pPr marL="171450" indent="-171450">
              <a:buFont typeface="Arial" panose="020B0604020202020204" pitchFamily="34" charset="0"/>
              <a:buChar char="•"/>
            </a:pPr>
            <a:r>
              <a:rPr lang="en-GB" sz="1100" dirty="0">
                <a:ea typeface="+mn-lt"/>
                <a:cs typeface="+mn-lt"/>
              </a:rPr>
              <a:t>Looking back on your second year, what were your highlights? What was the hardest part and how did you manage this? </a:t>
            </a:r>
            <a:endParaRPr lang="en-GB" sz="1100" dirty="0"/>
          </a:p>
          <a:p>
            <a:pPr marL="171450" indent="-171450">
              <a:buFont typeface="Arial" panose="020B0604020202020204" pitchFamily="34" charset="0"/>
              <a:buChar char="•"/>
            </a:pPr>
            <a:r>
              <a:rPr lang="en-GB" sz="1100" dirty="0"/>
              <a:t>What did you do over the summer and how are you feeling about the year ahead?</a:t>
            </a:r>
            <a:endParaRPr lang="en-GB" dirty="0"/>
          </a:p>
          <a:p>
            <a:pPr marL="171450" indent="-171450">
              <a:buFont typeface="Arial" panose="020B0604020202020204" pitchFamily="34" charset="0"/>
              <a:buChar char="•"/>
            </a:pPr>
            <a:r>
              <a:rPr lang="en-GB" sz="1100" dirty="0"/>
              <a:t>How do you feel about your intermediate-year assessment results?</a:t>
            </a:r>
            <a:endParaRPr lang="en-GB" sz="1100" dirty="0">
              <a:cs typeface="Calibri"/>
            </a:endParaRPr>
          </a:p>
          <a:p>
            <a:pPr marL="171450" indent="-171450">
              <a:buFont typeface="Arial" panose="020B0604020202020204" pitchFamily="34" charset="0"/>
              <a:buChar char="•"/>
            </a:pPr>
            <a:r>
              <a:rPr lang="en-GB" sz="1100" dirty="0"/>
              <a:t>How has your dissertation/final year project been progressing? Remind students of </a:t>
            </a:r>
            <a:r>
              <a:rPr lang="en-GB" sz="1100" dirty="0">
                <a:hlinkClick r:id="rId5"/>
              </a:rPr>
              <a:t>Academic Support Librarians</a:t>
            </a:r>
            <a:r>
              <a:rPr lang="en-GB" sz="1100" dirty="0"/>
              <a:t>.</a:t>
            </a:r>
            <a:endParaRPr lang="en-GB" sz="1100" dirty="0">
              <a:cs typeface="Calibri"/>
            </a:endParaRPr>
          </a:p>
          <a:p>
            <a:pPr marL="171450" indent="-171450">
              <a:buFont typeface="Arial" panose="020B0604020202020204" pitchFamily="34" charset="0"/>
              <a:buChar char="•"/>
            </a:pPr>
            <a:r>
              <a:rPr lang="en-GB" sz="1100" dirty="0"/>
              <a:t>Do you have any post-graduation plans? Flag Careers and resources such as CV Support</a:t>
            </a:r>
            <a:endParaRPr lang="en-GB" sz="1100" dirty="0">
              <a:ea typeface="+mn-lt"/>
              <a:cs typeface="+mn-lt"/>
            </a:endParaRPr>
          </a:p>
        </p:txBody>
      </p:sp>
      <p:sp>
        <p:nvSpPr>
          <p:cNvPr id="7" name="Rectangle: Rounded Corners 6">
            <a:extLst>
              <a:ext uri="{FF2B5EF4-FFF2-40B4-BE49-F238E27FC236}">
                <a16:creationId xmlns:a16="http://schemas.microsoft.com/office/drawing/2014/main" id="{ADCC775C-73E3-3E27-335B-CB340040EA34}"/>
              </a:ext>
            </a:extLst>
          </p:cNvPr>
          <p:cNvSpPr/>
          <p:nvPr/>
        </p:nvSpPr>
        <p:spPr>
          <a:xfrm>
            <a:off x="4347846" y="6844603"/>
            <a:ext cx="2899673" cy="2247376"/>
          </a:xfrm>
          <a:prstGeom prst="roundRect">
            <a:avLst>
              <a:gd name="adj" fmla="val 0"/>
            </a:avLst>
          </a:prstGeom>
          <a:solidFill>
            <a:schemeClr val="bg1"/>
          </a:solidFill>
          <a:ln w="28575">
            <a:solidFill>
              <a:srgbClr val="DE7CBD"/>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6AD947A8-C363-FAFA-7A96-6D01F18B6D06}"/>
              </a:ext>
            </a:extLst>
          </p:cNvPr>
          <p:cNvSpPr txBox="1"/>
          <p:nvPr/>
        </p:nvSpPr>
        <p:spPr>
          <a:xfrm>
            <a:off x="4347845" y="6807678"/>
            <a:ext cx="2899673" cy="338554"/>
          </a:xfrm>
          <a:prstGeom prst="rect">
            <a:avLst/>
          </a:prstGeom>
          <a:solidFill>
            <a:srgbClr val="DE7CBD"/>
          </a:solidFill>
          <a:ln>
            <a:solidFill>
              <a:srgbClr val="DE7CBD"/>
            </a:solidFill>
          </a:ln>
        </p:spPr>
        <p:txBody>
          <a:bodyPr wrap="square" rtlCol="0">
            <a:spAutoFit/>
          </a:bodyPr>
          <a:lstStyle/>
          <a:p>
            <a:pPr algn="ctr"/>
            <a:r>
              <a:rPr lang="en-GB" sz="1600" dirty="0">
                <a:solidFill>
                  <a:schemeClr val="bg1"/>
                </a:solidFill>
                <a:hlinkClick r:id="rId6">
                  <a:extLst>
                    <a:ext uri="{A12FA001-AC4F-418D-AE19-62706E023703}">
                      <ahyp:hlinkClr xmlns:ahyp="http://schemas.microsoft.com/office/drawing/2018/hyperlinkcolor" val="tx"/>
                    </a:ext>
                  </a:extLst>
                </a:hlinkClick>
              </a:rPr>
              <a:t>Useful services/opportunities:</a:t>
            </a:r>
            <a:endParaRPr lang="en-GB" sz="1600" dirty="0">
              <a:solidFill>
                <a:schemeClr val="bg1"/>
              </a:solidFill>
            </a:endParaRPr>
          </a:p>
        </p:txBody>
      </p:sp>
      <p:sp>
        <p:nvSpPr>
          <p:cNvPr id="16" name="Rectangle: Rounded Corners 15">
            <a:extLst>
              <a:ext uri="{FF2B5EF4-FFF2-40B4-BE49-F238E27FC236}">
                <a16:creationId xmlns:a16="http://schemas.microsoft.com/office/drawing/2014/main" id="{6D0EA439-4D4B-CD26-FAD5-082F127A1254}"/>
              </a:ext>
            </a:extLst>
          </p:cNvPr>
          <p:cNvSpPr/>
          <p:nvPr/>
        </p:nvSpPr>
        <p:spPr>
          <a:xfrm>
            <a:off x="4347846" y="4355573"/>
            <a:ext cx="2899673" cy="2270940"/>
          </a:xfrm>
          <a:prstGeom prst="roundRect">
            <a:avLst>
              <a:gd name="adj" fmla="val 0"/>
            </a:avLst>
          </a:prstGeom>
          <a:solidFill>
            <a:schemeClr val="bg1"/>
          </a:solidFill>
          <a:ln w="28575">
            <a:solidFill>
              <a:srgbClr val="CC3399"/>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descr="Qr code&#10;&#10;Description automatically generated">
            <a:extLst>
              <a:ext uri="{FF2B5EF4-FFF2-40B4-BE49-F238E27FC236}">
                <a16:creationId xmlns:a16="http://schemas.microsoft.com/office/drawing/2014/main" id="{ACB530D2-1576-0416-F1CB-AAF761F8AC9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10454" y="7212956"/>
            <a:ext cx="1774451" cy="1774451"/>
          </a:xfrm>
          <a:prstGeom prst="rect">
            <a:avLst/>
          </a:prstGeom>
        </p:spPr>
      </p:pic>
      <p:pic>
        <p:nvPicPr>
          <p:cNvPr id="23" name="Picture 22" descr="Qr code&#10;&#10;Description automatically generated">
            <a:extLst>
              <a:ext uri="{FF2B5EF4-FFF2-40B4-BE49-F238E27FC236}">
                <a16:creationId xmlns:a16="http://schemas.microsoft.com/office/drawing/2014/main" id="{41F845CB-CA0B-7BA7-6BC4-48782AEE091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10455" y="4742591"/>
            <a:ext cx="1774451" cy="1774451"/>
          </a:xfrm>
          <a:prstGeom prst="rect">
            <a:avLst/>
          </a:prstGeom>
        </p:spPr>
      </p:pic>
      <p:sp>
        <p:nvSpPr>
          <p:cNvPr id="20" name="TextBox 19">
            <a:extLst>
              <a:ext uri="{FF2B5EF4-FFF2-40B4-BE49-F238E27FC236}">
                <a16:creationId xmlns:a16="http://schemas.microsoft.com/office/drawing/2014/main" id="{A4F219FA-39C6-94D1-9E52-36839BBC6D6D}"/>
              </a:ext>
            </a:extLst>
          </p:cNvPr>
          <p:cNvSpPr txBox="1"/>
          <p:nvPr/>
        </p:nvSpPr>
        <p:spPr>
          <a:xfrm>
            <a:off x="4360659" y="4347224"/>
            <a:ext cx="2886087" cy="338554"/>
          </a:xfrm>
          <a:prstGeom prst="rect">
            <a:avLst/>
          </a:prstGeom>
          <a:solidFill>
            <a:srgbClr val="CC3399"/>
          </a:solidFill>
          <a:ln>
            <a:solidFill>
              <a:srgbClr val="CC3399"/>
            </a:solidFill>
          </a:ln>
        </p:spPr>
        <p:txBody>
          <a:bodyPr wrap="square" rtlCol="0">
            <a:spAutoFit/>
          </a:bodyPr>
          <a:lstStyle/>
          <a:p>
            <a:pPr algn="ctr"/>
            <a:r>
              <a:rPr lang="en-GB" sz="1600" dirty="0">
                <a:solidFill>
                  <a:schemeClr val="bg1"/>
                </a:solidFill>
                <a:hlinkClick r:id="rId9">
                  <a:extLst>
                    <a:ext uri="{A12FA001-AC4F-418D-AE19-62706E023703}">
                      <ahyp:hlinkClr xmlns:ahyp="http://schemas.microsoft.com/office/drawing/2018/hyperlinkcolor" val="tx"/>
                    </a:ext>
                  </a:extLst>
                </a:hlinkClick>
              </a:rPr>
              <a:t>Tips for building rapport</a:t>
            </a:r>
            <a:endParaRPr lang="en-GB" sz="1600" dirty="0">
              <a:solidFill>
                <a:schemeClr val="bg1"/>
              </a:solidFill>
            </a:endParaRPr>
          </a:p>
        </p:txBody>
      </p:sp>
      <p:sp>
        <p:nvSpPr>
          <p:cNvPr id="2" name="TextBox 1">
            <a:extLst>
              <a:ext uri="{FF2B5EF4-FFF2-40B4-BE49-F238E27FC236}">
                <a16:creationId xmlns:a16="http://schemas.microsoft.com/office/drawing/2014/main" id="{449DA09F-28F3-94C1-223B-FFF8B0BE052C}"/>
              </a:ext>
            </a:extLst>
          </p:cNvPr>
          <p:cNvSpPr txBox="1"/>
          <p:nvPr/>
        </p:nvSpPr>
        <p:spPr>
          <a:xfrm>
            <a:off x="398871" y="9623619"/>
            <a:ext cx="4610681" cy="861774"/>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br>
              <a:rPr lang="en-GB" sz="1000" dirty="0"/>
            </a:br>
            <a:br>
              <a:rPr lang="en-GB" sz="1000" dirty="0"/>
            </a:b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10"/>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spTree>
    <p:extLst>
      <p:ext uri="{BB962C8B-B14F-4D97-AF65-F5344CB8AC3E}">
        <p14:creationId xmlns:p14="http://schemas.microsoft.com/office/powerpoint/2010/main" val="16108758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A5267A1-15D7-5E30-1A01-A141881804EF}"/>
              </a:ext>
            </a:extLst>
          </p:cNvPr>
          <p:cNvGrpSpPr>
            <a:grpSpLocks noGrp="1" noUngrp="1" noRot="1" noMove="1" noResize="1"/>
          </p:cNvGrpSpPr>
          <p:nvPr/>
        </p:nvGrpSpPr>
        <p:grpSpPr>
          <a:xfrm>
            <a:off x="-132522" y="9413939"/>
            <a:ext cx="7692197" cy="1274614"/>
            <a:chOff x="-132522" y="9417199"/>
            <a:chExt cx="7692197" cy="1274614"/>
          </a:xfrm>
        </p:grpSpPr>
        <p:pic>
          <p:nvPicPr>
            <p:cNvPr id="9" name="Picture 8">
              <a:extLst>
                <a:ext uri="{FF2B5EF4-FFF2-40B4-BE49-F238E27FC236}">
                  <a16:creationId xmlns:a16="http://schemas.microsoft.com/office/drawing/2014/main" id="{D73EF61F-4AEA-34D2-5952-EE0D6C11B3F7}"/>
                </a:ext>
              </a:extLst>
            </p:cNvPr>
            <p:cNvPicPr>
              <a:picLocks noGrp="1" noRot="1" noMove="1" noResize="1" noEditPoints="1" noAdjustHandles="1" noChangeArrowheads="1" noChangeShapeType="1" noCrop="1"/>
            </p:cNvPicPr>
            <p:nvPr/>
          </p:nvPicPr>
          <p:blipFill rotWithShape="1">
            <a:blip r:embed="rId2">
              <a:grayscl/>
            </a:blip>
            <a:srcRect l="37043"/>
            <a:stretch/>
          </p:blipFill>
          <p:spPr>
            <a:xfrm>
              <a:off x="-132522" y="9417199"/>
              <a:ext cx="7692197" cy="1274614"/>
            </a:xfrm>
            <a:prstGeom prst="rect">
              <a:avLst/>
            </a:prstGeom>
          </p:spPr>
        </p:pic>
        <p:pic>
          <p:nvPicPr>
            <p:cNvPr id="17" name="Picture 16">
              <a:extLst>
                <a:ext uri="{FF2B5EF4-FFF2-40B4-BE49-F238E27FC236}">
                  <a16:creationId xmlns:a16="http://schemas.microsoft.com/office/drawing/2014/main" id="{AD0750CC-DCC0-5BF3-C011-E51E1E9E6612}"/>
                </a:ext>
              </a:extLst>
            </p:cNvPr>
            <p:cNvPicPr>
              <a:picLocks noGrp="1" noRot="1" noMove="1" noResize="1" noEditPoints="1" noAdjustHandles="1" noChangeArrowheads="1" noChangeShapeType="1" noCrop="1"/>
            </p:cNvPicPr>
            <p:nvPr/>
          </p:nvPicPr>
          <p:blipFill>
            <a:blip r:embed="rId3">
              <a:grayscl/>
            </a:blip>
            <a:stretch>
              <a:fillRect/>
            </a:stretch>
          </p:blipFill>
          <p:spPr>
            <a:xfrm>
              <a:off x="5591538" y="9961971"/>
              <a:ext cx="1478572" cy="447463"/>
            </a:xfrm>
            <a:prstGeom prst="rect">
              <a:avLst/>
            </a:prstGeom>
          </p:spPr>
        </p:pic>
      </p:grpSp>
      <p:sp>
        <p:nvSpPr>
          <p:cNvPr id="12" name="Rectangle: Rounded Corners 11">
            <a:extLst>
              <a:ext uri="{FF2B5EF4-FFF2-40B4-BE49-F238E27FC236}">
                <a16:creationId xmlns:a16="http://schemas.microsoft.com/office/drawing/2014/main" id="{ADABB06C-7E54-1C16-03AE-A59DD9619838}"/>
              </a:ext>
            </a:extLst>
          </p:cNvPr>
          <p:cNvSpPr/>
          <p:nvPr/>
        </p:nvSpPr>
        <p:spPr>
          <a:xfrm>
            <a:off x="437957" y="1964935"/>
            <a:ext cx="6821403" cy="1965467"/>
          </a:xfrm>
          <a:prstGeom prst="roundRect">
            <a:avLst>
              <a:gd name="adj" fmla="val 0"/>
            </a:avLst>
          </a:prstGeom>
          <a:solidFill>
            <a:schemeClr val="bg1"/>
          </a:solidFill>
          <a:ln w="28575">
            <a:solidFill>
              <a:srgbClr val="990099"/>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5ED4E9E-8D7C-F92C-7503-B8D49DA7FFEA}"/>
              </a:ext>
            </a:extLst>
          </p:cNvPr>
          <p:cNvSpPr txBox="1"/>
          <p:nvPr/>
        </p:nvSpPr>
        <p:spPr>
          <a:xfrm>
            <a:off x="577489" y="327418"/>
            <a:ext cx="6626087" cy="400110"/>
          </a:xfrm>
          <a:prstGeom prst="rect">
            <a:avLst/>
          </a:prstGeom>
          <a:noFill/>
        </p:spPr>
        <p:txBody>
          <a:bodyPr wrap="square" rtlCol="0">
            <a:spAutoFit/>
          </a:bodyPr>
          <a:lstStyle/>
          <a:p>
            <a:pPr algn="ctr"/>
            <a:r>
              <a:rPr lang="en-GB" sz="2000" b="1" dirty="0">
                <a:solidFill>
                  <a:srgbClr val="990099"/>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0" y="706827"/>
            <a:ext cx="7559675" cy="369332"/>
          </a:xfrm>
          <a:prstGeom prst="rect">
            <a:avLst/>
          </a:prstGeom>
          <a:noFill/>
        </p:spPr>
        <p:txBody>
          <a:bodyPr wrap="square" rtlCol="0">
            <a:spAutoFit/>
          </a:bodyPr>
          <a:lstStyle/>
          <a:p>
            <a:pPr algn="ctr"/>
            <a:r>
              <a:rPr lang="en-GB" dirty="0"/>
              <a:t>Final Year: </a:t>
            </a:r>
            <a:r>
              <a:rPr lang="en-GB" b="1" i="1" dirty="0"/>
              <a:t>Term 2</a:t>
            </a:r>
          </a:p>
        </p:txBody>
      </p:sp>
      <p:sp>
        <p:nvSpPr>
          <p:cNvPr id="15" name="TextBox 14">
            <a:extLst>
              <a:ext uri="{FF2B5EF4-FFF2-40B4-BE49-F238E27FC236}">
                <a16:creationId xmlns:a16="http://schemas.microsoft.com/office/drawing/2014/main" id="{B901FACC-3AB6-548C-A20A-7301A7EF5AE5}"/>
              </a:ext>
            </a:extLst>
          </p:cNvPr>
          <p:cNvSpPr txBox="1"/>
          <p:nvPr/>
        </p:nvSpPr>
        <p:spPr>
          <a:xfrm>
            <a:off x="342605" y="1139024"/>
            <a:ext cx="6916755" cy="646331"/>
          </a:xfrm>
          <a:prstGeom prst="rect">
            <a:avLst/>
          </a:prstGeom>
          <a:noFill/>
        </p:spPr>
        <p:txBody>
          <a:bodyPr wrap="square" rtlCol="0">
            <a:spAutoFit/>
          </a:bodyPr>
          <a:lstStyle/>
          <a:p>
            <a:r>
              <a:rPr lang="en-GB" sz="1200" dirty="0"/>
              <a:t>The following guidance has been created by students and is intended as inspiration for a productive meeting at this point in your tutee’s university journey. Students at Warwick come from a range of backgrounds and will have different interests and needs so your conversation should always be tailored to the individual tutee. </a:t>
            </a:r>
          </a:p>
        </p:txBody>
      </p:sp>
      <p:sp>
        <p:nvSpPr>
          <p:cNvPr id="21" name="TextBox 20">
            <a:extLst>
              <a:ext uri="{FF2B5EF4-FFF2-40B4-BE49-F238E27FC236}">
                <a16:creationId xmlns:a16="http://schemas.microsoft.com/office/drawing/2014/main" id="{45FFA420-8E03-7C0F-4A99-AA7BCEE51B56}"/>
              </a:ext>
            </a:extLst>
          </p:cNvPr>
          <p:cNvSpPr txBox="1"/>
          <p:nvPr/>
        </p:nvSpPr>
        <p:spPr>
          <a:xfrm>
            <a:off x="444968" y="1960795"/>
            <a:ext cx="6814393" cy="338554"/>
          </a:xfrm>
          <a:prstGeom prst="rect">
            <a:avLst/>
          </a:prstGeom>
          <a:solidFill>
            <a:srgbClr val="990099"/>
          </a:solidFill>
          <a:ln>
            <a:solidFill>
              <a:srgbClr val="990099"/>
            </a:solidFill>
          </a:ln>
        </p:spPr>
        <p:txBody>
          <a:bodyPr wrap="square" rtlCol="0">
            <a:spAutoFit/>
          </a:bodyPr>
          <a:lstStyle/>
          <a:p>
            <a:pPr algn="ctr"/>
            <a:r>
              <a:rPr lang="en-GB" sz="1600" dirty="0">
                <a:solidFill>
                  <a:schemeClr val="bg1"/>
                </a:solidFill>
              </a:rPr>
              <a:t>Suggested conversation starters:</a:t>
            </a:r>
          </a:p>
        </p:txBody>
      </p:sp>
      <p:sp>
        <p:nvSpPr>
          <p:cNvPr id="3" name="Rectangle: Rounded Corners 2">
            <a:extLst>
              <a:ext uri="{FF2B5EF4-FFF2-40B4-BE49-F238E27FC236}">
                <a16:creationId xmlns:a16="http://schemas.microsoft.com/office/drawing/2014/main" id="{F3519CF2-2075-185E-0DE3-9D4B9ED24EA4}"/>
              </a:ext>
            </a:extLst>
          </p:cNvPr>
          <p:cNvSpPr/>
          <p:nvPr/>
        </p:nvSpPr>
        <p:spPr>
          <a:xfrm>
            <a:off x="464309" y="4119764"/>
            <a:ext cx="3548302" cy="5015056"/>
          </a:xfrm>
          <a:prstGeom prst="roundRect">
            <a:avLst>
              <a:gd name="adj" fmla="val 0"/>
            </a:avLst>
          </a:prstGeom>
          <a:solidFill>
            <a:schemeClr val="bg1"/>
          </a:solidFill>
          <a:ln w="28575">
            <a:solidFill>
              <a:srgbClr val="AB2B8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18253E28-7120-871A-6D81-12BBCB28033D}"/>
              </a:ext>
            </a:extLst>
          </p:cNvPr>
          <p:cNvSpPr txBox="1"/>
          <p:nvPr/>
        </p:nvSpPr>
        <p:spPr>
          <a:xfrm>
            <a:off x="451497" y="4109523"/>
            <a:ext cx="3548302" cy="338554"/>
          </a:xfrm>
          <a:prstGeom prst="rect">
            <a:avLst/>
          </a:prstGeom>
          <a:solidFill>
            <a:srgbClr val="AB2B80"/>
          </a:solidFill>
          <a:ln>
            <a:solidFill>
              <a:srgbClr val="AB2B80"/>
            </a:solidFill>
          </a:ln>
        </p:spPr>
        <p:txBody>
          <a:bodyPr wrap="square" rtlCol="0">
            <a:spAutoFit/>
          </a:bodyPr>
          <a:lstStyle/>
          <a:p>
            <a:pPr algn="ctr"/>
            <a:r>
              <a:rPr lang="en-GB" sz="1600" dirty="0">
                <a:solidFill>
                  <a:schemeClr val="bg1"/>
                </a:solidFill>
              </a:rPr>
              <a:t>Relevant topics to discuss:</a:t>
            </a:r>
          </a:p>
        </p:txBody>
      </p:sp>
      <p:sp>
        <p:nvSpPr>
          <p:cNvPr id="28" name="TextBox 27">
            <a:extLst>
              <a:ext uri="{FF2B5EF4-FFF2-40B4-BE49-F238E27FC236}">
                <a16:creationId xmlns:a16="http://schemas.microsoft.com/office/drawing/2014/main" id="{9AA67C4E-1894-B002-9AAB-58A352864900}"/>
              </a:ext>
            </a:extLst>
          </p:cNvPr>
          <p:cNvSpPr txBox="1"/>
          <p:nvPr/>
        </p:nvSpPr>
        <p:spPr>
          <a:xfrm>
            <a:off x="603685" y="4524458"/>
            <a:ext cx="3295325" cy="3985706"/>
          </a:xfrm>
          <a:prstGeom prst="rect">
            <a:avLst/>
          </a:prstGeom>
          <a:noFill/>
        </p:spPr>
        <p:txBody>
          <a:bodyPr wrap="square" lIns="91440" tIns="45720" rIns="91440" bIns="45720" anchor="t">
            <a:spAutoFit/>
          </a:bodyPr>
          <a:lstStyle/>
          <a:p>
            <a:pPr marL="171450" indent="-171450">
              <a:buFont typeface="Arial" panose="020B0604020202020204" pitchFamily="34" charset="0"/>
              <a:buChar char="•"/>
            </a:pPr>
            <a:r>
              <a:rPr lang="en-GB" sz="1100" dirty="0">
                <a:ea typeface="+mn-lt"/>
                <a:cs typeface="+mn-lt"/>
              </a:rPr>
              <a:t>Remind students of self-certification and mitigating circumstances - how to submit and the importance of seeking support</a:t>
            </a:r>
            <a:endParaRPr lang="en-US" sz="1100" dirty="0">
              <a:ea typeface="+mn-lt"/>
              <a:cs typeface="+mn-lt"/>
            </a:endParaRPr>
          </a:p>
          <a:p>
            <a:pPr marL="171450" indent="-171450">
              <a:buFont typeface="Arial" panose="020B0604020202020204" pitchFamily="34" charset="0"/>
              <a:buChar char="•"/>
            </a:pPr>
            <a:r>
              <a:rPr lang="en-GB" sz="1100" dirty="0">
                <a:ea typeface="+mn-lt"/>
                <a:cs typeface="+mn-lt"/>
              </a:rPr>
              <a:t>Encourage students to look at the University </a:t>
            </a:r>
            <a:r>
              <a:rPr lang="en-GB" sz="1100" dirty="0">
                <a:ea typeface="+mn-lt"/>
                <a:cs typeface="+mn-lt"/>
                <a:hlinkClick r:id="rId4"/>
              </a:rPr>
              <a:t>cost-of-living</a:t>
            </a:r>
            <a:r>
              <a:rPr lang="en-GB" sz="1100" dirty="0">
                <a:ea typeface="+mn-lt"/>
                <a:cs typeface="+mn-lt"/>
              </a:rPr>
              <a:t> information</a:t>
            </a:r>
            <a:endParaRPr lang="en-GB" sz="1100" dirty="0">
              <a:cs typeface="Calibri"/>
            </a:endParaRPr>
          </a:p>
          <a:p>
            <a:pPr marL="171450" indent="-171450">
              <a:buFont typeface="Arial" panose="020B0604020202020204" pitchFamily="34" charset="0"/>
              <a:buChar char="•"/>
            </a:pPr>
            <a:r>
              <a:rPr lang="en-GB" sz="1100" dirty="0"/>
              <a:t>Discuss future pathways and encourage applications for graduate roles, if appropriate</a:t>
            </a:r>
            <a:endParaRPr lang="en-GB" sz="1100" dirty="0">
              <a:cs typeface="Calibri"/>
            </a:endParaRPr>
          </a:p>
          <a:p>
            <a:pPr marL="171450" indent="-171450">
              <a:buFont typeface="Arial" panose="020B0604020202020204" pitchFamily="34" charset="0"/>
              <a:buChar char="•"/>
            </a:pPr>
            <a:r>
              <a:rPr lang="en-GB" sz="1100" dirty="0"/>
              <a:t>Find out how they are getting on with their dissertation or final year project, if relevant</a:t>
            </a:r>
            <a:endParaRPr lang="en-GB" sz="1100" dirty="0">
              <a:cs typeface="Calibri"/>
            </a:endParaRPr>
          </a:p>
          <a:p>
            <a:pPr marL="171450" indent="-171450">
              <a:buFont typeface="Arial" panose="020B0604020202020204" pitchFamily="34" charset="0"/>
              <a:buChar char="•"/>
            </a:pPr>
            <a:r>
              <a:rPr lang="en-GB" sz="1100" dirty="0"/>
              <a:t>Encourage planning for life after Warwick and engagement with Careers and Skills to understand options</a:t>
            </a:r>
            <a:endParaRPr lang="en-GB" sz="1100" dirty="0">
              <a:cs typeface="Calibri"/>
            </a:endParaRPr>
          </a:p>
          <a:p>
            <a:pPr marL="171450" indent="-171450">
              <a:buFont typeface="Arial" panose="020B0604020202020204" pitchFamily="34" charset="0"/>
              <a:buChar char="•"/>
            </a:pPr>
            <a:r>
              <a:rPr lang="en-GB" sz="1100" dirty="0"/>
              <a:t>Highlight the </a:t>
            </a:r>
            <a:r>
              <a:rPr lang="en-GB" sz="1100" dirty="0">
                <a:hlinkClick r:id="rId5"/>
              </a:rPr>
              <a:t>NSS</a:t>
            </a:r>
            <a:r>
              <a:rPr lang="en-GB" sz="1100" dirty="0"/>
              <a:t> and ways for students to feedback about their time at university</a:t>
            </a:r>
            <a:endParaRPr lang="en-GB" sz="1100" dirty="0">
              <a:cs typeface="Calibri"/>
            </a:endParaRPr>
          </a:p>
          <a:p>
            <a:pPr marL="171450" indent="-171450">
              <a:buFont typeface="Arial" panose="020B0604020202020204" pitchFamily="34" charset="0"/>
              <a:buChar char="•"/>
            </a:pPr>
            <a:r>
              <a:rPr lang="en-GB" sz="1100" dirty="0">
                <a:ea typeface="+mn-lt"/>
                <a:cs typeface="+mn-lt"/>
              </a:rPr>
              <a:t>As a personal tutor you should have been informed if a student has disclosed a disability. It is important that you ask about this during the meeting to see how they are finding things and whether reasonable adjustments are in place. Check if any special examination arrangements are required, prior to Term 2 deadline – and signpost to Disability Services, if needed.</a:t>
            </a:r>
            <a:endParaRPr lang="en-GB" sz="1100" dirty="0">
              <a:cs typeface="Calibri"/>
            </a:endParaRPr>
          </a:p>
          <a:p>
            <a:pPr marL="285750" indent="-285750">
              <a:buFont typeface="Arial" panose="020B0604020202020204" pitchFamily="34" charset="0"/>
              <a:buChar char="•"/>
            </a:pPr>
            <a:endParaRPr lang="en-GB" sz="1100" dirty="0">
              <a:cs typeface="Calibri"/>
            </a:endParaRPr>
          </a:p>
        </p:txBody>
      </p:sp>
      <p:sp>
        <p:nvSpPr>
          <p:cNvPr id="13" name="TextBox 12">
            <a:extLst>
              <a:ext uri="{FF2B5EF4-FFF2-40B4-BE49-F238E27FC236}">
                <a16:creationId xmlns:a16="http://schemas.microsoft.com/office/drawing/2014/main" id="{E32BE6B3-73D3-C2B4-D145-E83D3A5AECEE}"/>
              </a:ext>
            </a:extLst>
          </p:cNvPr>
          <p:cNvSpPr txBox="1"/>
          <p:nvPr/>
        </p:nvSpPr>
        <p:spPr>
          <a:xfrm>
            <a:off x="640244" y="2350377"/>
            <a:ext cx="6481473" cy="938719"/>
          </a:xfrm>
          <a:prstGeom prst="rect">
            <a:avLst/>
          </a:prstGeom>
          <a:noFill/>
        </p:spPr>
        <p:txBody>
          <a:bodyPr wrap="square" lIns="91440" tIns="45720" rIns="91440" bIns="45720" anchor="t">
            <a:spAutoFit/>
          </a:bodyPr>
          <a:lstStyle/>
          <a:p>
            <a:pPr marL="171450" indent="-171450">
              <a:buFont typeface="Arial" panose="020B0604020202020204" pitchFamily="34" charset="0"/>
              <a:buChar char="•"/>
            </a:pPr>
            <a:r>
              <a:rPr lang="en-GB" sz="1100" dirty="0"/>
              <a:t>Is there any specific feedback you would like to discuss from returned assessments?</a:t>
            </a:r>
          </a:p>
          <a:p>
            <a:pPr marL="171450" indent="-171450">
              <a:buFont typeface="Arial" panose="020B0604020202020204" pitchFamily="34" charset="0"/>
              <a:buChar char="•"/>
            </a:pPr>
            <a:r>
              <a:rPr lang="en-GB" sz="1100" dirty="0"/>
              <a:t>How has your final year project been progressing (where relevant)?</a:t>
            </a:r>
            <a:endParaRPr lang="en-GB" sz="1100" dirty="0">
              <a:cs typeface="Calibri"/>
            </a:endParaRPr>
          </a:p>
          <a:p>
            <a:pPr marL="171450" indent="-171450">
              <a:buFont typeface="Arial" panose="020B0604020202020204" pitchFamily="34" charset="0"/>
              <a:buChar char="•"/>
            </a:pPr>
            <a:r>
              <a:rPr lang="en-GB" sz="1100" dirty="0"/>
              <a:t>How are you ensuring that you have a good work and social balance?</a:t>
            </a:r>
          </a:p>
          <a:p>
            <a:pPr marL="171450" indent="-171450">
              <a:buFont typeface="Arial" panose="020B0604020202020204" pitchFamily="34" charset="0"/>
              <a:buChar char="•"/>
            </a:pPr>
            <a:r>
              <a:rPr lang="en-GB" sz="1100" dirty="0"/>
              <a:t>What plans do you have after graduating? Have you considered post-graduate study?</a:t>
            </a:r>
          </a:p>
          <a:p>
            <a:pPr marL="285750" indent="-285750">
              <a:buFont typeface="Arial" panose="020B0604020202020204" pitchFamily="34" charset="0"/>
              <a:buChar char="•"/>
            </a:pPr>
            <a:endParaRPr lang="en-GB" sz="1100" dirty="0"/>
          </a:p>
        </p:txBody>
      </p:sp>
      <p:sp>
        <p:nvSpPr>
          <p:cNvPr id="4" name="TextBox 3">
            <a:extLst>
              <a:ext uri="{FF2B5EF4-FFF2-40B4-BE49-F238E27FC236}">
                <a16:creationId xmlns:a16="http://schemas.microsoft.com/office/drawing/2014/main" id="{3B09A776-BFF4-3912-957A-2B35630CCF54}"/>
              </a:ext>
            </a:extLst>
          </p:cNvPr>
          <p:cNvSpPr txBox="1"/>
          <p:nvPr/>
        </p:nvSpPr>
        <p:spPr>
          <a:xfrm>
            <a:off x="398871" y="9623619"/>
            <a:ext cx="4610681" cy="861774"/>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br>
              <a:rPr lang="en-GB" sz="1000" dirty="0"/>
            </a:br>
            <a:br>
              <a:rPr lang="en-GB" sz="1000" dirty="0"/>
            </a:b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6"/>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sp>
        <p:nvSpPr>
          <p:cNvPr id="7" name="Rectangle: Rounded Corners 6">
            <a:extLst>
              <a:ext uri="{FF2B5EF4-FFF2-40B4-BE49-F238E27FC236}">
                <a16:creationId xmlns:a16="http://schemas.microsoft.com/office/drawing/2014/main" id="{52A43447-AFC1-7B5C-24B8-6D84F430EE4C}"/>
              </a:ext>
            </a:extLst>
          </p:cNvPr>
          <p:cNvSpPr/>
          <p:nvPr/>
        </p:nvSpPr>
        <p:spPr>
          <a:xfrm>
            <a:off x="4458203" y="6653141"/>
            <a:ext cx="2734896" cy="2481679"/>
          </a:xfrm>
          <a:prstGeom prst="roundRect">
            <a:avLst>
              <a:gd name="adj" fmla="val 0"/>
            </a:avLst>
          </a:prstGeom>
          <a:solidFill>
            <a:schemeClr val="bg1"/>
          </a:solidFill>
          <a:ln w="28575">
            <a:solidFill>
              <a:srgbClr val="DE7CBD"/>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E669DD92-F2CA-18EA-EE3C-4550B7BE2B88}"/>
              </a:ext>
            </a:extLst>
          </p:cNvPr>
          <p:cNvSpPr txBox="1"/>
          <p:nvPr/>
        </p:nvSpPr>
        <p:spPr>
          <a:xfrm>
            <a:off x="4471016" y="6653141"/>
            <a:ext cx="2722082" cy="338554"/>
          </a:xfrm>
          <a:prstGeom prst="rect">
            <a:avLst/>
          </a:prstGeom>
          <a:solidFill>
            <a:srgbClr val="DE7CBD"/>
          </a:solidFill>
          <a:ln>
            <a:solidFill>
              <a:srgbClr val="DE7CBD"/>
            </a:solidFill>
          </a:ln>
        </p:spPr>
        <p:txBody>
          <a:bodyPr wrap="square" rtlCol="0">
            <a:spAutoFit/>
          </a:bodyPr>
          <a:lstStyle/>
          <a:p>
            <a:pPr algn="ctr"/>
            <a:r>
              <a:rPr lang="en-GB" sz="1600" dirty="0">
                <a:solidFill>
                  <a:schemeClr val="bg1"/>
                </a:solidFill>
                <a:hlinkClick r:id="rId7">
                  <a:extLst>
                    <a:ext uri="{A12FA001-AC4F-418D-AE19-62706E023703}">
                      <ahyp:hlinkClr xmlns:ahyp="http://schemas.microsoft.com/office/drawing/2018/hyperlinkcolor" val="tx"/>
                    </a:ext>
                  </a:extLst>
                </a:hlinkClick>
              </a:rPr>
              <a:t>Useful services/opportunities</a:t>
            </a:r>
            <a:endParaRPr lang="en-GB" sz="1600" dirty="0">
              <a:solidFill>
                <a:schemeClr val="bg1"/>
              </a:solidFill>
            </a:endParaRPr>
          </a:p>
        </p:txBody>
      </p:sp>
      <p:pic>
        <p:nvPicPr>
          <p:cNvPr id="22" name="Picture 21" descr="Qr code&#10;&#10;Description automatically generated">
            <a:extLst>
              <a:ext uri="{FF2B5EF4-FFF2-40B4-BE49-F238E27FC236}">
                <a16:creationId xmlns:a16="http://schemas.microsoft.com/office/drawing/2014/main" id="{6A788A4E-450E-C773-F2C5-307AFED0E43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94330" y="7121768"/>
            <a:ext cx="1834917" cy="1834917"/>
          </a:xfrm>
          <a:prstGeom prst="rect">
            <a:avLst/>
          </a:prstGeom>
        </p:spPr>
      </p:pic>
      <p:sp>
        <p:nvSpPr>
          <p:cNvPr id="24" name="Rectangle: Rounded Corners 23">
            <a:extLst>
              <a:ext uri="{FF2B5EF4-FFF2-40B4-BE49-F238E27FC236}">
                <a16:creationId xmlns:a16="http://schemas.microsoft.com/office/drawing/2014/main" id="{F7C960B4-FC06-21E1-7280-8B10FB3C1621}"/>
              </a:ext>
            </a:extLst>
          </p:cNvPr>
          <p:cNvSpPr/>
          <p:nvPr/>
        </p:nvSpPr>
        <p:spPr>
          <a:xfrm>
            <a:off x="4413847" y="4109523"/>
            <a:ext cx="2789729" cy="2277714"/>
          </a:xfrm>
          <a:prstGeom prst="roundRect">
            <a:avLst>
              <a:gd name="adj" fmla="val 0"/>
            </a:avLst>
          </a:prstGeom>
          <a:noFill/>
          <a:ln w="28575">
            <a:solidFill>
              <a:srgbClr val="CC3399"/>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EC26F38B-A30E-CE47-D70B-A6D31E66D1AB}"/>
              </a:ext>
            </a:extLst>
          </p:cNvPr>
          <p:cNvSpPr txBox="1"/>
          <p:nvPr/>
        </p:nvSpPr>
        <p:spPr>
          <a:xfrm>
            <a:off x="4426660" y="4101174"/>
            <a:ext cx="2776395" cy="338554"/>
          </a:xfrm>
          <a:prstGeom prst="rect">
            <a:avLst/>
          </a:prstGeom>
          <a:solidFill>
            <a:srgbClr val="CC3399"/>
          </a:solidFill>
          <a:ln>
            <a:solidFill>
              <a:srgbClr val="CC3399"/>
            </a:solidFill>
          </a:ln>
        </p:spPr>
        <p:txBody>
          <a:bodyPr wrap="square" rtlCol="0">
            <a:spAutoFit/>
          </a:bodyPr>
          <a:lstStyle/>
          <a:p>
            <a:pPr algn="ctr"/>
            <a:r>
              <a:rPr lang="en-GB" sz="1600" dirty="0">
                <a:solidFill>
                  <a:schemeClr val="bg1"/>
                </a:solidFill>
                <a:hlinkClick r:id="rId9">
                  <a:extLst>
                    <a:ext uri="{A12FA001-AC4F-418D-AE19-62706E023703}">
                      <ahyp:hlinkClr xmlns:ahyp="http://schemas.microsoft.com/office/drawing/2018/hyperlinkcolor" val="tx"/>
                    </a:ext>
                  </a:extLst>
                </a:hlinkClick>
              </a:rPr>
              <a:t>Careers Support Guidance</a:t>
            </a:r>
            <a:endParaRPr lang="en-GB" sz="1600" dirty="0">
              <a:solidFill>
                <a:schemeClr val="bg1"/>
              </a:solidFill>
            </a:endParaRPr>
          </a:p>
        </p:txBody>
      </p:sp>
      <p:pic>
        <p:nvPicPr>
          <p:cNvPr id="26" name="Picture 25" descr="Qr code&#10;&#10;Description automatically generated">
            <a:extLst>
              <a:ext uri="{FF2B5EF4-FFF2-40B4-BE49-F238E27FC236}">
                <a16:creationId xmlns:a16="http://schemas.microsoft.com/office/drawing/2014/main" id="{2FBA8E03-F88E-AC42-4ABC-1439FCCD491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894330" y="4521389"/>
            <a:ext cx="1794409" cy="1794409"/>
          </a:xfrm>
          <a:prstGeom prst="rect">
            <a:avLst/>
          </a:prstGeom>
        </p:spPr>
      </p:pic>
    </p:spTree>
    <p:extLst>
      <p:ext uri="{BB962C8B-B14F-4D97-AF65-F5344CB8AC3E}">
        <p14:creationId xmlns:p14="http://schemas.microsoft.com/office/powerpoint/2010/main" val="35865191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A5267A1-15D7-5E30-1A01-A141881804EF}"/>
              </a:ext>
            </a:extLst>
          </p:cNvPr>
          <p:cNvGrpSpPr>
            <a:grpSpLocks noGrp="1" noUngrp="1" noRot="1" noMove="1" noResize="1"/>
          </p:cNvGrpSpPr>
          <p:nvPr/>
        </p:nvGrpSpPr>
        <p:grpSpPr>
          <a:xfrm>
            <a:off x="-132522" y="9413939"/>
            <a:ext cx="7692197" cy="1274614"/>
            <a:chOff x="-132522" y="9417199"/>
            <a:chExt cx="7692197" cy="1274614"/>
          </a:xfrm>
        </p:grpSpPr>
        <p:pic>
          <p:nvPicPr>
            <p:cNvPr id="9" name="Picture 8">
              <a:extLst>
                <a:ext uri="{FF2B5EF4-FFF2-40B4-BE49-F238E27FC236}">
                  <a16:creationId xmlns:a16="http://schemas.microsoft.com/office/drawing/2014/main" id="{D73EF61F-4AEA-34D2-5952-EE0D6C11B3F7}"/>
                </a:ext>
              </a:extLst>
            </p:cNvPr>
            <p:cNvPicPr>
              <a:picLocks noGrp="1" noRot="1" noMove="1" noResize="1" noEditPoints="1" noAdjustHandles="1" noChangeArrowheads="1" noChangeShapeType="1" noCrop="1"/>
            </p:cNvPicPr>
            <p:nvPr/>
          </p:nvPicPr>
          <p:blipFill rotWithShape="1">
            <a:blip r:embed="rId2">
              <a:grayscl/>
            </a:blip>
            <a:srcRect l="37043"/>
            <a:stretch/>
          </p:blipFill>
          <p:spPr>
            <a:xfrm>
              <a:off x="-132522" y="9417199"/>
              <a:ext cx="7692197" cy="1274614"/>
            </a:xfrm>
            <a:prstGeom prst="rect">
              <a:avLst/>
            </a:prstGeom>
          </p:spPr>
        </p:pic>
        <p:pic>
          <p:nvPicPr>
            <p:cNvPr id="17" name="Picture 16">
              <a:extLst>
                <a:ext uri="{FF2B5EF4-FFF2-40B4-BE49-F238E27FC236}">
                  <a16:creationId xmlns:a16="http://schemas.microsoft.com/office/drawing/2014/main" id="{AD0750CC-DCC0-5BF3-C011-E51E1E9E6612}"/>
                </a:ext>
              </a:extLst>
            </p:cNvPr>
            <p:cNvPicPr>
              <a:picLocks noGrp="1" noRot="1" noMove="1" noResize="1" noEditPoints="1" noAdjustHandles="1" noChangeArrowheads="1" noChangeShapeType="1" noCrop="1"/>
            </p:cNvPicPr>
            <p:nvPr/>
          </p:nvPicPr>
          <p:blipFill>
            <a:blip r:embed="rId3">
              <a:grayscl/>
            </a:blip>
            <a:stretch>
              <a:fillRect/>
            </a:stretch>
          </p:blipFill>
          <p:spPr>
            <a:xfrm>
              <a:off x="5591538" y="9961971"/>
              <a:ext cx="1478572" cy="447463"/>
            </a:xfrm>
            <a:prstGeom prst="rect">
              <a:avLst/>
            </a:prstGeom>
          </p:spPr>
        </p:pic>
      </p:grpSp>
      <p:sp>
        <p:nvSpPr>
          <p:cNvPr id="12" name="Rectangle: Rounded Corners 11">
            <a:extLst>
              <a:ext uri="{FF2B5EF4-FFF2-40B4-BE49-F238E27FC236}">
                <a16:creationId xmlns:a16="http://schemas.microsoft.com/office/drawing/2014/main" id="{ADABB06C-7E54-1C16-03AE-A59DD9619838}"/>
              </a:ext>
            </a:extLst>
          </p:cNvPr>
          <p:cNvSpPr/>
          <p:nvPr/>
        </p:nvSpPr>
        <p:spPr>
          <a:xfrm>
            <a:off x="437957" y="1964935"/>
            <a:ext cx="6821403" cy="1828141"/>
          </a:xfrm>
          <a:prstGeom prst="roundRect">
            <a:avLst>
              <a:gd name="adj" fmla="val 0"/>
            </a:avLst>
          </a:prstGeom>
          <a:solidFill>
            <a:schemeClr val="bg1"/>
          </a:solidFill>
          <a:ln w="28575">
            <a:solidFill>
              <a:srgbClr val="990099"/>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5ED4E9E-8D7C-F92C-7503-B8D49DA7FFEA}"/>
              </a:ext>
            </a:extLst>
          </p:cNvPr>
          <p:cNvSpPr txBox="1"/>
          <p:nvPr/>
        </p:nvSpPr>
        <p:spPr>
          <a:xfrm>
            <a:off x="577489" y="327418"/>
            <a:ext cx="6626087" cy="400110"/>
          </a:xfrm>
          <a:prstGeom prst="rect">
            <a:avLst/>
          </a:prstGeom>
          <a:noFill/>
        </p:spPr>
        <p:txBody>
          <a:bodyPr wrap="square" rtlCol="0">
            <a:spAutoFit/>
          </a:bodyPr>
          <a:lstStyle/>
          <a:p>
            <a:pPr algn="ctr"/>
            <a:r>
              <a:rPr lang="en-GB" sz="2000" b="1" dirty="0">
                <a:solidFill>
                  <a:srgbClr val="990099"/>
                </a:solidFill>
              </a:rPr>
              <a:t>Personal Tutor Meeting: Conversation Starters</a:t>
            </a:r>
          </a:p>
        </p:txBody>
      </p:sp>
      <p:sp>
        <p:nvSpPr>
          <p:cNvPr id="11" name="TextBox 10">
            <a:extLst>
              <a:ext uri="{FF2B5EF4-FFF2-40B4-BE49-F238E27FC236}">
                <a16:creationId xmlns:a16="http://schemas.microsoft.com/office/drawing/2014/main" id="{79A46464-3909-C49E-92C0-E68B67D5AC82}"/>
              </a:ext>
            </a:extLst>
          </p:cNvPr>
          <p:cNvSpPr txBox="1"/>
          <p:nvPr/>
        </p:nvSpPr>
        <p:spPr>
          <a:xfrm>
            <a:off x="0" y="706827"/>
            <a:ext cx="7559675" cy="369332"/>
          </a:xfrm>
          <a:prstGeom prst="rect">
            <a:avLst/>
          </a:prstGeom>
          <a:noFill/>
        </p:spPr>
        <p:txBody>
          <a:bodyPr wrap="square" rtlCol="0">
            <a:spAutoFit/>
          </a:bodyPr>
          <a:lstStyle/>
          <a:p>
            <a:pPr algn="ctr"/>
            <a:r>
              <a:rPr lang="en-GB" dirty="0"/>
              <a:t>Final Year: </a:t>
            </a:r>
            <a:r>
              <a:rPr lang="en-GB" b="1" i="1" dirty="0"/>
              <a:t>Term 3</a:t>
            </a:r>
          </a:p>
        </p:txBody>
      </p:sp>
      <p:sp>
        <p:nvSpPr>
          <p:cNvPr id="15" name="TextBox 14">
            <a:extLst>
              <a:ext uri="{FF2B5EF4-FFF2-40B4-BE49-F238E27FC236}">
                <a16:creationId xmlns:a16="http://schemas.microsoft.com/office/drawing/2014/main" id="{B901FACC-3AB6-548C-A20A-7301A7EF5AE5}"/>
              </a:ext>
            </a:extLst>
          </p:cNvPr>
          <p:cNvSpPr txBox="1"/>
          <p:nvPr/>
        </p:nvSpPr>
        <p:spPr>
          <a:xfrm>
            <a:off x="342605" y="1139024"/>
            <a:ext cx="6916755" cy="646331"/>
          </a:xfrm>
          <a:prstGeom prst="rect">
            <a:avLst/>
          </a:prstGeom>
          <a:noFill/>
        </p:spPr>
        <p:txBody>
          <a:bodyPr wrap="square" rtlCol="0">
            <a:spAutoFit/>
          </a:bodyPr>
          <a:lstStyle/>
          <a:p>
            <a:r>
              <a:rPr lang="en-GB" sz="1200" dirty="0"/>
              <a:t>The following guidance has been created by students and is intended as inspiration for a productive meeting at this point in your tutee’s university journey. Students at Warwick come from a range of backgrounds and will have different interests and needs so your conversation should always be tailored to the individual tutee. </a:t>
            </a:r>
          </a:p>
        </p:txBody>
      </p:sp>
      <p:sp>
        <p:nvSpPr>
          <p:cNvPr id="21" name="TextBox 20">
            <a:extLst>
              <a:ext uri="{FF2B5EF4-FFF2-40B4-BE49-F238E27FC236}">
                <a16:creationId xmlns:a16="http://schemas.microsoft.com/office/drawing/2014/main" id="{45FFA420-8E03-7C0F-4A99-AA7BCEE51B56}"/>
              </a:ext>
            </a:extLst>
          </p:cNvPr>
          <p:cNvSpPr txBox="1"/>
          <p:nvPr/>
        </p:nvSpPr>
        <p:spPr>
          <a:xfrm>
            <a:off x="444968" y="1960795"/>
            <a:ext cx="6814393" cy="338554"/>
          </a:xfrm>
          <a:prstGeom prst="rect">
            <a:avLst/>
          </a:prstGeom>
          <a:solidFill>
            <a:srgbClr val="990099"/>
          </a:solidFill>
          <a:ln>
            <a:solidFill>
              <a:srgbClr val="990099"/>
            </a:solidFill>
          </a:ln>
        </p:spPr>
        <p:txBody>
          <a:bodyPr wrap="square" rtlCol="0">
            <a:spAutoFit/>
          </a:bodyPr>
          <a:lstStyle/>
          <a:p>
            <a:pPr algn="ctr"/>
            <a:r>
              <a:rPr lang="en-GB" sz="1600" dirty="0">
                <a:solidFill>
                  <a:schemeClr val="bg1"/>
                </a:solidFill>
              </a:rPr>
              <a:t>Suggested conversation starters:</a:t>
            </a:r>
          </a:p>
        </p:txBody>
      </p:sp>
      <p:sp>
        <p:nvSpPr>
          <p:cNvPr id="3" name="Rectangle: Rounded Corners 2">
            <a:extLst>
              <a:ext uri="{FF2B5EF4-FFF2-40B4-BE49-F238E27FC236}">
                <a16:creationId xmlns:a16="http://schemas.microsoft.com/office/drawing/2014/main" id="{F3519CF2-2075-185E-0DE3-9D4B9ED24EA4}"/>
              </a:ext>
            </a:extLst>
          </p:cNvPr>
          <p:cNvSpPr/>
          <p:nvPr/>
        </p:nvSpPr>
        <p:spPr>
          <a:xfrm>
            <a:off x="457781" y="4002035"/>
            <a:ext cx="3659637" cy="5063273"/>
          </a:xfrm>
          <a:prstGeom prst="roundRect">
            <a:avLst>
              <a:gd name="adj" fmla="val 0"/>
            </a:avLst>
          </a:prstGeom>
          <a:solidFill>
            <a:schemeClr val="bg1"/>
          </a:solidFill>
          <a:ln w="28575">
            <a:solidFill>
              <a:srgbClr val="AB2B8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18253E28-7120-871A-6D81-12BBCB28033D}"/>
              </a:ext>
            </a:extLst>
          </p:cNvPr>
          <p:cNvSpPr txBox="1"/>
          <p:nvPr/>
        </p:nvSpPr>
        <p:spPr>
          <a:xfrm>
            <a:off x="444969" y="3991796"/>
            <a:ext cx="3659637" cy="338554"/>
          </a:xfrm>
          <a:prstGeom prst="rect">
            <a:avLst/>
          </a:prstGeom>
          <a:solidFill>
            <a:srgbClr val="AB2B80"/>
          </a:solidFill>
          <a:ln>
            <a:solidFill>
              <a:srgbClr val="AB2B80"/>
            </a:solidFill>
          </a:ln>
        </p:spPr>
        <p:txBody>
          <a:bodyPr wrap="square" rtlCol="0">
            <a:spAutoFit/>
          </a:bodyPr>
          <a:lstStyle/>
          <a:p>
            <a:pPr algn="ctr"/>
            <a:r>
              <a:rPr lang="en-GB" sz="1600" dirty="0">
                <a:solidFill>
                  <a:schemeClr val="bg1"/>
                </a:solidFill>
              </a:rPr>
              <a:t>Relevant topics to discuss:</a:t>
            </a:r>
          </a:p>
        </p:txBody>
      </p:sp>
      <p:sp>
        <p:nvSpPr>
          <p:cNvPr id="28" name="TextBox 27">
            <a:extLst>
              <a:ext uri="{FF2B5EF4-FFF2-40B4-BE49-F238E27FC236}">
                <a16:creationId xmlns:a16="http://schemas.microsoft.com/office/drawing/2014/main" id="{9AA67C4E-1894-B002-9AAB-58A352864900}"/>
              </a:ext>
            </a:extLst>
          </p:cNvPr>
          <p:cNvSpPr txBox="1"/>
          <p:nvPr/>
        </p:nvSpPr>
        <p:spPr>
          <a:xfrm>
            <a:off x="597157" y="4406730"/>
            <a:ext cx="3511018" cy="2970044"/>
          </a:xfrm>
          <a:prstGeom prst="rect">
            <a:avLst/>
          </a:prstGeom>
          <a:noFill/>
        </p:spPr>
        <p:txBody>
          <a:bodyPr wrap="square" lIns="91440" tIns="45720" rIns="91440" bIns="45720" anchor="t">
            <a:spAutoFit/>
          </a:bodyPr>
          <a:lstStyle/>
          <a:p>
            <a:pPr marL="171450" indent="-171450">
              <a:buFont typeface="Arial" panose="020B0604020202020204" pitchFamily="34" charset="0"/>
              <a:buChar char="•"/>
            </a:pPr>
            <a:r>
              <a:rPr lang="en-GB" sz="1100" dirty="0"/>
              <a:t>Discuss how the student is balancing their academic and social life. </a:t>
            </a:r>
          </a:p>
          <a:p>
            <a:pPr marL="171450" indent="-171450">
              <a:buFont typeface="Arial" panose="020B0604020202020204" pitchFamily="34" charset="0"/>
              <a:buChar char="•"/>
            </a:pPr>
            <a:r>
              <a:rPr lang="en-GB" sz="1100" dirty="0">
                <a:ea typeface="+mn-lt"/>
                <a:cs typeface="+mn-lt"/>
              </a:rPr>
              <a:t>Remind students of self-certification and mitigating circumstances - how to submit and the importance of seeking support</a:t>
            </a:r>
            <a:endParaRPr lang="en-US" sz="1100" dirty="0">
              <a:ea typeface="+mn-lt"/>
              <a:cs typeface="+mn-lt"/>
            </a:endParaRPr>
          </a:p>
          <a:p>
            <a:pPr marL="171450" indent="-171450">
              <a:buFont typeface="Arial" panose="020B0604020202020204" pitchFamily="34" charset="0"/>
              <a:buChar char="•"/>
            </a:pPr>
            <a:r>
              <a:rPr lang="en-GB" sz="1100" dirty="0"/>
              <a:t>Discuss your tutees university experience – celebrate learning and success and encourage them to reflect on how they have grown as a person and the skills they have learnt during their time at Warwick</a:t>
            </a:r>
            <a:endParaRPr lang="en-GB" sz="1100" dirty="0">
              <a:cs typeface="Calibri"/>
            </a:endParaRPr>
          </a:p>
          <a:p>
            <a:pPr marL="171450" indent="-171450">
              <a:buFont typeface="Arial" panose="020B0604020202020204" pitchFamily="34" charset="0"/>
              <a:buChar char="•"/>
            </a:pPr>
            <a:r>
              <a:rPr lang="en-GB" sz="1100" dirty="0"/>
              <a:t>Encourage your tutees to sign up to the </a:t>
            </a:r>
            <a:r>
              <a:rPr lang="en-GB" sz="1100" dirty="0">
                <a:hlinkClick r:id="rId4"/>
              </a:rPr>
              <a:t>Alumni Community</a:t>
            </a:r>
            <a:r>
              <a:rPr lang="en-GB" sz="1100" dirty="0"/>
              <a:t> to benefit from mentors, career support  and networking opportunities after graduation</a:t>
            </a:r>
            <a:endParaRPr lang="en-GB" sz="1100" dirty="0">
              <a:cs typeface="Calibri"/>
            </a:endParaRPr>
          </a:p>
          <a:p>
            <a:pPr marL="171450" indent="-171450">
              <a:buFont typeface="Arial" panose="020B0604020202020204" pitchFamily="34" charset="0"/>
              <a:buChar char="•"/>
            </a:pPr>
            <a:r>
              <a:rPr lang="en-GB" sz="1100" dirty="0"/>
              <a:t>Talk through the </a:t>
            </a:r>
            <a:r>
              <a:rPr lang="en-GB" sz="1100" dirty="0">
                <a:hlinkClick r:id="rId5"/>
              </a:rPr>
              <a:t>graduation process</a:t>
            </a:r>
            <a:endParaRPr lang="en-GB" sz="1100" dirty="0">
              <a:cs typeface="Calibri"/>
            </a:endParaRPr>
          </a:p>
          <a:p>
            <a:pPr marL="171450" indent="-171450">
              <a:buFont typeface="Arial" panose="020B0604020202020204" pitchFamily="34" charset="0"/>
              <a:buChar char="•"/>
            </a:pPr>
            <a:r>
              <a:rPr lang="en-GB" sz="1100" dirty="0">
                <a:cs typeface="Calibri"/>
              </a:rPr>
              <a:t>Check in with students with special arrangements that they are comfortable with what they need to do during their exams and assessments</a:t>
            </a:r>
          </a:p>
          <a:p>
            <a:pPr marL="285750" indent="-285750">
              <a:buFont typeface="Arial" panose="020B0604020202020204" pitchFamily="34" charset="0"/>
              <a:buChar char="•"/>
            </a:pPr>
            <a:endParaRPr lang="en-GB" sz="1100" dirty="0">
              <a:cs typeface="Calibri"/>
            </a:endParaRPr>
          </a:p>
        </p:txBody>
      </p:sp>
      <p:sp>
        <p:nvSpPr>
          <p:cNvPr id="13" name="TextBox 12">
            <a:extLst>
              <a:ext uri="{FF2B5EF4-FFF2-40B4-BE49-F238E27FC236}">
                <a16:creationId xmlns:a16="http://schemas.microsoft.com/office/drawing/2014/main" id="{E32BE6B3-73D3-C2B4-D145-E83D3A5AECEE}"/>
              </a:ext>
            </a:extLst>
          </p:cNvPr>
          <p:cNvSpPr txBox="1"/>
          <p:nvPr/>
        </p:nvSpPr>
        <p:spPr>
          <a:xfrm>
            <a:off x="640244" y="2350377"/>
            <a:ext cx="6481473" cy="938719"/>
          </a:xfrm>
          <a:prstGeom prst="rect">
            <a:avLst/>
          </a:prstGeom>
          <a:noFill/>
        </p:spPr>
        <p:txBody>
          <a:bodyPr wrap="square">
            <a:spAutoFit/>
          </a:bodyPr>
          <a:lstStyle/>
          <a:p>
            <a:pPr marL="171450" indent="-171450">
              <a:buFont typeface="Arial" panose="020B0604020202020204" pitchFamily="34" charset="0"/>
              <a:buChar char="•"/>
            </a:pPr>
            <a:r>
              <a:rPr lang="en-GB" sz="1100" dirty="0"/>
              <a:t>How are you feeling about your exams and assignments?</a:t>
            </a:r>
          </a:p>
          <a:p>
            <a:pPr marL="171450" indent="-171450">
              <a:buFont typeface="Arial" panose="020B0604020202020204" pitchFamily="34" charset="0"/>
              <a:buChar char="•"/>
            </a:pPr>
            <a:r>
              <a:rPr lang="en-GB" sz="1100" dirty="0"/>
              <a:t>Looking back at your time at university, what have been your highlights? What has been the hardest part and how have you managed this?</a:t>
            </a:r>
          </a:p>
          <a:p>
            <a:pPr marL="171450" indent="-171450">
              <a:buFont typeface="Arial" panose="020B0604020202020204" pitchFamily="34" charset="0"/>
              <a:buChar char="•"/>
            </a:pPr>
            <a:r>
              <a:rPr lang="en-GB" sz="1100" dirty="0"/>
              <a:t>Do you know how graduation works?</a:t>
            </a:r>
          </a:p>
          <a:p>
            <a:pPr marL="285750" indent="-285750">
              <a:buFont typeface="Arial" panose="020B0604020202020204" pitchFamily="34" charset="0"/>
              <a:buChar char="•"/>
            </a:pPr>
            <a:endParaRPr lang="en-GB" sz="1100" dirty="0"/>
          </a:p>
        </p:txBody>
      </p:sp>
      <p:sp>
        <p:nvSpPr>
          <p:cNvPr id="4" name="TextBox 3">
            <a:extLst>
              <a:ext uri="{FF2B5EF4-FFF2-40B4-BE49-F238E27FC236}">
                <a16:creationId xmlns:a16="http://schemas.microsoft.com/office/drawing/2014/main" id="{3B09A776-BFF4-3912-957A-2B35630CCF54}"/>
              </a:ext>
            </a:extLst>
          </p:cNvPr>
          <p:cNvSpPr txBox="1"/>
          <p:nvPr/>
        </p:nvSpPr>
        <p:spPr>
          <a:xfrm>
            <a:off x="398871" y="9623619"/>
            <a:ext cx="4610681" cy="861774"/>
          </a:xfrm>
          <a:prstGeom prst="rect">
            <a:avLst/>
          </a:prstGeom>
          <a:noFill/>
        </p:spPr>
        <p:txBody>
          <a:bodyPr wrap="square">
            <a:spAutoFit/>
          </a:bodyPr>
          <a:lstStyle/>
          <a:p>
            <a:r>
              <a:rPr lang="en-GB" sz="1000" dirty="0"/>
              <a:t>It is good practice to email students after a meeting to remind them of some of the information discussed and share key links e.g. mitigating circumstances, how to contact you as their tutor, how to contact Wellbeing Support. </a:t>
            </a:r>
            <a:br>
              <a:rPr lang="en-GB" sz="1000" dirty="0"/>
            </a:br>
            <a:br>
              <a:rPr lang="en-GB" sz="1000" dirty="0"/>
            </a:br>
            <a:r>
              <a:rPr lang="en-GB" sz="1000" dirty="0">
                <a:effectLst/>
                <a:latin typeface="Calibri" panose="020F0502020204030204" pitchFamily="34" charset="0"/>
                <a:ea typeface="Calibri" panose="020F0502020204030204" pitchFamily="34" charset="0"/>
                <a:cs typeface="Times New Roman" panose="02020603050405020304" pitchFamily="18" charset="0"/>
              </a:rPr>
              <a:t>Further guidance for personal tutors is available on the </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6"/>
              </a:rPr>
              <a:t>Dean of Students website</a:t>
            </a:r>
            <a:r>
              <a:rPr lang="en-GB"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dirty="0"/>
          </a:p>
        </p:txBody>
      </p:sp>
      <p:sp>
        <p:nvSpPr>
          <p:cNvPr id="20" name="Rectangle: Rounded Corners 19">
            <a:extLst>
              <a:ext uri="{FF2B5EF4-FFF2-40B4-BE49-F238E27FC236}">
                <a16:creationId xmlns:a16="http://schemas.microsoft.com/office/drawing/2014/main" id="{F8557DF3-5A98-B8D1-B445-880280E865EC}"/>
              </a:ext>
            </a:extLst>
          </p:cNvPr>
          <p:cNvSpPr/>
          <p:nvPr/>
        </p:nvSpPr>
        <p:spPr>
          <a:xfrm>
            <a:off x="4431967" y="6588373"/>
            <a:ext cx="2789729" cy="2476935"/>
          </a:xfrm>
          <a:prstGeom prst="roundRect">
            <a:avLst>
              <a:gd name="adj" fmla="val 0"/>
            </a:avLst>
          </a:prstGeom>
          <a:solidFill>
            <a:schemeClr val="bg1"/>
          </a:solidFill>
          <a:ln w="28575">
            <a:solidFill>
              <a:srgbClr val="DE7CBD"/>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BA3ACF80-6829-ECBD-7CDC-68A3AA52696C}"/>
              </a:ext>
            </a:extLst>
          </p:cNvPr>
          <p:cNvSpPr txBox="1"/>
          <p:nvPr/>
        </p:nvSpPr>
        <p:spPr>
          <a:xfrm>
            <a:off x="4418714" y="6551449"/>
            <a:ext cx="2802981" cy="338554"/>
          </a:xfrm>
          <a:prstGeom prst="rect">
            <a:avLst/>
          </a:prstGeom>
          <a:solidFill>
            <a:srgbClr val="DE7CBD"/>
          </a:solidFill>
          <a:ln>
            <a:solidFill>
              <a:srgbClr val="DE7CBD"/>
            </a:solidFill>
          </a:ln>
        </p:spPr>
        <p:txBody>
          <a:bodyPr wrap="square" rtlCol="0">
            <a:spAutoFit/>
          </a:bodyPr>
          <a:lstStyle/>
          <a:p>
            <a:pPr algn="ctr"/>
            <a:r>
              <a:rPr lang="en-GB" sz="1600" dirty="0">
                <a:solidFill>
                  <a:schemeClr val="bg1"/>
                </a:solidFill>
                <a:hlinkClick r:id="rId7">
                  <a:extLst>
                    <a:ext uri="{A12FA001-AC4F-418D-AE19-62706E023703}">
                      <ahyp:hlinkClr xmlns:ahyp="http://schemas.microsoft.com/office/drawing/2018/hyperlinkcolor" val="tx"/>
                    </a:ext>
                  </a:extLst>
                </a:hlinkClick>
              </a:rPr>
              <a:t>Useful services/opportunities</a:t>
            </a:r>
            <a:r>
              <a:rPr lang="en-GB" sz="1600" dirty="0">
                <a:solidFill>
                  <a:schemeClr val="bg1"/>
                </a:solidFill>
              </a:rPr>
              <a:t>:</a:t>
            </a:r>
          </a:p>
        </p:txBody>
      </p:sp>
      <p:pic>
        <p:nvPicPr>
          <p:cNvPr id="23" name="Picture 22" descr="Qr code&#10;&#10;Description automatically generated">
            <a:extLst>
              <a:ext uri="{FF2B5EF4-FFF2-40B4-BE49-F238E27FC236}">
                <a16:creationId xmlns:a16="http://schemas.microsoft.com/office/drawing/2014/main" id="{F0CECA19-613B-0B46-36E8-55A8D6E05F9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22165" y="6992105"/>
            <a:ext cx="1856214" cy="1856214"/>
          </a:xfrm>
          <a:prstGeom prst="rect">
            <a:avLst/>
          </a:prstGeom>
        </p:spPr>
      </p:pic>
      <p:sp>
        <p:nvSpPr>
          <p:cNvPr id="24" name="Rectangle: Rounded Corners 23">
            <a:extLst>
              <a:ext uri="{FF2B5EF4-FFF2-40B4-BE49-F238E27FC236}">
                <a16:creationId xmlns:a16="http://schemas.microsoft.com/office/drawing/2014/main" id="{7CF8594A-87EE-0701-B3D3-F640153E69AD}"/>
              </a:ext>
            </a:extLst>
          </p:cNvPr>
          <p:cNvSpPr/>
          <p:nvPr/>
        </p:nvSpPr>
        <p:spPr>
          <a:xfrm>
            <a:off x="4446332" y="4000145"/>
            <a:ext cx="2789729" cy="2277714"/>
          </a:xfrm>
          <a:prstGeom prst="roundRect">
            <a:avLst>
              <a:gd name="adj" fmla="val 0"/>
            </a:avLst>
          </a:prstGeom>
          <a:solidFill>
            <a:schemeClr val="bg1"/>
          </a:solidFill>
          <a:ln w="28575">
            <a:solidFill>
              <a:srgbClr val="CC3399"/>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CCA01083-1A91-9870-8B28-E4967511BFC4}"/>
              </a:ext>
            </a:extLst>
          </p:cNvPr>
          <p:cNvSpPr txBox="1"/>
          <p:nvPr/>
        </p:nvSpPr>
        <p:spPr>
          <a:xfrm>
            <a:off x="4459145" y="3991796"/>
            <a:ext cx="2776395" cy="338554"/>
          </a:xfrm>
          <a:prstGeom prst="rect">
            <a:avLst/>
          </a:prstGeom>
          <a:solidFill>
            <a:srgbClr val="CC3399"/>
          </a:solidFill>
          <a:ln>
            <a:solidFill>
              <a:srgbClr val="CC3399"/>
            </a:solidFill>
          </a:ln>
        </p:spPr>
        <p:txBody>
          <a:bodyPr wrap="square" rtlCol="0">
            <a:spAutoFit/>
          </a:bodyPr>
          <a:lstStyle/>
          <a:p>
            <a:pPr algn="ctr"/>
            <a:r>
              <a:rPr lang="en-GB" sz="1600" dirty="0">
                <a:solidFill>
                  <a:schemeClr val="bg1"/>
                </a:solidFill>
                <a:hlinkClick r:id="rId9">
                  <a:extLst>
                    <a:ext uri="{A12FA001-AC4F-418D-AE19-62706E023703}">
                      <ahyp:hlinkClr xmlns:ahyp="http://schemas.microsoft.com/office/drawing/2018/hyperlinkcolor" val="tx"/>
                    </a:ext>
                  </a:extLst>
                </a:hlinkClick>
              </a:rPr>
              <a:t>Exam Support Information</a:t>
            </a:r>
            <a:endParaRPr lang="en-GB" sz="1600" dirty="0">
              <a:solidFill>
                <a:schemeClr val="bg1"/>
              </a:solidFill>
            </a:endParaRPr>
          </a:p>
        </p:txBody>
      </p:sp>
      <p:pic>
        <p:nvPicPr>
          <p:cNvPr id="26" name="Picture 25" descr="Qr code&#10;&#10;Description automatically generated">
            <a:extLst>
              <a:ext uri="{FF2B5EF4-FFF2-40B4-BE49-F238E27FC236}">
                <a16:creationId xmlns:a16="http://schemas.microsoft.com/office/drawing/2014/main" id="{25826EFC-81F8-CEA2-ED97-B0A0555A0E7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22165" y="4367274"/>
            <a:ext cx="1856214" cy="1856214"/>
          </a:xfrm>
          <a:prstGeom prst="rect">
            <a:avLst/>
          </a:prstGeom>
        </p:spPr>
      </p:pic>
    </p:spTree>
    <p:extLst>
      <p:ext uri="{BB962C8B-B14F-4D97-AF65-F5344CB8AC3E}">
        <p14:creationId xmlns:p14="http://schemas.microsoft.com/office/powerpoint/2010/main" val="85250570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marL="285750" indent="-285750" algn="l">
          <a:buFont typeface="Arial" panose="020B0604020202020204" pitchFamily="34" charset="0"/>
          <a:buChar char="•"/>
          <a:defRPr sz="1100" dirty="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3225</TotalTime>
  <Words>4355</Words>
  <Application>Microsoft Office PowerPoint</Application>
  <PresentationFormat>Custom</PresentationFormat>
  <Paragraphs>241</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Caulfield, Megan</dc:creator>
  <cp:lastModifiedBy>Haid, Naseema</cp:lastModifiedBy>
  <cp:revision>112</cp:revision>
  <cp:lastPrinted>2022-09-20T09:09:12Z</cp:lastPrinted>
  <dcterms:created xsi:type="dcterms:W3CDTF">2022-09-01T15:57:02Z</dcterms:created>
  <dcterms:modified xsi:type="dcterms:W3CDTF">2024-11-14T16:14:18Z</dcterms:modified>
</cp:coreProperties>
</file>