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093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805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61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53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53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815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4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073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6851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264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537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A488F-8913-4E80-8084-F272294FC5DF}" type="datetimeFigureOut">
              <a:rPr lang="en-GB" smtClean="0"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DFEEA-4D6A-42FE-B360-C7D28C17BB9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7654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969696" cy="2251579"/>
          </a:xfrm>
        </p:spPr>
        <p:txBody>
          <a:bodyPr>
            <a:noAutofit/>
          </a:bodyPr>
          <a:lstStyle/>
          <a:p>
            <a:pPr algn="ctr"/>
            <a:r>
              <a:rPr lang="en-GB" sz="4800" dirty="0" smtClean="0"/>
              <a:t>Yvonne Burrell</a:t>
            </a:r>
            <a:br>
              <a:rPr lang="en-GB" sz="4800" dirty="0" smtClean="0"/>
            </a:br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800" dirty="0" smtClean="0"/>
              <a:t>Research Support Services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4581128"/>
            <a:ext cx="7897688" cy="1123336"/>
          </a:xfrm>
        </p:spPr>
        <p:txBody>
          <a:bodyPr>
            <a:normAutofit/>
          </a:bodyPr>
          <a:lstStyle/>
          <a:p>
            <a:pPr algn="ctr"/>
            <a:r>
              <a:rPr lang="en-GB" sz="4400" dirty="0" smtClean="0"/>
              <a:t>EC Finance Manager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73986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Conferences/Workshops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Warwick conference facility hosting large conference or workshop :-</a:t>
            </a:r>
          </a:p>
          <a:p>
            <a:pPr lvl="1"/>
            <a:r>
              <a:rPr lang="en-GB" dirty="0" smtClean="0"/>
              <a:t> May need Sub-Contact</a:t>
            </a:r>
          </a:p>
          <a:p>
            <a:pPr lvl="1"/>
            <a:r>
              <a:rPr lang="en-GB" dirty="0" smtClean="0"/>
              <a:t> Open, competitive and best value</a:t>
            </a:r>
          </a:p>
          <a:p>
            <a:r>
              <a:rPr lang="en-GB" dirty="0" smtClean="0"/>
              <a:t>Excludes use as a hotel/restaurant. </a:t>
            </a:r>
          </a:p>
        </p:txBody>
      </p:sp>
    </p:spTree>
    <p:extLst>
      <p:ext uri="{BB962C8B-B14F-4D97-AF65-F5344CB8AC3E}">
        <p14:creationId xmlns:p14="http://schemas.microsoft.com/office/powerpoint/2010/main" val="280441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In house Consultants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Contract to engage person to work on EU project</a:t>
            </a:r>
          </a:p>
          <a:p>
            <a:r>
              <a:rPr lang="en-GB" dirty="0" smtClean="0"/>
              <a:t>Under beneficiary instructions</a:t>
            </a:r>
          </a:p>
          <a:p>
            <a:r>
              <a:rPr lang="en-GB" dirty="0" smtClean="0"/>
              <a:t>On Premises or at place of research</a:t>
            </a:r>
          </a:p>
          <a:p>
            <a:r>
              <a:rPr lang="en-GB" dirty="0" smtClean="0"/>
              <a:t>Results of work belongs to beneficiary</a:t>
            </a:r>
          </a:p>
          <a:p>
            <a:r>
              <a:rPr lang="en-GB" dirty="0" smtClean="0"/>
              <a:t>Pay not significantly different for employees in same category</a:t>
            </a:r>
          </a:p>
          <a:p>
            <a:r>
              <a:rPr lang="en-GB" dirty="0" smtClean="0"/>
              <a:t>Hourly rate rather than fixed based on delivering specific outputs/products</a:t>
            </a:r>
          </a:p>
          <a:p>
            <a:r>
              <a:rPr lang="en-GB" dirty="0" smtClean="0"/>
              <a:t>T &amp; S costs related participation in project paid directly by beneficiary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32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u="sng" dirty="0" smtClean="0"/>
              <a:t>Sub Contractors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Need to talk about Subcontractors but maybe at the next meeting??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50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4800" dirty="0" smtClean="0"/>
              <a:t>QUESTIONS AND ANSWERS???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75644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err="1" smtClean="0"/>
              <a:t>SingleImage</a:t>
            </a:r>
            <a:r>
              <a:rPr lang="en-GB" u="sng" dirty="0" smtClean="0"/>
              <a:t> Finance FP7 Course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Aimed at new beginners in FP7.</a:t>
            </a:r>
          </a:p>
          <a:p>
            <a:r>
              <a:rPr lang="en-GB" sz="4000" dirty="0" smtClean="0"/>
              <a:t>Irrelevant sections </a:t>
            </a:r>
            <a:r>
              <a:rPr lang="en-GB" sz="4000" dirty="0" smtClean="0"/>
              <a:t>aimed at SME’s i.e. </a:t>
            </a:r>
            <a:r>
              <a:rPr lang="en-GB" sz="4000" dirty="0" err="1"/>
              <a:t>i</a:t>
            </a:r>
            <a:r>
              <a:rPr lang="en-GB" sz="4000" dirty="0" err="1" smtClean="0"/>
              <a:t>ndirects</a:t>
            </a:r>
            <a:r>
              <a:rPr lang="en-GB" sz="4000" dirty="0" smtClean="0"/>
              <a:t>, </a:t>
            </a:r>
            <a:r>
              <a:rPr lang="en-GB" sz="4000" dirty="0"/>
              <a:t>F</a:t>
            </a:r>
            <a:r>
              <a:rPr lang="en-GB" sz="4000" dirty="0" smtClean="0"/>
              <a:t>unding Streams.</a:t>
            </a:r>
          </a:p>
          <a:p>
            <a:r>
              <a:rPr lang="en-GB" sz="4000" dirty="0" smtClean="0"/>
              <a:t>Managed to clarify some queries.</a:t>
            </a:r>
          </a:p>
          <a:p>
            <a:r>
              <a:rPr lang="en-GB" sz="4000" dirty="0" smtClean="0"/>
              <a:t>In house course would need to be bespoke.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77438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u="sng" dirty="0" smtClean="0"/>
              <a:t>Outputs from </a:t>
            </a:r>
            <a:r>
              <a:rPr lang="en-GB" u="sng" dirty="0" smtClean="0"/>
              <a:t>Course.</a:t>
            </a:r>
            <a:endParaRPr lang="en-GB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86003"/>
          </a:xfrm>
        </p:spPr>
        <p:txBody>
          <a:bodyPr>
            <a:normAutofit/>
          </a:bodyPr>
          <a:lstStyle/>
          <a:p>
            <a:r>
              <a:rPr lang="en-GB" sz="3300" dirty="0" smtClean="0"/>
              <a:t>Salary costs whilst </a:t>
            </a:r>
            <a:r>
              <a:rPr lang="en-GB" sz="3300" dirty="0" smtClean="0"/>
              <a:t>trained ineligible.</a:t>
            </a:r>
            <a:endParaRPr lang="en-GB" sz="3300" dirty="0" smtClean="0"/>
          </a:p>
          <a:p>
            <a:r>
              <a:rPr lang="en-GB" sz="3300" dirty="0" smtClean="0"/>
              <a:t>Training on research outputs allowed – </a:t>
            </a:r>
            <a:r>
              <a:rPr lang="en-GB" sz="3300" dirty="0" smtClean="0"/>
              <a:t>dissemination.</a:t>
            </a:r>
            <a:endParaRPr lang="en-GB" sz="3300" dirty="0" smtClean="0"/>
          </a:p>
          <a:p>
            <a:r>
              <a:rPr lang="en-GB" sz="3300" dirty="0" smtClean="0"/>
              <a:t>Extend project duration </a:t>
            </a:r>
            <a:r>
              <a:rPr lang="en-GB" sz="3300" dirty="0" smtClean="0"/>
              <a:t>2 </a:t>
            </a:r>
            <a:r>
              <a:rPr lang="en-GB" sz="3300" dirty="0" smtClean="0"/>
              <a:t>months </a:t>
            </a:r>
            <a:r>
              <a:rPr lang="en-GB" sz="3300" dirty="0" smtClean="0"/>
              <a:t>for </a:t>
            </a:r>
            <a:r>
              <a:rPr lang="en-GB" sz="3300" dirty="0" smtClean="0"/>
              <a:t>reporting.</a:t>
            </a:r>
          </a:p>
          <a:p>
            <a:r>
              <a:rPr lang="en-GB" sz="3300" dirty="0" smtClean="0"/>
              <a:t>Estimate cost </a:t>
            </a:r>
            <a:r>
              <a:rPr lang="en-GB" sz="3300" dirty="0" smtClean="0"/>
              <a:t>in </a:t>
            </a:r>
            <a:r>
              <a:rPr lang="en-GB" sz="3300" dirty="0" smtClean="0"/>
              <a:t>60 day reporting </a:t>
            </a:r>
            <a:r>
              <a:rPr lang="en-GB" sz="3300" dirty="0" smtClean="0"/>
              <a:t>period.</a:t>
            </a:r>
            <a:endParaRPr lang="en-GB" sz="3300" dirty="0" smtClean="0"/>
          </a:p>
          <a:p>
            <a:r>
              <a:rPr lang="en-GB" sz="3300" dirty="0" smtClean="0"/>
              <a:t>Encourage Academics to maximise holidays &lt;100 FTE </a:t>
            </a:r>
            <a:r>
              <a:rPr lang="en-GB" sz="3300" dirty="0" smtClean="0"/>
              <a:t>increases </a:t>
            </a:r>
            <a:r>
              <a:rPr lang="en-GB" sz="3300" dirty="0" smtClean="0"/>
              <a:t>hourly rate. 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11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r>
              <a:rPr lang="en-GB" dirty="0"/>
              <a:t>Daily </a:t>
            </a:r>
            <a:r>
              <a:rPr lang="en-GB" dirty="0" smtClean="0"/>
              <a:t>timesheets and timesheet </a:t>
            </a:r>
            <a:r>
              <a:rPr lang="en-GB" dirty="0"/>
              <a:t>system </a:t>
            </a:r>
            <a:r>
              <a:rPr lang="en-GB" dirty="0" smtClean="0"/>
              <a:t>essential</a:t>
            </a:r>
            <a:endParaRPr lang="en-GB" dirty="0"/>
          </a:p>
          <a:p>
            <a:r>
              <a:rPr lang="en-GB" dirty="0" smtClean="0"/>
              <a:t>Warwick </a:t>
            </a:r>
            <a:r>
              <a:rPr lang="en-GB" dirty="0" smtClean="0"/>
              <a:t>per diems </a:t>
            </a:r>
            <a:r>
              <a:rPr lang="en-GB" dirty="0" smtClean="0"/>
              <a:t>allowed</a:t>
            </a:r>
            <a:endParaRPr lang="en-GB" dirty="0" smtClean="0"/>
          </a:p>
          <a:p>
            <a:r>
              <a:rPr lang="en-GB" dirty="0" smtClean="0"/>
              <a:t>Maintain </a:t>
            </a:r>
            <a:r>
              <a:rPr lang="en-GB" dirty="0" smtClean="0"/>
              <a:t>equipment usage </a:t>
            </a:r>
            <a:r>
              <a:rPr lang="en-GB" dirty="0" smtClean="0"/>
              <a:t>re</a:t>
            </a:r>
            <a:r>
              <a:rPr lang="en-GB" dirty="0" smtClean="0"/>
              <a:t>gistrar</a:t>
            </a:r>
            <a:endParaRPr lang="en-GB" dirty="0"/>
          </a:p>
          <a:p>
            <a:r>
              <a:rPr lang="en-GB" dirty="0"/>
              <a:t>Purchase equipment </a:t>
            </a:r>
            <a:r>
              <a:rPr lang="en-GB" dirty="0" smtClean="0"/>
              <a:t>ASAP</a:t>
            </a:r>
            <a:endParaRPr lang="en-GB" dirty="0" smtClean="0"/>
          </a:p>
          <a:p>
            <a:r>
              <a:rPr lang="en-GB" dirty="0" smtClean="0"/>
              <a:t>Advertise </a:t>
            </a:r>
            <a:r>
              <a:rPr lang="en-GB" dirty="0" smtClean="0"/>
              <a:t>EC funding and </a:t>
            </a:r>
            <a:r>
              <a:rPr lang="en-GB" dirty="0" smtClean="0"/>
              <a:t>logo</a:t>
            </a:r>
            <a:endParaRPr lang="en-GB" dirty="0" smtClean="0"/>
          </a:p>
          <a:p>
            <a:r>
              <a:rPr lang="en-GB" dirty="0" smtClean="0"/>
              <a:t>Challenge EC’s decision </a:t>
            </a:r>
            <a:r>
              <a:rPr lang="en-GB" dirty="0" smtClean="0"/>
              <a:t>i.e</a:t>
            </a:r>
            <a:r>
              <a:rPr lang="en-GB" dirty="0" smtClean="0"/>
              <a:t>. evening </a:t>
            </a:r>
            <a:r>
              <a:rPr lang="en-GB" dirty="0" smtClean="0"/>
              <a:t>meals</a:t>
            </a:r>
            <a:endParaRPr lang="en-GB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u="sng" dirty="0" smtClean="0"/>
              <a:t>Outputs </a:t>
            </a:r>
            <a:r>
              <a:rPr lang="en-GB" u="sng" dirty="0"/>
              <a:t>F</a:t>
            </a:r>
            <a:r>
              <a:rPr lang="en-GB" u="sng" dirty="0" smtClean="0"/>
              <a:t>rom Course Cont’d.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192036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As Per Normal Accounting Policy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Equipment </a:t>
            </a:r>
            <a:r>
              <a:rPr lang="en-GB" dirty="0" smtClean="0"/>
              <a:t>Purchases per financial procedure 15 – must involve </a:t>
            </a:r>
            <a:r>
              <a:rPr lang="en-GB" dirty="0" smtClean="0"/>
              <a:t>procurement – but our limits too high so additional best value exercise required </a:t>
            </a:r>
            <a:endParaRPr lang="en-GB" dirty="0" smtClean="0"/>
          </a:p>
          <a:p>
            <a:r>
              <a:rPr lang="en-GB" dirty="0" smtClean="0"/>
              <a:t>Travel as per financial procedure 16.</a:t>
            </a:r>
          </a:p>
          <a:p>
            <a:r>
              <a:rPr lang="en-GB" dirty="0" smtClean="0"/>
              <a:t>Temporary Staff per financial procedure </a:t>
            </a:r>
            <a:r>
              <a:rPr lang="en-GB" dirty="0" smtClean="0"/>
              <a:t>17</a:t>
            </a:r>
            <a:endParaRPr lang="en-GB" dirty="0"/>
          </a:p>
          <a:p>
            <a:r>
              <a:rPr lang="en-GB" dirty="0" smtClean="0"/>
              <a:t>EC rules take precedence if contradictory to above.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34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Common Errors – Other Direct Costs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VAT</a:t>
            </a:r>
          </a:p>
          <a:p>
            <a:r>
              <a:rPr lang="en-GB" dirty="0" smtClean="0"/>
              <a:t>Necessary (travel, consumables, equipment)</a:t>
            </a:r>
          </a:p>
          <a:p>
            <a:r>
              <a:rPr lang="en-GB" dirty="0" smtClean="0"/>
              <a:t>Travel, subsistence (extra days, entertainment, costs for whole consortium)</a:t>
            </a:r>
          </a:p>
          <a:p>
            <a:r>
              <a:rPr lang="en-GB" dirty="0" smtClean="0"/>
              <a:t>Subcontracting (not disclosed Annex I, with fellow subsidiaries, non-competitive)</a:t>
            </a:r>
          </a:p>
          <a:p>
            <a:r>
              <a:rPr lang="en-GB" dirty="0" smtClean="0"/>
              <a:t>Equipment (discounts not disclosed, costs not depreciated, non competitive)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11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Student Costs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The </a:t>
            </a:r>
            <a:r>
              <a:rPr lang="en-GB" dirty="0" smtClean="0"/>
              <a:t>stipend per normal practice. Market Rate. £13,590 </a:t>
            </a:r>
            <a:r>
              <a:rPr lang="en-GB" dirty="0" err="1" smtClean="0"/>
              <a:t>avg</a:t>
            </a:r>
            <a:r>
              <a:rPr lang="en-GB" dirty="0" smtClean="0"/>
              <a:t>? </a:t>
            </a:r>
            <a:endParaRPr lang="en-GB" dirty="0"/>
          </a:p>
          <a:p>
            <a:r>
              <a:rPr lang="en-GB" dirty="0" smtClean="0"/>
              <a:t>Written </a:t>
            </a:r>
            <a:r>
              <a:rPr lang="en-GB" dirty="0"/>
              <a:t>agreement </a:t>
            </a:r>
            <a:r>
              <a:rPr lang="en-GB" dirty="0" smtClean="0"/>
              <a:t>defining project work (</a:t>
            </a:r>
            <a:r>
              <a:rPr lang="en-GB" dirty="0"/>
              <a:t>letter of engagement, contract, other official document). </a:t>
            </a:r>
            <a:r>
              <a:rPr lang="en-GB" dirty="0" smtClean="0"/>
              <a:t>Signed by PI and Student.</a:t>
            </a:r>
            <a:endParaRPr lang="en-GB" dirty="0"/>
          </a:p>
          <a:p>
            <a:r>
              <a:rPr lang="en-GB" dirty="0" smtClean="0"/>
              <a:t>Amount attributed</a:t>
            </a:r>
            <a:r>
              <a:rPr lang="en-GB" dirty="0"/>
              <a:t> directly to the project </a:t>
            </a:r>
          </a:p>
          <a:p>
            <a:r>
              <a:rPr lang="en-GB" dirty="0" smtClean="0"/>
              <a:t>Conditions </a:t>
            </a:r>
            <a:r>
              <a:rPr lang="en-GB" dirty="0"/>
              <a:t>of the </a:t>
            </a:r>
            <a:r>
              <a:rPr lang="en-GB" dirty="0" smtClean="0"/>
              <a:t>studentship meets eligibility </a:t>
            </a:r>
            <a:r>
              <a:rPr lang="en-GB" dirty="0"/>
              <a:t>criteria for personnel costs (article II.14 of Annex II General </a:t>
            </a:r>
            <a:r>
              <a:rPr lang="en-GB" dirty="0" smtClean="0"/>
              <a:t>conditions)</a:t>
            </a:r>
            <a:endParaRPr lang="en-GB" dirty="0"/>
          </a:p>
          <a:p>
            <a:r>
              <a:rPr lang="en-GB" dirty="0" smtClean="0"/>
              <a:t>Stipend </a:t>
            </a:r>
            <a:r>
              <a:rPr lang="en-GB" dirty="0"/>
              <a:t>not already paid by other </a:t>
            </a:r>
            <a:r>
              <a:rPr lang="en-GB" dirty="0" smtClean="0"/>
              <a:t>sources</a:t>
            </a:r>
          </a:p>
          <a:p>
            <a:r>
              <a:rPr lang="en-GB" dirty="0" smtClean="0"/>
              <a:t>No Student Fees internal charge.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8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Timesheets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Timesheet and letter of employment to be completed for ALL personnel and students.</a:t>
            </a:r>
          </a:p>
          <a:p>
            <a:r>
              <a:rPr lang="en-GB" dirty="0" smtClean="0"/>
              <a:t>Signed by employee and counter signed by PI. PI’s to be counter signed by HOD. </a:t>
            </a:r>
          </a:p>
          <a:p>
            <a:r>
              <a:rPr lang="en-GB" dirty="0" smtClean="0"/>
              <a:t>Only record contracted hours i.e. 36.5 no overtime not paid. </a:t>
            </a:r>
          </a:p>
          <a:p>
            <a:r>
              <a:rPr lang="en-GB" dirty="0" smtClean="0"/>
              <a:t>Record actual EC hours worked not budgeted hours.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161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u="sng" dirty="0" smtClean="0"/>
              <a:t>Timesheets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r>
              <a:rPr lang="en-GB" sz="3300" dirty="0" smtClean="0"/>
              <a:t>Submitted RSS office monthly</a:t>
            </a:r>
          </a:p>
          <a:p>
            <a:r>
              <a:rPr lang="en-GB" sz="3300" dirty="0" smtClean="0"/>
              <a:t>Justify hours necessary for project</a:t>
            </a:r>
          </a:p>
          <a:p>
            <a:r>
              <a:rPr lang="en-GB" sz="3300" dirty="0" smtClean="0"/>
              <a:t>Report work packages</a:t>
            </a:r>
          </a:p>
          <a:p>
            <a:r>
              <a:rPr lang="en-GB" sz="3300" dirty="0" smtClean="0"/>
              <a:t>Can respect confidentiality </a:t>
            </a:r>
          </a:p>
          <a:p>
            <a:r>
              <a:rPr lang="en-GB" sz="3300" dirty="0" smtClean="0"/>
              <a:t>For whole reporting period as actual productive hour figure required.</a:t>
            </a:r>
          </a:p>
          <a:p>
            <a:r>
              <a:rPr lang="en-GB" sz="3300" dirty="0" smtClean="0"/>
              <a:t>General training/internal meeting not project related.</a:t>
            </a:r>
          </a:p>
          <a:p>
            <a:r>
              <a:rPr lang="en-GB" sz="3300" dirty="0" smtClean="0"/>
              <a:t>Separate workshop on timesheets??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43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E36C09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214</TotalTime>
  <Words>460</Words>
  <Application>Microsoft Office PowerPoint</Application>
  <PresentationFormat>On-screen Show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Theme1</vt:lpstr>
      <vt:lpstr>Yvonne Burrell  Research Support Services</vt:lpstr>
      <vt:lpstr>SingleImage Finance FP7 Course</vt:lpstr>
      <vt:lpstr>Outputs from Course.</vt:lpstr>
      <vt:lpstr>Outputs From Course Cont’d.</vt:lpstr>
      <vt:lpstr>As Per Normal Accounting Policy</vt:lpstr>
      <vt:lpstr>Common Errors – Other Direct Costs</vt:lpstr>
      <vt:lpstr>Student Costs</vt:lpstr>
      <vt:lpstr>Timesheets</vt:lpstr>
      <vt:lpstr>Timesheets </vt:lpstr>
      <vt:lpstr>Conferences/Workshops</vt:lpstr>
      <vt:lpstr>In house Consultants</vt:lpstr>
      <vt:lpstr> Sub Contractors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Yvonne Burrell  Research Support Services</dc:title>
  <dc:creator>Mrs Y L Burrell</dc:creator>
  <cp:lastModifiedBy>Mrs Y L Burrell</cp:lastModifiedBy>
  <cp:revision>20</cp:revision>
  <cp:lastPrinted>2012-12-12T11:04:05Z</cp:lastPrinted>
  <dcterms:created xsi:type="dcterms:W3CDTF">2012-12-11T16:17:39Z</dcterms:created>
  <dcterms:modified xsi:type="dcterms:W3CDTF">2012-12-12T11:16:14Z</dcterms:modified>
</cp:coreProperties>
</file>