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78" d="100"/>
          <a:sy n="78" d="100"/>
        </p:scale>
        <p:origin x="3084" y="5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205AC-25DC-48A8-A578-B72851205B86}" type="datetimeFigureOut">
              <a:rPr lang="en-GB" smtClean="0"/>
              <a:t>13/03/2019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34809-A563-42A3-AA2E-E0D10926DE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395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205AC-25DC-48A8-A578-B72851205B86}" type="datetimeFigureOut">
              <a:rPr lang="en-GB" smtClean="0"/>
              <a:t>13/03/2019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34809-A563-42A3-AA2E-E0D10926DE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5011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205AC-25DC-48A8-A578-B72851205B86}" type="datetimeFigureOut">
              <a:rPr lang="en-GB" smtClean="0"/>
              <a:t>13/03/2019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34809-A563-42A3-AA2E-E0D10926DE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7046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205AC-25DC-48A8-A578-B72851205B86}" type="datetimeFigureOut">
              <a:rPr lang="en-GB" smtClean="0"/>
              <a:t>13/03/2019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34809-A563-42A3-AA2E-E0D10926DE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7648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205AC-25DC-48A8-A578-B72851205B86}" type="datetimeFigureOut">
              <a:rPr lang="en-GB" smtClean="0"/>
              <a:t>13/03/2019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34809-A563-42A3-AA2E-E0D10926DE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1485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205AC-25DC-48A8-A578-B72851205B86}" type="datetimeFigureOut">
              <a:rPr lang="en-GB" smtClean="0"/>
              <a:t>13/03/2019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34809-A563-42A3-AA2E-E0D10926DE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273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205AC-25DC-48A8-A578-B72851205B86}" type="datetimeFigureOut">
              <a:rPr lang="en-GB" smtClean="0"/>
              <a:t>13/03/2019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34809-A563-42A3-AA2E-E0D10926DE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0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205AC-25DC-48A8-A578-B72851205B86}" type="datetimeFigureOut">
              <a:rPr lang="en-GB" smtClean="0"/>
              <a:t>13/03/2019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34809-A563-42A3-AA2E-E0D10926DE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9831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205AC-25DC-48A8-A578-B72851205B86}" type="datetimeFigureOut">
              <a:rPr lang="en-GB" smtClean="0"/>
              <a:t>13/03/2019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34809-A563-42A3-AA2E-E0D10926DE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7128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205AC-25DC-48A8-A578-B72851205B86}" type="datetimeFigureOut">
              <a:rPr lang="en-GB" smtClean="0"/>
              <a:t>13/03/2019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34809-A563-42A3-AA2E-E0D10926DE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86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205AC-25DC-48A8-A578-B72851205B86}" type="datetimeFigureOut">
              <a:rPr lang="en-GB" smtClean="0"/>
              <a:t>13/03/2019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34809-A563-42A3-AA2E-E0D10926DE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3307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205AC-25DC-48A8-A578-B72851205B86}" type="datetimeFigureOut">
              <a:rPr lang="en-GB" smtClean="0"/>
              <a:t>13/03/2019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034809-A563-42A3-AA2E-E0D10926DE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2128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229483" y="376517"/>
            <a:ext cx="6332682" cy="9090212"/>
            <a:chOff x="442090" y="362340"/>
            <a:chExt cx="7148596" cy="10006014"/>
          </a:xfrm>
        </p:grpSpPr>
        <p:sp>
          <p:nvSpPr>
            <p:cNvPr id="4" name="Text Box 2"/>
            <p:cNvSpPr txBox="1">
              <a:spLocks noChangeArrowheads="1"/>
            </p:cNvSpPr>
            <p:nvPr/>
          </p:nvSpPr>
          <p:spPr bwMode="auto">
            <a:xfrm>
              <a:off x="464398" y="1964128"/>
              <a:ext cx="7123113" cy="1322388"/>
            </a:xfrm>
            <a:prstGeom prst="rect">
              <a:avLst/>
            </a:prstGeom>
            <a:solidFill>
              <a:srgbClr val="FFFFFF"/>
            </a:solidFill>
            <a:ln w="31750" algn="in">
              <a:solidFill>
                <a:srgbClr val="0066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800" b="1" i="0" u="none" strike="noStrike" cap="none" normalizeH="0" baseline="0" dirty="0" smtClean="0">
                  <a:ln>
                    <a:noFill/>
                  </a:ln>
                  <a:solidFill>
                    <a:srgbClr val="004DC0"/>
                  </a:solidFill>
                  <a:effectLst/>
                  <a:latin typeface="Arial Narrow" panose="020B0606020202030204" pitchFamily="34" charset="0"/>
                </a:rPr>
                <a:t>Lab Rules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800" b="1" i="1" u="none" strike="noStrike" cap="none" normalizeH="0" baseline="0" dirty="0" smtClean="0">
                  <a:ln>
                    <a:noFill/>
                  </a:ln>
                  <a:solidFill>
                    <a:srgbClr val="C0C0C0"/>
                  </a:solidFill>
                  <a:effectLst/>
                  <a:latin typeface="Arial Narrow" panose="020B0606020202030204" pitchFamily="34" charset="0"/>
                </a:rPr>
                <a:t>Include safety signs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altLang="en-US" sz="1800" b="1" i="0" u="none" strike="noStrike" cap="none" normalizeH="0" baseline="0" dirty="0" smtClean="0">
                <a:ln>
                  <a:noFill/>
                </a:ln>
                <a:solidFill>
                  <a:srgbClr val="004DC0"/>
                </a:solidFill>
                <a:effectLst/>
                <a:latin typeface="Arial Narrow" panose="020B060602020203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" name="Text Box 3"/>
            <p:cNvSpPr txBox="1">
              <a:spLocks noChangeArrowheads="1"/>
            </p:cNvSpPr>
            <p:nvPr/>
          </p:nvSpPr>
          <p:spPr bwMode="auto">
            <a:xfrm>
              <a:off x="464398" y="4696216"/>
              <a:ext cx="7123113" cy="1184275"/>
            </a:xfrm>
            <a:prstGeom prst="rect">
              <a:avLst/>
            </a:prstGeom>
            <a:solidFill>
              <a:srgbClr val="FFFFFF"/>
            </a:solidFill>
            <a:ln w="31750" algn="in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Principal Hazards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800" b="1" i="1" u="none" strike="noStrike" cap="none" normalizeH="0" baseline="0" smtClean="0">
                  <a:ln>
                    <a:noFill/>
                  </a:ln>
                  <a:solidFill>
                    <a:srgbClr val="C0C0C0"/>
                  </a:solidFill>
                  <a:effectLst/>
                  <a:latin typeface="Arial Narrow" panose="020B0606020202030204" pitchFamily="34" charset="0"/>
                </a:rPr>
                <a:t>Include hazard signs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" name="Control 4"/>
            <p:cNvSpPr>
              <a:spLocks noChangeArrowheads="1" noChangeShapeType="1"/>
            </p:cNvSpPr>
            <p:nvPr/>
          </p:nvSpPr>
          <p:spPr bwMode="auto">
            <a:xfrm>
              <a:off x="2194774" y="363928"/>
              <a:ext cx="2138362" cy="15430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alt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alt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4236197" y="362340"/>
              <a:ext cx="3329090" cy="1500186"/>
            </a:xfrm>
            <a:prstGeom prst="rect">
              <a:avLst/>
            </a:prstGeom>
            <a:solidFill>
              <a:srgbClr val="FFFFFF"/>
            </a:solidFill>
            <a:ln w="28575" algn="in">
              <a:solidFill>
                <a:schemeClr val="accent1">
                  <a:lumMod val="50000"/>
                </a:schemeClr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600" b="1" i="0" u="none" strike="noStrike" cap="none" normalizeH="0" baseline="0" dirty="0" smtClean="0">
                  <a:ln>
                    <a:noFill/>
                  </a:ln>
                  <a:solidFill>
                    <a:srgbClr val="004DC0"/>
                  </a:solidFill>
                  <a:effectLst/>
                  <a:latin typeface="Arial Narrow" panose="020B0606020202030204" pitchFamily="34" charset="0"/>
                </a:rPr>
                <a:t>Lab Work  - Description of Research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pic>
          <p:nvPicPr>
            <p:cNvPr id="1030" name="Picture 6" descr="Picture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398" y="362342"/>
              <a:ext cx="1725613" cy="15001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6699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8" name="Control 7"/>
            <p:cNvSpPr>
              <a:spLocks noChangeArrowheads="1" noChangeShapeType="1"/>
            </p:cNvSpPr>
            <p:nvPr/>
          </p:nvSpPr>
          <p:spPr bwMode="auto">
            <a:xfrm>
              <a:off x="4366474" y="754453"/>
              <a:ext cx="3198812" cy="11525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pic>
          <p:nvPicPr>
            <p:cNvPr id="1032" name="Picture 8" descr="Picture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398" y="3400816"/>
              <a:ext cx="7107238" cy="11652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6699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9" name="Control 9"/>
            <p:cNvSpPr>
              <a:spLocks noChangeArrowheads="1" noChangeShapeType="1"/>
            </p:cNvSpPr>
            <p:nvPr/>
          </p:nvSpPr>
          <p:spPr bwMode="auto">
            <a:xfrm>
              <a:off x="1750274" y="3488129"/>
              <a:ext cx="5603875" cy="9794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in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1" i="0" u="none" strike="noStrike" cap="none" normalizeH="0" baseline="0" dirty="0" smtClean="0">
                  <a:ln>
                    <a:noFill/>
                  </a:ln>
                  <a:solidFill>
                    <a:srgbClr val="003380"/>
                  </a:solidFill>
                  <a:effectLst/>
                  <a:latin typeface="Arial Narrow" panose="020B0606020202030204" pitchFamily="34" charset="0"/>
                </a:rPr>
                <a:t>Name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1" i="0" u="none" strike="noStrike" cap="none" normalizeH="0" baseline="0" dirty="0" smtClean="0">
                  <a:ln>
                    <a:noFill/>
                  </a:ln>
                  <a:solidFill>
                    <a:srgbClr val="003380"/>
                  </a:solidFill>
                  <a:effectLst/>
                  <a:latin typeface="Arial Narrow" panose="020B0606020202030204" pitchFamily="34" charset="0"/>
                </a:rPr>
                <a:t>Contact No.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pic>
          <p:nvPicPr>
            <p:cNvPr id="1034" name="Picture 10" descr="Picture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090" y="5990488"/>
              <a:ext cx="7145422" cy="10139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6699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10" name="Control 11"/>
            <p:cNvSpPr>
              <a:spLocks noChangeArrowheads="1" noChangeShapeType="1"/>
            </p:cNvSpPr>
            <p:nvPr/>
          </p:nvSpPr>
          <p:spPr bwMode="auto">
            <a:xfrm>
              <a:off x="464398" y="6975866"/>
              <a:ext cx="7126288" cy="6429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in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pic>
          <p:nvPicPr>
            <p:cNvPr id="1036" name="Picture 12" descr="Picture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398" y="7744216"/>
              <a:ext cx="2305051" cy="152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6699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11" name="Control 13"/>
            <p:cNvSpPr>
              <a:spLocks noChangeArrowheads="1" noChangeShapeType="1"/>
            </p:cNvSpPr>
            <p:nvPr/>
          </p:nvSpPr>
          <p:spPr bwMode="auto">
            <a:xfrm>
              <a:off x="588223" y="8107754"/>
              <a:ext cx="2076451" cy="10588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0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 Narrow" panose="020B0606020202030204" pitchFamily="34" charset="0"/>
                </a:rPr>
                <a:t>Flammable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altLang="en-US" sz="10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Arial Narrow" panose="020B0606020202030204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altLang="en-US" sz="1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altLang="en-US" sz="10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Arial Narrow" panose="020B0606020202030204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altLang="en-US" sz="10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Arial Narrow" panose="020B0606020202030204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0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 Narrow" panose="020B0606020202030204" pitchFamily="34" charset="0"/>
                </a:rPr>
                <a:t>Toxic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altLang="en-US" sz="1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0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 Narrow" panose="020B0606020202030204" pitchFamily="34" charset="0"/>
                </a:rPr>
                <a:t>Oxidising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altLang="en-US" sz="10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Arial Narrow" panose="020B0606020202030204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altLang="en-US" sz="1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altLang="en-US" sz="10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Arial Narrow" panose="020B0606020202030204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0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 Narrow" panose="020B0606020202030204" pitchFamily="34" charset="0"/>
                </a:rPr>
                <a:t>Inert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" name="Text Box 14"/>
            <p:cNvSpPr txBox="1">
              <a:spLocks noChangeArrowheads="1"/>
            </p:cNvSpPr>
            <p:nvPr/>
          </p:nvSpPr>
          <p:spPr bwMode="auto">
            <a:xfrm>
              <a:off x="2055074" y="7756916"/>
              <a:ext cx="646112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6699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3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 Narrow" panose="020B0606020202030204" pitchFamily="34" charset="0"/>
                </a:rPr>
                <a:t>Yes  </a:t>
              </a:r>
              <a:r>
                <a:rPr kumimoji="0" lang="en-GB" altLang="en-US" sz="1300" b="1" i="0" u="none" strike="noStrike" cap="none" normalizeH="0" baseline="0" smtClean="0">
                  <a:ln>
                    <a:noFill/>
                  </a:ln>
                  <a:solidFill>
                    <a:srgbClr val="00B050"/>
                  </a:solidFill>
                  <a:effectLst/>
                  <a:latin typeface="Arial Narrow" panose="020B0606020202030204" pitchFamily="34" charset="0"/>
                </a:rPr>
                <a:t>No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pic>
          <p:nvPicPr>
            <p:cNvPr id="1039" name="Picture 15" descr="Picture7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05974" y="7737866"/>
              <a:ext cx="2266950" cy="15303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6699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13" name="Control 16"/>
            <p:cNvSpPr>
              <a:spLocks noChangeArrowheads="1" noChangeShapeType="1"/>
            </p:cNvSpPr>
            <p:nvPr/>
          </p:nvSpPr>
          <p:spPr bwMode="auto">
            <a:xfrm>
              <a:off x="3023449" y="8144266"/>
              <a:ext cx="2024062" cy="982663"/>
            </a:xfrm>
            <a:prstGeom prst="rect">
              <a:avLst/>
            </a:prstGeom>
            <a:noFill/>
            <a:ln w="31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100" b="0" i="0" u="sng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Details:</a:t>
              </a:r>
              <a:endParaRPr kumimoji="0" lang="en-GB" alt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100" b="0" i="0" u="sng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Isolation points</a:t>
              </a:r>
              <a:r>
                <a:rPr kumimoji="0" lang="en-GB" alt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:</a:t>
              </a:r>
              <a:r>
                <a:rPr kumimoji="0" lang="en-GB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 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" name="Text Box 17"/>
            <p:cNvSpPr txBox="1">
              <a:spLocks noChangeArrowheads="1"/>
            </p:cNvSpPr>
            <p:nvPr/>
          </p:nvSpPr>
          <p:spPr bwMode="auto">
            <a:xfrm>
              <a:off x="4179149" y="7756916"/>
              <a:ext cx="868362" cy="3873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6699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3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 Narrow" panose="020B0606020202030204" pitchFamily="34" charset="0"/>
                </a:rPr>
                <a:t>Yes   </a:t>
              </a:r>
              <a:r>
                <a:rPr kumimoji="0" lang="en-GB" altLang="en-US" sz="1300" b="1" i="0" u="none" strike="noStrike" cap="none" normalizeH="0" baseline="0" dirty="0" smtClean="0">
                  <a:ln>
                    <a:noFill/>
                  </a:ln>
                  <a:solidFill>
                    <a:srgbClr val="00B050"/>
                  </a:solidFill>
                  <a:effectLst/>
                  <a:latin typeface="Arial Narrow" panose="020B0606020202030204" pitchFamily="34" charset="0"/>
                </a:rPr>
                <a:t>No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pic>
          <p:nvPicPr>
            <p:cNvPr id="1042" name="Picture 18" descr="Picture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04686" y="7744216"/>
              <a:ext cx="2286000" cy="1511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6699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15" name="Control 19"/>
            <p:cNvSpPr>
              <a:spLocks noChangeArrowheads="1" noChangeShapeType="1"/>
            </p:cNvSpPr>
            <p:nvPr/>
          </p:nvSpPr>
          <p:spPr bwMode="auto">
            <a:xfrm>
              <a:off x="5398349" y="8483991"/>
              <a:ext cx="2073275" cy="642938"/>
            </a:xfrm>
            <a:prstGeom prst="rect">
              <a:avLst/>
            </a:prstGeom>
            <a:noFill/>
            <a:ln w="31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100" b="0" i="0" u="sng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Further details: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 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" name="Text Box 20"/>
            <p:cNvSpPr txBox="1">
              <a:spLocks noChangeArrowheads="1"/>
            </p:cNvSpPr>
            <p:nvPr/>
          </p:nvSpPr>
          <p:spPr bwMode="auto">
            <a:xfrm>
              <a:off x="5662666" y="8219673"/>
              <a:ext cx="1544638" cy="3508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6699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 Narrow" panose="020B0606020202030204" pitchFamily="34" charset="0"/>
                </a:rPr>
                <a:t>Yes</a:t>
              </a:r>
              <a:r>
                <a:rPr kumimoji="0" lang="en-GB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  </a:t>
              </a:r>
              <a:r>
                <a:rPr kumimoji="0" lang="en-GB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B050"/>
                  </a:solidFill>
                  <a:effectLst/>
                  <a:latin typeface="Arial Narrow" panose="020B0606020202030204" pitchFamily="34" charset="0"/>
                </a:rPr>
                <a:t>No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pic>
          <p:nvPicPr>
            <p:cNvPr id="1045" name="Picture 21" descr="Picture9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398" y="9344416"/>
              <a:ext cx="5273676" cy="10239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6699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46" name="Picture 22" descr="Picture10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30149" y="9338066"/>
              <a:ext cx="1760537" cy="1030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6699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17" name="Text Box 23"/>
            <p:cNvSpPr txBox="1">
              <a:spLocks noChangeArrowheads="1"/>
            </p:cNvSpPr>
            <p:nvPr/>
          </p:nvSpPr>
          <p:spPr bwMode="auto">
            <a:xfrm>
              <a:off x="6434986" y="9744466"/>
              <a:ext cx="552450" cy="400050"/>
            </a:xfrm>
            <a:prstGeom prst="rect">
              <a:avLst/>
            </a:prstGeom>
            <a:solidFill>
              <a:srgbClr val="FFFFFF"/>
            </a:solidFill>
            <a:ln w="1905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423094"/>
              </p:ext>
            </p:extLst>
          </p:nvPr>
        </p:nvGraphicFramePr>
        <p:xfrm>
          <a:off x="1773204" y="396495"/>
          <a:ext cx="1480984" cy="1327041"/>
        </p:xfrm>
        <a:graphic>
          <a:graphicData uri="http://schemas.openxmlformats.org/drawingml/2006/table">
            <a:tbl>
              <a:tblPr/>
              <a:tblGrid>
                <a:gridCol w="1480984">
                  <a:extLst>
                    <a:ext uri="{9D8B030D-6E8A-4147-A177-3AD203B41FA5}">
                      <a16:colId xmlns:a16="http://schemas.microsoft.com/office/drawing/2014/main" val="1885629406"/>
                    </a:ext>
                  </a:extLst>
                </a:gridCol>
              </a:tblGrid>
              <a:tr h="366950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16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GB" sz="10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576" marR="36576" marT="36576" marB="36576">
                    <a:lnL w="28575" cap="flat" cmpd="sng" algn="ctr">
                      <a:solidFill>
                        <a:srgbClr val="0033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33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33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33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2433861"/>
                  </a:ext>
                </a:extLst>
              </a:tr>
              <a:tr h="360987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16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GB" sz="10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576" marR="36576" marT="36576" marB="36576">
                    <a:lnL w="28575" cap="flat" cmpd="sng" algn="ctr">
                      <a:solidFill>
                        <a:srgbClr val="0033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33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33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33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3394448"/>
                  </a:ext>
                </a:extLst>
              </a:tr>
              <a:tr h="599104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16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GB" sz="10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576" marR="36576" marT="36576" marB="36576">
                    <a:lnL w="28575" cap="flat" cmpd="sng" algn="ctr">
                      <a:solidFill>
                        <a:srgbClr val="0033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33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33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33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0764061"/>
                  </a:ext>
                </a:extLst>
              </a:tr>
            </a:tbl>
          </a:graphicData>
        </a:graphic>
      </p:graphicFrame>
      <p:sp>
        <p:nvSpPr>
          <p:cNvPr id="20" name="Control 24"/>
          <p:cNvSpPr>
            <a:spLocks noChangeArrowheads="1" noChangeShapeType="1"/>
          </p:cNvSpPr>
          <p:nvPr/>
        </p:nvSpPr>
        <p:spPr bwMode="auto">
          <a:xfrm>
            <a:off x="3750029" y="797670"/>
            <a:ext cx="1271599" cy="1268229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3704327"/>
              </p:ext>
            </p:extLst>
          </p:nvPr>
        </p:nvGraphicFramePr>
        <p:xfrm>
          <a:off x="1254887" y="3216216"/>
          <a:ext cx="5201805" cy="921907"/>
        </p:xfrm>
        <a:graphic>
          <a:graphicData uri="http://schemas.openxmlformats.org/drawingml/2006/table">
            <a:tbl>
              <a:tblPr/>
              <a:tblGrid>
                <a:gridCol w="1671269">
                  <a:extLst>
                    <a:ext uri="{9D8B030D-6E8A-4147-A177-3AD203B41FA5}">
                      <a16:colId xmlns:a16="http://schemas.microsoft.com/office/drawing/2014/main" val="316784067"/>
                    </a:ext>
                  </a:extLst>
                </a:gridCol>
                <a:gridCol w="867233">
                  <a:extLst>
                    <a:ext uri="{9D8B030D-6E8A-4147-A177-3AD203B41FA5}">
                      <a16:colId xmlns:a16="http://schemas.microsoft.com/office/drawing/2014/main" val="1538800231"/>
                    </a:ext>
                  </a:extLst>
                </a:gridCol>
                <a:gridCol w="1762656">
                  <a:extLst>
                    <a:ext uri="{9D8B030D-6E8A-4147-A177-3AD203B41FA5}">
                      <a16:colId xmlns:a16="http://schemas.microsoft.com/office/drawing/2014/main" val="3310364042"/>
                    </a:ext>
                  </a:extLst>
                </a:gridCol>
                <a:gridCol w="900647">
                  <a:extLst>
                    <a:ext uri="{9D8B030D-6E8A-4147-A177-3AD203B41FA5}">
                      <a16:colId xmlns:a16="http://schemas.microsoft.com/office/drawing/2014/main" val="475480858"/>
                    </a:ext>
                  </a:extLst>
                </a:gridCol>
              </a:tblGrid>
              <a:tr h="345149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1200" b="1" kern="1400">
                          <a:ln>
                            <a:noFill/>
                          </a:ln>
                          <a:solidFill>
                            <a:srgbClr val="003380"/>
                          </a:solidFill>
                          <a:effectLst/>
                          <a:latin typeface="Arial Narrow" panose="020B0606020202030204" pitchFamily="34" charset="0"/>
                        </a:rPr>
                        <a:t>Name</a:t>
                      </a:r>
                      <a:endParaRPr lang="en-GB" sz="10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576" marR="36576" marT="36576" marB="36576">
                    <a:lnL w="12700" cap="flat" cmpd="sng" algn="ctr">
                      <a:solidFill>
                        <a:srgbClr val="667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7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7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7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1200" b="1" kern="1400">
                          <a:ln>
                            <a:noFill/>
                          </a:ln>
                          <a:solidFill>
                            <a:srgbClr val="003380"/>
                          </a:solidFill>
                          <a:effectLst/>
                          <a:latin typeface="Arial Narrow" panose="020B0606020202030204" pitchFamily="34" charset="0"/>
                        </a:rPr>
                        <a:t>Contact No.</a:t>
                      </a:r>
                      <a:endParaRPr lang="en-GB" sz="10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576" marR="36576" marT="36576" marB="36576">
                    <a:lnL w="12700" cap="flat" cmpd="sng" algn="ctr">
                      <a:solidFill>
                        <a:srgbClr val="667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7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7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7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1200" b="1" kern="1400">
                          <a:ln>
                            <a:noFill/>
                          </a:ln>
                          <a:solidFill>
                            <a:srgbClr val="003380"/>
                          </a:solidFill>
                          <a:effectLst/>
                          <a:latin typeface="Arial Narrow" panose="020B0606020202030204" pitchFamily="34" charset="0"/>
                        </a:rPr>
                        <a:t>Name	</a:t>
                      </a:r>
                      <a:endParaRPr lang="en-GB" sz="10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576" marR="36576" marT="36576" marB="36576">
                    <a:lnL w="12700" cap="flat" cmpd="sng" algn="ctr">
                      <a:solidFill>
                        <a:srgbClr val="667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7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7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7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1200" b="1" kern="1400">
                          <a:ln>
                            <a:noFill/>
                          </a:ln>
                          <a:solidFill>
                            <a:srgbClr val="003380"/>
                          </a:solidFill>
                          <a:effectLst/>
                          <a:latin typeface="Arial Narrow" panose="020B0606020202030204" pitchFamily="34" charset="0"/>
                        </a:rPr>
                        <a:t>Contact No.</a:t>
                      </a:r>
                      <a:endParaRPr lang="en-GB" sz="10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576" marR="36576" marT="36576" marB="36576">
                    <a:lnL w="12700" cap="flat" cmpd="sng" algn="ctr">
                      <a:solidFill>
                        <a:srgbClr val="667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7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7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7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0383532"/>
                  </a:ext>
                </a:extLst>
              </a:tr>
              <a:tr h="272062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GB" sz="10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576" marR="36576" marT="36576" marB="36576">
                    <a:lnL w="12700" cap="flat" cmpd="sng" algn="ctr">
                      <a:solidFill>
                        <a:srgbClr val="667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7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7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7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GB" sz="10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576" marR="36576" marT="36576" marB="36576">
                    <a:lnL w="12700" cap="flat" cmpd="sng" algn="ctr">
                      <a:solidFill>
                        <a:srgbClr val="667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7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7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7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GB" sz="10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576" marR="36576" marT="36576" marB="36576">
                    <a:lnL w="12700" cap="flat" cmpd="sng" algn="ctr">
                      <a:solidFill>
                        <a:srgbClr val="667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7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7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7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GB" sz="10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576" marR="36576" marT="36576" marB="36576">
                    <a:lnL w="12700" cap="flat" cmpd="sng" algn="ctr">
                      <a:solidFill>
                        <a:srgbClr val="667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7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7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7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2332431"/>
                  </a:ext>
                </a:extLst>
              </a:tr>
              <a:tr h="304696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10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GB" sz="10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576" marR="36576" marT="36576" marB="36576">
                    <a:lnL w="12700" cap="flat" cmpd="sng" algn="ctr">
                      <a:solidFill>
                        <a:srgbClr val="667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7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7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7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GB" sz="10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576" marR="36576" marT="36576" marB="36576">
                    <a:lnL w="12700" cap="flat" cmpd="sng" algn="ctr">
                      <a:solidFill>
                        <a:srgbClr val="667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7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7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7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GB" sz="10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576" marR="36576" marT="36576" marB="36576">
                    <a:lnL w="12700" cap="flat" cmpd="sng" algn="ctr">
                      <a:solidFill>
                        <a:srgbClr val="667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7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7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7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10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GB" sz="10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576" marR="36576" marT="36576" marB="36576">
                    <a:lnL w="12700" cap="flat" cmpd="sng" algn="ctr">
                      <a:solidFill>
                        <a:srgbClr val="667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7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7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7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6225705"/>
                  </a:ext>
                </a:extLst>
              </a:tr>
            </a:tbl>
          </a:graphicData>
        </a:graphic>
      </p:graphicFrame>
      <p:sp>
        <p:nvSpPr>
          <p:cNvPr id="22" name="Control 25"/>
          <p:cNvSpPr>
            <a:spLocks noChangeArrowheads="1" noChangeShapeType="1"/>
          </p:cNvSpPr>
          <p:nvPr/>
        </p:nvSpPr>
        <p:spPr bwMode="auto">
          <a:xfrm>
            <a:off x="2754694" y="6586309"/>
            <a:ext cx="5202512" cy="959412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in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4" name="Control 26"/>
          <p:cNvSpPr>
            <a:spLocks noChangeArrowheads="1" noChangeShapeType="1"/>
          </p:cNvSpPr>
          <p:nvPr/>
        </p:nvSpPr>
        <p:spPr bwMode="auto">
          <a:xfrm>
            <a:off x="685800" y="12368213"/>
            <a:ext cx="7126288" cy="642937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in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6" name="Control 27"/>
          <p:cNvSpPr>
            <a:spLocks noChangeArrowheads="1" noChangeShapeType="1"/>
          </p:cNvSpPr>
          <p:nvPr/>
        </p:nvSpPr>
        <p:spPr bwMode="auto">
          <a:xfrm>
            <a:off x="685800" y="12368213"/>
            <a:ext cx="7126288" cy="642937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in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9396347"/>
              </p:ext>
            </p:extLst>
          </p:nvPr>
        </p:nvGraphicFramePr>
        <p:xfrm>
          <a:off x="249243" y="6377197"/>
          <a:ext cx="6290421" cy="600279"/>
        </p:xfrm>
        <a:graphic>
          <a:graphicData uri="http://schemas.openxmlformats.org/drawingml/2006/table">
            <a:tbl>
              <a:tblPr/>
              <a:tblGrid>
                <a:gridCol w="1572977">
                  <a:extLst>
                    <a:ext uri="{9D8B030D-6E8A-4147-A177-3AD203B41FA5}">
                      <a16:colId xmlns:a16="http://schemas.microsoft.com/office/drawing/2014/main" val="1144686544"/>
                    </a:ext>
                  </a:extLst>
                </a:gridCol>
                <a:gridCol w="1571802">
                  <a:extLst>
                    <a:ext uri="{9D8B030D-6E8A-4147-A177-3AD203B41FA5}">
                      <a16:colId xmlns:a16="http://schemas.microsoft.com/office/drawing/2014/main" val="2578618432"/>
                    </a:ext>
                  </a:extLst>
                </a:gridCol>
                <a:gridCol w="1570971">
                  <a:extLst>
                    <a:ext uri="{9D8B030D-6E8A-4147-A177-3AD203B41FA5}">
                      <a16:colId xmlns:a16="http://schemas.microsoft.com/office/drawing/2014/main" val="1508819549"/>
                    </a:ext>
                  </a:extLst>
                </a:gridCol>
                <a:gridCol w="1574671">
                  <a:extLst>
                    <a:ext uri="{9D8B030D-6E8A-4147-A177-3AD203B41FA5}">
                      <a16:colId xmlns:a16="http://schemas.microsoft.com/office/drawing/2014/main" val="3244897756"/>
                    </a:ext>
                  </a:extLst>
                </a:gridCol>
              </a:tblGrid>
              <a:tr h="600279"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8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568" marR="30568" marT="30568" marB="30568" anchor="ctr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8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568" marR="30568" marT="30568" marB="30568" anchor="ctr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8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568" marR="30568" marT="30568" marB="30568" anchor="ctr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8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568" marR="30568" marT="30568" marB="30568" anchor="ctr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0908312"/>
                  </a:ext>
                </a:extLst>
              </a:tr>
            </a:tbl>
          </a:graphicData>
        </a:graphic>
      </p:graphicFrame>
      <p:sp>
        <p:nvSpPr>
          <p:cNvPr id="28" name="Control 28"/>
          <p:cNvSpPr>
            <a:spLocks noChangeArrowheads="1" noChangeShapeType="1"/>
          </p:cNvSpPr>
          <p:nvPr/>
        </p:nvSpPr>
        <p:spPr bwMode="auto">
          <a:xfrm>
            <a:off x="685800" y="12368213"/>
            <a:ext cx="7126288" cy="642937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in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7026833"/>
              </p:ext>
            </p:extLst>
          </p:nvPr>
        </p:nvGraphicFramePr>
        <p:xfrm>
          <a:off x="362366" y="7321550"/>
          <a:ext cx="1815718" cy="1102234"/>
        </p:xfrm>
        <a:graphic>
          <a:graphicData uri="http://schemas.openxmlformats.org/drawingml/2006/table">
            <a:tbl>
              <a:tblPr/>
              <a:tblGrid>
                <a:gridCol w="563347">
                  <a:extLst>
                    <a:ext uri="{9D8B030D-6E8A-4147-A177-3AD203B41FA5}">
                      <a16:colId xmlns:a16="http://schemas.microsoft.com/office/drawing/2014/main" val="1047718636"/>
                    </a:ext>
                  </a:extLst>
                </a:gridCol>
                <a:gridCol w="390453">
                  <a:extLst>
                    <a:ext uri="{9D8B030D-6E8A-4147-A177-3AD203B41FA5}">
                      <a16:colId xmlns:a16="http://schemas.microsoft.com/office/drawing/2014/main" val="341764648"/>
                    </a:ext>
                  </a:extLst>
                </a:gridCol>
                <a:gridCol w="457206">
                  <a:extLst>
                    <a:ext uri="{9D8B030D-6E8A-4147-A177-3AD203B41FA5}">
                      <a16:colId xmlns:a16="http://schemas.microsoft.com/office/drawing/2014/main" val="540178663"/>
                    </a:ext>
                  </a:extLst>
                </a:gridCol>
                <a:gridCol w="404712">
                  <a:extLst>
                    <a:ext uri="{9D8B030D-6E8A-4147-A177-3AD203B41FA5}">
                      <a16:colId xmlns:a16="http://schemas.microsoft.com/office/drawing/2014/main" val="1693550433"/>
                    </a:ext>
                  </a:extLst>
                </a:gridCol>
              </a:tblGrid>
              <a:tr h="441961"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900" b="1" kern="140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Flammable</a:t>
                      </a:r>
                      <a:endParaRPr lang="en-GB" sz="9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576" marR="36576" marT="36576" marB="36576" anchor="ctr">
                    <a:lnL>
                      <a:noFill/>
                    </a:lnL>
                    <a:lnR w="12700" cap="flat" cmpd="sng" algn="ctr">
                      <a:solidFill>
                        <a:srgbClr val="D7E7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1" kern="140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GB" sz="9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GB" sz="9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900" b="1" kern="140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GB" sz="9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576" marR="36576" marT="36576" marB="36576" anchor="ctr">
                    <a:lnL w="12700" cap="flat" cmpd="sng" algn="ctr">
                      <a:solidFill>
                        <a:srgbClr val="D7E7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E7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7E7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7E7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1" kern="140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GB" sz="900" b="1" kern="140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1" kern="140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Toxic</a:t>
                      </a:r>
                      <a:endParaRPr lang="en-GB" sz="9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576" marR="36576" marT="36576" marB="36576">
                    <a:lnL w="12700" cap="flat" cmpd="sng" algn="ctr">
                      <a:solidFill>
                        <a:srgbClr val="D7E7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E7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10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GB" sz="10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576" marR="36576" marT="36576" marB="36576" anchor="ctr">
                    <a:lnL w="12700" cap="flat" cmpd="sng" algn="ctr">
                      <a:solidFill>
                        <a:srgbClr val="D7E7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E7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7E7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7E7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4386547"/>
                  </a:ext>
                </a:extLst>
              </a:tr>
              <a:tr h="441961"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900" b="1" kern="140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Oxidising</a:t>
                      </a:r>
                      <a:endParaRPr lang="en-GB" sz="9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576" marR="36576" marT="36576" marB="36576" anchor="ctr">
                    <a:lnL>
                      <a:noFill/>
                    </a:lnL>
                    <a:lnR w="12700" cap="flat" cmpd="sng" algn="ctr">
                      <a:solidFill>
                        <a:srgbClr val="D7E7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1" kern="140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GB" sz="9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GB" sz="9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900" b="1" kern="140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GB" sz="9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576" marR="36576" marT="36576" marB="36576" anchor="ctr">
                    <a:lnL w="12700" cap="flat" cmpd="sng" algn="ctr">
                      <a:solidFill>
                        <a:srgbClr val="D7E7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E7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7E7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7E7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900" b="1" kern="140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Inert</a:t>
                      </a:r>
                      <a:endParaRPr lang="en-GB" sz="9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576" marR="36576" marT="36576" marB="36576" anchor="ctr">
                    <a:lnL w="12700" cap="flat" cmpd="sng" algn="ctr">
                      <a:solidFill>
                        <a:srgbClr val="D7E7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E7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10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GB" sz="10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576" marR="36576" marT="36576" marB="36576" anchor="ctr">
                    <a:lnL w="12700" cap="flat" cmpd="sng" algn="ctr">
                      <a:solidFill>
                        <a:srgbClr val="D7E7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E7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7E7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7E7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3948466"/>
                  </a:ext>
                </a:extLst>
              </a:tr>
            </a:tbl>
          </a:graphicData>
        </a:graphic>
      </p:graphicFrame>
      <p:sp>
        <p:nvSpPr>
          <p:cNvPr id="30" name="Control 29"/>
          <p:cNvSpPr>
            <a:spLocks noChangeArrowheads="1" noChangeShapeType="1"/>
          </p:cNvSpPr>
          <p:nvPr/>
        </p:nvSpPr>
        <p:spPr bwMode="auto">
          <a:xfrm>
            <a:off x="636602" y="15341603"/>
            <a:ext cx="1992743" cy="314587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373380" y="9535954"/>
            <a:ext cx="3365974" cy="238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9000"/>
              </a:lnSpc>
              <a:spcAft>
                <a:spcPts val="600"/>
              </a:spcAft>
            </a:pPr>
            <a:r>
              <a:rPr lang="en-GB" sz="800" kern="1400" dirty="0">
                <a:solidFill>
                  <a:srgbClr val="000000"/>
                </a:solidFill>
                <a:latin typeface="Calibri" panose="020F0502020204030204" pitchFamily="34" charset="0"/>
              </a:rPr>
              <a:t>A4 General Lab Notice Board              </a:t>
            </a:r>
            <a:r>
              <a:rPr lang="en-GB" sz="800" kern="1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Version </a:t>
            </a:r>
            <a:r>
              <a:rPr lang="en-GB" sz="800" kern="1400" dirty="0">
                <a:solidFill>
                  <a:srgbClr val="000000"/>
                </a:solidFill>
                <a:latin typeface="Calibri" panose="020F0502020204030204" pitchFamily="34" charset="0"/>
              </a:rPr>
              <a:t>2.1 August 2018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532762" y="9463406"/>
            <a:ext cx="1585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Date: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8146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</TotalTime>
  <Words>61</Words>
  <Application>Microsoft Office PowerPoint</Application>
  <PresentationFormat>A4 Paper (210x297 mm)</PresentationFormat>
  <Paragraphs>70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Narrow</vt:lpstr>
      <vt:lpstr>Calibri</vt:lpstr>
      <vt:lpstr>Calibri Light</vt:lpstr>
      <vt:lpstr>Office Theme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Rose, Ian</dc:creator>
  <cp:lastModifiedBy>Brannon, Julie</cp:lastModifiedBy>
  <cp:revision>4</cp:revision>
  <dcterms:created xsi:type="dcterms:W3CDTF">2019-03-13T10:26:02Z</dcterms:created>
  <dcterms:modified xsi:type="dcterms:W3CDTF">2019-03-13T11:20:43Z</dcterms:modified>
</cp:coreProperties>
</file>