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1"/>
  </p:notesMasterIdLst>
  <p:sldIdLst>
    <p:sldId id="290" r:id="rId2"/>
    <p:sldId id="298" r:id="rId3"/>
    <p:sldId id="311" r:id="rId4"/>
    <p:sldId id="312" r:id="rId5"/>
    <p:sldId id="313" r:id="rId6"/>
    <p:sldId id="314" r:id="rId7"/>
    <p:sldId id="315" r:id="rId8"/>
    <p:sldId id="320" r:id="rId9"/>
    <p:sldId id="316" r:id="rId10"/>
    <p:sldId id="317" r:id="rId11"/>
    <p:sldId id="331" r:id="rId12"/>
    <p:sldId id="319" r:id="rId13"/>
    <p:sldId id="318" r:id="rId14"/>
    <p:sldId id="332" r:id="rId15"/>
    <p:sldId id="333" r:id="rId16"/>
    <p:sldId id="334" r:id="rId17"/>
    <p:sldId id="335" r:id="rId18"/>
    <p:sldId id="347" r:id="rId19"/>
    <p:sldId id="343" r:id="rId20"/>
    <p:sldId id="344" r:id="rId21"/>
    <p:sldId id="345" r:id="rId22"/>
    <p:sldId id="346" r:id="rId23"/>
    <p:sldId id="324" r:id="rId24"/>
    <p:sldId id="325" r:id="rId25"/>
    <p:sldId id="326" r:id="rId26"/>
    <p:sldId id="328" r:id="rId27"/>
    <p:sldId id="329" r:id="rId28"/>
    <p:sldId id="327" r:id="rId29"/>
    <p:sldId id="330" r:id="rId3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cGladrigan, Sharon" initials="MS" lastIdx="2" clrIdx="0">
    <p:extLst>
      <p:ext uri="{19B8F6BF-5375-455C-9EA6-DF929625EA0E}">
        <p15:presenceInfo xmlns:p15="http://schemas.microsoft.com/office/powerpoint/2012/main" userId="S-1-5-21-94802787-2259107539-412602403-670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1C6C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9"/>
    <p:restoredTop sz="91241" autoAdjust="0"/>
  </p:normalViewPr>
  <p:slideViewPr>
    <p:cSldViewPr snapToGrid="0" snapToObjects="1">
      <p:cViewPr varScale="1">
        <p:scale>
          <a:sx n="55" d="100"/>
          <a:sy n="55" d="100"/>
        </p:scale>
        <p:origin x="548" y="36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-152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10BFB6-7F34-4BFE-BADD-FA5F9198A3C5}" type="doc">
      <dgm:prSet loTypeId="urn:microsoft.com/office/officeart/2005/8/layout/cycle4" loCatId="relationship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AB760719-FA84-4B6B-85D8-F0D2350F6B40}">
      <dgm:prSet phldrT="[Text]"/>
      <dgm:spPr>
        <a:solidFill>
          <a:srgbClr val="511C6C"/>
        </a:solidFill>
      </dgm:spPr>
      <dgm:t>
        <a:bodyPr/>
        <a:lstStyle/>
        <a:p>
          <a:r>
            <a:rPr lang="en-US" dirty="0"/>
            <a:t>practice</a:t>
          </a:r>
        </a:p>
      </dgm:t>
    </dgm:pt>
    <dgm:pt modelId="{ACA294FE-56AD-4A0F-BF4A-9C1DEFD919AB}" type="parTrans" cxnId="{8CC5F910-940E-450A-ACF9-F4478176A09F}">
      <dgm:prSet/>
      <dgm:spPr/>
      <dgm:t>
        <a:bodyPr/>
        <a:lstStyle/>
        <a:p>
          <a:endParaRPr lang="en-US"/>
        </a:p>
      </dgm:t>
    </dgm:pt>
    <dgm:pt modelId="{1043D46D-C2E0-4030-9FF3-4D72BEDC5AC5}" type="sibTrans" cxnId="{8CC5F910-940E-450A-ACF9-F4478176A09F}">
      <dgm:prSet/>
      <dgm:spPr/>
      <dgm:t>
        <a:bodyPr/>
        <a:lstStyle/>
        <a:p>
          <a:endParaRPr lang="en-US"/>
        </a:p>
      </dgm:t>
    </dgm:pt>
    <dgm:pt modelId="{60130E7D-E009-44EC-A899-64CB6E1BB2C3}">
      <dgm:prSet phldrT="[Text]"/>
      <dgm:spPr>
        <a:solidFill>
          <a:srgbClr val="511C6C"/>
        </a:solidFill>
      </dgm:spPr>
      <dgm:t>
        <a:bodyPr/>
        <a:lstStyle/>
        <a:p>
          <a:r>
            <a:rPr lang="en-US" dirty="0"/>
            <a:t>scholarship</a:t>
          </a:r>
        </a:p>
      </dgm:t>
    </dgm:pt>
    <dgm:pt modelId="{2F7F04C9-10DE-49DA-9E49-4C6241806099}" type="parTrans" cxnId="{5B1DA4B9-22C8-4E3A-ACBD-6EA197813D3E}">
      <dgm:prSet/>
      <dgm:spPr/>
      <dgm:t>
        <a:bodyPr/>
        <a:lstStyle/>
        <a:p>
          <a:endParaRPr lang="en-US"/>
        </a:p>
      </dgm:t>
    </dgm:pt>
    <dgm:pt modelId="{A65D15CA-B274-4AF0-A3BD-79DA922A02DF}" type="sibTrans" cxnId="{5B1DA4B9-22C8-4E3A-ACBD-6EA197813D3E}">
      <dgm:prSet/>
      <dgm:spPr/>
      <dgm:t>
        <a:bodyPr/>
        <a:lstStyle/>
        <a:p>
          <a:endParaRPr lang="en-US"/>
        </a:p>
      </dgm:t>
    </dgm:pt>
    <dgm:pt modelId="{339F9286-3701-4165-A713-0D12DD8CDBE6}">
      <dgm:prSet phldrT="[Text]"/>
      <dgm:spPr>
        <a:solidFill>
          <a:srgbClr val="511C6C"/>
        </a:solidFill>
      </dgm:spPr>
      <dgm:t>
        <a:bodyPr/>
        <a:lstStyle/>
        <a:p>
          <a:r>
            <a:rPr lang="en-US" dirty="0"/>
            <a:t>dialogue</a:t>
          </a:r>
        </a:p>
      </dgm:t>
    </dgm:pt>
    <dgm:pt modelId="{8A5BD374-BCAC-4D23-B784-74C94A5FA21E}" type="parTrans" cxnId="{F2CBAA49-8017-42F0-B9D1-C93378ED0C06}">
      <dgm:prSet/>
      <dgm:spPr/>
      <dgm:t>
        <a:bodyPr/>
        <a:lstStyle/>
        <a:p>
          <a:endParaRPr lang="en-US"/>
        </a:p>
      </dgm:t>
    </dgm:pt>
    <dgm:pt modelId="{667F2F0B-D0A6-44BE-9D14-CCAA869CF648}" type="sibTrans" cxnId="{F2CBAA49-8017-42F0-B9D1-C93378ED0C06}">
      <dgm:prSet/>
      <dgm:spPr/>
      <dgm:t>
        <a:bodyPr/>
        <a:lstStyle/>
        <a:p>
          <a:endParaRPr lang="en-US"/>
        </a:p>
      </dgm:t>
    </dgm:pt>
    <dgm:pt modelId="{5EDEA3D2-464E-4DBE-ADB8-7E65CE969D23}">
      <dgm:prSet phldrT="[Text]"/>
      <dgm:spPr>
        <a:solidFill>
          <a:srgbClr val="511C6C"/>
        </a:solidFill>
      </dgm:spPr>
      <dgm:t>
        <a:bodyPr/>
        <a:lstStyle/>
        <a:p>
          <a:r>
            <a:rPr lang="en-US" dirty="0"/>
            <a:t>reflection</a:t>
          </a:r>
        </a:p>
      </dgm:t>
    </dgm:pt>
    <dgm:pt modelId="{FC49983A-E785-4AE8-9D1A-47B406F72B81}" type="parTrans" cxnId="{8D8CE6EE-6396-4722-A6A7-914A3E69959B}">
      <dgm:prSet/>
      <dgm:spPr/>
      <dgm:t>
        <a:bodyPr/>
        <a:lstStyle/>
        <a:p>
          <a:endParaRPr lang="en-US"/>
        </a:p>
      </dgm:t>
    </dgm:pt>
    <dgm:pt modelId="{08B33143-6AFB-406C-BAB2-AC2E48E3BDC8}" type="sibTrans" cxnId="{8D8CE6EE-6396-4722-A6A7-914A3E69959B}">
      <dgm:prSet/>
      <dgm:spPr/>
      <dgm:t>
        <a:bodyPr/>
        <a:lstStyle/>
        <a:p>
          <a:endParaRPr lang="en-US"/>
        </a:p>
      </dgm:t>
    </dgm:pt>
    <dgm:pt modelId="{E2BA173B-26F5-49AD-9BF6-4E241C1B79E3}" type="pres">
      <dgm:prSet presAssocID="{4F10BFB6-7F34-4BFE-BADD-FA5F9198A3C5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7BA76452-8D45-4752-B8A8-B54D1E207942}" type="pres">
      <dgm:prSet presAssocID="{4F10BFB6-7F34-4BFE-BADD-FA5F9198A3C5}" presName="children" presStyleCnt="0"/>
      <dgm:spPr/>
    </dgm:pt>
    <dgm:pt modelId="{DCD1ACDD-CC23-47DE-9A81-9746FF2657EB}" type="pres">
      <dgm:prSet presAssocID="{4F10BFB6-7F34-4BFE-BADD-FA5F9198A3C5}" presName="childPlaceholder" presStyleCnt="0"/>
      <dgm:spPr/>
    </dgm:pt>
    <dgm:pt modelId="{8A3FA597-38F0-4FD8-9190-7CCD5CD06EA5}" type="pres">
      <dgm:prSet presAssocID="{4F10BFB6-7F34-4BFE-BADD-FA5F9198A3C5}" presName="circle" presStyleCnt="0"/>
      <dgm:spPr/>
    </dgm:pt>
    <dgm:pt modelId="{2751538E-D1D7-4572-BB5B-6665555FF497}" type="pres">
      <dgm:prSet presAssocID="{4F10BFB6-7F34-4BFE-BADD-FA5F9198A3C5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F0C51398-6720-484E-ADE6-3B18B4114301}" type="pres">
      <dgm:prSet presAssocID="{4F10BFB6-7F34-4BFE-BADD-FA5F9198A3C5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DCDBCA81-E25F-41E9-84FB-72541261CE02}" type="pres">
      <dgm:prSet presAssocID="{4F10BFB6-7F34-4BFE-BADD-FA5F9198A3C5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DCF76868-F363-4F6E-B79A-792B2967DDC6}" type="pres">
      <dgm:prSet presAssocID="{4F10BFB6-7F34-4BFE-BADD-FA5F9198A3C5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DCE3C012-FB7C-41E9-A6F5-4C81B10BB737}" type="pres">
      <dgm:prSet presAssocID="{4F10BFB6-7F34-4BFE-BADD-FA5F9198A3C5}" presName="quadrantPlaceholder" presStyleCnt="0"/>
      <dgm:spPr/>
    </dgm:pt>
    <dgm:pt modelId="{3D8F5C91-7D84-4712-A62E-9147D03667E5}" type="pres">
      <dgm:prSet presAssocID="{4F10BFB6-7F34-4BFE-BADD-FA5F9198A3C5}" presName="center1" presStyleLbl="fgShp" presStyleIdx="0" presStyleCnt="2"/>
      <dgm:spPr/>
    </dgm:pt>
    <dgm:pt modelId="{A71DCBE0-A969-4177-B831-F55333B70D68}" type="pres">
      <dgm:prSet presAssocID="{4F10BFB6-7F34-4BFE-BADD-FA5F9198A3C5}" presName="center2" presStyleLbl="fgShp" presStyleIdx="1" presStyleCnt="2"/>
      <dgm:spPr/>
    </dgm:pt>
  </dgm:ptLst>
  <dgm:cxnLst>
    <dgm:cxn modelId="{C9724C0B-AFD0-4201-88C7-EB2E579A9EA5}" type="presOf" srcId="{4F10BFB6-7F34-4BFE-BADD-FA5F9198A3C5}" destId="{E2BA173B-26F5-49AD-9BF6-4E241C1B79E3}" srcOrd="0" destOrd="0" presId="urn:microsoft.com/office/officeart/2005/8/layout/cycle4"/>
    <dgm:cxn modelId="{8CC5F910-940E-450A-ACF9-F4478176A09F}" srcId="{4F10BFB6-7F34-4BFE-BADD-FA5F9198A3C5}" destId="{AB760719-FA84-4B6B-85D8-F0D2350F6B40}" srcOrd="0" destOrd="0" parTransId="{ACA294FE-56AD-4A0F-BF4A-9C1DEFD919AB}" sibTransId="{1043D46D-C2E0-4030-9FF3-4D72BEDC5AC5}"/>
    <dgm:cxn modelId="{F2CBAA49-8017-42F0-B9D1-C93378ED0C06}" srcId="{4F10BFB6-7F34-4BFE-BADD-FA5F9198A3C5}" destId="{339F9286-3701-4165-A713-0D12DD8CDBE6}" srcOrd="2" destOrd="0" parTransId="{8A5BD374-BCAC-4D23-B784-74C94A5FA21E}" sibTransId="{667F2F0B-D0A6-44BE-9D14-CCAA869CF648}"/>
    <dgm:cxn modelId="{9F89014A-99A9-47D1-8B95-F4C47CDCE6A5}" type="presOf" srcId="{60130E7D-E009-44EC-A899-64CB6E1BB2C3}" destId="{F0C51398-6720-484E-ADE6-3B18B4114301}" srcOrd="0" destOrd="0" presId="urn:microsoft.com/office/officeart/2005/8/layout/cycle4"/>
    <dgm:cxn modelId="{A50B1A7E-03D7-4BFD-B448-16D8D0EE9C18}" type="presOf" srcId="{339F9286-3701-4165-A713-0D12DD8CDBE6}" destId="{DCDBCA81-E25F-41E9-84FB-72541261CE02}" srcOrd="0" destOrd="0" presId="urn:microsoft.com/office/officeart/2005/8/layout/cycle4"/>
    <dgm:cxn modelId="{97B16E83-F9AD-4D51-9986-0DDE25C9C7EA}" type="presOf" srcId="{AB760719-FA84-4B6B-85D8-F0D2350F6B40}" destId="{2751538E-D1D7-4572-BB5B-6665555FF497}" srcOrd="0" destOrd="0" presId="urn:microsoft.com/office/officeart/2005/8/layout/cycle4"/>
    <dgm:cxn modelId="{5B1DA4B9-22C8-4E3A-ACBD-6EA197813D3E}" srcId="{4F10BFB6-7F34-4BFE-BADD-FA5F9198A3C5}" destId="{60130E7D-E009-44EC-A899-64CB6E1BB2C3}" srcOrd="1" destOrd="0" parTransId="{2F7F04C9-10DE-49DA-9E49-4C6241806099}" sibTransId="{A65D15CA-B274-4AF0-A3BD-79DA922A02DF}"/>
    <dgm:cxn modelId="{8D8CE6EE-6396-4722-A6A7-914A3E69959B}" srcId="{4F10BFB6-7F34-4BFE-BADD-FA5F9198A3C5}" destId="{5EDEA3D2-464E-4DBE-ADB8-7E65CE969D23}" srcOrd="3" destOrd="0" parTransId="{FC49983A-E785-4AE8-9D1A-47B406F72B81}" sibTransId="{08B33143-6AFB-406C-BAB2-AC2E48E3BDC8}"/>
    <dgm:cxn modelId="{5B22C7F5-1D9C-4FF6-BCED-F9BB2869D3E4}" type="presOf" srcId="{5EDEA3D2-464E-4DBE-ADB8-7E65CE969D23}" destId="{DCF76868-F363-4F6E-B79A-792B2967DDC6}" srcOrd="0" destOrd="0" presId="urn:microsoft.com/office/officeart/2005/8/layout/cycle4"/>
    <dgm:cxn modelId="{C33B7915-226E-4093-92A7-2D3B8C409AFA}" type="presParOf" srcId="{E2BA173B-26F5-49AD-9BF6-4E241C1B79E3}" destId="{7BA76452-8D45-4752-B8A8-B54D1E207942}" srcOrd="0" destOrd="0" presId="urn:microsoft.com/office/officeart/2005/8/layout/cycle4"/>
    <dgm:cxn modelId="{26B07AD4-4282-4AE2-8374-5EF094D2401B}" type="presParOf" srcId="{7BA76452-8D45-4752-B8A8-B54D1E207942}" destId="{DCD1ACDD-CC23-47DE-9A81-9746FF2657EB}" srcOrd="0" destOrd="0" presId="urn:microsoft.com/office/officeart/2005/8/layout/cycle4"/>
    <dgm:cxn modelId="{4CEBD48B-8BD1-400D-8412-561F1F1CD9CE}" type="presParOf" srcId="{E2BA173B-26F5-49AD-9BF6-4E241C1B79E3}" destId="{8A3FA597-38F0-4FD8-9190-7CCD5CD06EA5}" srcOrd="1" destOrd="0" presId="urn:microsoft.com/office/officeart/2005/8/layout/cycle4"/>
    <dgm:cxn modelId="{7F7B8EB7-E379-42F9-90EB-9397D1BB254B}" type="presParOf" srcId="{8A3FA597-38F0-4FD8-9190-7CCD5CD06EA5}" destId="{2751538E-D1D7-4572-BB5B-6665555FF497}" srcOrd="0" destOrd="0" presId="urn:microsoft.com/office/officeart/2005/8/layout/cycle4"/>
    <dgm:cxn modelId="{956220E7-8A64-4086-AA7C-7459B68ADDC3}" type="presParOf" srcId="{8A3FA597-38F0-4FD8-9190-7CCD5CD06EA5}" destId="{F0C51398-6720-484E-ADE6-3B18B4114301}" srcOrd="1" destOrd="0" presId="urn:microsoft.com/office/officeart/2005/8/layout/cycle4"/>
    <dgm:cxn modelId="{BCBC1411-5C80-40AD-8B28-BBD3894C0396}" type="presParOf" srcId="{8A3FA597-38F0-4FD8-9190-7CCD5CD06EA5}" destId="{DCDBCA81-E25F-41E9-84FB-72541261CE02}" srcOrd="2" destOrd="0" presId="urn:microsoft.com/office/officeart/2005/8/layout/cycle4"/>
    <dgm:cxn modelId="{9C85CC07-03CA-4698-9320-748D02C56E2E}" type="presParOf" srcId="{8A3FA597-38F0-4FD8-9190-7CCD5CD06EA5}" destId="{DCF76868-F363-4F6E-B79A-792B2967DDC6}" srcOrd="3" destOrd="0" presId="urn:microsoft.com/office/officeart/2005/8/layout/cycle4"/>
    <dgm:cxn modelId="{0FE3960F-FEF8-4CF5-8FD0-DDBE69D44780}" type="presParOf" srcId="{8A3FA597-38F0-4FD8-9190-7CCD5CD06EA5}" destId="{DCE3C012-FB7C-41E9-A6F5-4C81B10BB737}" srcOrd="4" destOrd="0" presId="urn:microsoft.com/office/officeart/2005/8/layout/cycle4"/>
    <dgm:cxn modelId="{5F000860-10B1-4825-A8E7-52E1F648B6F9}" type="presParOf" srcId="{E2BA173B-26F5-49AD-9BF6-4E241C1B79E3}" destId="{3D8F5C91-7D84-4712-A62E-9147D03667E5}" srcOrd="2" destOrd="0" presId="urn:microsoft.com/office/officeart/2005/8/layout/cycle4"/>
    <dgm:cxn modelId="{078CBEBD-53F8-453F-86B8-3247BEDC4132}" type="presParOf" srcId="{E2BA173B-26F5-49AD-9BF6-4E241C1B79E3}" destId="{A71DCBE0-A969-4177-B831-F55333B70D68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3C05B8-A7A5-4160-89AA-A3F74CE1AF97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5AF6498-0721-4560-ADA7-8580C6EA1AEE}">
      <dgm:prSet phldrT="[Text]"/>
      <dgm:spPr>
        <a:solidFill>
          <a:srgbClr val="511C6C"/>
        </a:solidFill>
      </dgm:spPr>
      <dgm:t>
        <a:bodyPr/>
        <a:lstStyle/>
        <a:p>
          <a:r>
            <a:rPr lang="en-US" dirty="0"/>
            <a:t>Teaching excellence: excellence in practice and policy. </a:t>
          </a:r>
        </a:p>
      </dgm:t>
    </dgm:pt>
    <dgm:pt modelId="{18F45445-031B-4BE0-9954-81E4C662406B}" type="parTrans" cxnId="{67FFDAF6-9DD5-418B-A39E-A524BB3FD2F4}">
      <dgm:prSet/>
      <dgm:spPr/>
      <dgm:t>
        <a:bodyPr/>
        <a:lstStyle/>
        <a:p>
          <a:endParaRPr lang="en-US"/>
        </a:p>
      </dgm:t>
    </dgm:pt>
    <dgm:pt modelId="{C94CFF54-BCFA-43DD-B9C1-A06F92019CFB}" type="sibTrans" cxnId="{67FFDAF6-9DD5-418B-A39E-A524BB3FD2F4}">
      <dgm:prSet/>
      <dgm:spPr>
        <a:ln>
          <a:solidFill>
            <a:srgbClr val="511C6C"/>
          </a:solidFill>
        </a:ln>
      </dgm:spPr>
      <dgm:t>
        <a:bodyPr/>
        <a:lstStyle/>
        <a:p>
          <a:endParaRPr lang="en-US"/>
        </a:p>
      </dgm:t>
    </dgm:pt>
    <dgm:pt modelId="{F1AE82FA-A4E1-4BBC-98F9-3AA1A0638135}">
      <dgm:prSet phldrT="[Text]"/>
      <dgm:spPr>
        <a:solidFill>
          <a:srgbClr val="511C6C"/>
        </a:solidFill>
      </dgm:spPr>
      <dgm:t>
        <a:bodyPr/>
        <a:lstStyle/>
        <a:p>
          <a:r>
            <a:rPr lang="en-US" dirty="0"/>
            <a:t>Research &amp; Education at Warwick: supervision, personal tutoring.</a:t>
          </a:r>
        </a:p>
      </dgm:t>
    </dgm:pt>
    <dgm:pt modelId="{A21EEFDC-4691-426C-85B1-82BD89BA9836}" type="parTrans" cxnId="{DBFDC673-91D3-4B64-9681-BF2387E6E5F7}">
      <dgm:prSet/>
      <dgm:spPr/>
      <dgm:t>
        <a:bodyPr/>
        <a:lstStyle/>
        <a:p>
          <a:endParaRPr lang="en-US"/>
        </a:p>
      </dgm:t>
    </dgm:pt>
    <dgm:pt modelId="{1BD4D92E-3CA8-4377-BBFC-E932A39AC01F}" type="sibTrans" cxnId="{DBFDC673-91D3-4B64-9681-BF2387E6E5F7}">
      <dgm:prSet/>
      <dgm:spPr/>
      <dgm:t>
        <a:bodyPr/>
        <a:lstStyle/>
        <a:p>
          <a:endParaRPr lang="en-US"/>
        </a:p>
      </dgm:t>
    </dgm:pt>
    <dgm:pt modelId="{EB2F4218-97C5-4A77-8612-8A967DCA6333}">
      <dgm:prSet phldrT="[Text]"/>
      <dgm:spPr>
        <a:solidFill>
          <a:srgbClr val="511C6C"/>
        </a:solidFill>
      </dgm:spPr>
      <dgm:t>
        <a:bodyPr/>
        <a:lstStyle/>
        <a:p>
          <a:r>
            <a:rPr lang="en-US" dirty="0"/>
            <a:t>Teaching as enquiry: reflective &amp; scholarly practice.</a:t>
          </a:r>
        </a:p>
      </dgm:t>
    </dgm:pt>
    <dgm:pt modelId="{5BC1F6FB-55BB-49C2-B54D-EE0D7BB0E161}" type="parTrans" cxnId="{1F921D3A-03AF-464C-80D0-9BD4D83B7BC3}">
      <dgm:prSet/>
      <dgm:spPr/>
      <dgm:t>
        <a:bodyPr/>
        <a:lstStyle/>
        <a:p>
          <a:endParaRPr lang="en-US"/>
        </a:p>
      </dgm:t>
    </dgm:pt>
    <dgm:pt modelId="{5E0253D3-FA4C-46CC-BE6C-A36758F94DE5}" type="sibTrans" cxnId="{1F921D3A-03AF-464C-80D0-9BD4D83B7BC3}">
      <dgm:prSet/>
      <dgm:spPr/>
      <dgm:t>
        <a:bodyPr/>
        <a:lstStyle/>
        <a:p>
          <a:endParaRPr lang="en-US"/>
        </a:p>
      </dgm:t>
    </dgm:pt>
    <dgm:pt modelId="{93DAEB58-87FF-43B0-A168-9964197ECB35}">
      <dgm:prSet phldrT="[Text]"/>
      <dgm:spPr>
        <a:solidFill>
          <a:srgbClr val="511C6C"/>
        </a:solidFill>
      </dgm:spPr>
      <dgm:t>
        <a:bodyPr/>
        <a:lstStyle/>
        <a:p>
          <a:r>
            <a:rPr lang="en-US" dirty="0"/>
            <a:t>Design &amp; assessment: module design, principles of assessment.</a:t>
          </a:r>
        </a:p>
      </dgm:t>
    </dgm:pt>
    <dgm:pt modelId="{F9698629-D9D6-4448-88AE-CDCAFF755116}" type="parTrans" cxnId="{AA8EB116-1F11-424B-9096-5446A8BBC9E3}">
      <dgm:prSet/>
      <dgm:spPr/>
      <dgm:t>
        <a:bodyPr/>
        <a:lstStyle/>
        <a:p>
          <a:endParaRPr lang="en-US"/>
        </a:p>
      </dgm:t>
    </dgm:pt>
    <dgm:pt modelId="{48E97D60-BA2E-41A7-BC2A-FFE2ED489007}" type="sibTrans" cxnId="{AA8EB116-1F11-424B-9096-5446A8BBC9E3}">
      <dgm:prSet/>
      <dgm:spPr/>
      <dgm:t>
        <a:bodyPr/>
        <a:lstStyle/>
        <a:p>
          <a:endParaRPr lang="en-US"/>
        </a:p>
      </dgm:t>
    </dgm:pt>
    <dgm:pt modelId="{EC8ECDFE-5F53-4707-8D80-5A89709A2667}">
      <dgm:prSet phldrT="[Text]"/>
      <dgm:spPr>
        <a:solidFill>
          <a:srgbClr val="511C6C"/>
        </a:solidFill>
      </dgm:spPr>
      <dgm:t>
        <a:bodyPr/>
        <a:lstStyle/>
        <a:p>
          <a:r>
            <a:rPr lang="en-US" dirty="0"/>
            <a:t>Feedback for learning: effective marking and feedback. </a:t>
          </a:r>
        </a:p>
      </dgm:t>
    </dgm:pt>
    <dgm:pt modelId="{1C825ABA-2B80-4BCA-9710-4EF4AB0F01F8}" type="parTrans" cxnId="{6E26ACF5-9D49-454B-84D1-A50A22001303}">
      <dgm:prSet/>
      <dgm:spPr/>
      <dgm:t>
        <a:bodyPr/>
        <a:lstStyle/>
        <a:p>
          <a:endParaRPr lang="en-US"/>
        </a:p>
      </dgm:t>
    </dgm:pt>
    <dgm:pt modelId="{2BD0FBA0-098C-4CEE-B8DA-A0A0763E7A3F}" type="sibTrans" cxnId="{6E26ACF5-9D49-454B-84D1-A50A22001303}">
      <dgm:prSet/>
      <dgm:spPr/>
      <dgm:t>
        <a:bodyPr/>
        <a:lstStyle/>
        <a:p>
          <a:endParaRPr lang="en-US"/>
        </a:p>
      </dgm:t>
    </dgm:pt>
    <dgm:pt modelId="{74B24342-0AE9-458F-944F-32EF536FD498}">
      <dgm:prSet phldrT="[Text]"/>
      <dgm:spPr>
        <a:solidFill>
          <a:srgbClr val="511C6C"/>
        </a:solidFill>
      </dgm:spPr>
      <dgm:t>
        <a:bodyPr/>
        <a:lstStyle/>
        <a:p>
          <a:r>
            <a:rPr lang="en-US" dirty="0"/>
            <a:t>Teaching in context: engagement; autonomy; collaboration; inclusivity.</a:t>
          </a:r>
        </a:p>
      </dgm:t>
    </dgm:pt>
    <dgm:pt modelId="{B18E6D92-7049-48B8-834B-9B51D6075BB2}" type="parTrans" cxnId="{165BE25A-3796-4118-B4FD-38E99FF2A8AF}">
      <dgm:prSet/>
      <dgm:spPr/>
      <dgm:t>
        <a:bodyPr/>
        <a:lstStyle/>
        <a:p>
          <a:endParaRPr lang="en-US"/>
        </a:p>
      </dgm:t>
    </dgm:pt>
    <dgm:pt modelId="{5AC68374-D0DA-48D5-BC3F-B60FE722C745}" type="sibTrans" cxnId="{165BE25A-3796-4118-B4FD-38E99FF2A8AF}">
      <dgm:prSet/>
      <dgm:spPr/>
      <dgm:t>
        <a:bodyPr/>
        <a:lstStyle/>
        <a:p>
          <a:endParaRPr lang="en-US"/>
        </a:p>
      </dgm:t>
    </dgm:pt>
    <dgm:pt modelId="{E90C2CCE-992A-49AF-965A-2B307F0D2E40}">
      <dgm:prSet phldrT="[Text]"/>
      <dgm:spPr>
        <a:solidFill>
          <a:srgbClr val="511C6C"/>
        </a:solidFill>
      </dgm:spPr>
      <dgm:t>
        <a:bodyPr/>
        <a:lstStyle/>
        <a:p>
          <a:r>
            <a:rPr lang="en-US" dirty="0"/>
            <a:t>Theories</a:t>
          </a:r>
          <a:r>
            <a:rPr lang="en-US" baseline="0" dirty="0"/>
            <a:t> of learning</a:t>
          </a:r>
          <a:endParaRPr lang="en-US" dirty="0"/>
        </a:p>
      </dgm:t>
    </dgm:pt>
    <dgm:pt modelId="{26B15572-43EE-4B97-93E3-6330224283F4}" type="parTrans" cxnId="{BEE52BD4-7B17-4F1E-B369-0C69B331EC1F}">
      <dgm:prSet/>
      <dgm:spPr/>
      <dgm:t>
        <a:bodyPr/>
        <a:lstStyle/>
        <a:p>
          <a:endParaRPr lang="en-US"/>
        </a:p>
      </dgm:t>
    </dgm:pt>
    <dgm:pt modelId="{A67D4758-EB64-4AA1-A540-14271FA339C1}" type="sibTrans" cxnId="{BEE52BD4-7B17-4F1E-B369-0C69B331EC1F}">
      <dgm:prSet/>
      <dgm:spPr/>
      <dgm:t>
        <a:bodyPr/>
        <a:lstStyle/>
        <a:p>
          <a:endParaRPr lang="en-US"/>
        </a:p>
      </dgm:t>
    </dgm:pt>
    <dgm:pt modelId="{EEA1F2FB-D5AF-4BBE-99AC-034ACC779A59}" type="pres">
      <dgm:prSet presAssocID="{043C05B8-A7A5-4160-89AA-A3F74CE1AF97}" presName="Name0" presStyleCnt="0">
        <dgm:presLayoutVars>
          <dgm:chMax val="7"/>
          <dgm:chPref val="7"/>
          <dgm:dir/>
        </dgm:presLayoutVars>
      </dgm:prSet>
      <dgm:spPr/>
    </dgm:pt>
    <dgm:pt modelId="{F445E8B7-C1C9-4235-8D05-C125C19624EB}" type="pres">
      <dgm:prSet presAssocID="{043C05B8-A7A5-4160-89AA-A3F74CE1AF97}" presName="Name1" presStyleCnt="0"/>
      <dgm:spPr/>
    </dgm:pt>
    <dgm:pt modelId="{51AC582A-C181-4895-B2A6-D933336612F6}" type="pres">
      <dgm:prSet presAssocID="{043C05B8-A7A5-4160-89AA-A3F74CE1AF97}" presName="cycle" presStyleCnt="0"/>
      <dgm:spPr/>
    </dgm:pt>
    <dgm:pt modelId="{5E26CF1B-8A44-4DF4-8D11-D0848F3592EE}" type="pres">
      <dgm:prSet presAssocID="{043C05B8-A7A5-4160-89AA-A3F74CE1AF97}" presName="srcNode" presStyleLbl="node1" presStyleIdx="0" presStyleCnt="7"/>
      <dgm:spPr/>
    </dgm:pt>
    <dgm:pt modelId="{0A8CD618-0B3C-41F4-978A-99A39F06D86F}" type="pres">
      <dgm:prSet presAssocID="{043C05B8-A7A5-4160-89AA-A3F74CE1AF97}" presName="conn" presStyleLbl="parChTrans1D2" presStyleIdx="0" presStyleCnt="1"/>
      <dgm:spPr/>
    </dgm:pt>
    <dgm:pt modelId="{020E3EF6-97D6-4BDC-A98B-A3AC58DD49DA}" type="pres">
      <dgm:prSet presAssocID="{043C05B8-A7A5-4160-89AA-A3F74CE1AF97}" presName="extraNode" presStyleLbl="node1" presStyleIdx="0" presStyleCnt="7"/>
      <dgm:spPr/>
    </dgm:pt>
    <dgm:pt modelId="{510123F4-9634-4C9C-9363-B9BDCC953B86}" type="pres">
      <dgm:prSet presAssocID="{043C05B8-A7A5-4160-89AA-A3F74CE1AF97}" presName="dstNode" presStyleLbl="node1" presStyleIdx="0" presStyleCnt="7"/>
      <dgm:spPr/>
    </dgm:pt>
    <dgm:pt modelId="{5E9BFEEF-40C6-4B65-9EAF-A56140DD814E}" type="pres">
      <dgm:prSet presAssocID="{C5AF6498-0721-4560-ADA7-8580C6EA1AEE}" presName="text_1" presStyleLbl="node1" presStyleIdx="0" presStyleCnt="7" custLinFactNeighborX="-268" custLinFactNeighborY="4259">
        <dgm:presLayoutVars>
          <dgm:bulletEnabled val="1"/>
        </dgm:presLayoutVars>
      </dgm:prSet>
      <dgm:spPr/>
    </dgm:pt>
    <dgm:pt modelId="{6E8C72DE-5C7E-4F17-8B0B-5238A69396C3}" type="pres">
      <dgm:prSet presAssocID="{C5AF6498-0721-4560-ADA7-8580C6EA1AEE}" presName="accent_1" presStyleCnt="0"/>
      <dgm:spPr/>
    </dgm:pt>
    <dgm:pt modelId="{B0E6E529-8F54-4A8B-89B7-C5330E5C2199}" type="pres">
      <dgm:prSet presAssocID="{C5AF6498-0721-4560-ADA7-8580C6EA1AEE}" presName="accentRepeatNode" presStyleLbl="solidFgAcc1" presStyleIdx="0" presStyleCnt="7"/>
      <dgm:spPr>
        <a:ln>
          <a:solidFill>
            <a:srgbClr val="511C6C"/>
          </a:solidFill>
        </a:ln>
      </dgm:spPr>
    </dgm:pt>
    <dgm:pt modelId="{93F12768-CBAF-4C71-AF52-0A877F419C5A}" type="pres">
      <dgm:prSet presAssocID="{F1AE82FA-A4E1-4BBC-98F9-3AA1A0638135}" presName="text_2" presStyleLbl="node1" presStyleIdx="1" presStyleCnt="7">
        <dgm:presLayoutVars>
          <dgm:bulletEnabled val="1"/>
        </dgm:presLayoutVars>
      </dgm:prSet>
      <dgm:spPr/>
    </dgm:pt>
    <dgm:pt modelId="{906E2604-C55F-4070-99E0-D737C20EA598}" type="pres">
      <dgm:prSet presAssocID="{F1AE82FA-A4E1-4BBC-98F9-3AA1A0638135}" presName="accent_2" presStyleCnt="0"/>
      <dgm:spPr/>
    </dgm:pt>
    <dgm:pt modelId="{C6DAD61B-BB68-4304-8BD9-C4E759EADFF6}" type="pres">
      <dgm:prSet presAssocID="{F1AE82FA-A4E1-4BBC-98F9-3AA1A0638135}" presName="accentRepeatNode" presStyleLbl="solidFgAcc1" presStyleIdx="1" presStyleCnt="7"/>
      <dgm:spPr>
        <a:ln>
          <a:solidFill>
            <a:srgbClr val="511C6C"/>
          </a:solidFill>
        </a:ln>
      </dgm:spPr>
    </dgm:pt>
    <dgm:pt modelId="{052ED345-2216-410E-A2BF-C99B6A66BBCF}" type="pres">
      <dgm:prSet presAssocID="{EB2F4218-97C5-4A77-8612-8A967DCA6333}" presName="text_3" presStyleLbl="node1" presStyleIdx="2" presStyleCnt="7">
        <dgm:presLayoutVars>
          <dgm:bulletEnabled val="1"/>
        </dgm:presLayoutVars>
      </dgm:prSet>
      <dgm:spPr/>
    </dgm:pt>
    <dgm:pt modelId="{C44140D2-C03E-49E1-AC3D-C4DAF3B2478D}" type="pres">
      <dgm:prSet presAssocID="{EB2F4218-97C5-4A77-8612-8A967DCA6333}" presName="accent_3" presStyleCnt="0"/>
      <dgm:spPr/>
    </dgm:pt>
    <dgm:pt modelId="{D03FD0B7-D12C-4B2B-9C57-41EF9D52F3F8}" type="pres">
      <dgm:prSet presAssocID="{EB2F4218-97C5-4A77-8612-8A967DCA6333}" presName="accentRepeatNode" presStyleLbl="solidFgAcc1" presStyleIdx="2" presStyleCnt="7"/>
      <dgm:spPr>
        <a:ln>
          <a:solidFill>
            <a:srgbClr val="511C6C"/>
          </a:solidFill>
        </a:ln>
      </dgm:spPr>
    </dgm:pt>
    <dgm:pt modelId="{47DFD653-7456-48A1-8AF2-4C21EFBE1BB4}" type="pres">
      <dgm:prSet presAssocID="{93DAEB58-87FF-43B0-A168-9964197ECB35}" presName="text_4" presStyleLbl="node1" presStyleIdx="3" presStyleCnt="7">
        <dgm:presLayoutVars>
          <dgm:bulletEnabled val="1"/>
        </dgm:presLayoutVars>
      </dgm:prSet>
      <dgm:spPr/>
    </dgm:pt>
    <dgm:pt modelId="{80EB49FC-160E-48EB-9CFC-71EC1CD56D20}" type="pres">
      <dgm:prSet presAssocID="{93DAEB58-87FF-43B0-A168-9964197ECB35}" presName="accent_4" presStyleCnt="0"/>
      <dgm:spPr/>
    </dgm:pt>
    <dgm:pt modelId="{71270B5C-B2A9-48FA-AE2F-7496C169766A}" type="pres">
      <dgm:prSet presAssocID="{93DAEB58-87FF-43B0-A168-9964197ECB35}" presName="accentRepeatNode" presStyleLbl="solidFgAcc1" presStyleIdx="3" presStyleCnt="7"/>
      <dgm:spPr>
        <a:ln>
          <a:solidFill>
            <a:srgbClr val="511C6C"/>
          </a:solidFill>
        </a:ln>
      </dgm:spPr>
    </dgm:pt>
    <dgm:pt modelId="{02B96AB2-EA2A-4DA3-B9C3-F9F7C4BE1B2C}" type="pres">
      <dgm:prSet presAssocID="{EC8ECDFE-5F53-4707-8D80-5A89709A2667}" presName="text_5" presStyleLbl="node1" presStyleIdx="4" presStyleCnt="7">
        <dgm:presLayoutVars>
          <dgm:bulletEnabled val="1"/>
        </dgm:presLayoutVars>
      </dgm:prSet>
      <dgm:spPr/>
    </dgm:pt>
    <dgm:pt modelId="{AE456928-8E20-4BA7-8627-38900F82711B}" type="pres">
      <dgm:prSet presAssocID="{EC8ECDFE-5F53-4707-8D80-5A89709A2667}" presName="accent_5" presStyleCnt="0"/>
      <dgm:spPr/>
    </dgm:pt>
    <dgm:pt modelId="{E2210049-A5B3-4812-8A98-D3D30059DA51}" type="pres">
      <dgm:prSet presAssocID="{EC8ECDFE-5F53-4707-8D80-5A89709A2667}" presName="accentRepeatNode" presStyleLbl="solidFgAcc1" presStyleIdx="4" presStyleCnt="7"/>
      <dgm:spPr>
        <a:ln>
          <a:solidFill>
            <a:srgbClr val="511C6C"/>
          </a:solidFill>
        </a:ln>
      </dgm:spPr>
    </dgm:pt>
    <dgm:pt modelId="{5399F3C7-914C-4B1B-8807-DDD337DDEEF8}" type="pres">
      <dgm:prSet presAssocID="{74B24342-0AE9-458F-944F-32EF536FD498}" presName="text_6" presStyleLbl="node1" presStyleIdx="5" presStyleCnt="7">
        <dgm:presLayoutVars>
          <dgm:bulletEnabled val="1"/>
        </dgm:presLayoutVars>
      </dgm:prSet>
      <dgm:spPr/>
    </dgm:pt>
    <dgm:pt modelId="{170B7F86-10F9-4570-89B1-5A59401EC699}" type="pres">
      <dgm:prSet presAssocID="{74B24342-0AE9-458F-944F-32EF536FD498}" presName="accent_6" presStyleCnt="0"/>
      <dgm:spPr/>
    </dgm:pt>
    <dgm:pt modelId="{EDEB67AA-9376-4240-991E-0B27899C2169}" type="pres">
      <dgm:prSet presAssocID="{74B24342-0AE9-458F-944F-32EF536FD498}" presName="accentRepeatNode" presStyleLbl="solidFgAcc1" presStyleIdx="5" presStyleCnt="7"/>
      <dgm:spPr>
        <a:ln>
          <a:solidFill>
            <a:srgbClr val="511C6C"/>
          </a:solidFill>
        </a:ln>
      </dgm:spPr>
    </dgm:pt>
    <dgm:pt modelId="{9A207AAD-D49F-4270-8ACB-CEBF605AC07E}" type="pres">
      <dgm:prSet presAssocID="{E90C2CCE-992A-49AF-965A-2B307F0D2E40}" presName="text_7" presStyleLbl="node1" presStyleIdx="6" presStyleCnt="7">
        <dgm:presLayoutVars>
          <dgm:bulletEnabled val="1"/>
        </dgm:presLayoutVars>
      </dgm:prSet>
      <dgm:spPr/>
    </dgm:pt>
    <dgm:pt modelId="{BA76BEC1-E24F-4736-ACCD-98BFB3065640}" type="pres">
      <dgm:prSet presAssocID="{E90C2CCE-992A-49AF-965A-2B307F0D2E40}" presName="accent_7" presStyleCnt="0"/>
      <dgm:spPr/>
    </dgm:pt>
    <dgm:pt modelId="{6F3C727F-B1F8-41F5-84A2-8F9A56770983}" type="pres">
      <dgm:prSet presAssocID="{E90C2CCE-992A-49AF-965A-2B307F0D2E40}" presName="accentRepeatNode" presStyleLbl="solidFgAcc1" presStyleIdx="6" presStyleCnt="7"/>
      <dgm:spPr>
        <a:ln>
          <a:solidFill>
            <a:srgbClr val="511C6C"/>
          </a:solidFill>
        </a:ln>
      </dgm:spPr>
    </dgm:pt>
  </dgm:ptLst>
  <dgm:cxnLst>
    <dgm:cxn modelId="{DA86D205-6698-4D45-87EC-E46827E3E6B4}" type="presOf" srcId="{C94CFF54-BCFA-43DD-B9C1-A06F92019CFB}" destId="{0A8CD618-0B3C-41F4-978A-99A39F06D86F}" srcOrd="0" destOrd="0" presId="urn:microsoft.com/office/officeart/2008/layout/VerticalCurvedList"/>
    <dgm:cxn modelId="{87B66907-F5A8-4684-ADFF-A90FE47A537D}" type="presOf" srcId="{043C05B8-A7A5-4160-89AA-A3F74CE1AF97}" destId="{EEA1F2FB-D5AF-4BBE-99AC-034ACC779A59}" srcOrd="0" destOrd="0" presId="urn:microsoft.com/office/officeart/2008/layout/VerticalCurvedList"/>
    <dgm:cxn modelId="{AA8EB116-1F11-424B-9096-5446A8BBC9E3}" srcId="{043C05B8-A7A5-4160-89AA-A3F74CE1AF97}" destId="{93DAEB58-87FF-43B0-A168-9964197ECB35}" srcOrd="3" destOrd="0" parTransId="{F9698629-D9D6-4448-88AE-CDCAFF755116}" sibTransId="{48E97D60-BA2E-41A7-BC2A-FFE2ED489007}"/>
    <dgm:cxn modelId="{1F921D3A-03AF-464C-80D0-9BD4D83B7BC3}" srcId="{043C05B8-A7A5-4160-89AA-A3F74CE1AF97}" destId="{EB2F4218-97C5-4A77-8612-8A967DCA6333}" srcOrd="2" destOrd="0" parTransId="{5BC1F6FB-55BB-49C2-B54D-EE0D7BB0E161}" sibTransId="{5E0253D3-FA4C-46CC-BE6C-A36758F94DE5}"/>
    <dgm:cxn modelId="{AB6C3C43-1903-42EB-BDF8-783DB056CA17}" type="presOf" srcId="{EB2F4218-97C5-4A77-8612-8A967DCA6333}" destId="{052ED345-2216-410E-A2BF-C99B6A66BBCF}" srcOrd="0" destOrd="0" presId="urn:microsoft.com/office/officeart/2008/layout/VerticalCurvedList"/>
    <dgm:cxn modelId="{00BC8C69-2E0D-4A11-BF80-5CC9BAB23B4E}" type="presOf" srcId="{74B24342-0AE9-458F-944F-32EF536FD498}" destId="{5399F3C7-914C-4B1B-8807-DDD337DDEEF8}" srcOrd="0" destOrd="0" presId="urn:microsoft.com/office/officeart/2008/layout/VerticalCurvedList"/>
    <dgm:cxn modelId="{DBFDC673-91D3-4B64-9681-BF2387E6E5F7}" srcId="{043C05B8-A7A5-4160-89AA-A3F74CE1AF97}" destId="{F1AE82FA-A4E1-4BBC-98F9-3AA1A0638135}" srcOrd="1" destOrd="0" parTransId="{A21EEFDC-4691-426C-85B1-82BD89BA9836}" sibTransId="{1BD4D92E-3CA8-4377-BBFC-E932A39AC01F}"/>
    <dgm:cxn modelId="{165BE25A-3796-4118-B4FD-38E99FF2A8AF}" srcId="{043C05B8-A7A5-4160-89AA-A3F74CE1AF97}" destId="{74B24342-0AE9-458F-944F-32EF536FD498}" srcOrd="5" destOrd="0" parTransId="{B18E6D92-7049-48B8-834B-9B51D6075BB2}" sibTransId="{5AC68374-D0DA-48D5-BC3F-B60FE722C745}"/>
    <dgm:cxn modelId="{8E13868B-7B1B-43D3-A400-BA8452A7B195}" type="presOf" srcId="{C5AF6498-0721-4560-ADA7-8580C6EA1AEE}" destId="{5E9BFEEF-40C6-4B65-9EAF-A56140DD814E}" srcOrd="0" destOrd="0" presId="urn:microsoft.com/office/officeart/2008/layout/VerticalCurvedList"/>
    <dgm:cxn modelId="{A936779F-B3ED-450C-8D43-7361B36E58C4}" type="presOf" srcId="{E90C2CCE-992A-49AF-965A-2B307F0D2E40}" destId="{9A207AAD-D49F-4270-8ACB-CEBF605AC07E}" srcOrd="0" destOrd="0" presId="urn:microsoft.com/office/officeart/2008/layout/VerticalCurvedList"/>
    <dgm:cxn modelId="{3850E0A4-F4CB-42C7-8564-6639143C59D7}" type="presOf" srcId="{F1AE82FA-A4E1-4BBC-98F9-3AA1A0638135}" destId="{93F12768-CBAF-4C71-AF52-0A877F419C5A}" srcOrd="0" destOrd="0" presId="urn:microsoft.com/office/officeart/2008/layout/VerticalCurvedList"/>
    <dgm:cxn modelId="{30F4B3D0-A2A0-41FC-913E-AE4FC9200029}" type="presOf" srcId="{EC8ECDFE-5F53-4707-8D80-5A89709A2667}" destId="{02B96AB2-EA2A-4DA3-B9C3-F9F7C4BE1B2C}" srcOrd="0" destOrd="0" presId="urn:microsoft.com/office/officeart/2008/layout/VerticalCurvedList"/>
    <dgm:cxn modelId="{BEE52BD4-7B17-4F1E-B369-0C69B331EC1F}" srcId="{043C05B8-A7A5-4160-89AA-A3F74CE1AF97}" destId="{E90C2CCE-992A-49AF-965A-2B307F0D2E40}" srcOrd="6" destOrd="0" parTransId="{26B15572-43EE-4B97-93E3-6330224283F4}" sibTransId="{A67D4758-EB64-4AA1-A540-14271FA339C1}"/>
    <dgm:cxn modelId="{560214DC-7AD5-4496-9D7E-C4835F6249B5}" type="presOf" srcId="{93DAEB58-87FF-43B0-A168-9964197ECB35}" destId="{47DFD653-7456-48A1-8AF2-4C21EFBE1BB4}" srcOrd="0" destOrd="0" presId="urn:microsoft.com/office/officeart/2008/layout/VerticalCurvedList"/>
    <dgm:cxn modelId="{6E26ACF5-9D49-454B-84D1-A50A22001303}" srcId="{043C05B8-A7A5-4160-89AA-A3F74CE1AF97}" destId="{EC8ECDFE-5F53-4707-8D80-5A89709A2667}" srcOrd="4" destOrd="0" parTransId="{1C825ABA-2B80-4BCA-9710-4EF4AB0F01F8}" sibTransId="{2BD0FBA0-098C-4CEE-B8DA-A0A0763E7A3F}"/>
    <dgm:cxn modelId="{67FFDAF6-9DD5-418B-A39E-A524BB3FD2F4}" srcId="{043C05B8-A7A5-4160-89AA-A3F74CE1AF97}" destId="{C5AF6498-0721-4560-ADA7-8580C6EA1AEE}" srcOrd="0" destOrd="0" parTransId="{18F45445-031B-4BE0-9954-81E4C662406B}" sibTransId="{C94CFF54-BCFA-43DD-B9C1-A06F92019CFB}"/>
    <dgm:cxn modelId="{3807782B-42B6-435C-801B-831EFF1B75A5}" type="presParOf" srcId="{EEA1F2FB-D5AF-4BBE-99AC-034ACC779A59}" destId="{F445E8B7-C1C9-4235-8D05-C125C19624EB}" srcOrd="0" destOrd="0" presId="urn:microsoft.com/office/officeart/2008/layout/VerticalCurvedList"/>
    <dgm:cxn modelId="{C7DD6D13-904E-4070-9355-58A6778CDC80}" type="presParOf" srcId="{F445E8B7-C1C9-4235-8D05-C125C19624EB}" destId="{51AC582A-C181-4895-B2A6-D933336612F6}" srcOrd="0" destOrd="0" presId="urn:microsoft.com/office/officeart/2008/layout/VerticalCurvedList"/>
    <dgm:cxn modelId="{1CE78CCC-1C9D-473F-BCAD-98F3497DDBE4}" type="presParOf" srcId="{51AC582A-C181-4895-B2A6-D933336612F6}" destId="{5E26CF1B-8A44-4DF4-8D11-D0848F3592EE}" srcOrd="0" destOrd="0" presId="urn:microsoft.com/office/officeart/2008/layout/VerticalCurvedList"/>
    <dgm:cxn modelId="{FD1F7E68-19E9-4252-BB5B-3EF528CB54BF}" type="presParOf" srcId="{51AC582A-C181-4895-B2A6-D933336612F6}" destId="{0A8CD618-0B3C-41F4-978A-99A39F06D86F}" srcOrd="1" destOrd="0" presId="urn:microsoft.com/office/officeart/2008/layout/VerticalCurvedList"/>
    <dgm:cxn modelId="{21ADE935-F3A9-4815-A348-6175845ADA58}" type="presParOf" srcId="{51AC582A-C181-4895-B2A6-D933336612F6}" destId="{020E3EF6-97D6-4BDC-A98B-A3AC58DD49DA}" srcOrd="2" destOrd="0" presId="urn:microsoft.com/office/officeart/2008/layout/VerticalCurvedList"/>
    <dgm:cxn modelId="{F5FFEEA5-8AAC-42C2-8833-F8D0E101EFE7}" type="presParOf" srcId="{51AC582A-C181-4895-B2A6-D933336612F6}" destId="{510123F4-9634-4C9C-9363-B9BDCC953B86}" srcOrd="3" destOrd="0" presId="urn:microsoft.com/office/officeart/2008/layout/VerticalCurvedList"/>
    <dgm:cxn modelId="{3F3FF051-F0EF-425B-8003-0732742B6B56}" type="presParOf" srcId="{F445E8B7-C1C9-4235-8D05-C125C19624EB}" destId="{5E9BFEEF-40C6-4B65-9EAF-A56140DD814E}" srcOrd="1" destOrd="0" presId="urn:microsoft.com/office/officeart/2008/layout/VerticalCurvedList"/>
    <dgm:cxn modelId="{DE0A7279-BE3F-46A7-8FAE-72CEFB4809E4}" type="presParOf" srcId="{F445E8B7-C1C9-4235-8D05-C125C19624EB}" destId="{6E8C72DE-5C7E-4F17-8B0B-5238A69396C3}" srcOrd="2" destOrd="0" presId="urn:microsoft.com/office/officeart/2008/layout/VerticalCurvedList"/>
    <dgm:cxn modelId="{3053207C-6604-4BF0-B846-E3F2CEC58EDE}" type="presParOf" srcId="{6E8C72DE-5C7E-4F17-8B0B-5238A69396C3}" destId="{B0E6E529-8F54-4A8B-89B7-C5330E5C2199}" srcOrd="0" destOrd="0" presId="urn:microsoft.com/office/officeart/2008/layout/VerticalCurvedList"/>
    <dgm:cxn modelId="{96E7D4C0-DC6C-4886-B7A5-59A4D4AEA0E6}" type="presParOf" srcId="{F445E8B7-C1C9-4235-8D05-C125C19624EB}" destId="{93F12768-CBAF-4C71-AF52-0A877F419C5A}" srcOrd="3" destOrd="0" presId="urn:microsoft.com/office/officeart/2008/layout/VerticalCurvedList"/>
    <dgm:cxn modelId="{94832A7C-4B82-4BCD-8113-A226A0C04187}" type="presParOf" srcId="{F445E8B7-C1C9-4235-8D05-C125C19624EB}" destId="{906E2604-C55F-4070-99E0-D737C20EA598}" srcOrd="4" destOrd="0" presId="urn:microsoft.com/office/officeart/2008/layout/VerticalCurvedList"/>
    <dgm:cxn modelId="{158BEC3B-6DAA-45F0-AD25-6A763FD5B7B0}" type="presParOf" srcId="{906E2604-C55F-4070-99E0-D737C20EA598}" destId="{C6DAD61B-BB68-4304-8BD9-C4E759EADFF6}" srcOrd="0" destOrd="0" presId="urn:microsoft.com/office/officeart/2008/layout/VerticalCurvedList"/>
    <dgm:cxn modelId="{2BE16CF1-1353-4904-8604-9455E24DF158}" type="presParOf" srcId="{F445E8B7-C1C9-4235-8D05-C125C19624EB}" destId="{052ED345-2216-410E-A2BF-C99B6A66BBCF}" srcOrd="5" destOrd="0" presId="urn:microsoft.com/office/officeart/2008/layout/VerticalCurvedList"/>
    <dgm:cxn modelId="{CE142CF2-CDA8-47EA-A6A9-A1956BFBDA76}" type="presParOf" srcId="{F445E8B7-C1C9-4235-8D05-C125C19624EB}" destId="{C44140D2-C03E-49E1-AC3D-C4DAF3B2478D}" srcOrd="6" destOrd="0" presId="urn:microsoft.com/office/officeart/2008/layout/VerticalCurvedList"/>
    <dgm:cxn modelId="{90B36967-B4E4-4731-83C3-D9087F0493B0}" type="presParOf" srcId="{C44140D2-C03E-49E1-AC3D-C4DAF3B2478D}" destId="{D03FD0B7-D12C-4B2B-9C57-41EF9D52F3F8}" srcOrd="0" destOrd="0" presId="urn:microsoft.com/office/officeart/2008/layout/VerticalCurvedList"/>
    <dgm:cxn modelId="{472ECF01-5621-4961-BBB7-7F2591BB4613}" type="presParOf" srcId="{F445E8B7-C1C9-4235-8D05-C125C19624EB}" destId="{47DFD653-7456-48A1-8AF2-4C21EFBE1BB4}" srcOrd="7" destOrd="0" presId="urn:microsoft.com/office/officeart/2008/layout/VerticalCurvedList"/>
    <dgm:cxn modelId="{FBD30AB3-8D26-4489-922B-0C33B6B1D6EB}" type="presParOf" srcId="{F445E8B7-C1C9-4235-8D05-C125C19624EB}" destId="{80EB49FC-160E-48EB-9CFC-71EC1CD56D20}" srcOrd="8" destOrd="0" presId="urn:microsoft.com/office/officeart/2008/layout/VerticalCurvedList"/>
    <dgm:cxn modelId="{A852EF11-855C-4237-A03D-F959434F599A}" type="presParOf" srcId="{80EB49FC-160E-48EB-9CFC-71EC1CD56D20}" destId="{71270B5C-B2A9-48FA-AE2F-7496C169766A}" srcOrd="0" destOrd="0" presId="urn:microsoft.com/office/officeart/2008/layout/VerticalCurvedList"/>
    <dgm:cxn modelId="{ACD10025-7379-4D78-B8D9-A889C83084ED}" type="presParOf" srcId="{F445E8B7-C1C9-4235-8D05-C125C19624EB}" destId="{02B96AB2-EA2A-4DA3-B9C3-F9F7C4BE1B2C}" srcOrd="9" destOrd="0" presId="urn:microsoft.com/office/officeart/2008/layout/VerticalCurvedList"/>
    <dgm:cxn modelId="{B06A69F7-E2D4-4361-8CDF-C27AEEAD0E87}" type="presParOf" srcId="{F445E8B7-C1C9-4235-8D05-C125C19624EB}" destId="{AE456928-8E20-4BA7-8627-38900F82711B}" srcOrd="10" destOrd="0" presId="urn:microsoft.com/office/officeart/2008/layout/VerticalCurvedList"/>
    <dgm:cxn modelId="{4DEEEE4B-C45B-4C96-8863-D3227AF1C1CF}" type="presParOf" srcId="{AE456928-8E20-4BA7-8627-38900F82711B}" destId="{E2210049-A5B3-4812-8A98-D3D30059DA51}" srcOrd="0" destOrd="0" presId="urn:microsoft.com/office/officeart/2008/layout/VerticalCurvedList"/>
    <dgm:cxn modelId="{6353BE05-5254-4F78-B4FF-3FF9781581BD}" type="presParOf" srcId="{F445E8B7-C1C9-4235-8D05-C125C19624EB}" destId="{5399F3C7-914C-4B1B-8807-DDD337DDEEF8}" srcOrd="11" destOrd="0" presId="urn:microsoft.com/office/officeart/2008/layout/VerticalCurvedList"/>
    <dgm:cxn modelId="{E1F934A3-E3C8-409B-8D70-326374F76319}" type="presParOf" srcId="{F445E8B7-C1C9-4235-8D05-C125C19624EB}" destId="{170B7F86-10F9-4570-89B1-5A59401EC699}" srcOrd="12" destOrd="0" presId="urn:microsoft.com/office/officeart/2008/layout/VerticalCurvedList"/>
    <dgm:cxn modelId="{4B36697D-2C95-4B65-B92D-BB0E73555360}" type="presParOf" srcId="{170B7F86-10F9-4570-89B1-5A59401EC699}" destId="{EDEB67AA-9376-4240-991E-0B27899C2169}" srcOrd="0" destOrd="0" presId="urn:microsoft.com/office/officeart/2008/layout/VerticalCurvedList"/>
    <dgm:cxn modelId="{D5889675-814C-46D2-8354-F99F43EE36E8}" type="presParOf" srcId="{F445E8B7-C1C9-4235-8D05-C125C19624EB}" destId="{9A207AAD-D49F-4270-8ACB-CEBF605AC07E}" srcOrd="13" destOrd="0" presId="urn:microsoft.com/office/officeart/2008/layout/VerticalCurvedList"/>
    <dgm:cxn modelId="{D649BACD-A375-4425-9061-8B8AB26FB607}" type="presParOf" srcId="{F445E8B7-C1C9-4235-8D05-C125C19624EB}" destId="{BA76BEC1-E24F-4736-ACCD-98BFB3065640}" srcOrd="14" destOrd="0" presId="urn:microsoft.com/office/officeart/2008/layout/VerticalCurvedList"/>
    <dgm:cxn modelId="{26E30D56-012E-4F0A-9C04-ECB431CE3900}" type="presParOf" srcId="{BA76BEC1-E24F-4736-ACCD-98BFB3065640}" destId="{6F3C727F-B1F8-41F5-84A2-8F9A5677098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51538E-D1D7-4572-BB5B-6665555FF497}">
      <dsp:nvSpPr>
        <dsp:cNvPr id="0" name=""/>
        <dsp:cNvSpPr/>
      </dsp:nvSpPr>
      <dsp:spPr>
        <a:xfrm>
          <a:off x="649188" y="195199"/>
          <a:ext cx="1357963" cy="1357963"/>
        </a:xfrm>
        <a:prstGeom prst="pieWedge">
          <a:avLst/>
        </a:prstGeom>
        <a:solidFill>
          <a:srgbClr val="511C6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practice</a:t>
          </a:r>
        </a:p>
      </dsp:txBody>
      <dsp:txXfrm>
        <a:off x="1046926" y="592937"/>
        <a:ext cx="960225" cy="960225"/>
      </dsp:txXfrm>
    </dsp:sp>
    <dsp:sp modelId="{F0C51398-6720-484E-ADE6-3B18B4114301}">
      <dsp:nvSpPr>
        <dsp:cNvPr id="0" name=""/>
        <dsp:cNvSpPr/>
      </dsp:nvSpPr>
      <dsp:spPr>
        <a:xfrm rot="5400000">
          <a:off x="2069875" y="195199"/>
          <a:ext cx="1357963" cy="1357963"/>
        </a:xfrm>
        <a:prstGeom prst="pieWedge">
          <a:avLst/>
        </a:prstGeom>
        <a:solidFill>
          <a:srgbClr val="511C6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scholarship</a:t>
          </a:r>
        </a:p>
      </dsp:txBody>
      <dsp:txXfrm rot="-5400000">
        <a:off x="2069875" y="592937"/>
        <a:ext cx="960225" cy="960225"/>
      </dsp:txXfrm>
    </dsp:sp>
    <dsp:sp modelId="{DCDBCA81-E25F-41E9-84FB-72541261CE02}">
      <dsp:nvSpPr>
        <dsp:cNvPr id="0" name=""/>
        <dsp:cNvSpPr/>
      </dsp:nvSpPr>
      <dsp:spPr>
        <a:xfrm rot="10800000">
          <a:off x="2069875" y="1615886"/>
          <a:ext cx="1357963" cy="1357963"/>
        </a:xfrm>
        <a:prstGeom prst="pieWedge">
          <a:avLst/>
        </a:prstGeom>
        <a:solidFill>
          <a:srgbClr val="511C6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dialogue</a:t>
          </a:r>
        </a:p>
      </dsp:txBody>
      <dsp:txXfrm rot="10800000">
        <a:off x="2069875" y="1615886"/>
        <a:ext cx="960225" cy="960225"/>
      </dsp:txXfrm>
    </dsp:sp>
    <dsp:sp modelId="{DCF76868-F363-4F6E-B79A-792B2967DDC6}">
      <dsp:nvSpPr>
        <dsp:cNvPr id="0" name=""/>
        <dsp:cNvSpPr/>
      </dsp:nvSpPr>
      <dsp:spPr>
        <a:xfrm rot="16200000">
          <a:off x="649188" y="1615886"/>
          <a:ext cx="1357963" cy="1357963"/>
        </a:xfrm>
        <a:prstGeom prst="pieWedge">
          <a:avLst/>
        </a:prstGeom>
        <a:solidFill>
          <a:srgbClr val="511C6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reflection</a:t>
          </a:r>
        </a:p>
      </dsp:txBody>
      <dsp:txXfrm rot="5400000">
        <a:off x="1046926" y="1615886"/>
        <a:ext cx="960225" cy="960225"/>
      </dsp:txXfrm>
    </dsp:sp>
    <dsp:sp modelId="{3D8F5C91-7D84-4712-A62E-9147D03667E5}">
      <dsp:nvSpPr>
        <dsp:cNvPr id="0" name=""/>
        <dsp:cNvSpPr/>
      </dsp:nvSpPr>
      <dsp:spPr>
        <a:xfrm>
          <a:off x="1804084" y="1302269"/>
          <a:ext cx="468858" cy="407702"/>
        </a:xfrm>
        <a:prstGeom prst="circularArrow">
          <a:avLst/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A71DCBE0-A969-4177-B831-F55333B70D68}">
      <dsp:nvSpPr>
        <dsp:cNvPr id="0" name=""/>
        <dsp:cNvSpPr/>
      </dsp:nvSpPr>
      <dsp:spPr>
        <a:xfrm rot="10800000">
          <a:off x="1804084" y="1459077"/>
          <a:ext cx="468858" cy="407702"/>
        </a:xfrm>
        <a:prstGeom prst="circularArrow">
          <a:avLst/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8CD618-0B3C-41F4-978A-99A39F06D86F}">
      <dsp:nvSpPr>
        <dsp:cNvPr id="0" name=""/>
        <dsp:cNvSpPr/>
      </dsp:nvSpPr>
      <dsp:spPr>
        <a:xfrm>
          <a:off x="-3725038" y="-572251"/>
          <a:ext cx="4440153" cy="4440153"/>
        </a:xfrm>
        <a:prstGeom prst="blockArc">
          <a:avLst>
            <a:gd name="adj1" fmla="val 18900000"/>
            <a:gd name="adj2" fmla="val 2700000"/>
            <a:gd name="adj3" fmla="val 486"/>
          </a:avLst>
        </a:prstGeom>
        <a:noFill/>
        <a:ln w="12700" cap="flat" cmpd="sng" algn="ctr">
          <a:solidFill>
            <a:srgbClr val="511C6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9BFEEF-40C6-4B65-9EAF-A56140DD814E}">
      <dsp:nvSpPr>
        <dsp:cNvPr id="0" name=""/>
        <dsp:cNvSpPr/>
      </dsp:nvSpPr>
      <dsp:spPr>
        <a:xfrm>
          <a:off x="212833" y="162576"/>
          <a:ext cx="7202190" cy="299508"/>
        </a:xfrm>
        <a:prstGeom prst="rect">
          <a:avLst/>
        </a:prstGeom>
        <a:solidFill>
          <a:srgbClr val="511C6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735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Teaching excellence: excellence in practice and policy. </a:t>
          </a:r>
        </a:p>
      </dsp:txBody>
      <dsp:txXfrm>
        <a:off x="212833" y="162576"/>
        <a:ext cx="7202190" cy="299508"/>
      </dsp:txXfrm>
    </dsp:sp>
    <dsp:sp modelId="{B0E6E529-8F54-4A8B-89B7-C5330E5C2199}">
      <dsp:nvSpPr>
        <dsp:cNvPr id="0" name=""/>
        <dsp:cNvSpPr/>
      </dsp:nvSpPr>
      <dsp:spPr>
        <a:xfrm>
          <a:off x="44942" y="112381"/>
          <a:ext cx="374385" cy="3743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511C6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12768-CBAF-4C71-AF52-0A877F419C5A}">
      <dsp:nvSpPr>
        <dsp:cNvPr id="0" name=""/>
        <dsp:cNvSpPr/>
      </dsp:nvSpPr>
      <dsp:spPr>
        <a:xfrm>
          <a:off x="503367" y="599346"/>
          <a:ext cx="6930958" cy="299508"/>
        </a:xfrm>
        <a:prstGeom prst="rect">
          <a:avLst/>
        </a:prstGeom>
        <a:solidFill>
          <a:srgbClr val="511C6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735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Research &amp; Education at Warwick: supervision, personal tutoring.</a:t>
          </a:r>
        </a:p>
      </dsp:txBody>
      <dsp:txXfrm>
        <a:off x="503367" y="599346"/>
        <a:ext cx="6930958" cy="299508"/>
      </dsp:txXfrm>
    </dsp:sp>
    <dsp:sp modelId="{C6DAD61B-BB68-4304-8BD9-C4E759EADFF6}">
      <dsp:nvSpPr>
        <dsp:cNvPr id="0" name=""/>
        <dsp:cNvSpPr/>
      </dsp:nvSpPr>
      <dsp:spPr>
        <a:xfrm>
          <a:off x="316174" y="561908"/>
          <a:ext cx="374385" cy="3743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511C6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2ED345-2216-410E-A2BF-C99B6A66BBCF}">
      <dsp:nvSpPr>
        <dsp:cNvPr id="0" name=""/>
        <dsp:cNvSpPr/>
      </dsp:nvSpPr>
      <dsp:spPr>
        <a:xfrm>
          <a:off x="652001" y="1048544"/>
          <a:ext cx="6782324" cy="299508"/>
        </a:xfrm>
        <a:prstGeom prst="rect">
          <a:avLst/>
        </a:prstGeom>
        <a:solidFill>
          <a:srgbClr val="511C6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735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Teaching as enquiry: reflective &amp; scholarly practice.</a:t>
          </a:r>
        </a:p>
      </dsp:txBody>
      <dsp:txXfrm>
        <a:off x="652001" y="1048544"/>
        <a:ext cx="6782324" cy="299508"/>
      </dsp:txXfrm>
    </dsp:sp>
    <dsp:sp modelId="{D03FD0B7-D12C-4B2B-9C57-41EF9D52F3F8}">
      <dsp:nvSpPr>
        <dsp:cNvPr id="0" name=""/>
        <dsp:cNvSpPr/>
      </dsp:nvSpPr>
      <dsp:spPr>
        <a:xfrm>
          <a:off x="464808" y="1011105"/>
          <a:ext cx="374385" cy="3743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511C6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DFD653-7456-48A1-8AF2-4C21EFBE1BB4}">
      <dsp:nvSpPr>
        <dsp:cNvPr id="0" name=""/>
        <dsp:cNvSpPr/>
      </dsp:nvSpPr>
      <dsp:spPr>
        <a:xfrm>
          <a:off x="699458" y="1498070"/>
          <a:ext cx="6734867" cy="299508"/>
        </a:xfrm>
        <a:prstGeom prst="rect">
          <a:avLst/>
        </a:prstGeom>
        <a:solidFill>
          <a:srgbClr val="511C6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735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Design &amp; assessment: module design, principles of assessment.</a:t>
          </a:r>
        </a:p>
      </dsp:txBody>
      <dsp:txXfrm>
        <a:off x="699458" y="1498070"/>
        <a:ext cx="6734867" cy="299508"/>
      </dsp:txXfrm>
    </dsp:sp>
    <dsp:sp modelId="{71270B5C-B2A9-48FA-AE2F-7496C169766A}">
      <dsp:nvSpPr>
        <dsp:cNvPr id="0" name=""/>
        <dsp:cNvSpPr/>
      </dsp:nvSpPr>
      <dsp:spPr>
        <a:xfrm>
          <a:off x="512265" y="1460632"/>
          <a:ext cx="374385" cy="3743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511C6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B96AB2-EA2A-4DA3-B9C3-F9F7C4BE1B2C}">
      <dsp:nvSpPr>
        <dsp:cNvPr id="0" name=""/>
        <dsp:cNvSpPr/>
      </dsp:nvSpPr>
      <dsp:spPr>
        <a:xfrm>
          <a:off x="652001" y="1947597"/>
          <a:ext cx="6782324" cy="299508"/>
        </a:xfrm>
        <a:prstGeom prst="rect">
          <a:avLst/>
        </a:prstGeom>
        <a:solidFill>
          <a:srgbClr val="511C6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735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Feedback for learning: effective marking and feedback. </a:t>
          </a:r>
        </a:p>
      </dsp:txBody>
      <dsp:txXfrm>
        <a:off x="652001" y="1947597"/>
        <a:ext cx="6782324" cy="299508"/>
      </dsp:txXfrm>
    </dsp:sp>
    <dsp:sp modelId="{E2210049-A5B3-4812-8A98-D3D30059DA51}">
      <dsp:nvSpPr>
        <dsp:cNvPr id="0" name=""/>
        <dsp:cNvSpPr/>
      </dsp:nvSpPr>
      <dsp:spPr>
        <a:xfrm>
          <a:off x="464808" y="1910158"/>
          <a:ext cx="374385" cy="3743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511C6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99F3C7-914C-4B1B-8807-DDD337DDEEF8}">
      <dsp:nvSpPr>
        <dsp:cNvPr id="0" name=""/>
        <dsp:cNvSpPr/>
      </dsp:nvSpPr>
      <dsp:spPr>
        <a:xfrm>
          <a:off x="503367" y="2396794"/>
          <a:ext cx="6930958" cy="299508"/>
        </a:xfrm>
        <a:prstGeom prst="rect">
          <a:avLst/>
        </a:prstGeom>
        <a:solidFill>
          <a:srgbClr val="511C6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735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Teaching in context: engagement; autonomy; collaboration; inclusivity.</a:t>
          </a:r>
        </a:p>
      </dsp:txBody>
      <dsp:txXfrm>
        <a:off x="503367" y="2396794"/>
        <a:ext cx="6930958" cy="299508"/>
      </dsp:txXfrm>
    </dsp:sp>
    <dsp:sp modelId="{EDEB67AA-9376-4240-991E-0B27899C2169}">
      <dsp:nvSpPr>
        <dsp:cNvPr id="0" name=""/>
        <dsp:cNvSpPr/>
      </dsp:nvSpPr>
      <dsp:spPr>
        <a:xfrm>
          <a:off x="316174" y="2359355"/>
          <a:ext cx="374385" cy="3743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511C6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207AAD-D49F-4270-8ACB-CEBF605AC07E}">
      <dsp:nvSpPr>
        <dsp:cNvPr id="0" name=""/>
        <dsp:cNvSpPr/>
      </dsp:nvSpPr>
      <dsp:spPr>
        <a:xfrm>
          <a:off x="232135" y="2846321"/>
          <a:ext cx="7202190" cy="299508"/>
        </a:xfrm>
        <a:prstGeom prst="rect">
          <a:avLst/>
        </a:prstGeom>
        <a:solidFill>
          <a:srgbClr val="511C6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735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Theories</a:t>
          </a:r>
          <a:r>
            <a:rPr lang="en-US" sz="1500" kern="1200" baseline="0" dirty="0"/>
            <a:t> of learning</a:t>
          </a:r>
          <a:endParaRPr lang="en-US" sz="1500" kern="1200" dirty="0"/>
        </a:p>
      </dsp:txBody>
      <dsp:txXfrm>
        <a:off x="232135" y="2846321"/>
        <a:ext cx="7202190" cy="299508"/>
      </dsp:txXfrm>
    </dsp:sp>
    <dsp:sp modelId="{6F3C727F-B1F8-41F5-84A2-8F9A56770983}">
      <dsp:nvSpPr>
        <dsp:cNvPr id="0" name=""/>
        <dsp:cNvSpPr/>
      </dsp:nvSpPr>
      <dsp:spPr>
        <a:xfrm>
          <a:off x="44942" y="2808882"/>
          <a:ext cx="374385" cy="3743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511C6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CHRIS TO OPEN &amp; WELCOME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290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CHRIS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5697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CHRIS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739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CHRIS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730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CHRIS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6108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CHRIS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4129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CHRIS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920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CHRIS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879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CHRIS</a:t>
            </a:r>
          </a:p>
          <a:p>
            <a:endParaRPr lang="en-GB" dirty="0"/>
          </a:p>
          <a:p>
            <a:r>
              <a:rPr lang="en-GB" dirty="0"/>
              <a:t>To set some expectation about managing external requests for work…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9655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8490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952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CHRIS AS PART OF INTRO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9175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473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8623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666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5884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KAREN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468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KAREN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8792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KAREN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459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KAREN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3149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KAREN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79884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CHRIS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638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CHRIS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KAREN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748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KAREN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9602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KAREN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5152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KAREN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7772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KAREN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66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KAREN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112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18" y="3808875"/>
            <a:ext cx="9372506" cy="14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18" y="3808875"/>
            <a:ext cx="9372506" cy="144975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1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academicprocesses@warwick.ac.uk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APPTE@warwick.ac.uk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460" y="0"/>
            <a:ext cx="7718087" cy="514349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" name="Freeform 1"/>
          <p:cNvSpPr/>
          <p:nvPr/>
        </p:nvSpPr>
        <p:spPr>
          <a:xfrm>
            <a:off x="-38647" y="-23648"/>
            <a:ext cx="8150773" cy="5218386"/>
          </a:xfrm>
          <a:custGeom>
            <a:avLst/>
            <a:gdLst>
              <a:gd name="connsiteX0" fmla="*/ 5336628 w 8150773"/>
              <a:gd name="connsiteY0" fmla="*/ 0 h 5218386"/>
              <a:gd name="connsiteX1" fmla="*/ 0 w 8150773"/>
              <a:gd name="connsiteY1" fmla="*/ 0 h 5218386"/>
              <a:gd name="connsiteX2" fmla="*/ 0 w 8150773"/>
              <a:gd name="connsiteY2" fmla="*/ 5218386 h 5218386"/>
              <a:gd name="connsiteX3" fmla="*/ 8150773 w 8150773"/>
              <a:gd name="connsiteY3" fmla="*/ 5218386 h 5218386"/>
              <a:gd name="connsiteX4" fmla="*/ 5336628 w 8150773"/>
              <a:gd name="connsiteY4" fmla="*/ 0 h 5218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50773" h="5218386">
                <a:moveTo>
                  <a:pt x="5336628" y="0"/>
                </a:moveTo>
                <a:lnTo>
                  <a:pt x="0" y="0"/>
                </a:lnTo>
                <a:lnTo>
                  <a:pt x="0" y="5218386"/>
                </a:lnTo>
                <a:lnTo>
                  <a:pt x="8150773" y="5218386"/>
                </a:lnTo>
                <a:lnTo>
                  <a:pt x="5336628" y="0"/>
                </a:lnTo>
                <a:close/>
              </a:path>
            </a:pathLst>
          </a:custGeom>
          <a:solidFill>
            <a:srgbClr val="511C6C"/>
          </a:solidFill>
          <a:ln>
            <a:noFill/>
          </a:ln>
          <a:effectLst>
            <a:outerShdw blurRad="215900" dir="27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3504" y="870410"/>
            <a:ext cx="5135144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000" dirty="0">
                <a:latin typeface="+mn-lt"/>
              </a:rPr>
              <a:t>Academic Probation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3504" y="1672665"/>
            <a:ext cx="5250449" cy="69458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A Guide to the Process of Academic Probation at</a:t>
            </a:r>
          </a:p>
          <a:p>
            <a:r>
              <a:rPr lang="en-US" dirty="0">
                <a:latin typeface="+mn-lt"/>
              </a:rPr>
              <a:t>The University of Warwick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03504" y="2776248"/>
            <a:ext cx="6003484" cy="9687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0" i="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Professor Christine Ennew, Provost</a:t>
            </a:r>
          </a:p>
          <a:p>
            <a:r>
              <a:rPr lang="en-US" sz="1500" b="0" i="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Karen Terry Weymouth, HR Strategy Director</a:t>
            </a:r>
          </a:p>
          <a:p>
            <a:r>
              <a:rPr lang="en-US" sz="150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Dr Letizia Gramaglia, Head of Academic Development</a:t>
            </a:r>
            <a:endParaRPr lang="en-US" sz="1500" b="0" i="0" dirty="0">
              <a:solidFill>
                <a:schemeClr val="bg1"/>
              </a:solidFill>
              <a:latin typeface="+mn-lt"/>
              <a:ea typeface="Avenir Next" charset="0"/>
              <a:cs typeface="Avenir Next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73503" y="4366610"/>
            <a:ext cx="4877038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i="1" dirty="0">
                <a:solidFill>
                  <a:srgbClr val="511C6C"/>
                </a:solidFill>
                <a:latin typeface="+mn-lt"/>
              </a:rPr>
              <a:t>Spring </a:t>
            </a:r>
            <a:r>
              <a:rPr lang="en-US" sz="1800" i="1">
                <a:solidFill>
                  <a:srgbClr val="511C6C"/>
                </a:solidFill>
                <a:latin typeface="+mn-lt"/>
              </a:rPr>
              <a:t>Term 2022/23</a:t>
            </a:r>
            <a:endParaRPr lang="en-US" sz="1800" i="1" dirty="0">
              <a:solidFill>
                <a:srgbClr val="511C6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2247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2" y="2051275"/>
            <a:ext cx="6879193" cy="2924137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1600" dirty="0"/>
              <a:t>The broad criteria against which colleagues’ contribution will be assessed are: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Research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Teaching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Impact, Outreach, engagement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Leadership, Collegiality and Management</a:t>
            </a:r>
          </a:p>
          <a:p>
            <a:pPr marL="0" indent="0">
              <a:spcAft>
                <a:spcPts val="600"/>
              </a:spcAft>
              <a:buNone/>
            </a:pPr>
            <a:endParaRPr lang="en-US" sz="160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600" dirty="0"/>
              <a:t>Regulation 4 of University Statutes governs probation but detail is provided in the Probation Policy.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030784" cy="380867"/>
          </a:xfrm>
        </p:spPr>
        <p:txBody>
          <a:bodyPr/>
          <a:lstStyle/>
          <a:p>
            <a:r>
              <a:rPr lang="en-US" sz="2400" dirty="0"/>
              <a:t>Probation Criteria</a:t>
            </a:r>
          </a:p>
        </p:txBody>
      </p:sp>
    </p:spTree>
    <p:extLst>
      <p:ext uri="{BB962C8B-B14F-4D97-AF65-F5344CB8AC3E}">
        <p14:creationId xmlns:p14="http://schemas.microsoft.com/office/powerpoint/2010/main" val="1562583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025" y="1061671"/>
            <a:ext cx="4498575" cy="40196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28800" y="2340000"/>
            <a:ext cx="32256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is an integrated framework for all career pathways. Your are on the R&amp;T pathway and to complete probation we expect you to reach the standard required for an Associate Professor.</a:t>
            </a:r>
          </a:p>
          <a:p>
            <a:endParaRPr lang="en-GB" dirty="0"/>
          </a:p>
          <a:p>
            <a:r>
              <a:rPr lang="en-GB" dirty="0"/>
              <a:t>This standard requires a certain minimum level of performance across each of 4 areas of activity, but also allows for individuals to be recognised for differential contributions.</a:t>
            </a:r>
          </a:p>
        </p:txBody>
      </p:sp>
    </p:spTree>
    <p:extLst>
      <p:ext uri="{BB962C8B-B14F-4D97-AF65-F5344CB8AC3E}">
        <p14:creationId xmlns:p14="http://schemas.microsoft.com/office/powerpoint/2010/main" val="290707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2" y="2292565"/>
            <a:ext cx="7116758" cy="2612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600" dirty="0"/>
              <a:t>Each score in the framework is translated into a stated expectation around level of performance (band 5 in research means “national eminence and authority for the quality and impact of their research and scholarship”).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You demonstrate that you have met this standard/criterion using a range of evidence (and we give examples of the kind of evidence you might use).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The nature/value of the evidence may be discipline specific and your </a:t>
            </a:r>
            <a:r>
              <a:rPr lang="en-US" sz="1600" dirty="0" err="1"/>
              <a:t>HoD</a:t>
            </a:r>
            <a:r>
              <a:rPr lang="en-US" sz="1600" dirty="0"/>
              <a:t>/mentor will be able to advise.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You may use other forms of evidence if they are appropriate – our list is not exclusive!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821358" cy="760114"/>
          </a:xfrm>
        </p:spPr>
        <p:txBody>
          <a:bodyPr/>
          <a:lstStyle/>
          <a:p>
            <a:r>
              <a:rPr lang="en-US" sz="2400" dirty="0"/>
              <a:t>How this works</a:t>
            </a:r>
          </a:p>
        </p:txBody>
      </p:sp>
    </p:spTree>
    <p:extLst>
      <p:ext uri="{BB962C8B-B14F-4D97-AF65-F5344CB8AC3E}">
        <p14:creationId xmlns:p14="http://schemas.microsoft.com/office/powerpoint/2010/main" val="1016292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6135758" cy="661149"/>
          </a:xfrm>
        </p:spPr>
        <p:txBody>
          <a:bodyPr/>
          <a:lstStyle/>
          <a:p>
            <a:r>
              <a:rPr lang="en-US" sz="2400" dirty="0"/>
              <a:t>Research: Minimum requirement and indicative evidence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004" y="2530563"/>
            <a:ext cx="8923996" cy="1708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673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6135758" cy="661149"/>
          </a:xfrm>
        </p:spPr>
        <p:txBody>
          <a:bodyPr/>
          <a:lstStyle/>
          <a:p>
            <a:r>
              <a:rPr lang="en-US" sz="2400" dirty="0"/>
              <a:t>Teaching: Minimum requirement and indicative evidence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268" y="2571750"/>
            <a:ext cx="8624704" cy="139065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4773600" y="3902400"/>
            <a:ext cx="1123200" cy="489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896800" y="4241959"/>
            <a:ext cx="7200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APPTE!</a:t>
            </a:r>
          </a:p>
        </p:txBody>
      </p:sp>
    </p:spTree>
    <p:extLst>
      <p:ext uri="{BB962C8B-B14F-4D97-AF65-F5344CB8AC3E}">
        <p14:creationId xmlns:p14="http://schemas.microsoft.com/office/powerpoint/2010/main" val="270791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6135758" cy="661149"/>
          </a:xfrm>
        </p:spPr>
        <p:txBody>
          <a:bodyPr/>
          <a:lstStyle/>
          <a:p>
            <a:r>
              <a:rPr lang="en-US" sz="2400" dirty="0"/>
              <a:t>Impact, Outreach, Engagement: Minimum requirement and indicative evidence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84" y="2701350"/>
            <a:ext cx="8619615" cy="93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1201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6135758" cy="661149"/>
          </a:xfrm>
        </p:spPr>
        <p:txBody>
          <a:bodyPr/>
          <a:lstStyle/>
          <a:p>
            <a:r>
              <a:rPr lang="en-US" sz="2400" dirty="0"/>
              <a:t>Leadership, Collegiality and Management: Minimum requirement and indicative evidence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63" y="2701350"/>
            <a:ext cx="8569828" cy="8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559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2" y="2247020"/>
            <a:ext cx="6870796" cy="226710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600" dirty="0"/>
              <a:t>Many staff receive external requests to review journal articles, grants, to externally examine, to provide advice </a:t>
            </a:r>
            <a:r>
              <a:rPr lang="en-US" sz="1600" dirty="0" err="1"/>
              <a:t>etc</a:t>
            </a:r>
            <a:r>
              <a:rPr lang="en-US" sz="1600" dirty="0"/>
              <a:t>;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These are likely to be more common as you progress through your career;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They are important (because we rely heavily on peer review, peer guidance and peer evaluation);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They can be time consuming;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Seek advice – about norms in your discipline</a:t>
            </a:r>
            <a:r>
              <a:rPr lang="en-US" sz="1600"/>
              <a:t>/department; </a:t>
            </a:r>
            <a:r>
              <a:rPr lang="en-US" sz="1600" dirty="0"/>
              <a:t>ask your </a:t>
            </a:r>
            <a:r>
              <a:rPr lang="en-US" sz="1600" dirty="0" err="1"/>
              <a:t>HoD</a:t>
            </a:r>
            <a:r>
              <a:rPr lang="en-US" sz="1600" dirty="0"/>
              <a:t>, mentor;</a:t>
            </a:r>
          </a:p>
          <a:p>
            <a:pPr>
              <a:spcAft>
                <a:spcPts val="600"/>
              </a:spcAft>
            </a:pPr>
            <a:endParaRPr lang="en-US" sz="1600" dirty="0"/>
          </a:p>
          <a:p>
            <a:pPr>
              <a:spcAft>
                <a:spcPts val="600"/>
              </a:spcAft>
            </a:pP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1" y="1534851"/>
            <a:ext cx="5979545" cy="513868"/>
          </a:xfrm>
        </p:spPr>
        <p:txBody>
          <a:bodyPr/>
          <a:lstStyle/>
          <a:p>
            <a:r>
              <a:rPr lang="en-US" sz="2400" dirty="0"/>
              <a:t>External Work</a:t>
            </a:r>
          </a:p>
        </p:txBody>
      </p:sp>
    </p:spTree>
    <p:extLst>
      <p:ext uri="{BB962C8B-B14F-4D97-AF65-F5344CB8AC3E}">
        <p14:creationId xmlns:p14="http://schemas.microsoft.com/office/powerpoint/2010/main" val="15872884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2" y="2455364"/>
            <a:ext cx="6771617" cy="186241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600" dirty="0"/>
              <a:t>Probationary staff are required to successfully complete the APPTE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Heads of Department and Probation Review Group receive a progress report from the Academic Development Centre detailing their progress towards APPTE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821358" cy="760114"/>
          </a:xfrm>
        </p:spPr>
        <p:txBody>
          <a:bodyPr/>
          <a:lstStyle/>
          <a:p>
            <a:r>
              <a:rPr lang="en-US" sz="2400" dirty="0"/>
              <a:t>Academic and Professional Pathway for Teaching Excellence (APPTE)</a:t>
            </a:r>
          </a:p>
        </p:txBody>
      </p:sp>
    </p:spTree>
    <p:extLst>
      <p:ext uri="{BB962C8B-B14F-4D97-AF65-F5344CB8AC3E}">
        <p14:creationId xmlns:p14="http://schemas.microsoft.com/office/powerpoint/2010/main" val="26592641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2" y="2249422"/>
            <a:ext cx="7004961" cy="289407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1600" dirty="0"/>
              <a:t>Accredited to award Fellowship of the Higher Education Academy (FHEA)</a:t>
            </a:r>
          </a:p>
          <a:p>
            <a:r>
              <a:rPr lang="en-GB" sz="1600" dirty="0"/>
              <a:t>12 month blended learning programme </a:t>
            </a:r>
          </a:p>
          <a:p>
            <a:r>
              <a:rPr lang="en-GB" sz="1600" dirty="0"/>
              <a:t>3 x day f-2-f workshops plus Moodle materials (c. 2-4 hours pw)</a:t>
            </a:r>
          </a:p>
          <a:p>
            <a:r>
              <a:rPr lang="en-GB" sz="1600" dirty="0"/>
              <a:t>Monthly Teams hang-outs with Programme leaders (optional)</a:t>
            </a:r>
          </a:p>
          <a:p>
            <a:r>
              <a:rPr lang="en-GB" sz="1600" dirty="0"/>
              <a:t>Small group activities</a:t>
            </a:r>
          </a:p>
          <a:p>
            <a:r>
              <a:rPr lang="en-GB" sz="1600" dirty="0"/>
              <a:t>Formative assessment (drafts of summative pieces)</a:t>
            </a:r>
          </a:p>
          <a:p>
            <a:r>
              <a:rPr lang="en-GB" sz="1600" dirty="0"/>
              <a:t>Developmental teaching observations: APP TE tutors; departmental mentor; reciprocal peer observation or dialogue</a:t>
            </a:r>
          </a:p>
          <a:p>
            <a:pPr>
              <a:spcAft>
                <a:spcPts val="600"/>
              </a:spcAft>
            </a:pPr>
            <a:endParaRPr lang="en-GB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434734"/>
            <a:ext cx="5821358" cy="760114"/>
          </a:xfrm>
        </p:spPr>
        <p:txBody>
          <a:bodyPr/>
          <a:lstStyle/>
          <a:p>
            <a:r>
              <a:rPr lang="en-US" sz="2400" dirty="0"/>
              <a:t>Academic and Professional Pathway for Teaching Excellence (APPTE)</a:t>
            </a:r>
          </a:p>
        </p:txBody>
      </p:sp>
    </p:spTree>
    <p:extLst>
      <p:ext uri="{BB962C8B-B14F-4D97-AF65-F5344CB8AC3E}">
        <p14:creationId xmlns:p14="http://schemas.microsoft.com/office/powerpoint/2010/main" val="22437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2" y="2051275"/>
            <a:ext cx="6153053" cy="408540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600" dirty="0"/>
              <a:t>Probation Review Group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Responsibilities of Head of Department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Probationer’s responsibilities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Probation Annual Review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Criteria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APP TE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Completion of Probation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Non completion of Probation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Appeals 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030784" cy="380867"/>
          </a:xfrm>
        </p:spPr>
        <p:txBody>
          <a:bodyPr/>
          <a:lstStyle/>
          <a:p>
            <a:r>
              <a:rPr lang="en-US" sz="2400" dirty="0"/>
              <a:t>Probation Process</a:t>
            </a:r>
          </a:p>
        </p:txBody>
      </p:sp>
      <p:pic>
        <p:nvPicPr>
          <p:cNvPr id="5" name="Picture 4" descr="Text, icon&#10;&#10;Description automatically generated">
            <a:extLst>
              <a:ext uri="{FF2B5EF4-FFF2-40B4-BE49-F238E27FC236}">
                <a16:creationId xmlns:a16="http://schemas.microsoft.com/office/drawing/2014/main" id="{8A373EF9-D139-058A-20F8-FB60F480E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5820" y="2360948"/>
            <a:ext cx="272415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581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438511" y="2133600"/>
            <a:ext cx="4219714" cy="273367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1400" dirty="0"/>
              <a:t>Authentic formative and summative assessment supports development of practice</a:t>
            </a:r>
          </a:p>
          <a:p>
            <a:pPr>
              <a:spcAft>
                <a:spcPts val="600"/>
              </a:spcAft>
            </a:pPr>
            <a:r>
              <a:rPr lang="en-GB" sz="1400" dirty="0"/>
              <a:t>Introduces theory as framework for understanding teaching &amp; learning and fosters engagement with pedagogic research to provide evidence-base for practice</a:t>
            </a:r>
          </a:p>
          <a:p>
            <a:pPr>
              <a:spcAft>
                <a:spcPts val="600"/>
              </a:spcAft>
            </a:pPr>
            <a:r>
              <a:rPr lang="en-GB" sz="1400" dirty="0"/>
              <a:t>Small group activities create opportunities for collaboration, dialogue, sharing of practice and peer support</a:t>
            </a:r>
          </a:p>
          <a:p>
            <a:pPr>
              <a:spcAft>
                <a:spcPts val="600"/>
              </a:spcAft>
            </a:pPr>
            <a:r>
              <a:rPr lang="en-GB" sz="1400" dirty="0"/>
              <a:t>Programme focuses upon individual as a reflective practitioner: responsive to disciplinary context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821358" cy="493974"/>
          </a:xfrm>
        </p:spPr>
        <p:txBody>
          <a:bodyPr/>
          <a:lstStyle/>
          <a:p>
            <a:r>
              <a:rPr lang="en-US" sz="2400" dirty="0"/>
              <a:t>Foundations of APPTE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7352592"/>
              </p:ext>
            </p:extLst>
          </p:nvPr>
        </p:nvGraphicFramePr>
        <p:xfrm>
          <a:off x="466725" y="1915912"/>
          <a:ext cx="4077028" cy="3169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158070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4449724"/>
              </p:ext>
            </p:extLst>
          </p:nvPr>
        </p:nvGraphicFramePr>
        <p:xfrm>
          <a:off x="590550" y="1833667"/>
          <a:ext cx="7477377" cy="329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F111BE6-F046-B19B-05E1-00EDF4BEEBB4}"/>
              </a:ext>
            </a:extLst>
          </p:cNvPr>
          <p:cNvSpPr txBox="1">
            <a:spLocks/>
          </p:cNvSpPr>
          <p:nvPr/>
        </p:nvSpPr>
        <p:spPr>
          <a:xfrm>
            <a:off x="590550" y="1441408"/>
            <a:ext cx="5821358" cy="49397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000" b="1" i="0" kern="120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APPTE</a:t>
            </a:r>
          </a:p>
        </p:txBody>
      </p:sp>
    </p:spTree>
    <p:extLst>
      <p:ext uri="{BB962C8B-B14F-4D97-AF65-F5344CB8AC3E}">
        <p14:creationId xmlns:p14="http://schemas.microsoft.com/office/powerpoint/2010/main" val="14235348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030784" cy="380867"/>
          </a:xfrm>
        </p:spPr>
        <p:txBody>
          <a:bodyPr/>
          <a:lstStyle/>
          <a:p>
            <a:r>
              <a:rPr lang="en-US" sz="2400" dirty="0"/>
              <a:t>APPTE – Partial Exemptions</a:t>
            </a:r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2" y="2086810"/>
            <a:ext cx="6771617" cy="28194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1600" dirty="0"/>
              <a:t>Hold Fellowship (FHEA) or Senior Fellowship (SFHEA)</a:t>
            </a:r>
          </a:p>
          <a:p>
            <a:pPr lvl="1">
              <a:spcAft>
                <a:spcPts val="600"/>
              </a:spcAft>
              <a:buClr>
                <a:srgbClr val="511C6C"/>
              </a:buClr>
            </a:pPr>
            <a:r>
              <a:rPr lang="en-GB" sz="1400" b="0" dirty="0">
                <a:latin typeface="+mn-lt"/>
              </a:rPr>
              <a:t>Send us copy of your Fellowship Certificate</a:t>
            </a:r>
          </a:p>
          <a:p>
            <a:pPr lvl="1">
              <a:spcAft>
                <a:spcPts val="600"/>
              </a:spcAft>
              <a:buClr>
                <a:srgbClr val="511C6C"/>
              </a:buClr>
            </a:pPr>
            <a:r>
              <a:rPr lang="en-GB" sz="1400" b="0" dirty="0">
                <a:latin typeface="+mn-lt"/>
              </a:rPr>
              <a:t>Complete Part 1 of APP TE (first 3 months)</a:t>
            </a:r>
          </a:p>
          <a:p>
            <a:pPr>
              <a:spcAft>
                <a:spcPts val="600"/>
              </a:spcAft>
            </a:pPr>
            <a:r>
              <a:rPr lang="en-GB" sz="1600" dirty="0"/>
              <a:t>Previously completed similar programme at other HE and/or significant experience of teaching in HE</a:t>
            </a:r>
          </a:p>
          <a:p>
            <a:pPr lvl="1">
              <a:spcAft>
                <a:spcPts val="600"/>
              </a:spcAft>
              <a:buClr>
                <a:srgbClr val="511C6C"/>
              </a:buClr>
            </a:pPr>
            <a:r>
              <a:rPr lang="en-GB" sz="1400" b="0" dirty="0">
                <a:latin typeface="+mn-lt"/>
              </a:rPr>
              <a:t>Complete application form to evidence intended learning outcomes</a:t>
            </a:r>
          </a:p>
          <a:p>
            <a:pPr lvl="1">
              <a:spcAft>
                <a:spcPts val="600"/>
              </a:spcAft>
              <a:buClr>
                <a:srgbClr val="511C6C"/>
              </a:buClr>
            </a:pPr>
            <a:r>
              <a:rPr lang="en-GB" sz="1400" b="0" dirty="0">
                <a:latin typeface="+mn-lt"/>
              </a:rPr>
              <a:t>Complete Part 1 of APP TE (first 3 months)</a:t>
            </a:r>
          </a:p>
          <a:p>
            <a:pPr lvl="1">
              <a:spcAft>
                <a:spcPts val="600"/>
              </a:spcAft>
              <a:buClr>
                <a:srgbClr val="511C6C"/>
              </a:buClr>
            </a:pPr>
            <a:r>
              <a:rPr lang="en-GB" sz="1400" b="0" dirty="0">
                <a:latin typeface="+mn-lt"/>
              </a:rPr>
              <a:t>Gain HEA Fellowship by completing APP TE assessment or APP EXP pathway to Fellowship (narrative or dialogue)</a:t>
            </a:r>
          </a:p>
          <a:p>
            <a:pPr lvl="1">
              <a:spcAft>
                <a:spcPts val="600"/>
              </a:spcAft>
              <a:buClr>
                <a:srgbClr val="511C6C"/>
              </a:buClr>
            </a:pPr>
            <a:endParaRPr lang="en-GB" sz="1400" b="0" dirty="0">
              <a:latin typeface="+mn-lt"/>
            </a:endParaRPr>
          </a:p>
          <a:p>
            <a:pPr>
              <a:spcAft>
                <a:spcPts val="600"/>
              </a:spcAft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64623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527525"/>
            <a:ext cx="7076417" cy="1911125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Probationary staff should undertake further teaching observations (two per year – one mentor and one peer) and continue to engage in reflective practice by keeping an online portfolio after the completion of APPTE (i.e. years 2-5 of probation)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725284"/>
            <a:ext cx="5030784" cy="380867"/>
          </a:xfrm>
        </p:spPr>
        <p:txBody>
          <a:bodyPr/>
          <a:lstStyle/>
          <a:p>
            <a:r>
              <a:rPr lang="en-US" sz="2400" dirty="0"/>
              <a:t>Beyond APPTE</a:t>
            </a:r>
          </a:p>
        </p:txBody>
      </p:sp>
    </p:spTree>
    <p:extLst>
      <p:ext uri="{BB962C8B-B14F-4D97-AF65-F5344CB8AC3E}">
        <p14:creationId xmlns:p14="http://schemas.microsoft.com/office/powerpoint/2010/main" val="4849869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2" y="2051275"/>
            <a:ext cx="6153053" cy="292413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600" dirty="0"/>
              <a:t>Important to build a picture for the Probation Review Group (PRG) of your progress (evidence your trajectory)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Probationers will receive letters from PRG, with Heads of Department copied in, providing updates and feedback on their progress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Four-way process of communication:</a:t>
            </a:r>
          </a:p>
          <a:p>
            <a:pPr lvl="1">
              <a:spcAft>
                <a:spcPts val="600"/>
              </a:spcAft>
            </a:pPr>
            <a:r>
              <a:rPr lang="en-US" sz="1400" b="0" dirty="0">
                <a:latin typeface="+mn-lt"/>
              </a:rPr>
              <a:t>Probation Review Group</a:t>
            </a:r>
          </a:p>
          <a:p>
            <a:pPr lvl="1">
              <a:spcAft>
                <a:spcPts val="600"/>
              </a:spcAft>
            </a:pPr>
            <a:r>
              <a:rPr lang="en-US" sz="1400" b="0" dirty="0">
                <a:latin typeface="+mn-lt"/>
              </a:rPr>
              <a:t>Heads of Department</a:t>
            </a:r>
          </a:p>
          <a:p>
            <a:pPr lvl="1">
              <a:spcAft>
                <a:spcPts val="600"/>
              </a:spcAft>
            </a:pPr>
            <a:r>
              <a:rPr lang="en-US" sz="1400" b="0" dirty="0">
                <a:latin typeface="+mn-lt"/>
              </a:rPr>
              <a:t>Probationer</a:t>
            </a:r>
          </a:p>
          <a:p>
            <a:pPr lvl="1">
              <a:spcAft>
                <a:spcPts val="600"/>
              </a:spcAft>
            </a:pPr>
            <a:r>
              <a:rPr lang="en-US" sz="1400" b="0" dirty="0">
                <a:latin typeface="+mn-lt"/>
              </a:rPr>
              <a:t>Mentor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030784" cy="380867"/>
          </a:xfrm>
        </p:spPr>
        <p:txBody>
          <a:bodyPr/>
          <a:lstStyle/>
          <a:p>
            <a:r>
              <a:rPr lang="en-US" sz="2400" dirty="0"/>
              <a:t>Communication</a:t>
            </a:r>
          </a:p>
        </p:txBody>
      </p:sp>
      <p:pic>
        <p:nvPicPr>
          <p:cNvPr id="6" name="Picture 2" descr="Image result for communic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023" y="3505386"/>
            <a:ext cx="2816140" cy="147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4337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2" y="2051275"/>
            <a:ext cx="6153053" cy="25207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600" dirty="0"/>
              <a:t>At the end of the probation period the department can either:</a:t>
            </a:r>
          </a:p>
          <a:p>
            <a:pPr lvl="1">
              <a:spcAft>
                <a:spcPts val="600"/>
              </a:spcAft>
              <a:buClr>
                <a:srgbClr val="511C6C"/>
              </a:buClr>
            </a:pPr>
            <a:r>
              <a:rPr lang="en-US" sz="1400" b="0" dirty="0">
                <a:latin typeface="+mn-lt"/>
              </a:rPr>
              <a:t>Recommend completion of probation</a:t>
            </a:r>
          </a:p>
          <a:p>
            <a:pPr lvl="1">
              <a:spcAft>
                <a:spcPts val="600"/>
              </a:spcAft>
              <a:buClr>
                <a:srgbClr val="511C6C"/>
              </a:buClr>
            </a:pPr>
            <a:r>
              <a:rPr lang="en-US" sz="1400" b="0" dirty="0">
                <a:latin typeface="+mn-lt"/>
              </a:rPr>
              <a:t>Put forward an adverse recommendation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A case for early completion can be put forward if a probationer is deemed to have met the criteria in advance of their probation end date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If PRG agree with the department’s decision to complete probation, the Probationer will be promoted to Associate Professor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030784" cy="380867"/>
          </a:xfrm>
        </p:spPr>
        <p:txBody>
          <a:bodyPr/>
          <a:lstStyle/>
          <a:p>
            <a:r>
              <a:rPr lang="en-US" sz="2400" dirty="0"/>
              <a:t>Completion of Probation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812" y="2387712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270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2" y="2051275"/>
            <a:ext cx="7354323" cy="292413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400" dirty="0"/>
              <a:t>If the department recommend that a probationer should not complete probation, they will need to provide a full and detailed explanation why completion cannot be confirmed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PRG can also decide that a probationer should not complete probation, even if the department’s recommendation is to complete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PRG can also choose to override the department’s recommendation regarding non-completion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If an adverse</a:t>
            </a:r>
            <a:r>
              <a:rPr lang="en-US" sz="1400" spc="-5" dirty="0">
                <a:solidFill>
                  <a:srgbClr val="000000"/>
                </a:solidFill>
              </a:rPr>
              <a:t> recommendation is received, we will write to the </a:t>
            </a:r>
            <a:r>
              <a:rPr lang="en-US" sz="1400" dirty="0">
                <a:solidFill>
                  <a:srgbClr val="000000"/>
                </a:solidFill>
              </a:rPr>
              <a:t>probationer and they will be given the opportunity to either attend the </a:t>
            </a:r>
            <a:r>
              <a:rPr lang="en-US" sz="1400" spc="-5" dirty="0">
                <a:solidFill>
                  <a:srgbClr val="000000"/>
                </a:solidFill>
              </a:rPr>
              <a:t>meeting in person to present their case or submit a statement. We will also contact up to 3 referees of the probationer’s choice. 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/>
              <a:t>There is an appeals process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The full </a:t>
            </a:r>
            <a:r>
              <a:rPr lang="en-US" sz="1400" dirty="0">
                <a:solidFill>
                  <a:srgbClr val="000000"/>
                </a:solidFill>
              </a:rPr>
              <a:t>process for an adverse recommendation is detailed in regulation 4 </a:t>
            </a:r>
            <a:r>
              <a:rPr lang="en-US" sz="1400" spc="-10" dirty="0">
                <a:solidFill>
                  <a:srgbClr val="000000"/>
                </a:solidFill>
              </a:rPr>
              <a:t>of the University's regulations.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030784" cy="380867"/>
          </a:xfrm>
        </p:spPr>
        <p:txBody>
          <a:bodyPr/>
          <a:lstStyle/>
          <a:p>
            <a:r>
              <a:rPr lang="en-US" sz="2400" dirty="0"/>
              <a:t>Adverse Recommendation</a:t>
            </a:r>
          </a:p>
        </p:txBody>
      </p:sp>
    </p:spTree>
    <p:extLst>
      <p:ext uri="{BB962C8B-B14F-4D97-AF65-F5344CB8AC3E}">
        <p14:creationId xmlns:p14="http://schemas.microsoft.com/office/powerpoint/2010/main" val="19362867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2" y="2051275"/>
            <a:ext cx="6717829" cy="224281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Communication is vital</a:t>
            </a:r>
          </a:p>
          <a:p>
            <a:pPr>
              <a:spcAft>
                <a:spcPts val="600"/>
              </a:spcAft>
            </a:pPr>
            <a:r>
              <a:rPr lang="en-US" dirty="0"/>
              <a:t>Meeting the four criteria and individual targets is key</a:t>
            </a:r>
          </a:p>
          <a:p>
            <a:pPr>
              <a:spcAft>
                <a:spcPts val="600"/>
              </a:spcAft>
            </a:pPr>
            <a:r>
              <a:rPr lang="en-US" dirty="0"/>
              <a:t>Probation cannot be confirmed until you have attended the residential and APPTE is complete</a:t>
            </a:r>
          </a:p>
          <a:p>
            <a:pPr>
              <a:spcAft>
                <a:spcPts val="600"/>
              </a:spcAft>
            </a:pPr>
            <a:r>
              <a:rPr lang="en-US" dirty="0"/>
              <a:t>PRG is the decision-making body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030784" cy="380867"/>
          </a:xfrm>
        </p:spPr>
        <p:txBody>
          <a:bodyPr/>
          <a:lstStyle/>
          <a:p>
            <a:r>
              <a:rPr lang="en-US" sz="240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3173361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2" y="2289400"/>
            <a:ext cx="6153053" cy="1955949"/>
          </a:xfrm>
        </p:spPr>
        <p:txBody>
          <a:bodyPr/>
          <a:lstStyle/>
          <a:p>
            <a:r>
              <a:rPr lang="en-US" sz="1800" dirty="0"/>
              <a:t>Any questions regarding Academic Probation should be emailed to the Academic Processes team within HR at </a:t>
            </a:r>
            <a:r>
              <a:rPr lang="en-US" sz="1800" dirty="0">
                <a:hlinkClick r:id="rId3"/>
              </a:rPr>
              <a:t>academicprocesses@warwick.ac.uk</a:t>
            </a:r>
            <a:endParaRPr lang="en-US" sz="1800" dirty="0"/>
          </a:p>
          <a:p>
            <a:pPr>
              <a:spcAft>
                <a:spcPts val="600"/>
              </a:spcAft>
            </a:pPr>
            <a:r>
              <a:rPr lang="en-US" sz="1800" dirty="0"/>
              <a:t>Any questions regarding APPTE should be emailed to </a:t>
            </a:r>
            <a:r>
              <a:rPr lang="en-US" sz="1800" dirty="0">
                <a:hlinkClick r:id="rId4"/>
              </a:rPr>
              <a:t>APPTE@warwick.ac.uk</a:t>
            </a: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030784" cy="380867"/>
          </a:xfrm>
        </p:spPr>
        <p:txBody>
          <a:bodyPr/>
          <a:lstStyle/>
          <a:p>
            <a:r>
              <a:rPr lang="en-US" sz="2400" dirty="0"/>
              <a:t>Useful contacts</a:t>
            </a:r>
          </a:p>
        </p:txBody>
      </p:sp>
    </p:spTree>
    <p:extLst>
      <p:ext uri="{BB962C8B-B14F-4D97-AF65-F5344CB8AC3E}">
        <p14:creationId xmlns:p14="http://schemas.microsoft.com/office/powerpoint/2010/main" val="16302222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030784" cy="380867"/>
          </a:xfrm>
        </p:spPr>
        <p:txBody>
          <a:bodyPr/>
          <a:lstStyle/>
          <a:p>
            <a:r>
              <a:rPr lang="en-US" sz="2400" dirty="0"/>
              <a:t>Any questions?</a:t>
            </a:r>
          </a:p>
        </p:txBody>
      </p:sp>
      <p:pic>
        <p:nvPicPr>
          <p:cNvPr id="5122" name="Picture 2" descr="Image result for ques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680" y="2465294"/>
            <a:ext cx="3236729" cy="1701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512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2" y="2115671"/>
            <a:ext cx="6959876" cy="1952329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dirty="0"/>
              <a:t>The purpose of probation is to allow newly appointed academic staff a period of time to reach a position where they are able to demonstrate a proven ability in teaching, research and academic service/management.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030784" cy="380867"/>
          </a:xfrm>
        </p:spPr>
        <p:txBody>
          <a:bodyPr/>
          <a:lstStyle/>
          <a:p>
            <a:r>
              <a:rPr lang="en-US" sz="2400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31898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3" y="2051275"/>
            <a:ext cx="4243570" cy="271794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800" dirty="0"/>
              <a:t>Probation Review Group</a:t>
            </a:r>
          </a:p>
          <a:p>
            <a:pPr>
              <a:spcAft>
                <a:spcPts val="600"/>
              </a:spcAft>
            </a:pPr>
            <a:r>
              <a:rPr lang="en-US" sz="1800" dirty="0"/>
              <a:t>Heads of Department</a:t>
            </a:r>
          </a:p>
          <a:p>
            <a:pPr>
              <a:spcAft>
                <a:spcPts val="600"/>
              </a:spcAft>
            </a:pPr>
            <a:r>
              <a:rPr lang="en-US" sz="1800" dirty="0"/>
              <a:t>Probationer</a:t>
            </a:r>
          </a:p>
          <a:p>
            <a:pPr>
              <a:spcAft>
                <a:spcPts val="600"/>
              </a:spcAft>
            </a:pPr>
            <a:r>
              <a:rPr lang="en-US" sz="1800" dirty="0"/>
              <a:t>Mentor</a:t>
            </a:r>
          </a:p>
          <a:p>
            <a:pPr>
              <a:spcAft>
                <a:spcPts val="600"/>
              </a:spcAft>
            </a:pPr>
            <a:r>
              <a:rPr lang="en-US" sz="1800" dirty="0"/>
              <a:t>Academic Processes team, HR</a:t>
            </a:r>
          </a:p>
          <a:p>
            <a:pPr>
              <a:spcAft>
                <a:spcPts val="600"/>
              </a:spcAft>
            </a:pPr>
            <a:r>
              <a:rPr lang="en-US" sz="1800" dirty="0"/>
              <a:t>Academic Development Centre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030784" cy="380867"/>
          </a:xfrm>
        </p:spPr>
        <p:txBody>
          <a:bodyPr/>
          <a:lstStyle/>
          <a:p>
            <a:r>
              <a:rPr lang="en-US" sz="2400" dirty="0"/>
              <a:t>Those involved….</a:t>
            </a:r>
          </a:p>
        </p:txBody>
      </p:sp>
      <p:pic>
        <p:nvPicPr>
          <p:cNvPr id="1026" name="Picture 2" descr="Image result for cartoon team of people wiht a team lea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813" y="2051275"/>
            <a:ext cx="3495675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831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2" y="2051275"/>
            <a:ext cx="6153053" cy="292413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600" dirty="0"/>
              <a:t>The usual length of academic probation is five years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Differs to many other UK institutions because there is automatic promotion to Associate Professor following complete of probation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Probation will be extended automatically when a probationer is on parental or long-term sick leave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Heads of Departments may recommend staff for early completion of probation in terms of performance where they deem it appropriate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In no case may the total period of probation (excluding regulated absence under University policies on parental leave, sickness, </a:t>
            </a:r>
            <a:r>
              <a:rPr lang="en-US" sz="1600" dirty="0" err="1"/>
              <a:t>etc</a:t>
            </a:r>
            <a:r>
              <a:rPr lang="en-US" sz="1600" dirty="0"/>
              <a:t>) be more that five years, with a sixth and final year’s notice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030784" cy="380867"/>
          </a:xfrm>
        </p:spPr>
        <p:txBody>
          <a:bodyPr/>
          <a:lstStyle/>
          <a:p>
            <a:r>
              <a:rPr lang="en-US" sz="2400" dirty="0"/>
              <a:t>Length of Probation</a:t>
            </a:r>
          </a:p>
        </p:txBody>
      </p:sp>
    </p:spTree>
    <p:extLst>
      <p:ext uri="{BB962C8B-B14F-4D97-AF65-F5344CB8AC3E}">
        <p14:creationId xmlns:p14="http://schemas.microsoft.com/office/powerpoint/2010/main" val="3313824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13600" y="2051275"/>
            <a:ext cx="7761600" cy="295999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600" dirty="0"/>
              <a:t>A sub-group of the Academic Staff Committee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Representatives from each Faculty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Holds meetings in Autumn, Spring &amp; Summer terms to discuss probationers progress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Currently c.220 Assistant Professors subject to Academic Probation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The meeting in which a probationer is reviewed is normally determined by their start date:</a:t>
            </a:r>
          </a:p>
          <a:p>
            <a:pPr>
              <a:spcAft>
                <a:spcPts val="600"/>
              </a:spcAft>
            </a:pP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030784" cy="380867"/>
          </a:xfrm>
        </p:spPr>
        <p:txBody>
          <a:bodyPr/>
          <a:lstStyle/>
          <a:p>
            <a:r>
              <a:rPr lang="en-US" sz="2400" dirty="0"/>
              <a:t>Probation Review Group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288406"/>
              </p:ext>
            </p:extLst>
          </p:nvPr>
        </p:nvGraphicFramePr>
        <p:xfrm>
          <a:off x="2250141" y="3729317"/>
          <a:ext cx="4401672" cy="1188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03930">
                  <a:extLst>
                    <a:ext uri="{9D8B030D-6E8A-4147-A177-3AD203B41FA5}">
                      <a16:colId xmlns:a16="http://schemas.microsoft.com/office/drawing/2014/main" val="1754897316"/>
                    </a:ext>
                  </a:extLst>
                </a:gridCol>
                <a:gridCol w="2097742">
                  <a:extLst>
                    <a:ext uri="{9D8B030D-6E8A-4147-A177-3AD203B41FA5}">
                      <a16:colId xmlns:a16="http://schemas.microsoft.com/office/drawing/2014/main" val="691489452"/>
                    </a:ext>
                  </a:extLst>
                </a:gridCol>
              </a:tblGrid>
              <a:tr h="275040">
                <a:tc>
                  <a:txBody>
                    <a:bodyPr/>
                    <a:lstStyle/>
                    <a:p>
                      <a:r>
                        <a:rPr lang="en-GB" dirty="0"/>
                        <a:t>Start date</a:t>
                      </a:r>
                    </a:p>
                  </a:txBody>
                  <a:tcPr>
                    <a:solidFill>
                      <a:srgbClr val="511C6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Meeting</a:t>
                      </a:r>
                    </a:p>
                  </a:txBody>
                  <a:tcPr>
                    <a:solidFill>
                      <a:srgbClr val="511C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5075216"/>
                  </a:ext>
                </a:extLst>
              </a:tr>
              <a:tr h="275040">
                <a:tc>
                  <a:txBody>
                    <a:bodyPr/>
                    <a:lstStyle/>
                    <a:p>
                      <a:r>
                        <a:rPr lang="en-GB" dirty="0"/>
                        <a:t>1 November</a:t>
                      </a:r>
                      <a:r>
                        <a:rPr lang="en-GB" baseline="0" dirty="0"/>
                        <a:t> – 28 February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Autumn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137766"/>
                  </a:ext>
                </a:extLst>
              </a:tr>
              <a:tr h="275040">
                <a:tc>
                  <a:txBody>
                    <a:bodyPr/>
                    <a:lstStyle/>
                    <a:p>
                      <a:r>
                        <a:rPr lang="en-GB" dirty="0"/>
                        <a:t>1 March – 31 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Spring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963970"/>
                  </a:ext>
                </a:extLst>
              </a:tr>
              <a:tr h="275040">
                <a:tc>
                  <a:txBody>
                    <a:bodyPr/>
                    <a:lstStyle/>
                    <a:p>
                      <a:r>
                        <a:rPr lang="en-GB" dirty="0"/>
                        <a:t>1 June – 31 October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Summer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7694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149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2" y="2051275"/>
            <a:ext cx="7354323" cy="274484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400" dirty="0"/>
              <a:t>Monitoring probationers and deciding whether to confirm appointment at the end of probation;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Considering annual reports from the Head of Department on the progress of all probationers (using submitted </a:t>
            </a:r>
            <a:r>
              <a:rPr lang="en-US" sz="1400" dirty="0" err="1"/>
              <a:t>proforma</a:t>
            </a:r>
            <a:r>
              <a:rPr lang="en-US" sz="1400" dirty="0"/>
              <a:t> and current CV in the approved style);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Advising departments and probationers of any concerns and deciding whether probation can continue;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Agreeing remedial action if it considers a probationer is at any point during probation likely to fail to reach the required standard;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Considering cases for completion and early completion of probation;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Considering cases where the Head of Department recommends that a probationer’s appointment should be terminated at the end of the probationary period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1" y="1534851"/>
            <a:ext cx="5453805" cy="380867"/>
          </a:xfrm>
        </p:spPr>
        <p:txBody>
          <a:bodyPr/>
          <a:lstStyle/>
          <a:p>
            <a:r>
              <a:rPr lang="en-US" sz="2400" dirty="0"/>
              <a:t>Probation Review Group responsibilities</a:t>
            </a:r>
          </a:p>
        </p:txBody>
      </p:sp>
    </p:spTree>
    <p:extLst>
      <p:ext uri="{BB962C8B-B14F-4D97-AF65-F5344CB8AC3E}">
        <p14:creationId xmlns:p14="http://schemas.microsoft.com/office/powerpoint/2010/main" val="2155202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2" y="2051275"/>
            <a:ext cx="7506723" cy="292413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400" spc="35" dirty="0">
                <a:solidFill>
                  <a:srgbClr val="000000"/>
                </a:solidFill>
                <a:latin typeface="Calibri" panose="02020603050405020304" pitchFamily="2"/>
              </a:rPr>
              <a:t>Discussing and agreeing explicitly with the probationer the targets for the completion of probation and measures that will be used for assessing their </a:t>
            </a:r>
            <a:r>
              <a:rPr lang="en-US" sz="1400" spc="25" dirty="0">
                <a:solidFill>
                  <a:srgbClr val="000000"/>
                </a:solidFill>
                <a:latin typeface="Calibri" panose="02020603050405020304" pitchFamily="2"/>
              </a:rPr>
              <a:t>progress against these targets (with the University’s progression and promotion framework as context); </a:t>
            </a:r>
          </a:p>
          <a:p>
            <a:pPr>
              <a:spcAft>
                <a:spcPts val="600"/>
              </a:spcAft>
            </a:pPr>
            <a:r>
              <a:rPr lang="en-US" sz="1400" spc="35" dirty="0">
                <a:solidFill>
                  <a:srgbClr val="000000"/>
                </a:solidFill>
                <a:latin typeface="Calibri" panose="02020603050405020304" pitchFamily="2"/>
              </a:rPr>
              <a:t>Holding an annual meeting to discuss progress and achievements in line with </a:t>
            </a:r>
            <a:r>
              <a:rPr lang="en-US" sz="1400" spc="30" dirty="0">
                <a:solidFill>
                  <a:srgbClr val="000000"/>
                </a:solidFill>
                <a:latin typeface="Calibri" panose="02020603050405020304" pitchFamily="2"/>
              </a:rPr>
              <a:t>the criteria and targets and talk through any problems encountered by the </a:t>
            </a:r>
            <a:r>
              <a:rPr lang="en-US" sz="1400" spc="35" dirty="0">
                <a:solidFill>
                  <a:srgbClr val="000000"/>
                </a:solidFill>
                <a:latin typeface="Calibri" panose="02020603050405020304" pitchFamily="2"/>
              </a:rPr>
              <a:t>probationer which are adversely affecting progress and what might be done to </a:t>
            </a:r>
            <a:r>
              <a:rPr lang="en-US" sz="1400" spc="25" dirty="0">
                <a:solidFill>
                  <a:srgbClr val="000000"/>
                </a:solidFill>
                <a:latin typeface="Calibri" panose="02020603050405020304" pitchFamily="2"/>
              </a:rPr>
              <a:t>improve the situation; </a:t>
            </a:r>
          </a:p>
          <a:p>
            <a:pPr>
              <a:spcAft>
                <a:spcPts val="600"/>
              </a:spcAft>
            </a:pPr>
            <a:r>
              <a:rPr lang="en-US" sz="1400" spc="35" dirty="0">
                <a:solidFill>
                  <a:srgbClr val="000000"/>
                </a:solidFill>
                <a:latin typeface="Calibri" panose="02020603050405020304" pitchFamily="2"/>
              </a:rPr>
              <a:t>Submitting to the Probation Review Group a report on each probationer in the department ensuring that any issues from the previous report or feedback from </a:t>
            </a:r>
            <a:r>
              <a:rPr lang="en-US" sz="1400" spc="30" dirty="0">
                <a:solidFill>
                  <a:srgbClr val="000000"/>
                </a:solidFill>
                <a:latin typeface="Calibri" panose="02020603050405020304" pitchFamily="2"/>
              </a:rPr>
              <a:t>earlier PRG meetings are addressed; </a:t>
            </a:r>
          </a:p>
          <a:p>
            <a:pPr>
              <a:spcAft>
                <a:spcPts val="600"/>
              </a:spcAft>
            </a:pPr>
            <a:r>
              <a:rPr lang="en-US" sz="1400" spc="40" dirty="0">
                <a:solidFill>
                  <a:srgbClr val="000000"/>
                </a:solidFill>
                <a:latin typeface="Calibri" panose="02020603050405020304" pitchFamily="2"/>
              </a:rPr>
              <a:t>Making recommendations to PRG for completion or non completion of </a:t>
            </a:r>
            <a:r>
              <a:rPr lang="en-US" sz="1400" spc="10" dirty="0">
                <a:solidFill>
                  <a:srgbClr val="000000"/>
                </a:solidFill>
                <a:latin typeface="Calibri" panose="02020603050405020304" pitchFamily="2"/>
              </a:rPr>
              <a:t>probation; </a:t>
            </a:r>
          </a:p>
          <a:p>
            <a:pPr>
              <a:spcAft>
                <a:spcPts val="600"/>
              </a:spcAft>
            </a:pPr>
            <a:r>
              <a:rPr lang="en-US" sz="1400" spc="35" dirty="0">
                <a:solidFill>
                  <a:srgbClr val="000000"/>
                </a:solidFill>
                <a:latin typeface="Calibri" panose="02020603050405020304" pitchFamily="2"/>
              </a:rPr>
              <a:t>Providing each probationer with a mentor from within the department; </a:t>
            </a:r>
          </a:p>
          <a:p>
            <a:pPr>
              <a:spcAft>
                <a:spcPts val="600"/>
              </a:spcAft>
            </a:pPr>
            <a:r>
              <a:rPr lang="en-US" sz="1400" spc="35" dirty="0">
                <a:solidFill>
                  <a:srgbClr val="000000"/>
                </a:solidFill>
                <a:latin typeface="Calibri" panose="02020603050405020304" pitchFamily="2"/>
              </a:rPr>
              <a:t>Ensuring that the mentor relationship is maintained throughout the probation </a:t>
            </a:r>
            <a:r>
              <a:rPr lang="en-US" sz="1400" spc="5" dirty="0">
                <a:solidFill>
                  <a:srgbClr val="000000"/>
                </a:solidFill>
                <a:latin typeface="Calibri" panose="02020603050405020304" pitchFamily="2"/>
              </a:rPr>
              <a:t>period. </a:t>
            </a:r>
          </a:p>
          <a:p>
            <a:pPr>
              <a:spcAft>
                <a:spcPts val="600"/>
              </a:spcAft>
            </a:pPr>
            <a:endParaRPr lang="en-US" sz="1600" spc="25" dirty="0">
              <a:solidFill>
                <a:srgbClr val="000000"/>
              </a:solidFill>
              <a:latin typeface="Calibri" panose="02020603050405020304" pitchFamily="2"/>
            </a:endParaRPr>
          </a:p>
          <a:p>
            <a:pPr>
              <a:spcAft>
                <a:spcPts val="600"/>
              </a:spcAft>
            </a:pP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543452" cy="380867"/>
          </a:xfrm>
        </p:spPr>
        <p:txBody>
          <a:bodyPr/>
          <a:lstStyle/>
          <a:p>
            <a:r>
              <a:rPr lang="en-US" sz="2400" dirty="0"/>
              <a:t>Responsibilities of Head of Department</a:t>
            </a:r>
          </a:p>
        </p:txBody>
      </p:sp>
    </p:spTree>
    <p:extLst>
      <p:ext uri="{BB962C8B-B14F-4D97-AF65-F5344CB8AC3E}">
        <p14:creationId xmlns:p14="http://schemas.microsoft.com/office/powerpoint/2010/main" val="1475636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051275"/>
            <a:ext cx="7327429" cy="292413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600" dirty="0">
                <a:solidFill>
                  <a:srgbClr val="000000"/>
                </a:solidFill>
                <a:latin typeface="Calibri" panose="02020603050405020304" pitchFamily="2"/>
              </a:rPr>
              <a:t>Developing their academic career in line with the agreed criteria for probation and targets set by the department (with the University’s progression and promotion framework as context); 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rgbClr val="000000"/>
                </a:solidFill>
                <a:latin typeface="Calibri" panose="02020603050405020304" pitchFamily="2"/>
              </a:rPr>
              <a:t>Keeping in regular contact with their mentor; 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rgbClr val="000000"/>
                </a:solidFill>
                <a:latin typeface="Calibri" panose="02020603050405020304" pitchFamily="2"/>
              </a:rPr>
              <a:t>Keeping their mentor and Head of Department informed of research, teaching and administrative activities; 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rgbClr val="000000"/>
                </a:solidFill>
                <a:latin typeface="Calibri" panose="02020603050405020304" pitchFamily="2"/>
              </a:rPr>
              <a:t>Working in a collegial way;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rgbClr val="000000"/>
                </a:solidFill>
                <a:latin typeface="Calibri" panose="02020603050405020304" pitchFamily="2"/>
              </a:rPr>
              <a:t>Maintaining a portfolio of evidence to support progress; 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rgbClr val="000000"/>
                </a:solidFill>
                <a:latin typeface="Calibri" panose="02020603050405020304" pitchFamily="2"/>
              </a:rPr>
              <a:t>Identifying promptly any difficulties in meeting the agreed targets; 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rgbClr val="000000"/>
                </a:solidFill>
                <a:latin typeface="Calibri" panose="02020603050405020304" pitchFamily="2"/>
              </a:rPr>
              <a:t>Providing a current CV using the guidance notes. </a:t>
            </a:r>
          </a:p>
          <a:p>
            <a:pPr>
              <a:spcAft>
                <a:spcPts val="600"/>
              </a:spcAft>
            </a:pP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34851"/>
            <a:ext cx="5030784" cy="380867"/>
          </a:xfrm>
        </p:spPr>
        <p:txBody>
          <a:bodyPr/>
          <a:lstStyle/>
          <a:p>
            <a:r>
              <a:rPr lang="en-US" sz="2400" dirty="0"/>
              <a:t>Probationer’s Responsibilities</a:t>
            </a:r>
          </a:p>
        </p:txBody>
      </p:sp>
    </p:spTree>
    <p:extLst>
      <p:ext uri="{BB962C8B-B14F-4D97-AF65-F5344CB8AC3E}">
        <p14:creationId xmlns:p14="http://schemas.microsoft.com/office/powerpoint/2010/main" val="85418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959</TotalTime>
  <Words>1772</Words>
  <Application>Microsoft Office PowerPoint</Application>
  <PresentationFormat>On-screen Show (16:9)</PresentationFormat>
  <Paragraphs>223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Avenir Next Demi Bold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Ennew, Christine</cp:lastModifiedBy>
  <cp:revision>193</cp:revision>
  <dcterms:created xsi:type="dcterms:W3CDTF">2017-04-05T11:04:35Z</dcterms:created>
  <dcterms:modified xsi:type="dcterms:W3CDTF">2023-02-21T15:58:57Z</dcterms:modified>
</cp:coreProperties>
</file>