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0"/>
  </p:notesMasterIdLst>
  <p:handoutMasterIdLst>
    <p:handoutMasterId r:id="rId41"/>
  </p:handoutMasterIdLst>
  <p:sldIdLst>
    <p:sldId id="257" r:id="rId3"/>
    <p:sldId id="258" r:id="rId4"/>
    <p:sldId id="260" r:id="rId5"/>
    <p:sldId id="276" r:id="rId6"/>
    <p:sldId id="261" r:id="rId7"/>
    <p:sldId id="264" r:id="rId8"/>
    <p:sldId id="265" r:id="rId9"/>
    <p:sldId id="263" r:id="rId10"/>
    <p:sldId id="262" r:id="rId11"/>
    <p:sldId id="269" r:id="rId12"/>
    <p:sldId id="268" r:id="rId13"/>
    <p:sldId id="267" r:id="rId14"/>
    <p:sldId id="288" r:id="rId15"/>
    <p:sldId id="289" r:id="rId16"/>
    <p:sldId id="298" r:id="rId17"/>
    <p:sldId id="270" r:id="rId18"/>
    <p:sldId id="272" r:id="rId19"/>
    <p:sldId id="274" r:id="rId20"/>
    <p:sldId id="278" r:id="rId21"/>
    <p:sldId id="279" r:id="rId22"/>
    <p:sldId id="280" r:id="rId23"/>
    <p:sldId id="281" r:id="rId24"/>
    <p:sldId id="293" r:id="rId25"/>
    <p:sldId id="295" r:id="rId26"/>
    <p:sldId id="292" r:id="rId27"/>
    <p:sldId id="296" r:id="rId28"/>
    <p:sldId id="297" r:id="rId29"/>
    <p:sldId id="273" r:id="rId30"/>
    <p:sldId id="283" r:id="rId31"/>
    <p:sldId id="282" r:id="rId32"/>
    <p:sldId id="284" r:id="rId33"/>
    <p:sldId id="285" r:id="rId34"/>
    <p:sldId id="286" r:id="rId35"/>
    <p:sldId id="290" r:id="rId36"/>
    <p:sldId id="291" r:id="rId37"/>
    <p:sldId id="304" r:id="rId38"/>
    <p:sldId id="303" r:id="rId3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CA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54"/>
    <p:restoredTop sz="94674"/>
  </p:normalViewPr>
  <p:slideViewPr>
    <p:cSldViewPr>
      <p:cViewPr varScale="1">
        <p:scale>
          <a:sx n="90" d="100"/>
          <a:sy n="90" d="100"/>
        </p:scale>
        <p:origin x="208" y="9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9A46D06-5E00-4E64-9FAD-441E70C61A37}" type="datetimeFigureOut">
              <a:rPr lang="en-GB" smtClean="0"/>
              <a:t>14/02/2019</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787F9B7-AB5C-46D5-8F0C-E149E92BDAC3}" type="slidenum">
              <a:rPr lang="en-GB" smtClean="0"/>
              <a:t>‹#›</a:t>
            </a:fld>
            <a:endParaRPr lang="en-GB"/>
          </a:p>
        </p:txBody>
      </p:sp>
    </p:spTree>
    <p:extLst>
      <p:ext uri="{BB962C8B-B14F-4D97-AF65-F5344CB8AC3E}">
        <p14:creationId xmlns:p14="http://schemas.microsoft.com/office/powerpoint/2010/main" val="708806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7067796-6419-477C-8E42-30068563C235}" type="datetimeFigureOut">
              <a:rPr lang="en-GB" smtClean="0"/>
              <a:t>14/02/2019</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097AA49-F334-4383-B2B2-2D697FCF342E}" type="slidenum">
              <a:rPr lang="en-GB" smtClean="0"/>
              <a:t>‹#›</a:t>
            </a:fld>
            <a:endParaRPr lang="en-GB"/>
          </a:p>
        </p:txBody>
      </p:sp>
    </p:spTree>
    <p:extLst>
      <p:ext uri="{BB962C8B-B14F-4D97-AF65-F5344CB8AC3E}">
        <p14:creationId xmlns:p14="http://schemas.microsoft.com/office/powerpoint/2010/main" val="2036824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67089479-3C13-4C4D-BA7D-457980367D91}" type="slidenum">
              <a:rPr lang="en-GB" smtClean="0">
                <a:solidFill>
                  <a:prstClr val="black"/>
                </a:solidFill>
              </a:rPr>
              <a:pPr>
                <a:defRPr/>
              </a:pPr>
              <a:t>1</a:t>
            </a:fld>
            <a:endParaRPr lang="en-GB">
              <a:solidFill>
                <a:prstClr val="black"/>
              </a:solidFill>
            </a:endParaRPr>
          </a:p>
        </p:txBody>
      </p:sp>
    </p:spTree>
    <p:extLst>
      <p:ext uri="{BB962C8B-B14F-4D97-AF65-F5344CB8AC3E}">
        <p14:creationId xmlns:p14="http://schemas.microsoft.com/office/powerpoint/2010/main" val="3425885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BBFA8BF-9838-4CF8-9A2F-90925F8DD5D9}" type="slidenum">
              <a:rPr lang="en-GB">
                <a:solidFill>
                  <a:prstClr val="black"/>
                </a:solidFill>
              </a:rPr>
              <a:pPr/>
              <a:t>3</a:t>
            </a:fld>
            <a:endParaRPr lang="en-GB">
              <a:solidFill>
                <a:prstClr val="black"/>
              </a:solidFill>
            </a:endParaRPr>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extLst>
      <p:ext uri="{BB962C8B-B14F-4D97-AF65-F5344CB8AC3E}">
        <p14:creationId xmlns:p14="http://schemas.microsoft.com/office/powerpoint/2010/main" val="1785370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67089479-3C13-4C4D-BA7D-457980367D91}" type="slidenum">
              <a:rPr lang="en-GB" smtClean="0"/>
              <a:pPr>
                <a:defRPr/>
              </a:pPr>
              <a:t>4</a:t>
            </a:fld>
            <a:endParaRPr lang="en-GB"/>
          </a:p>
        </p:txBody>
      </p:sp>
    </p:spTree>
    <p:extLst>
      <p:ext uri="{BB962C8B-B14F-4D97-AF65-F5344CB8AC3E}">
        <p14:creationId xmlns:p14="http://schemas.microsoft.com/office/powerpoint/2010/main" val="1703541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67089479-3C13-4C4D-BA7D-457980367D91}" type="slidenum">
              <a:rPr lang="en-GB" smtClean="0"/>
              <a:pPr>
                <a:defRPr/>
              </a:pPr>
              <a:t>22</a:t>
            </a:fld>
            <a:endParaRPr lang="en-GB"/>
          </a:p>
        </p:txBody>
      </p:sp>
    </p:spTree>
    <p:extLst>
      <p:ext uri="{BB962C8B-B14F-4D97-AF65-F5344CB8AC3E}">
        <p14:creationId xmlns:p14="http://schemas.microsoft.com/office/powerpoint/2010/main" val="1950308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67089479-3C13-4C4D-BA7D-457980367D91}" type="slidenum">
              <a:rPr lang="en-GB" smtClean="0">
                <a:solidFill>
                  <a:prstClr val="black"/>
                </a:solidFill>
              </a:rPr>
              <a:pPr>
                <a:defRPr/>
              </a:pPr>
              <a:t>33</a:t>
            </a:fld>
            <a:endParaRPr lang="en-GB">
              <a:solidFill>
                <a:prstClr val="black"/>
              </a:solidFill>
            </a:endParaRPr>
          </a:p>
        </p:txBody>
      </p:sp>
    </p:spTree>
    <p:extLst>
      <p:ext uri="{BB962C8B-B14F-4D97-AF65-F5344CB8AC3E}">
        <p14:creationId xmlns:p14="http://schemas.microsoft.com/office/powerpoint/2010/main" val="1156071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a:defRPr/>
            </a:pPr>
            <a:fld id="{EE1786B0-3F87-41FC-B0B6-F0BB8327B87E}"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D21DFAE4-C356-424A-9FD5-346EA63B6183}"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965233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555F2F16-896D-41FB-BEF5-51EAEC6EC05E}"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ACCC1B2B-CE7A-4233-8F6A-F4515780607B}"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679853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8385FE72-7E51-49F2-9A1C-0EC8ADEF1B95}"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83423F0E-02CB-482D-B24C-9243422F722D}"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687517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FFCDBF34-2136-45C1-BA00-81C153DD2A83}"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5A296F4-1393-4E58-87D6-8B4863CBAED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163078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F1E0F81-FC98-4DAD-B5E2-6939DB1A31AA}"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2E5FC67-E580-412E-816C-782414A0A120}"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2234150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FA02E21-6F72-4860-8084-3EF3BE9ED8C0}"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94DA46A-CA06-49D0-A5B2-E5502E2DE99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04067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4A27E2FB-8404-4FF6-ACF9-80B1181BB18D}" type="datetimeFigureOut">
              <a:rPr lang="en-US">
                <a:solidFill>
                  <a:prstClr val="black">
                    <a:tint val="75000"/>
                  </a:prstClr>
                </a:solidFill>
              </a:rPr>
              <a:pPr>
                <a:defRPr/>
              </a:pPr>
              <a:t>2/14/19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29A2B4F-AEDC-4BC4-8E47-50EC75C337B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375250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4195EEF-4486-40DB-97B5-B06CECBA2A0F}" type="datetimeFigureOut">
              <a:rPr lang="en-US">
                <a:solidFill>
                  <a:prstClr val="black">
                    <a:tint val="75000"/>
                  </a:prstClr>
                </a:solidFill>
              </a:rPr>
              <a:pPr>
                <a:defRPr/>
              </a:pPr>
              <a:t>2/14/19</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65CCA51F-42ED-4B7E-AF2C-78A7307AF612}"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248423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9F86AC36-CF83-438C-BD14-2F685A06DAA3}" type="datetimeFigureOut">
              <a:rPr lang="en-US">
                <a:solidFill>
                  <a:prstClr val="black">
                    <a:tint val="75000"/>
                  </a:prstClr>
                </a:solidFill>
              </a:rPr>
              <a:pPr>
                <a:defRPr/>
              </a:pPr>
              <a:t>2/14/19</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F3D0943-FCD3-4CF4-9EEA-58D926848810}"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847054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0042093-A95C-42E5-9192-17441A2CDE30}" type="datetimeFigureOut">
              <a:rPr lang="en-US">
                <a:solidFill>
                  <a:prstClr val="black">
                    <a:tint val="75000"/>
                  </a:prstClr>
                </a:solidFill>
              </a:rPr>
              <a:pPr>
                <a:defRPr/>
              </a:pPr>
              <a:t>2/14/19</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0DB90A0-42EF-4416-A6F5-54CDB574723B}"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122500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C9EF24-9EE6-4502-87F3-D4767FBDCAAE}" type="datetimeFigureOut">
              <a:rPr lang="en-US">
                <a:solidFill>
                  <a:prstClr val="black">
                    <a:tint val="75000"/>
                  </a:prstClr>
                </a:solidFill>
              </a:rPr>
              <a:pPr>
                <a:defRPr/>
              </a:pPr>
              <a:t>2/14/19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D3FC3C5-B826-4342-B6EA-A2A417BF2AA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588751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a:defRPr/>
            </a:pPr>
            <a:fld id="{17770052-F880-4B15-8A7D-8000F36AAF88}"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56C6D66A-BD34-490B-B883-E8F49839DCFB}"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5999648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E6F2F2D-B1F4-4B71-B917-8B4564DCE8AA}" type="datetimeFigureOut">
              <a:rPr lang="en-US">
                <a:solidFill>
                  <a:prstClr val="black">
                    <a:tint val="75000"/>
                  </a:prstClr>
                </a:solidFill>
              </a:rPr>
              <a:pPr>
                <a:defRPr/>
              </a:pPr>
              <a:t>2/14/19</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5BD055B-BE8B-4C94-8060-097821FBBADC}"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894085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05DBFAD-420D-4DBB-A4B0-DE8301B995B5}"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30BC74-B883-4057-9AC3-69782D03573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197359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36469DF-1C1A-49BE-A7EB-AAE7EC0B6DB3}"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3D818DC-278B-40BD-8147-D40F3935138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003254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FC847CC-D0ED-43AB-A22B-1D846E80DF5F}"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22D09163-40F3-4210-9EAF-4273B913F38B}"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378293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a:defRPr/>
            </a:pPr>
            <a:fld id="{309033E3-712A-4556-B3D0-C69918C2D255}"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D2A10339-6DFD-4A88-8C24-73FE167F86C9}"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040930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a:defRPr/>
            </a:pPr>
            <a:fld id="{6D0C738A-378A-4EF6-A1DC-39AF59233AA7}"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F5E9A0BF-1D87-4E35-BFB5-8607798D569B}"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031530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a:defRPr/>
            </a:pPr>
            <a:fld id="{A73BF4B2-5D26-4FD7-AA88-85FBD37C5DE1}"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8B02B4CE-2F78-4169-9AC7-8D9B0049559E}"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259056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3EB68DB-EA93-4673-BA07-7C4F5D6544BA}"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76037294-22E2-44B0-9075-A9BFA7AD7A5C}"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262049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3532777-4CA1-4E69-B10F-67404A69373A}"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82747AFA-DEA0-4ED8-8DB3-4B6CA512BD21}"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554599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0A3E8F1-5EF6-48B1-BD13-367872EA2FF6}" type="datetimeFigureOut">
              <a:rPr lang="en-US" smtClean="0">
                <a:solidFill>
                  <a:prstClr val="black">
                    <a:tint val="75000"/>
                  </a:prstClr>
                </a:solidFill>
              </a:rPr>
              <a:pPr>
                <a:defRPr/>
              </a:pPr>
              <a:t>2/14/19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1D31C58E-5956-4777-B339-D07B1F4C50B7}" type="slidenum">
              <a:rPr lang="en-GB" smtClean="0">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428531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CF38C12C-E7DD-459B-8E94-9396474BD0A5}" type="datetimeFigureOut">
              <a:rPr lang="en-US" smtClean="0">
                <a:solidFill>
                  <a:prstClr val="black">
                    <a:tint val="75000"/>
                  </a:prstClr>
                </a:solidFill>
                <a:latin typeface="Arial" charset="0"/>
              </a:rPr>
              <a:pPr fontAlgn="base">
                <a:spcBef>
                  <a:spcPct val="0"/>
                </a:spcBef>
                <a:spcAft>
                  <a:spcPct val="0"/>
                </a:spcAft>
                <a:defRPr/>
              </a:pPr>
              <a:t>2/14/19</a:t>
            </a:fld>
            <a:endParaRPr lang="en-GB">
              <a:solidFill>
                <a:prstClr val="black">
                  <a:tint val="75000"/>
                </a:prstClr>
              </a:solidFill>
              <a:latin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GB">
              <a:solidFill>
                <a:prstClr val="black">
                  <a:tint val="75000"/>
                </a:prstClr>
              </a:solidFill>
              <a:latin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D3A30260-C58E-44F6-91D3-F0C5525280D4}" type="slidenum">
              <a:rPr lang="en-GB" smtClean="0">
                <a:solidFill>
                  <a:prstClr val="black">
                    <a:tint val="75000"/>
                  </a:prstClr>
                </a:solidFill>
                <a:latin typeface="Arial" charset="0"/>
              </a:rPr>
              <a:pPr fontAlgn="base">
                <a:spcBef>
                  <a:spcPct val="0"/>
                </a:spcBef>
                <a:spcAft>
                  <a:spcPct val="0"/>
                </a:spcAft>
                <a:defRPr/>
              </a:pPr>
              <a:t>‹#›</a:t>
            </a:fld>
            <a:endParaRPr lang="en-GB">
              <a:solidFill>
                <a:prstClr val="black">
                  <a:tint val="75000"/>
                </a:prstClr>
              </a:solidFill>
              <a:latin typeface="Arial" charset="0"/>
            </a:endParaRPr>
          </a:p>
        </p:txBody>
      </p:sp>
    </p:spTree>
    <p:extLst>
      <p:ext uri="{BB962C8B-B14F-4D97-AF65-F5344CB8AC3E}">
        <p14:creationId xmlns:p14="http://schemas.microsoft.com/office/powerpoint/2010/main" val="2054683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90A1D57-EC94-448A-B855-40F6D5016539}" type="datetimeFigureOut">
              <a:rPr lang="en-US">
                <a:solidFill>
                  <a:prstClr val="black">
                    <a:tint val="75000"/>
                  </a:prstClr>
                </a:solidFill>
              </a:rPr>
              <a:pPr>
                <a:defRPr/>
              </a:pPr>
              <a:t>2/14/19</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73BA736-B216-415E-9DB1-612FFC29778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5492422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224" y="857232"/>
            <a:ext cx="7772400" cy="3939920"/>
          </a:xfrm>
        </p:spPr>
        <p:txBody>
          <a:bodyPr rtlCol="0">
            <a:normAutofit fontScale="90000"/>
          </a:bodyPr>
          <a:lstStyle/>
          <a:p>
            <a:pPr>
              <a:defRPr/>
            </a:pPr>
            <a:r>
              <a:rPr lang="en-GB" sz="3600" dirty="0" smtClean="0">
                <a:solidFill>
                  <a:srgbClr val="0070C0"/>
                </a:solidFill>
                <a:latin typeface="Arial Rounded MT Bold" panose="020F0704030504030204" pitchFamily="34" charset="0"/>
                <a:ea typeface="Cambria Math" panose="02040503050406030204" pitchFamily="18" charset="0"/>
                <a:cs typeface="CordiaUPC" panose="020B0304020202020204" pitchFamily="34" charset="-34"/>
              </a:rPr>
              <a:t>Translation and Validation of the Warwick Edinburgh Mental Wellbeing Scale (WEMWBS) in Urdu and Bengali </a:t>
            </a:r>
            <a:r>
              <a:rPr lang="en-GB" sz="3600" dirty="0" smtClean="0">
                <a:solidFill>
                  <a:srgbClr val="0070C0"/>
                </a:solidFill>
                <a:cs typeface="CordiaUPC" panose="020B0304020202020204" pitchFamily="34" charset="-34"/>
              </a:rPr>
              <a:t/>
            </a:r>
            <a:br>
              <a:rPr lang="en-GB" sz="3600" dirty="0" smtClean="0">
                <a:solidFill>
                  <a:srgbClr val="0070C0"/>
                </a:solidFill>
                <a:cs typeface="CordiaUPC" panose="020B0304020202020204" pitchFamily="34" charset="-34"/>
              </a:rPr>
            </a:br>
            <a:r>
              <a:rPr lang="en-GB" sz="3600" b="1" dirty="0" smtClean="0">
                <a:solidFill>
                  <a:srgbClr val="0070C0"/>
                </a:solidFill>
              </a:rPr>
              <a:t> </a:t>
            </a:r>
            <a:br>
              <a:rPr lang="en-GB" sz="3600" b="1" dirty="0" smtClean="0">
                <a:solidFill>
                  <a:srgbClr val="0070C0"/>
                </a:solidFill>
              </a:rPr>
            </a:br>
            <a:r>
              <a:rPr lang="en-GB" sz="1800" b="1" dirty="0" smtClean="0">
                <a:solidFill>
                  <a:srgbClr val="0070C0"/>
                </a:solidFill>
              </a:rPr>
              <a:t>Frances Taggart - Medical School, University of Warwick </a:t>
            </a:r>
            <a:br>
              <a:rPr lang="en-GB" sz="1800" b="1" dirty="0" smtClean="0">
                <a:solidFill>
                  <a:srgbClr val="0070C0"/>
                </a:solidFill>
              </a:rPr>
            </a:br>
            <a:r>
              <a:rPr lang="en-GB" sz="1800" b="1" dirty="0" smtClean="0">
                <a:solidFill>
                  <a:srgbClr val="0070C0"/>
                </a:solidFill>
              </a:rPr>
              <a:t>Shabnam Sardar, Michael Taylor, </a:t>
            </a:r>
            <a:r>
              <a:rPr lang="en-GB" sz="1800" b="1" dirty="0">
                <a:solidFill>
                  <a:srgbClr val="0070C0"/>
                </a:solidFill>
              </a:rPr>
              <a:t>Sarah Stewart-Brown</a:t>
            </a:r>
            <a:r>
              <a:rPr lang="en-GB" sz="1800" b="1" dirty="0" smtClean="0">
                <a:solidFill>
                  <a:schemeClr val="accent5">
                    <a:lumMod val="75000"/>
                  </a:schemeClr>
                </a:solidFill>
              </a:rPr>
              <a:t/>
            </a:r>
            <a:br>
              <a:rPr lang="en-GB" sz="1800" b="1" dirty="0" smtClean="0">
                <a:solidFill>
                  <a:schemeClr val="accent5">
                    <a:lumMod val="75000"/>
                  </a:schemeClr>
                </a:solidFill>
              </a:rPr>
            </a:br>
            <a:r>
              <a:rPr lang="en-GB" sz="2700" b="1" dirty="0" smtClean="0">
                <a:solidFill>
                  <a:srgbClr val="00B050"/>
                </a:solidFill>
              </a:rPr>
              <a:t>Funded </a:t>
            </a:r>
            <a:r>
              <a:rPr lang="en-GB" sz="2700" b="1" dirty="0">
                <a:solidFill>
                  <a:srgbClr val="00B050"/>
                </a:solidFill>
              </a:rPr>
              <a:t>by Heywood, Middleton and Rochdale </a:t>
            </a:r>
            <a:r>
              <a:rPr lang="en-GB" sz="2700" b="1" dirty="0" smtClean="0">
                <a:solidFill>
                  <a:srgbClr val="00B050"/>
                </a:solidFill>
              </a:rPr>
              <a:t>PCT</a:t>
            </a:r>
            <a:br>
              <a:rPr lang="en-GB" sz="2700" b="1" dirty="0" smtClean="0">
                <a:solidFill>
                  <a:srgbClr val="00B050"/>
                </a:solidFill>
              </a:rPr>
            </a:br>
            <a:r>
              <a:rPr lang="en-GB" sz="1800" b="1" dirty="0" smtClean="0">
                <a:solidFill>
                  <a:schemeClr val="accent5">
                    <a:lumMod val="75000"/>
                  </a:schemeClr>
                </a:solidFill>
              </a:rPr>
              <a:t/>
            </a:r>
            <a:br>
              <a:rPr lang="en-GB" sz="1800" b="1" dirty="0" smtClean="0">
                <a:solidFill>
                  <a:schemeClr val="accent5">
                    <a:lumMod val="75000"/>
                  </a:schemeClr>
                </a:solidFill>
              </a:rPr>
            </a:br>
            <a:r>
              <a:rPr lang="en-GB" sz="1800" b="1" dirty="0" smtClean="0">
                <a:solidFill>
                  <a:srgbClr val="0070C0"/>
                </a:solidFill>
              </a:rPr>
              <a:t> </a:t>
            </a:r>
            <a:r>
              <a:rPr lang="en-GB" sz="2800" b="1" dirty="0">
                <a:solidFill>
                  <a:srgbClr val="0070C0"/>
                </a:solidFill>
              </a:rPr>
              <a:t>Five Ways to Wellbeing Conference </a:t>
            </a:r>
            <a:br>
              <a:rPr lang="en-GB" sz="2800" b="1" dirty="0">
                <a:solidFill>
                  <a:srgbClr val="0070C0"/>
                </a:solidFill>
              </a:rPr>
            </a:br>
            <a:r>
              <a:rPr lang="en-GB" sz="2800" b="1" dirty="0">
                <a:solidFill>
                  <a:srgbClr val="0070C0"/>
                </a:solidFill>
              </a:rPr>
              <a:t>9 December 2013, Rochdale Town Hall</a:t>
            </a:r>
            <a:br>
              <a:rPr lang="en-GB" sz="2800" b="1" dirty="0">
                <a:solidFill>
                  <a:srgbClr val="0070C0"/>
                </a:solidFill>
              </a:rPr>
            </a:br>
            <a:endParaRPr lang="en-GB" sz="1800" dirty="0" smtClean="0">
              <a:solidFill>
                <a:srgbClr val="0070C0"/>
              </a:solidFill>
            </a:endParaRPr>
          </a:p>
        </p:txBody>
      </p:sp>
      <p:pic>
        <p:nvPicPr>
          <p:cNvPr id="4" name="Picture 1026"/>
          <p:cNvPicPr>
            <a:picLocks noChangeAspect="1" noChangeArrowheads="1"/>
          </p:cNvPicPr>
          <p:nvPr/>
        </p:nvPicPr>
        <p:blipFill>
          <a:blip r:embed="rId3" cstate="print"/>
          <a:srcRect/>
          <a:stretch>
            <a:fillRect/>
          </a:stretch>
        </p:blipFill>
        <p:spPr bwMode="auto">
          <a:xfrm>
            <a:off x="0" y="5072074"/>
            <a:ext cx="9144000" cy="1785926"/>
          </a:xfrm>
          <a:prstGeom prst="rect">
            <a:avLst/>
          </a:prstGeom>
          <a:noFill/>
        </p:spPr>
      </p:pic>
    </p:spTree>
    <p:extLst>
      <p:ext uri="{BB962C8B-B14F-4D97-AF65-F5344CB8AC3E}">
        <p14:creationId xmlns:p14="http://schemas.microsoft.com/office/powerpoint/2010/main" val="1575339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Validation Methods - Rochdale</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pPr marL="0" indent="0">
              <a:buNone/>
            </a:pPr>
            <a:r>
              <a:rPr lang="en-GB" sz="2800" dirty="0" smtClean="0">
                <a:solidFill>
                  <a:prstClr val="black"/>
                </a:solidFill>
              </a:rPr>
              <a:t>Convenience </a:t>
            </a:r>
            <a:r>
              <a:rPr lang="en-GB" sz="2800" dirty="0">
                <a:solidFill>
                  <a:prstClr val="black"/>
                </a:solidFill>
              </a:rPr>
              <a:t>sampling among people congregating in community centres for other reasons</a:t>
            </a:r>
            <a:r>
              <a:rPr lang="en-GB" sz="2800" dirty="0" smtClean="0">
                <a:solidFill>
                  <a:prstClr val="black"/>
                </a:solidFill>
              </a:rPr>
              <a:t>.</a:t>
            </a:r>
            <a:endParaRPr lang="en-GB" sz="2800" dirty="0">
              <a:solidFill>
                <a:prstClr val="black"/>
              </a:solidFill>
            </a:endParaRPr>
          </a:p>
          <a:p>
            <a:pPr marL="0" lvl="0" indent="0">
              <a:buNone/>
            </a:pPr>
            <a:r>
              <a:rPr lang="en-GB" sz="2800" dirty="0" smtClean="0">
                <a:solidFill>
                  <a:prstClr val="black"/>
                </a:solidFill>
              </a:rPr>
              <a:t>Mainly </a:t>
            </a:r>
            <a:r>
              <a:rPr lang="en-GB" sz="2800" dirty="0">
                <a:solidFill>
                  <a:prstClr val="black"/>
                </a:solidFill>
              </a:rPr>
              <a:t>single sex focus groups, in community centres in Rochdale and Oldham for both qualitative and quantitative parts of study </a:t>
            </a:r>
          </a:p>
          <a:p>
            <a:pPr marL="0" lvl="0" indent="0">
              <a:buNone/>
            </a:pPr>
            <a:r>
              <a:rPr lang="en-GB" sz="2800" dirty="0" smtClean="0">
                <a:solidFill>
                  <a:srgbClr val="0070C0"/>
                </a:solidFill>
              </a:rPr>
              <a:t>Quantitative data</a:t>
            </a:r>
          </a:p>
          <a:p>
            <a:pPr marL="0" lvl="0" indent="0">
              <a:buNone/>
            </a:pPr>
            <a:r>
              <a:rPr lang="en-GB" sz="2800" dirty="0" smtClean="0">
                <a:solidFill>
                  <a:prstClr val="black"/>
                </a:solidFill>
              </a:rPr>
              <a:t>At </a:t>
            </a:r>
            <a:r>
              <a:rPr lang="en-GB" sz="2800" dirty="0">
                <a:solidFill>
                  <a:prstClr val="black"/>
                </a:solidFill>
              </a:rPr>
              <a:t>the beginning of the focus group session p</a:t>
            </a:r>
            <a:r>
              <a:rPr lang="en-GB" sz="2800" dirty="0" smtClean="0">
                <a:solidFill>
                  <a:prstClr val="black"/>
                </a:solidFill>
              </a:rPr>
              <a:t>articipants </a:t>
            </a:r>
            <a:r>
              <a:rPr lang="en-GB" sz="2800" dirty="0">
                <a:solidFill>
                  <a:prstClr val="black"/>
                </a:solidFill>
              </a:rPr>
              <a:t>completed a booklet containing the </a:t>
            </a:r>
            <a:r>
              <a:rPr lang="en-GB" sz="2800" dirty="0" smtClean="0">
                <a:solidFill>
                  <a:prstClr val="black"/>
                </a:solidFill>
              </a:rPr>
              <a:t>translated WEMWBS </a:t>
            </a:r>
            <a:r>
              <a:rPr lang="en-GB" sz="2800" dirty="0">
                <a:solidFill>
                  <a:prstClr val="black"/>
                </a:solidFill>
              </a:rPr>
              <a:t>and questions for basic demographic information </a:t>
            </a:r>
            <a:r>
              <a:rPr lang="en-GB" sz="2800" dirty="0" smtClean="0">
                <a:solidFill>
                  <a:prstClr val="black"/>
                </a:solidFill>
              </a:rPr>
              <a:t>along </a:t>
            </a:r>
            <a:r>
              <a:rPr lang="en-GB" sz="2800" dirty="0">
                <a:solidFill>
                  <a:prstClr val="black"/>
                </a:solidFill>
              </a:rPr>
              <a:t>with consent </a:t>
            </a:r>
            <a:r>
              <a:rPr lang="en-GB" sz="2800" dirty="0" smtClean="0">
                <a:solidFill>
                  <a:prstClr val="black"/>
                </a:solidFill>
              </a:rPr>
              <a:t>forms.</a:t>
            </a:r>
            <a:endParaRPr lang="en-GB" sz="2800" dirty="0">
              <a:solidFill>
                <a:prstClr val="black"/>
              </a:solidFill>
            </a:endParaRPr>
          </a:p>
        </p:txBody>
      </p:sp>
    </p:spTree>
    <p:extLst>
      <p:ext uri="{BB962C8B-B14F-4D97-AF65-F5344CB8AC3E}">
        <p14:creationId xmlns:p14="http://schemas.microsoft.com/office/powerpoint/2010/main" val="125546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Qualitative study </a:t>
            </a:r>
            <a:r>
              <a:rPr lang="en-GB" sz="3200" dirty="0">
                <a:solidFill>
                  <a:srgbClr val="0070C0"/>
                </a:solidFill>
                <a:latin typeface="Arial Rounded MT Bold" panose="020F0704030504030204" pitchFamily="34" charset="0"/>
              </a:rPr>
              <a:t>in Rochdale </a:t>
            </a:r>
            <a:r>
              <a:rPr lang="en-GB" sz="3200" dirty="0" smtClean="0">
                <a:solidFill>
                  <a:srgbClr val="0070C0"/>
                </a:solidFill>
                <a:latin typeface="Arial Rounded MT Bold" panose="020F0704030504030204" pitchFamily="34" charset="0"/>
              </a:rPr>
              <a:t>Oldham</a:t>
            </a:r>
            <a:endParaRPr lang="en-GB" sz="3200" dirty="0"/>
          </a:p>
        </p:txBody>
      </p:sp>
      <p:sp>
        <p:nvSpPr>
          <p:cNvPr id="3" name="Content Placeholder 2"/>
          <p:cNvSpPr>
            <a:spLocks noGrp="1"/>
          </p:cNvSpPr>
          <p:nvPr>
            <p:ph idx="1"/>
          </p:nvPr>
        </p:nvSpPr>
        <p:spPr/>
        <p:txBody>
          <a:bodyPr/>
          <a:lstStyle/>
          <a:p>
            <a:pPr lvl="0"/>
            <a:r>
              <a:rPr lang="en-GB" sz="2800" dirty="0" smtClean="0">
                <a:solidFill>
                  <a:prstClr val="black"/>
                </a:solidFill>
              </a:rPr>
              <a:t>Focus groups and led </a:t>
            </a:r>
            <a:r>
              <a:rPr lang="en-GB" sz="2800" dirty="0">
                <a:solidFill>
                  <a:prstClr val="black"/>
                </a:solidFill>
              </a:rPr>
              <a:t>by facilitators who followed a topic guide </a:t>
            </a:r>
            <a:endParaRPr lang="en-GB" sz="2800" dirty="0" smtClean="0">
              <a:solidFill>
                <a:prstClr val="black"/>
              </a:solidFill>
            </a:endParaRPr>
          </a:p>
          <a:p>
            <a:pPr lvl="0"/>
            <a:r>
              <a:rPr lang="en-GB" sz="2800" dirty="0" smtClean="0">
                <a:solidFill>
                  <a:prstClr val="black"/>
                </a:solidFill>
              </a:rPr>
              <a:t>Conducted in Urdu and Bengali but facilitators recorded comments in English. Sound recording also made</a:t>
            </a:r>
          </a:p>
          <a:p>
            <a:pPr lvl="0"/>
            <a:r>
              <a:rPr lang="en-GB" sz="2800" dirty="0" smtClean="0">
                <a:solidFill>
                  <a:prstClr val="black"/>
                </a:solidFill>
              </a:rPr>
              <a:t>Comments for each question entered into a grid by facilitators and additional general comments about the questionnaire and the measurement of wellbeing recorded in English.</a:t>
            </a:r>
            <a:endParaRPr lang="en-GB" sz="2800" dirty="0">
              <a:solidFill>
                <a:prstClr val="black"/>
              </a:solidFill>
            </a:endParaRPr>
          </a:p>
          <a:p>
            <a:endParaRPr lang="en-GB" dirty="0"/>
          </a:p>
        </p:txBody>
      </p:sp>
    </p:spTree>
    <p:extLst>
      <p:ext uri="{BB962C8B-B14F-4D97-AF65-F5344CB8AC3E}">
        <p14:creationId xmlns:p14="http://schemas.microsoft.com/office/powerpoint/2010/main" val="1514854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Results – Bangla qualitative</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6 focus groups in community centres –groups such as women's welfare mainly in Wardleworth area Rochdale</a:t>
            </a:r>
          </a:p>
          <a:p>
            <a:r>
              <a:rPr lang="en-GB" sz="2800" dirty="0" smtClean="0"/>
              <a:t>In total 78 </a:t>
            </a:r>
            <a:r>
              <a:rPr lang="en-GB" sz="2800" dirty="0"/>
              <a:t>Bangla speaking participants 41 men and 37 women – 57 from Rochdale and 21 from </a:t>
            </a:r>
            <a:r>
              <a:rPr lang="en-GB" sz="2800" dirty="0" smtClean="0"/>
              <a:t>Oldham</a:t>
            </a:r>
            <a:endParaRPr lang="en-GB" sz="2800" dirty="0"/>
          </a:p>
          <a:p>
            <a:pPr marL="0" indent="0">
              <a:buNone/>
            </a:pPr>
            <a:endParaRPr lang="en-GB" dirty="0"/>
          </a:p>
        </p:txBody>
      </p:sp>
    </p:spTree>
    <p:extLst>
      <p:ext uri="{BB962C8B-B14F-4D97-AF65-F5344CB8AC3E}">
        <p14:creationId xmlns:p14="http://schemas.microsoft.com/office/powerpoint/2010/main" val="2821659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Bangla Comments - Acceptability</a:t>
            </a:r>
            <a:endParaRPr lang="en-GB" sz="3200" dirty="0"/>
          </a:p>
        </p:txBody>
      </p:sp>
      <p:sp>
        <p:nvSpPr>
          <p:cNvPr id="3" name="Content Placeholder 2"/>
          <p:cNvSpPr>
            <a:spLocks noGrp="1"/>
          </p:cNvSpPr>
          <p:nvPr>
            <p:ph idx="1"/>
          </p:nvPr>
        </p:nvSpPr>
        <p:spPr/>
        <p:txBody>
          <a:bodyPr/>
          <a:lstStyle/>
          <a:p>
            <a:r>
              <a:rPr lang="en-GB" sz="2400" dirty="0" smtClean="0"/>
              <a:t>“Overall </a:t>
            </a:r>
            <a:r>
              <a:rPr lang="en-GB" sz="2400" dirty="0"/>
              <a:t>everyone was happy with the core questions and appreciated the efforts to have them translated so that the South Asian Community is not ignored</a:t>
            </a:r>
            <a:r>
              <a:rPr lang="en-GB" sz="2400" dirty="0" smtClean="0"/>
              <a:t>.”</a:t>
            </a:r>
          </a:p>
          <a:p>
            <a:r>
              <a:rPr lang="en-GB" sz="2400" dirty="0" smtClean="0"/>
              <a:t>“Mind </a:t>
            </a:r>
            <a:r>
              <a:rPr lang="en-GB" sz="2400" dirty="0"/>
              <a:t>and body working in harmony/ together.  The brain is working well</a:t>
            </a:r>
            <a:r>
              <a:rPr lang="en-GB" sz="2400" dirty="0" smtClean="0"/>
              <a:t>.”</a:t>
            </a:r>
          </a:p>
          <a:p>
            <a:r>
              <a:rPr lang="en-GB" sz="2400" dirty="0" smtClean="0"/>
              <a:t>“All </a:t>
            </a:r>
            <a:r>
              <a:rPr lang="en-GB" sz="2400" dirty="0"/>
              <a:t>Okay!  Found it easy to understand overall. Useful to complete</a:t>
            </a:r>
            <a:r>
              <a:rPr lang="en-GB" sz="2400" dirty="0" smtClean="0"/>
              <a:t>.”</a:t>
            </a:r>
          </a:p>
          <a:p>
            <a:r>
              <a:rPr lang="en-GB" sz="2400" dirty="0" smtClean="0"/>
              <a:t> “Participants </a:t>
            </a:r>
            <a:r>
              <a:rPr lang="en-GB" sz="2400" dirty="0"/>
              <a:t>understood what mental well-being was and how WEMWBS could be used as a </a:t>
            </a:r>
            <a:r>
              <a:rPr lang="en-GB" sz="2400" dirty="0" smtClean="0"/>
              <a:t>tool”</a:t>
            </a:r>
          </a:p>
          <a:p>
            <a:endParaRPr lang="en-GB" sz="2000" dirty="0" smtClean="0"/>
          </a:p>
        </p:txBody>
      </p:sp>
    </p:spTree>
    <p:extLst>
      <p:ext uri="{BB962C8B-B14F-4D97-AF65-F5344CB8AC3E}">
        <p14:creationId xmlns:p14="http://schemas.microsoft.com/office/powerpoint/2010/main" val="2112467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Bangla Comments - Literacy</a:t>
            </a:r>
            <a:endParaRPr lang="en-GB" sz="3200" dirty="0"/>
          </a:p>
        </p:txBody>
      </p:sp>
      <p:sp>
        <p:nvSpPr>
          <p:cNvPr id="3" name="Content Placeholder 2"/>
          <p:cNvSpPr>
            <a:spLocks noGrp="1"/>
          </p:cNvSpPr>
          <p:nvPr>
            <p:ph idx="1"/>
          </p:nvPr>
        </p:nvSpPr>
        <p:spPr/>
        <p:txBody>
          <a:bodyPr/>
          <a:lstStyle/>
          <a:p>
            <a:pPr lvl="0"/>
            <a:r>
              <a:rPr lang="en-GB" sz="1800" dirty="0">
                <a:solidFill>
                  <a:prstClr val="black"/>
                </a:solidFill>
              </a:rPr>
              <a:t>“We had to speak with and explain the purpose and methodology on an individual basis.  However the overall consensus was positive and most participants were happy with the formal process and translations.” </a:t>
            </a:r>
            <a:endParaRPr lang="en-GB" sz="1800" dirty="0" smtClean="0"/>
          </a:p>
          <a:p>
            <a:r>
              <a:rPr lang="en-GB" sz="1800" dirty="0" smtClean="0"/>
              <a:t>“Happy </a:t>
            </a:r>
            <a:r>
              <a:rPr lang="en-GB" sz="1800" dirty="0"/>
              <a:t>with the tone for her but it isn't reflective of people's /individuals literacy </a:t>
            </a:r>
            <a:r>
              <a:rPr lang="en-GB" sz="1800" dirty="0" smtClean="0"/>
              <a:t>skills”</a:t>
            </a:r>
            <a:endParaRPr lang="en-GB" sz="1800" dirty="0"/>
          </a:p>
          <a:p>
            <a:r>
              <a:rPr lang="en-GB" sz="1800" dirty="0" smtClean="0"/>
              <a:t>“Language </a:t>
            </a:r>
            <a:r>
              <a:rPr lang="en-GB" sz="1800" dirty="0"/>
              <a:t>used is not appropriate for the layman. </a:t>
            </a:r>
            <a:r>
              <a:rPr lang="en-GB" sz="1800" dirty="0" smtClean="0"/>
              <a:t>Context </a:t>
            </a:r>
            <a:r>
              <a:rPr lang="en-GB" sz="1800" dirty="0"/>
              <a:t>is not user </a:t>
            </a:r>
            <a:r>
              <a:rPr lang="en-GB" sz="1800" dirty="0" smtClean="0"/>
              <a:t>friendly</a:t>
            </a:r>
            <a:r>
              <a:rPr lang="en-GB" sz="1800" dirty="0"/>
              <a:t>.  </a:t>
            </a:r>
            <a:r>
              <a:rPr lang="en-GB" sz="1800" dirty="0" smtClean="0"/>
              <a:t>Simplify”</a:t>
            </a:r>
          </a:p>
          <a:p>
            <a:r>
              <a:rPr lang="en-GB" sz="1800" dirty="0" smtClean="0"/>
              <a:t>“</a:t>
            </a:r>
            <a:r>
              <a:rPr lang="en-GB" sz="1800" dirty="0"/>
              <a:t>Bangla form appeared difficult for most </a:t>
            </a:r>
            <a:r>
              <a:rPr lang="en-GB" sz="1800" dirty="0" smtClean="0"/>
              <a:t>participants </a:t>
            </a:r>
            <a:r>
              <a:rPr lang="en-GB" sz="1800" dirty="0"/>
              <a:t>to understand and </a:t>
            </a:r>
            <a:r>
              <a:rPr lang="en-GB" sz="1800" dirty="0" smtClean="0"/>
              <a:t>complete”</a:t>
            </a:r>
          </a:p>
          <a:p>
            <a:r>
              <a:rPr lang="en-GB" sz="1800" dirty="0" smtClean="0"/>
              <a:t> “4th </a:t>
            </a:r>
            <a:r>
              <a:rPr lang="en-GB" sz="1800" dirty="0"/>
              <a:t>question in Bangla is not </a:t>
            </a:r>
            <a:r>
              <a:rPr lang="en-GB" sz="1800" dirty="0" smtClean="0"/>
              <a:t>clear”</a:t>
            </a:r>
          </a:p>
          <a:p>
            <a:r>
              <a:rPr lang="en-GB" sz="1800" dirty="0" smtClean="0"/>
              <a:t>“The </a:t>
            </a:r>
            <a:r>
              <a:rPr lang="en-GB" sz="1800" dirty="0"/>
              <a:t>Bangla facilitator had some difficulty with the Bangladeshi participants in terms of their ability to complete the WEMWBS</a:t>
            </a:r>
            <a:r>
              <a:rPr lang="en-GB" sz="1800" dirty="0" smtClean="0"/>
              <a:t>.”</a:t>
            </a:r>
          </a:p>
          <a:p>
            <a:pPr marL="0" indent="0">
              <a:buNone/>
            </a:pPr>
            <a:endParaRPr lang="en-GB" sz="1800" dirty="0" smtClean="0"/>
          </a:p>
          <a:p>
            <a:pPr marL="0" indent="0">
              <a:buNone/>
            </a:pPr>
            <a:r>
              <a:rPr lang="en-GB" sz="1800" dirty="0" smtClean="0"/>
              <a:t>Questionnaire included demographic questions. Did some of these comments relate to the whole questionnaire?</a:t>
            </a:r>
            <a:endParaRPr lang="en-GB" sz="1800" dirty="0"/>
          </a:p>
        </p:txBody>
      </p:sp>
    </p:spTree>
    <p:extLst>
      <p:ext uri="{BB962C8B-B14F-4D97-AF65-F5344CB8AC3E}">
        <p14:creationId xmlns:p14="http://schemas.microsoft.com/office/powerpoint/2010/main" val="34850607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Comments on WEMWBS Questions in Bangla</a:t>
            </a:r>
            <a:endParaRPr lang="en-GB" sz="3200" dirty="0"/>
          </a:p>
        </p:txBody>
      </p:sp>
      <p:sp>
        <p:nvSpPr>
          <p:cNvPr id="3" name="Content Placeholder 2"/>
          <p:cNvSpPr>
            <a:spLocks noGrp="1"/>
          </p:cNvSpPr>
          <p:nvPr>
            <p:ph idx="1"/>
          </p:nvPr>
        </p:nvSpPr>
        <p:spPr/>
        <p:txBody>
          <a:bodyPr/>
          <a:lstStyle/>
          <a:p>
            <a:pPr marL="0" indent="0">
              <a:buNone/>
            </a:pPr>
            <a:r>
              <a:rPr lang="en-GB" sz="2000" dirty="0" smtClean="0"/>
              <a:t>No problems in any of the 6 focus groups for most questions </a:t>
            </a:r>
          </a:p>
          <a:p>
            <a:pPr marL="0" indent="0">
              <a:buNone/>
            </a:pPr>
            <a:endParaRPr lang="en-GB" sz="2000" dirty="0" smtClean="0"/>
          </a:p>
          <a:p>
            <a:pPr marL="0" indent="0">
              <a:buNone/>
            </a:pPr>
            <a:r>
              <a:rPr lang="en-GB" sz="2000" dirty="0" smtClean="0"/>
              <a:t>Q4  	Two groups some doubt about translation</a:t>
            </a:r>
            <a:r>
              <a:rPr lang="en-GB" sz="2000" dirty="0"/>
              <a:t> </a:t>
            </a:r>
            <a:r>
              <a:rPr lang="en-GB" sz="2000" dirty="0" smtClean="0"/>
              <a:t>but other 4 </a:t>
            </a:r>
            <a:r>
              <a:rPr lang="en-GB" sz="2000" dirty="0"/>
              <a:t>groups OK </a:t>
            </a:r>
            <a:endParaRPr lang="en-GB" sz="2000" dirty="0" smtClean="0"/>
          </a:p>
          <a:p>
            <a:pPr marL="0" indent="0">
              <a:buNone/>
            </a:pPr>
            <a:r>
              <a:rPr lang="en-GB" sz="2000" dirty="0" smtClean="0"/>
              <a:t>Q5  	3 groups unsure about meaning of energy is it strength? 1 group </a:t>
            </a:r>
            <a:r>
              <a:rPr lang="en-GB" sz="2000" dirty="0"/>
              <a:t> </a:t>
            </a:r>
            <a:r>
              <a:rPr lang="en-GB" sz="2000" dirty="0" smtClean="0"/>
              <a:t>       	questioned translation of “to spare” </a:t>
            </a:r>
          </a:p>
          <a:p>
            <a:pPr marL="0" indent="0">
              <a:buNone/>
            </a:pPr>
            <a:r>
              <a:rPr lang="en-GB" sz="2000" dirty="0" smtClean="0"/>
              <a:t>Q6	One group said there is an Urdu word here – Other 5 said it’s OK</a:t>
            </a:r>
          </a:p>
          <a:p>
            <a:pPr marL="0" indent="0">
              <a:buNone/>
            </a:pPr>
            <a:r>
              <a:rPr lang="en-GB" sz="2000" dirty="0" smtClean="0"/>
              <a:t>Q9 	One group unsure about “feeling close”. Other 5 no problem</a:t>
            </a:r>
          </a:p>
          <a:p>
            <a:pPr marL="0" indent="0">
              <a:buNone/>
            </a:pPr>
            <a:r>
              <a:rPr lang="en-GB" sz="2000" dirty="0" smtClean="0"/>
              <a:t>Q12 	One group concerned about context for “loved”, one other 	concerned about word used. Other 4 groups OK</a:t>
            </a:r>
          </a:p>
          <a:p>
            <a:pPr marL="0" indent="0">
              <a:buNone/>
            </a:pPr>
            <a:r>
              <a:rPr lang="en-GB" sz="2000" dirty="0" smtClean="0"/>
              <a:t>Q13 	</a:t>
            </a:r>
            <a:r>
              <a:rPr lang="en-GB" sz="2000" dirty="0"/>
              <a:t>O</a:t>
            </a:r>
            <a:r>
              <a:rPr lang="en-GB" sz="2000" dirty="0" smtClean="0"/>
              <a:t>ne group some people preferred simpler language but in other 5 	groups no problems</a:t>
            </a:r>
          </a:p>
          <a:p>
            <a:pPr marL="0" indent="0">
              <a:buNone/>
            </a:pPr>
            <a:endParaRPr lang="en-GB" sz="2400" dirty="0" smtClean="0"/>
          </a:p>
          <a:p>
            <a:endParaRPr lang="en-GB" sz="2400" dirty="0"/>
          </a:p>
        </p:txBody>
      </p:sp>
    </p:spTree>
    <p:extLst>
      <p:ext uri="{BB962C8B-B14F-4D97-AF65-F5344CB8AC3E}">
        <p14:creationId xmlns:p14="http://schemas.microsoft.com/office/powerpoint/2010/main" val="2008772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rgbClr val="0070C0"/>
                </a:solidFill>
                <a:latin typeface="Arial Rounded MT Bold" panose="020F0704030504030204" pitchFamily="34" charset="0"/>
              </a:rPr>
              <a:t>Results – Bangla </a:t>
            </a:r>
            <a:r>
              <a:rPr lang="en-GB" sz="3200" dirty="0" smtClean="0">
                <a:solidFill>
                  <a:srgbClr val="0070C0"/>
                </a:solidFill>
                <a:latin typeface="Arial Rounded MT Bold" panose="020F0704030504030204" pitchFamily="34" charset="0"/>
              </a:rPr>
              <a:t>Quantitative</a:t>
            </a:r>
            <a:endParaRPr lang="en-GB" sz="3200" dirty="0"/>
          </a:p>
        </p:txBody>
      </p:sp>
      <p:sp>
        <p:nvSpPr>
          <p:cNvPr id="3" name="Content Placeholder 2"/>
          <p:cNvSpPr>
            <a:spLocks noGrp="1"/>
          </p:cNvSpPr>
          <p:nvPr>
            <p:ph idx="1"/>
          </p:nvPr>
        </p:nvSpPr>
        <p:spPr/>
        <p:txBody>
          <a:bodyPr/>
          <a:lstStyle/>
          <a:p>
            <a:pPr marL="0" indent="0">
              <a:buNone/>
            </a:pPr>
            <a:r>
              <a:rPr lang="en-GB" sz="2800" dirty="0" smtClean="0"/>
              <a:t>In Rochdale &amp; Oldham of 78 participants (41 men and 37 women) 64 </a:t>
            </a:r>
            <a:r>
              <a:rPr lang="en-GB" sz="2800" dirty="0"/>
              <a:t>completed </a:t>
            </a:r>
            <a:r>
              <a:rPr lang="en-GB" sz="2800" dirty="0" smtClean="0"/>
              <a:t>the questionnaire</a:t>
            </a:r>
            <a:r>
              <a:rPr lang="en-GB" sz="2800" dirty="0"/>
              <a:t>, 8 left one or more questions out and 6 could not read/write </a:t>
            </a:r>
            <a:r>
              <a:rPr lang="en-GB" sz="2800" dirty="0" smtClean="0"/>
              <a:t>Bangla.</a:t>
            </a:r>
            <a:endParaRPr lang="en-GB" sz="2800" dirty="0"/>
          </a:p>
          <a:p>
            <a:pPr marL="0" lvl="0" indent="0">
              <a:buNone/>
            </a:pPr>
            <a:endParaRPr lang="en-GB" sz="2400" dirty="0" smtClean="0">
              <a:solidFill>
                <a:prstClr val="black"/>
              </a:solidFill>
            </a:endParaRPr>
          </a:p>
          <a:p>
            <a:pPr marL="0" lvl="0" indent="0">
              <a:buNone/>
            </a:pPr>
            <a:endParaRPr lang="en-GB" sz="2400" dirty="0">
              <a:solidFill>
                <a:prstClr val="black"/>
              </a:solidFill>
            </a:endParaRPr>
          </a:p>
        </p:txBody>
      </p:sp>
    </p:spTree>
    <p:extLst>
      <p:ext uri="{BB962C8B-B14F-4D97-AF65-F5344CB8AC3E}">
        <p14:creationId xmlns:p14="http://schemas.microsoft.com/office/powerpoint/2010/main" val="20889004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0070C0"/>
                </a:solidFill>
                <a:latin typeface="Arial Rounded MT Bold" panose="020F0704030504030204" pitchFamily="34" charset="0"/>
              </a:rPr>
              <a:t>Bangla version - Distribution of WEMWBS total </a:t>
            </a:r>
            <a:r>
              <a:rPr lang="en-GB" sz="2800" dirty="0" smtClean="0">
                <a:solidFill>
                  <a:srgbClr val="0070C0"/>
                </a:solidFill>
                <a:latin typeface="Arial Rounded MT Bold" panose="020F0704030504030204" pitchFamily="34" charset="0"/>
              </a:rPr>
              <a:t>Scores for Rochdale</a:t>
            </a:r>
            <a:endParaRPr lang="en-GB" dirty="0"/>
          </a:p>
        </p:txBody>
      </p:sp>
      <p:pic>
        <p:nvPicPr>
          <p:cNvPr id="4" name="Content Placeholder 3"/>
          <p:cNvPicPr>
            <a:picLocks noGrp="1" noChangeAspect="1"/>
          </p:cNvPicPr>
          <p:nvPr>
            <p:ph idx="1"/>
          </p:nvPr>
        </p:nvPicPr>
        <p:blipFill>
          <a:blip r:embed="rId2"/>
          <a:stretch>
            <a:fillRect/>
          </a:stretch>
        </p:blipFill>
        <p:spPr>
          <a:xfrm>
            <a:off x="1628775" y="1962944"/>
            <a:ext cx="5886450" cy="3800475"/>
          </a:xfrm>
          <a:prstGeom prst="rect">
            <a:avLst/>
          </a:prstGeom>
        </p:spPr>
      </p:pic>
    </p:spTree>
    <p:extLst>
      <p:ext uri="{BB962C8B-B14F-4D97-AF65-F5344CB8AC3E}">
        <p14:creationId xmlns:p14="http://schemas.microsoft.com/office/powerpoint/2010/main" val="8585377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Bangla version of WEMWBS in Rochdale and Oldham - analysis</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pPr marL="0" indent="0">
              <a:buNone/>
            </a:pPr>
            <a:endParaRPr lang="en-GB" dirty="0"/>
          </a:p>
          <a:p>
            <a:r>
              <a:rPr lang="en-GB" dirty="0" smtClean="0"/>
              <a:t>64 participants mean age 47 from 18 to 86 </a:t>
            </a:r>
            <a:r>
              <a:rPr lang="en-GB" dirty="0" err="1" smtClean="0"/>
              <a:t>yrs</a:t>
            </a:r>
            <a:endParaRPr lang="en-GB" dirty="0" smtClean="0"/>
          </a:p>
          <a:p>
            <a:r>
              <a:rPr lang="en-GB" dirty="0" smtClean="0"/>
              <a:t>Mean WEMWBS total sore 52.96 (50.22 – 55.71)</a:t>
            </a:r>
          </a:p>
          <a:p>
            <a:r>
              <a:rPr lang="en-GB" dirty="0" smtClean="0"/>
              <a:t>Median WEMWBS total score 54</a:t>
            </a:r>
          </a:p>
          <a:p>
            <a:r>
              <a:rPr lang="en-GB" dirty="0" smtClean="0"/>
              <a:t>Cronbach’s alpha = 0.925</a:t>
            </a:r>
          </a:p>
          <a:p>
            <a:endParaRPr lang="en-GB" dirty="0" smtClean="0"/>
          </a:p>
        </p:txBody>
      </p:sp>
    </p:spTree>
    <p:extLst>
      <p:ext uri="{BB962C8B-B14F-4D97-AF65-F5344CB8AC3E}">
        <p14:creationId xmlns:p14="http://schemas.microsoft.com/office/powerpoint/2010/main" val="28001753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rgbClr val="0070C0"/>
                </a:solidFill>
                <a:latin typeface="Arial Rounded MT Bold" panose="020F0704030504030204" pitchFamily="34" charset="0"/>
              </a:rPr>
              <a:t>Bangla Version </a:t>
            </a:r>
            <a:r>
              <a:rPr lang="en-GB" sz="3200" dirty="0" smtClean="0">
                <a:solidFill>
                  <a:srgbClr val="0070C0"/>
                </a:solidFill>
                <a:latin typeface="Arial Rounded MT Bold" panose="020F0704030504030204" pitchFamily="34" charset="0"/>
              </a:rPr>
              <a:t>Item Total Correlations</a:t>
            </a:r>
            <a:endParaRPr lang="en-GB" sz="3200" dirty="0">
              <a:solidFill>
                <a:srgbClr val="0070C0"/>
              </a:solidFill>
              <a:latin typeface="Arial Rounded MT Bold" panose="020F070403050403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33583782"/>
              </p:ext>
            </p:extLst>
          </p:nvPr>
        </p:nvGraphicFramePr>
        <p:xfrm>
          <a:off x="457200" y="1424782"/>
          <a:ext cx="8229599" cy="5172563"/>
        </p:xfrm>
        <a:graphic>
          <a:graphicData uri="http://schemas.openxmlformats.org/drawingml/2006/table">
            <a:tbl>
              <a:tblPr>
                <a:tableStyleId>{5C22544A-7EE6-4342-B048-85BDC9FD1C3A}</a:tableStyleId>
              </a:tblPr>
              <a:tblGrid>
                <a:gridCol w="3610744"/>
                <a:gridCol w="1224136"/>
                <a:gridCol w="1800200"/>
                <a:gridCol w="1594519"/>
              </a:tblGrid>
              <a:tr h="641316">
                <a:tc>
                  <a:txBody>
                    <a:bodyPr/>
                    <a:lstStyle/>
                    <a:p>
                      <a:pPr>
                        <a:lnSpc>
                          <a:spcPct val="115000"/>
                        </a:lnSpc>
                        <a:spcAft>
                          <a:spcPts val="0"/>
                        </a:spcAft>
                      </a:pPr>
                      <a:r>
                        <a:rPr lang="en-GB" sz="1600" dirty="0">
                          <a:effectLst/>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600" dirty="0">
                          <a:effectLst/>
                        </a:rPr>
                        <a:t>Scale Mean if Item Deleted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600">
                          <a:effectLst/>
                        </a:rPr>
                        <a:t>Corrected Item-Total Correlation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600">
                          <a:effectLst/>
                        </a:rPr>
                        <a:t>Cronbach's Alpha if Item Deleted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feeling optimistic about the future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49.14</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.515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.924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feeling useful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49.09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.645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.920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feeling relaxed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49.11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.533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.924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feeling interested in other people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49.58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.669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.920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had energy to spare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49.26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.617</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.921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dealing with problems well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49.29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.698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.919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thinking clearly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49.14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.715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.918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feeling good about myself</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48.98</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.664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.920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feeling close to other people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49.45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.720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.918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feeling confident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49.02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.716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.918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able to make up my own mind about things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49.18</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.740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.917</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feeling loved</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49.25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a:effectLst/>
                        </a:rPr>
                        <a:t>.648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dirty="0">
                          <a:effectLst/>
                        </a:rPr>
                        <a:t>.920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33549">
                <a:tc>
                  <a:txBody>
                    <a:bodyPr/>
                    <a:lstStyle/>
                    <a:p>
                      <a:pPr marL="38100" marR="38100">
                        <a:lnSpc>
                          <a:spcPts val="1600"/>
                        </a:lnSpc>
                        <a:spcAft>
                          <a:spcPts val="0"/>
                        </a:spcAft>
                      </a:pPr>
                      <a:r>
                        <a:rPr lang="en-GB" sz="1600" dirty="0">
                          <a:effectLst/>
                        </a:rPr>
                        <a:t>I've been interested in new things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49.17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a:effectLst/>
                        </a:rPr>
                        <a:t>.651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dirty="0">
                          <a:effectLst/>
                        </a:rPr>
                        <a:t>.920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13772">
                <a:tc>
                  <a:txBody>
                    <a:bodyPr/>
                    <a:lstStyle/>
                    <a:p>
                      <a:pPr marL="38100" marR="38100">
                        <a:lnSpc>
                          <a:spcPts val="1600"/>
                        </a:lnSpc>
                        <a:spcAft>
                          <a:spcPts val="0"/>
                        </a:spcAft>
                      </a:pPr>
                      <a:r>
                        <a:rPr lang="en-GB" sz="1600" dirty="0">
                          <a:effectLst/>
                        </a:rPr>
                        <a:t>I've been feeling cheerful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48.94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a:effectLst/>
                        </a:rPr>
                        <a:t>.687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dirty="0">
                          <a:effectLst/>
                        </a:rPr>
                        <a:t>.919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bl>
          </a:graphicData>
        </a:graphic>
      </p:graphicFrame>
    </p:spTree>
    <p:extLst>
      <p:ext uri="{BB962C8B-B14F-4D97-AF65-F5344CB8AC3E}">
        <p14:creationId xmlns:p14="http://schemas.microsoft.com/office/powerpoint/2010/main" val="185064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solidFill>
                  <a:srgbClr val="0070C0"/>
                </a:solidFill>
                <a:latin typeface="Arial Rounded MT Bold" panose="020F0704030504030204" pitchFamily="34" charset="0"/>
                <a:cs typeface="Angsana New" panose="02020603050405020304" pitchFamily="18" charset="-34"/>
              </a:rPr>
              <a:t>The WEMWBS Mental Wellbeing Scale</a:t>
            </a:r>
            <a:endParaRPr lang="en-GB" sz="3200" dirty="0">
              <a:solidFill>
                <a:srgbClr val="0070C0"/>
              </a:solidFill>
              <a:latin typeface="Arial Rounded MT Bold" panose="020F0704030504030204" pitchFamily="34" charset="0"/>
              <a:cs typeface="Angsana New" panose="02020603050405020304" pitchFamily="18" charset="-34"/>
            </a:endParaRPr>
          </a:p>
        </p:txBody>
      </p:sp>
      <p:sp>
        <p:nvSpPr>
          <p:cNvPr id="3" name="Content Placeholder 2"/>
          <p:cNvSpPr>
            <a:spLocks noGrp="1"/>
          </p:cNvSpPr>
          <p:nvPr>
            <p:ph idx="1"/>
          </p:nvPr>
        </p:nvSpPr>
        <p:spPr/>
        <p:txBody>
          <a:bodyPr>
            <a:normAutofit/>
          </a:bodyPr>
          <a:lstStyle/>
          <a:p>
            <a:r>
              <a:rPr lang="en-GB" sz="2400" dirty="0" smtClean="0"/>
              <a:t>Assesses both hedonic and eudaimonic wellbeing</a:t>
            </a:r>
          </a:p>
          <a:p>
            <a:pPr lvl="1"/>
            <a:r>
              <a:rPr lang="en-GB" sz="2400" dirty="0">
                <a:solidFill>
                  <a:prstClr val="black"/>
                </a:solidFill>
              </a:rPr>
              <a:t>Hedonic – Positive emotions, happiness, joy, interest and contentment</a:t>
            </a:r>
          </a:p>
          <a:p>
            <a:pPr lvl="1"/>
            <a:r>
              <a:rPr lang="en-GB" sz="2400" dirty="0">
                <a:solidFill>
                  <a:prstClr val="black"/>
                </a:solidFill>
              </a:rPr>
              <a:t>Eudaimonic: </a:t>
            </a:r>
            <a:r>
              <a:rPr lang="en-GB" sz="2400" dirty="0" smtClean="0">
                <a:solidFill>
                  <a:prstClr val="black"/>
                </a:solidFill>
              </a:rPr>
              <a:t>Psychological </a:t>
            </a:r>
            <a:r>
              <a:rPr lang="en-GB" sz="2400" dirty="0">
                <a:solidFill>
                  <a:prstClr val="black"/>
                </a:solidFill>
              </a:rPr>
              <a:t>functioning associated with personal growth, autonomy, self-acceptance, mastery, positive relationships with others, and a sense of purpose in </a:t>
            </a:r>
            <a:r>
              <a:rPr lang="en-GB" sz="2400" dirty="0" smtClean="0">
                <a:solidFill>
                  <a:prstClr val="black"/>
                </a:solidFill>
              </a:rPr>
              <a:t>life</a:t>
            </a:r>
            <a:endParaRPr lang="en-GB" sz="2400" dirty="0" smtClean="0"/>
          </a:p>
          <a:p>
            <a:r>
              <a:rPr lang="en-GB" sz="2400" dirty="0" smtClean="0"/>
              <a:t>14 statements all positively worded with 5 response categories scored 1-5 </a:t>
            </a:r>
          </a:p>
          <a:p>
            <a:pPr marL="0" indent="0">
              <a:buNone/>
            </a:pPr>
            <a:endParaRPr lang="en-GB" sz="2400" dirty="0"/>
          </a:p>
        </p:txBody>
      </p:sp>
    </p:spTree>
    <p:extLst>
      <p:ext uri="{BB962C8B-B14F-4D97-AF65-F5344CB8AC3E}">
        <p14:creationId xmlns:p14="http://schemas.microsoft.com/office/powerpoint/2010/main" val="27128011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rPr>
              <a:t>Bangla version of WEMWBS Principal component analysis</a:t>
            </a:r>
            <a:endParaRPr lang="en-GB" sz="3200" dirty="0">
              <a:solidFill>
                <a:srgbClr val="0070C0"/>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4402" y="1600200"/>
            <a:ext cx="5655195" cy="4525963"/>
          </a:xfrm>
          <a:prstGeom prst="rect">
            <a:avLst/>
          </a:prstGeom>
          <a:noFill/>
          <a:ln>
            <a:noFill/>
          </a:ln>
        </p:spPr>
      </p:pic>
    </p:spTree>
    <p:extLst>
      <p:ext uri="{BB962C8B-B14F-4D97-AF65-F5344CB8AC3E}">
        <p14:creationId xmlns:p14="http://schemas.microsoft.com/office/powerpoint/2010/main" val="735523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rPr>
              <a:t>Principal Component Analysis</a:t>
            </a:r>
            <a:endParaRPr lang="en-GB" sz="3200"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5261569"/>
              </p:ext>
            </p:extLst>
          </p:nvPr>
        </p:nvGraphicFramePr>
        <p:xfrm>
          <a:off x="467543" y="1124744"/>
          <a:ext cx="7808485" cy="5400606"/>
        </p:xfrm>
        <a:graphic>
          <a:graphicData uri="http://schemas.openxmlformats.org/drawingml/2006/table">
            <a:tbl>
              <a:tblPr>
                <a:tableStyleId>{5C22544A-7EE6-4342-B048-85BDC9FD1C3A}</a:tableStyleId>
              </a:tblPr>
              <a:tblGrid>
                <a:gridCol w="5056696"/>
                <a:gridCol w="917263"/>
                <a:gridCol w="917263"/>
                <a:gridCol w="917263"/>
              </a:tblGrid>
              <a:tr h="227958">
                <a:tc gridSpan="4">
                  <a:txBody>
                    <a:bodyPr/>
                    <a:lstStyle/>
                    <a:p>
                      <a:pPr marL="38100" marR="38100" algn="ctr">
                        <a:lnSpc>
                          <a:spcPts val="1600"/>
                        </a:lnSpc>
                        <a:spcAft>
                          <a:spcPts val="0"/>
                        </a:spcAft>
                      </a:pPr>
                      <a:r>
                        <a:rPr lang="en-GB" sz="1800" dirty="0">
                          <a:effectLst/>
                        </a:rPr>
                        <a:t>Component </a:t>
                      </a:r>
                      <a:r>
                        <a:rPr lang="en-GB" sz="1800" dirty="0" err="1">
                          <a:effectLst/>
                        </a:rPr>
                        <a:t>Matrix</a:t>
                      </a:r>
                      <a:r>
                        <a:rPr lang="en-GB" sz="1800" baseline="30000" dirty="0" err="1">
                          <a:effectLst/>
                        </a:rPr>
                        <a:t>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c hMerge="1">
                  <a:txBody>
                    <a:bodyPr/>
                    <a:lstStyle/>
                    <a:p>
                      <a:endParaRPr lang="en-GB"/>
                    </a:p>
                  </a:txBody>
                  <a:tcPr/>
                </a:tc>
              </a:tr>
              <a:tr h="227958">
                <a:tc rowSpan="2">
                  <a:txBody>
                    <a:bodyPr/>
                    <a:lstStyle/>
                    <a:p>
                      <a:pPr>
                        <a:lnSpc>
                          <a:spcPct val="115000"/>
                        </a:lnSpc>
                        <a:spcAft>
                          <a:spcPts val="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gridSpan="3">
                  <a:txBody>
                    <a:bodyPr/>
                    <a:lstStyle/>
                    <a:p>
                      <a:pPr marL="38100" marR="38100" algn="ctr">
                        <a:lnSpc>
                          <a:spcPts val="1600"/>
                        </a:lnSpc>
                        <a:spcAft>
                          <a:spcPts val="0"/>
                        </a:spcAft>
                      </a:pPr>
                      <a:r>
                        <a:rPr lang="en-GB" sz="1800" dirty="0">
                          <a:effectLst/>
                        </a:rPr>
                        <a:t>Component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r>
              <a:tr h="227958">
                <a:tc vMerge="1">
                  <a:txBody>
                    <a:bodyPr/>
                    <a:lstStyle/>
                    <a:p>
                      <a:endParaRPr lang="en-GB"/>
                    </a:p>
                  </a:txBody>
                  <a:tcPr/>
                </a:tc>
                <a:tc>
                  <a:txBody>
                    <a:bodyPr/>
                    <a:lstStyle/>
                    <a:p>
                      <a:pPr marL="38100" marR="38100" algn="ctr">
                        <a:lnSpc>
                          <a:spcPts val="1600"/>
                        </a:lnSpc>
                        <a:spcAft>
                          <a:spcPts val="0"/>
                        </a:spcAft>
                      </a:pPr>
                      <a:r>
                        <a:rPr lang="en-GB" sz="1800">
                          <a:effectLst/>
                        </a:rPr>
                        <a:t>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800" smtClean="0">
                          <a:effectLst/>
                        </a:rPr>
                        <a:t>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800" smtClean="0">
                          <a:effectLst/>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feeling optimistic about the future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.577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-.261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feeling useful</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.702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-.067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.433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feeling relaxed</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.595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.493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.001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feeling interested in other people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.722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-.497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had energy to spare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.676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-.337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dealing with problems well</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.751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-.064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thinking clearly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a:effectLst/>
                        </a:rPr>
                        <a:t>.763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-.246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feeling good about myself</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.718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.427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.218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feeling close to other people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.770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-.205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feeling confident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.766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.323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.076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06192">
                <a:tc>
                  <a:txBody>
                    <a:bodyPr/>
                    <a:lstStyle/>
                    <a:p>
                      <a:pPr marL="38100" marR="38100">
                        <a:lnSpc>
                          <a:spcPts val="1600"/>
                        </a:lnSpc>
                        <a:spcAft>
                          <a:spcPts val="0"/>
                        </a:spcAft>
                      </a:pPr>
                      <a:r>
                        <a:rPr lang="en-GB" sz="1800">
                          <a:effectLst/>
                        </a:rPr>
                        <a:t>I've been able to make up my own mind about things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-.292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-.069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feeling loved</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.706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-.050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.520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interested in new things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.701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-.494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.114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a:txBody>
                    <a:bodyPr/>
                    <a:lstStyle/>
                    <a:p>
                      <a:pPr marL="38100" marR="38100">
                        <a:lnSpc>
                          <a:spcPts val="1600"/>
                        </a:lnSpc>
                        <a:spcAft>
                          <a:spcPts val="0"/>
                        </a:spcAft>
                      </a:pPr>
                      <a:r>
                        <a:rPr lang="en-GB" sz="1800">
                          <a:effectLst/>
                        </a:rPr>
                        <a:t>I've been feeling cheerful</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800" dirty="0">
                          <a:effectLst/>
                        </a:rPr>
                        <a:t>.737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smtClean="0">
                          <a:effectLst/>
                        </a:rPr>
                        <a:t>.168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800" dirty="0" smtClean="0">
                          <a:effectLst/>
                        </a:rPr>
                        <a:t>-.069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227958">
                <a:tc gridSpan="4">
                  <a:txBody>
                    <a:bodyPr/>
                    <a:lstStyle/>
                    <a:p>
                      <a:pPr marL="38100" marR="38100">
                        <a:lnSpc>
                          <a:spcPts val="1600"/>
                        </a:lnSpc>
                        <a:spcAft>
                          <a:spcPts val="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GB"/>
                    </a:p>
                  </a:txBody>
                  <a:tcPr/>
                </a:tc>
                <a:tc hMerge="1">
                  <a:txBody>
                    <a:bodyPr/>
                    <a:lstStyle/>
                    <a:p>
                      <a:endParaRPr lang="en-GB"/>
                    </a:p>
                  </a:txBody>
                  <a:tcPr/>
                </a:tc>
                <a:tc hMerge="1">
                  <a:txBody>
                    <a:bodyPr/>
                    <a:lstStyle/>
                    <a:p>
                      <a:endParaRPr lang="en-GB"/>
                    </a:p>
                  </a:txBody>
                  <a:tcPr/>
                </a:tc>
              </a:tr>
              <a:tr h="227958">
                <a:tc gridSpan="4">
                  <a:txBody>
                    <a:bodyPr/>
                    <a:lstStyle/>
                    <a:p>
                      <a:pPr marL="38100" marR="38100">
                        <a:lnSpc>
                          <a:spcPts val="1600"/>
                        </a:lnSpc>
                        <a:spcAft>
                          <a:spcPts val="0"/>
                        </a:spcAft>
                      </a:pPr>
                      <a:r>
                        <a:rPr lang="en-GB" sz="1800" dirty="0">
                          <a:effectLst/>
                        </a:rPr>
                        <a:t>a. 3 components extracted.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37395396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lstStyle/>
          <a:p>
            <a:r>
              <a:rPr lang="en-GB" sz="3200" dirty="0" smtClean="0">
                <a:solidFill>
                  <a:srgbClr val="0070C0"/>
                </a:solidFill>
                <a:latin typeface="Arial Rounded MT Bold" panose="020F0704030504030204" pitchFamily="34" charset="0"/>
              </a:rPr>
              <a:t>Summary - Bangla version </a:t>
            </a:r>
            <a:endParaRPr lang="en-GB" b="1" dirty="0">
              <a:solidFill>
                <a:srgbClr val="7030A0"/>
              </a:solidFill>
            </a:endParaRPr>
          </a:p>
        </p:txBody>
      </p:sp>
      <p:sp>
        <p:nvSpPr>
          <p:cNvPr id="3" name="Content Placeholder 2"/>
          <p:cNvSpPr>
            <a:spLocks noGrp="1"/>
          </p:cNvSpPr>
          <p:nvPr>
            <p:ph idx="1"/>
          </p:nvPr>
        </p:nvSpPr>
        <p:spPr>
          <a:xfrm>
            <a:off x="642910" y="1500174"/>
            <a:ext cx="8229600" cy="5072098"/>
          </a:xfrm>
        </p:spPr>
        <p:txBody>
          <a:bodyPr>
            <a:normAutofit/>
          </a:bodyPr>
          <a:lstStyle/>
          <a:p>
            <a:pPr marL="0" indent="0">
              <a:buNone/>
            </a:pPr>
            <a:r>
              <a:rPr lang="en-GB" sz="2400" dirty="0" smtClean="0"/>
              <a:t>       Quantitative  </a:t>
            </a:r>
            <a:endParaRPr lang="en-GB" sz="2400" dirty="0"/>
          </a:p>
          <a:p>
            <a:pPr marL="457200" lvl="1" indent="0">
              <a:buNone/>
            </a:pPr>
            <a:r>
              <a:rPr lang="en-GB" sz="2000" dirty="0"/>
              <a:t>Responses are similar to the </a:t>
            </a:r>
            <a:r>
              <a:rPr lang="en-GB" sz="2000" dirty="0" smtClean="0"/>
              <a:t>English version in the UK population. </a:t>
            </a:r>
            <a:endParaRPr lang="en-GB" sz="2000" dirty="0"/>
          </a:p>
          <a:p>
            <a:pPr marL="457200" lvl="1" indent="0">
              <a:buNone/>
            </a:pPr>
            <a:r>
              <a:rPr lang="en-GB" sz="2000" dirty="0">
                <a:solidFill>
                  <a:prstClr val="black"/>
                </a:solidFill>
              </a:rPr>
              <a:t>Findings consistent with one underlying construct i.e. It is measuring one thing.</a:t>
            </a:r>
          </a:p>
          <a:p>
            <a:pPr marL="457200" lvl="1" indent="0">
              <a:buNone/>
            </a:pPr>
            <a:r>
              <a:rPr lang="en-GB" sz="2400" dirty="0"/>
              <a:t>Qualitative</a:t>
            </a:r>
          </a:p>
          <a:p>
            <a:pPr marL="457200" lvl="1" indent="0">
              <a:buNone/>
            </a:pPr>
            <a:r>
              <a:rPr lang="en-GB" sz="2000" dirty="0" smtClean="0"/>
              <a:t>All were positive about the questionnaire and agreed that the questions are measuring mental wellbeing</a:t>
            </a:r>
          </a:p>
          <a:p>
            <a:pPr marL="457200" lvl="1" indent="0">
              <a:buNone/>
            </a:pPr>
            <a:r>
              <a:rPr lang="en-GB" sz="2000" dirty="0" smtClean="0"/>
              <a:t>Interpretation </a:t>
            </a:r>
            <a:r>
              <a:rPr lang="en-GB" sz="2000" dirty="0"/>
              <a:t>of some questions was difficult for some  people while other questions were interpreted easily and consistently </a:t>
            </a:r>
          </a:p>
          <a:p>
            <a:pPr marL="457200" lvl="1" indent="0">
              <a:buNone/>
            </a:pPr>
            <a:r>
              <a:rPr lang="en-GB" sz="2000" dirty="0"/>
              <a:t>Literacy was an Issue– Some individuals who spoke Bengali were not able to read or write it </a:t>
            </a:r>
          </a:p>
          <a:p>
            <a:pPr marL="0" indent="0">
              <a:buNone/>
            </a:pPr>
            <a:endParaRPr lang="en-GB" sz="2000" dirty="0" smtClean="0"/>
          </a:p>
        </p:txBody>
      </p:sp>
    </p:spTree>
    <p:extLst>
      <p:ext uri="{BB962C8B-B14F-4D97-AF65-F5344CB8AC3E}">
        <p14:creationId xmlns:p14="http://schemas.microsoft.com/office/powerpoint/2010/main" val="3421958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Results – Urdu qualitative</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9 focus groups in community centres </a:t>
            </a:r>
          </a:p>
          <a:p>
            <a:r>
              <a:rPr lang="en-GB" sz="2800" dirty="0" smtClean="0"/>
              <a:t>In total 113 Urdu </a:t>
            </a:r>
            <a:r>
              <a:rPr lang="en-GB" sz="2800" dirty="0"/>
              <a:t>speaking participants </a:t>
            </a:r>
            <a:r>
              <a:rPr lang="en-GB" sz="2800" dirty="0" smtClean="0"/>
              <a:t>from </a:t>
            </a:r>
            <a:r>
              <a:rPr lang="en-GB" sz="2800" dirty="0"/>
              <a:t>Rochdale </a:t>
            </a:r>
            <a:endParaRPr lang="en-GB" sz="2800" dirty="0" smtClean="0"/>
          </a:p>
          <a:p>
            <a:pPr marL="0" indent="0">
              <a:buNone/>
            </a:pPr>
            <a:endParaRPr lang="en-GB" dirty="0"/>
          </a:p>
        </p:txBody>
      </p:sp>
    </p:spTree>
    <p:extLst>
      <p:ext uri="{BB962C8B-B14F-4D97-AF65-F5344CB8AC3E}">
        <p14:creationId xmlns:p14="http://schemas.microsoft.com/office/powerpoint/2010/main" val="29322676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Qualitative – Acceptability</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000" dirty="0"/>
              <a:t>"If your mind has a positive approach your body will be </a:t>
            </a:r>
            <a:r>
              <a:rPr lang="en-GB" sz="2000" dirty="0" smtClean="0"/>
              <a:t>positive“</a:t>
            </a:r>
          </a:p>
          <a:p>
            <a:r>
              <a:rPr lang="en-GB" sz="2000" dirty="0"/>
              <a:t>"It has made us more aware of </a:t>
            </a:r>
            <a:r>
              <a:rPr lang="en-GB" sz="2000" dirty="0" smtClean="0"/>
              <a:t>wellbeing”</a:t>
            </a:r>
          </a:p>
          <a:p>
            <a:r>
              <a:rPr lang="en-GB" sz="2000" dirty="0" smtClean="0"/>
              <a:t>“On </a:t>
            </a:r>
            <a:r>
              <a:rPr lang="en-GB" sz="2000" dirty="0"/>
              <a:t>an individual basis the participants explained that mental wellbeing means good mental health and this is a good way to </a:t>
            </a:r>
            <a:r>
              <a:rPr lang="en-GB" sz="2000" dirty="0" smtClean="0"/>
              <a:t>gauge </a:t>
            </a:r>
            <a:r>
              <a:rPr lang="en-GB" sz="2000" dirty="0"/>
              <a:t>that.  "very good questions</a:t>
            </a:r>
            <a:r>
              <a:rPr lang="en-GB" sz="2000" dirty="0" smtClean="0"/>
              <a:t>"</a:t>
            </a:r>
          </a:p>
          <a:p>
            <a:r>
              <a:rPr lang="en-GB" sz="2000" dirty="0" smtClean="0"/>
              <a:t>“Participants </a:t>
            </a:r>
            <a:r>
              <a:rPr lang="en-GB" sz="2000" dirty="0"/>
              <a:t>positive and happy. All felt it was easy and straightforward task.  One participant said at first she thought it would be hard but once explained the process was simple.  One participant had never completed a form before so she felt this was good experience for her and felt </a:t>
            </a:r>
            <a:r>
              <a:rPr lang="en-GB" sz="2000" dirty="0" smtClean="0"/>
              <a:t>positive</a:t>
            </a:r>
            <a:r>
              <a:rPr lang="en-GB" sz="2000" dirty="0"/>
              <a:t>.  One lady said that some Urdu words were </a:t>
            </a:r>
            <a:r>
              <a:rPr lang="en-GB" sz="2000" dirty="0" smtClean="0"/>
              <a:t>hard </a:t>
            </a:r>
            <a:r>
              <a:rPr lang="en-GB" sz="2000" dirty="0"/>
              <a:t>to read but she understood them.  One participant said she can't read Urdu but speaks it well so when statements were read out to her she answered and understood</a:t>
            </a:r>
            <a:r>
              <a:rPr lang="en-GB" sz="2000" dirty="0" smtClean="0"/>
              <a:t>.”</a:t>
            </a:r>
          </a:p>
          <a:p>
            <a:r>
              <a:rPr lang="en-GB" sz="2000" dirty="0"/>
              <a:t>"Keeping healthy physically and mentally".  "Must have a sense of relaxation"  "Mentally comfortable in oneself"</a:t>
            </a:r>
            <a:endParaRPr lang="en-GB" sz="2000" dirty="0" smtClean="0"/>
          </a:p>
        </p:txBody>
      </p:sp>
    </p:spTree>
    <p:extLst>
      <p:ext uri="{BB962C8B-B14F-4D97-AF65-F5344CB8AC3E}">
        <p14:creationId xmlns:p14="http://schemas.microsoft.com/office/powerpoint/2010/main" val="9638871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Qualitative – Literacy</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400" dirty="0" smtClean="0"/>
              <a:t>“Most </a:t>
            </a:r>
            <a:r>
              <a:rPr lang="en-GB" sz="2400" dirty="0"/>
              <a:t>participants agreed with why the WEMWBS relates to mental wellbeing.  Facilitators had to spend a lot of time on a </a:t>
            </a:r>
            <a:r>
              <a:rPr lang="en-GB" sz="2400" dirty="0" smtClean="0"/>
              <a:t>1 to1 </a:t>
            </a:r>
            <a:r>
              <a:rPr lang="en-GB" sz="2400" dirty="0"/>
              <a:t>basis with some of the participants because some were illiterate in English and Urdu.  Overall happy</a:t>
            </a:r>
            <a:r>
              <a:rPr lang="en-GB" sz="2400" dirty="0" smtClean="0"/>
              <a:t>.”</a:t>
            </a:r>
          </a:p>
          <a:p>
            <a:r>
              <a:rPr lang="en-GB" sz="2400" dirty="0" smtClean="0"/>
              <a:t>“Ok </a:t>
            </a:r>
            <a:r>
              <a:rPr lang="en-GB" sz="2400" dirty="0"/>
              <a:t>translation overall agreed by all participants. It may be worth re-examining the words chosen in Urdu as some are complex and confusing</a:t>
            </a:r>
            <a:r>
              <a:rPr lang="en-GB" sz="2400" dirty="0" smtClean="0"/>
              <a:t>.”</a:t>
            </a:r>
          </a:p>
          <a:p>
            <a:r>
              <a:rPr lang="en-GB" sz="2400" dirty="0"/>
              <a:t>"It is to ascertain people's wellbeing".  Some participants understood the purpose but felt it may not achieve the objective of understanding of </a:t>
            </a:r>
            <a:r>
              <a:rPr lang="en-GB" sz="2400" dirty="0" smtClean="0"/>
              <a:t>someone's </a:t>
            </a:r>
            <a:r>
              <a:rPr lang="en-GB" sz="2400" dirty="0"/>
              <a:t>actual mental wellbeing.  A couple of participants felt that even in Urdu this format may not capture people's feelings due to inability to read or write Urdu</a:t>
            </a:r>
            <a:r>
              <a:rPr lang="en-GB" sz="2400" dirty="0" smtClean="0"/>
              <a:t>.”</a:t>
            </a:r>
          </a:p>
        </p:txBody>
      </p:sp>
    </p:spTree>
    <p:extLst>
      <p:ext uri="{BB962C8B-B14F-4D97-AF65-F5344CB8AC3E}">
        <p14:creationId xmlns:p14="http://schemas.microsoft.com/office/powerpoint/2010/main" val="21624719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Qualitative – Some Negative Comments</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400" dirty="0" smtClean="0"/>
              <a:t>“Overall </a:t>
            </a:r>
            <a:r>
              <a:rPr lang="en-GB" sz="2400" dirty="0"/>
              <a:t>there was a clear distinction of opinions within the group</a:t>
            </a:r>
            <a:r>
              <a:rPr lang="en-GB" sz="2400" dirty="0" smtClean="0"/>
              <a:t>.”</a:t>
            </a:r>
          </a:p>
          <a:p>
            <a:r>
              <a:rPr lang="en-GB" sz="2400" dirty="0"/>
              <a:t>"No meaning to this questionnaire</a:t>
            </a:r>
            <a:r>
              <a:rPr lang="en-GB" sz="2400" dirty="0" smtClean="0"/>
              <a:t>.“</a:t>
            </a:r>
          </a:p>
          <a:p>
            <a:r>
              <a:rPr lang="en-GB" sz="2400" dirty="0" smtClean="0"/>
              <a:t>“There </a:t>
            </a:r>
            <a:r>
              <a:rPr lang="en-GB" sz="2400" dirty="0"/>
              <a:t>were some words in Urdu that did not reflect the English translation  - those need to be amended.  Other methods should be considered for individuals that cannot read or write English and Urdu</a:t>
            </a:r>
            <a:r>
              <a:rPr lang="en-GB" sz="2400" dirty="0" smtClean="0"/>
              <a:t>.”</a:t>
            </a:r>
          </a:p>
          <a:p>
            <a:r>
              <a:rPr lang="en-GB" sz="2400" dirty="0" smtClean="0"/>
              <a:t>“What </a:t>
            </a:r>
            <a:r>
              <a:rPr lang="en-GB" sz="2400" dirty="0"/>
              <a:t>was the purpose of the "I have spare energy" in Urdu makes no </a:t>
            </a:r>
            <a:r>
              <a:rPr lang="en-GB" sz="2400" dirty="0" smtClean="0"/>
              <a:t>sense.”</a:t>
            </a:r>
          </a:p>
          <a:p>
            <a:pPr marL="0" indent="0">
              <a:buNone/>
            </a:pPr>
            <a:endParaRPr lang="en-GB" sz="2000" dirty="0" smtClean="0"/>
          </a:p>
        </p:txBody>
      </p:sp>
    </p:spTree>
    <p:extLst>
      <p:ext uri="{BB962C8B-B14F-4D97-AF65-F5344CB8AC3E}">
        <p14:creationId xmlns:p14="http://schemas.microsoft.com/office/powerpoint/2010/main" val="2328050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Comments on WEMWBS Questions in Urdu</a:t>
            </a:r>
            <a:endParaRPr lang="en-GB" sz="3200" dirty="0"/>
          </a:p>
        </p:txBody>
      </p:sp>
      <p:sp>
        <p:nvSpPr>
          <p:cNvPr id="3" name="Content Placeholder 2"/>
          <p:cNvSpPr>
            <a:spLocks noGrp="1"/>
          </p:cNvSpPr>
          <p:nvPr>
            <p:ph idx="1"/>
          </p:nvPr>
        </p:nvSpPr>
        <p:spPr/>
        <p:txBody>
          <a:bodyPr/>
          <a:lstStyle/>
          <a:p>
            <a:pPr marL="0" indent="0">
              <a:buNone/>
            </a:pPr>
            <a:endParaRPr lang="en-GB" sz="2400" dirty="0" smtClean="0"/>
          </a:p>
          <a:p>
            <a:pPr marL="0" indent="0">
              <a:buNone/>
            </a:pPr>
            <a:r>
              <a:rPr lang="en-GB" sz="2000" dirty="0" smtClean="0"/>
              <a:t>For most questions no problems in any of the 9 focus groups</a:t>
            </a:r>
          </a:p>
          <a:p>
            <a:pPr marL="0" indent="0">
              <a:buNone/>
            </a:pPr>
            <a:r>
              <a:rPr lang="en-GB" sz="2000" dirty="0" smtClean="0"/>
              <a:t>Q2 	One </a:t>
            </a:r>
            <a:r>
              <a:rPr lang="en-GB" sz="2000" dirty="0"/>
              <a:t>person </a:t>
            </a:r>
            <a:r>
              <a:rPr lang="en-GB" sz="2000" dirty="0" smtClean="0"/>
              <a:t>"does </a:t>
            </a:r>
            <a:r>
              <a:rPr lang="en-GB" sz="2000" dirty="0"/>
              <a:t>not make sense to </a:t>
            </a:r>
            <a:r>
              <a:rPr lang="en-GB" sz="2000" dirty="0" smtClean="0"/>
              <a:t>me” All other groups fine</a:t>
            </a:r>
          </a:p>
          <a:p>
            <a:pPr marL="0" indent="0">
              <a:buNone/>
            </a:pPr>
            <a:r>
              <a:rPr lang="en-GB" sz="2000" dirty="0" smtClean="0"/>
              <a:t>Q3 	One person said there should be a female form</a:t>
            </a:r>
          </a:p>
          <a:p>
            <a:pPr marL="0" indent="0">
              <a:buNone/>
            </a:pPr>
            <a:r>
              <a:rPr lang="en-GB" sz="2000" dirty="0" smtClean="0"/>
              <a:t>Q4	One person upset and angry about “feeling interested in other 	people”</a:t>
            </a:r>
          </a:p>
          <a:p>
            <a:pPr marL="0" indent="0">
              <a:buNone/>
            </a:pPr>
            <a:r>
              <a:rPr lang="en-GB" sz="2000" dirty="0" smtClean="0"/>
              <a:t>Q5 	</a:t>
            </a:r>
            <a:r>
              <a:rPr lang="en-GB" sz="2000" dirty="0" smtClean="0">
                <a:solidFill>
                  <a:prstClr val="black"/>
                </a:solidFill>
              </a:rPr>
              <a:t>7 </a:t>
            </a:r>
            <a:r>
              <a:rPr lang="en-GB" sz="2000" dirty="0">
                <a:solidFill>
                  <a:prstClr val="black"/>
                </a:solidFill>
              </a:rPr>
              <a:t>out of 9 focus groups </a:t>
            </a:r>
            <a:r>
              <a:rPr lang="en-GB" sz="2000" dirty="0" smtClean="0">
                <a:solidFill>
                  <a:prstClr val="black"/>
                </a:solidFill>
              </a:rPr>
              <a:t>p</a:t>
            </a:r>
            <a:r>
              <a:rPr lang="en-GB" sz="2000" dirty="0" smtClean="0"/>
              <a:t>roblem about “Energy”. “The </a:t>
            </a:r>
            <a:r>
              <a:rPr lang="en-GB" sz="2000" dirty="0"/>
              <a:t>literal </a:t>
            </a:r>
            <a:r>
              <a:rPr lang="en-GB" sz="2000" dirty="0" smtClean="0"/>
              <a:t>	translation </a:t>
            </a:r>
            <a:r>
              <a:rPr lang="en-GB" sz="2000" dirty="0"/>
              <a:t>is </a:t>
            </a:r>
            <a:r>
              <a:rPr lang="en-GB" sz="2000" dirty="0" smtClean="0"/>
              <a:t>correct </a:t>
            </a:r>
            <a:r>
              <a:rPr lang="en-GB" sz="2000" dirty="0"/>
              <a:t>but the context is confusing</a:t>
            </a:r>
            <a:r>
              <a:rPr lang="en-GB" sz="2000" dirty="0" smtClean="0"/>
              <a:t>.”</a:t>
            </a:r>
          </a:p>
          <a:p>
            <a:pPr marL="0" indent="0">
              <a:buNone/>
            </a:pPr>
            <a:r>
              <a:rPr lang="en-GB" sz="2000" dirty="0" smtClean="0"/>
              <a:t>Q9 	2 groups concerned about lack of context and meaning of “close to 	other people”</a:t>
            </a:r>
          </a:p>
          <a:p>
            <a:pPr marL="0" indent="0">
              <a:buNone/>
            </a:pPr>
            <a:r>
              <a:rPr lang="en-GB" sz="2000" dirty="0" smtClean="0"/>
              <a:t>Q12 	Three groups concerned about lack of context – other 6 fine</a:t>
            </a:r>
          </a:p>
          <a:p>
            <a:endParaRPr lang="en-GB" sz="2000" dirty="0" smtClean="0"/>
          </a:p>
          <a:p>
            <a:pPr marL="0" indent="0">
              <a:buNone/>
            </a:pPr>
            <a:endParaRPr lang="en-GB" sz="2400" dirty="0" smtClean="0"/>
          </a:p>
          <a:p>
            <a:endParaRPr lang="en-GB" sz="2400" dirty="0"/>
          </a:p>
        </p:txBody>
      </p:sp>
    </p:spTree>
    <p:extLst>
      <p:ext uri="{BB962C8B-B14F-4D97-AF65-F5344CB8AC3E}">
        <p14:creationId xmlns:p14="http://schemas.microsoft.com/office/powerpoint/2010/main" val="20350886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7000"/>
            <a:ext cx="8229600" cy="1143000"/>
          </a:xfrm>
        </p:spPr>
        <p:txBody>
          <a:bodyPr/>
          <a:lstStyle/>
          <a:p>
            <a:r>
              <a:rPr lang="en-GB" sz="2800" dirty="0" smtClean="0">
                <a:solidFill>
                  <a:srgbClr val="0070C0"/>
                </a:solidFill>
                <a:latin typeface="Arial Rounded MT Bold" panose="020F0704030504030204" pitchFamily="34" charset="0"/>
              </a:rPr>
              <a:t>Urdu version - </a:t>
            </a:r>
            <a:r>
              <a:rPr lang="en-GB" sz="2800" dirty="0">
                <a:solidFill>
                  <a:srgbClr val="0070C0"/>
                </a:solidFill>
                <a:latin typeface="Arial Rounded MT Bold" panose="020F0704030504030204" pitchFamily="34" charset="0"/>
              </a:rPr>
              <a:t>Distribution of WEMWBS total </a:t>
            </a:r>
            <a:r>
              <a:rPr lang="en-GB" sz="2800" dirty="0" smtClean="0">
                <a:solidFill>
                  <a:srgbClr val="0070C0"/>
                </a:solidFill>
                <a:latin typeface="Arial Rounded MT Bold" panose="020F0704030504030204" pitchFamily="34" charset="0"/>
              </a:rPr>
              <a:t>Scores</a:t>
            </a:r>
            <a:endParaRPr lang="en-GB" sz="2800" dirty="0"/>
          </a:p>
        </p:txBody>
      </p:sp>
      <p:sp>
        <p:nvSpPr>
          <p:cNvPr id="4" name="Content Placeholder 3"/>
          <p:cNvSpPr>
            <a:spLocks noGrp="1"/>
          </p:cNvSpPr>
          <p:nvPr>
            <p:ph idx="1"/>
          </p:nvPr>
        </p:nvSpPr>
        <p:spPr/>
        <p:txBody>
          <a:bodyPr/>
          <a:lstStyle/>
          <a:p>
            <a:endParaRPr lang="en-GB" dirty="0"/>
          </a:p>
          <a:p>
            <a:endParaRPr lang="en-GB" dirty="0"/>
          </a:p>
          <a:p>
            <a:endParaRPr lang="en-GB" dirty="0"/>
          </a:p>
          <a:p>
            <a:endParaRPr lang="en-GB" dirty="0"/>
          </a:p>
          <a:p>
            <a:endParaRPr lang="en-GB" dirty="0">
              <a:latin typeface="Times New Roman" panose="02020603050405020304" pitchFamily="18" charset="0"/>
            </a:endParaRPr>
          </a:p>
          <a:p>
            <a:endParaRPr lang="en-GB" dirty="0"/>
          </a:p>
          <a:p>
            <a:endParaRPr lang="en-GB" dirty="0"/>
          </a:p>
          <a:p>
            <a:endParaRPr lang="en-GB" dirty="0">
              <a:latin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971600" y="1462881"/>
            <a:ext cx="6495281" cy="5204486"/>
          </a:xfrm>
          <a:prstGeom prst="rect">
            <a:avLst/>
          </a:prstGeom>
        </p:spPr>
      </p:pic>
    </p:spTree>
    <p:extLst>
      <p:ext uri="{BB962C8B-B14F-4D97-AF65-F5344CB8AC3E}">
        <p14:creationId xmlns:p14="http://schemas.microsoft.com/office/powerpoint/2010/main" val="19961811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version of WEMWBS </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113 participants mean age 50.16 (16 to 85yrs)</a:t>
            </a:r>
          </a:p>
          <a:p>
            <a:endParaRPr lang="en-GB" sz="2800" dirty="0"/>
          </a:p>
          <a:p>
            <a:r>
              <a:rPr lang="en-GB" sz="2800" dirty="0" smtClean="0"/>
              <a:t>Mean WEMWBS total score 56.92 (55.33-58.5)</a:t>
            </a:r>
          </a:p>
          <a:p>
            <a:r>
              <a:rPr lang="en-GB" sz="2800" dirty="0" smtClean="0"/>
              <a:t>Cronbach’s alpha = 0</a:t>
            </a:r>
            <a:r>
              <a:rPr lang="en-GB" sz="2800" dirty="0" smtClean="0">
                <a:solidFill>
                  <a:srgbClr val="000000"/>
                </a:solidFill>
                <a:ea typeface="Calibri" panose="020F0502020204030204" pitchFamily="34" charset="0"/>
              </a:rPr>
              <a:t>.847</a:t>
            </a:r>
            <a:endParaRPr lang="en-GB" sz="2800" dirty="0" smtClean="0"/>
          </a:p>
          <a:p>
            <a:endParaRPr lang="en-GB" dirty="0" smtClean="0"/>
          </a:p>
          <a:p>
            <a:pPr marL="0" indent="0">
              <a:buNone/>
            </a:pPr>
            <a:r>
              <a:rPr lang="en-GB" sz="2800" dirty="0" smtClean="0">
                <a:solidFill>
                  <a:prstClr val="black"/>
                </a:solidFill>
              </a:rPr>
              <a:t>English </a:t>
            </a:r>
            <a:r>
              <a:rPr lang="en-GB" sz="2800" dirty="0">
                <a:solidFill>
                  <a:prstClr val="black"/>
                </a:solidFill>
              </a:rPr>
              <a:t>population sample </a:t>
            </a:r>
            <a:r>
              <a:rPr lang="en-GB" sz="2800" dirty="0" smtClean="0">
                <a:solidFill>
                  <a:prstClr val="black"/>
                </a:solidFill>
              </a:rPr>
              <a:t>mean </a:t>
            </a:r>
            <a:r>
              <a:rPr lang="en-GB" sz="2800" dirty="0">
                <a:solidFill>
                  <a:prstClr val="black"/>
                </a:solidFill>
              </a:rPr>
              <a:t>was </a:t>
            </a:r>
            <a:r>
              <a:rPr lang="en-GB" sz="2800" dirty="0" smtClean="0">
                <a:solidFill>
                  <a:prstClr val="black"/>
                </a:solidFill>
              </a:rPr>
              <a:t>51.61(51.40-51.81) Health Survey for England 2011</a:t>
            </a:r>
            <a:endParaRPr lang="en-GB" dirty="0"/>
          </a:p>
        </p:txBody>
      </p:sp>
    </p:spTree>
    <p:extLst>
      <p:ext uri="{BB962C8B-B14F-4D97-AF65-F5344CB8AC3E}">
        <p14:creationId xmlns:p14="http://schemas.microsoft.com/office/powerpoint/2010/main" val="3222443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14313" y="974725"/>
          <a:ext cx="8786874" cy="5597771"/>
        </p:xfrm>
        <a:graphic>
          <a:graphicData uri="http://schemas.openxmlformats.org/drawingml/2006/table">
            <a:tbl>
              <a:tblPr/>
              <a:tblGrid>
                <a:gridCol w="4714908"/>
                <a:gridCol w="928694"/>
                <a:gridCol w="714380"/>
                <a:gridCol w="928694"/>
                <a:gridCol w="642942"/>
                <a:gridCol w="857256"/>
              </a:tblGrid>
              <a:tr h="500066">
                <a:tc>
                  <a:txBody>
                    <a:bodyPr/>
                    <a:lstStyle/>
                    <a:p>
                      <a:pPr algn="ctr">
                        <a:spcAft>
                          <a:spcPts val="0"/>
                        </a:spcAft>
                      </a:pPr>
                      <a:r>
                        <a:rPr lang="en-GB" sz="1800" b="1" dirty="0">
                          <a:solidFill>
                            <a:srgbClr val="000000"/>
                          </a:solidFill>
                          <a:latin typeface="Arial"/>
                          <a:ea typeface="Times New Roman"/>
                          <a:cs typeface="Times New Roman"/>
                        </a:rPr>
                        <a:t>STATEMENTS </a:t>
                      </a:r>
                      <a:endParaRPr lang="en-GB" sz="1800" dirty="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c>
                  <a:txBody>
                    <a:bodyPr/>
                    <a:lstStyle/>
                    <a:p>
                      <a:pPr algn="ctr">
                        <a:spcAft>
                          <a:spcPts val="0"/>
                        </a:spcAft>
                      </a:pPr>
                      <a:r>
                        <a:rPr lang="en-GB" sz="1600" b="1" dirty="0">
                          <a:solidFill>
                            <a:srgbClr val="000000"/>
                          </a:solidFill>
                          <a:latin typeface="Arial"/>
                          <a:ea typeface="Times New Roman"/>
                          <a:cs typeface="Times New Roman"/>
                        </a:rPr>
                        <a:t>None of the time  </a:t>
                      </a:r>
                      <a:endParaRPr lang="en-GB" sz="1600" dirty="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c>
                  <a:txBody>
                    <a:bodyPr/>
                    <a:lstStyle/>
                    <a:p>
                      <a:pPr algn="ctr">
                        <a:spcAft>
                          <a:spcPts val="0"/>
                        </a:spcAft>
                      </a:pPr>
                      <a:r>
                        <a:rPr lang="en-GB" sz="1600" b="1" dirty="0">
                          <a:solidFill>
                            <a:srgbClr val="000000"/>
                          </a:solidFill>
                          <a:latin typeface="Arial"/>
                          <a:ea typeface="Times New Roman"/>
                          <a:cs typeface="Times New Roman"/>
                        </a:rPr>
                        <a:t>Rarely</a:t>
                      </a:r>
                      <a:endParaRPr lang="en-GB" sz="16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c>
                  <a:txBody>
                    <a:bodyPr/>
                    <a:lstStyle/>
                    <a:p>
                      <a:pPr algn="ctr">
                        <a:spcAft>
                          <a:spcPts val="0"/>
                        </a:spcAft>
                      </a:pPr>
                      <a:r>
                        <a:rPr lang="en-GB" sz="1600" b="1" dirty="0">
                          <a:solidFill>
                            <a:srgbClr val="000000"/>
                          </a:solidFill>
                          <a:latin typeface="Arial"/>
                          <a:ea typeface="Times New Roman"/>
                          <a:cs typeface="Times New Roman"/>
                        </a:rPr>
                        <a:t>Some of the time </a:t>
                      </a:r>
                      <a:endParaRPr lang="en-GB" sz="16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c>
                  <a:txBody>
                    <a:bodyPr/>
                    <a:lstStyle/>
                    <a:p>
                      <a:pPr algn="ctr">
                        <a:spcAft>
                          <a:spcPts val="0"/>
                        </a:spcAft>
                      </a:pPr>
                      <a:r>
                        <a:rPr lang="en-GB" sz="1600" b="1" dirty="0">
                          <a:solidFill>
                            <a:srgbClr val="000000"/>
                          </a:solidFill>
                          <a:latin typeface="Arial"/>
                          <a:ea typeface="Times New Roman"/>
                          <a:cs typeface="Times New Roman"/>
                        </a:rPr>
                        <a:t>Often </a:t>
                      </a:r>
                      <a:endParaRPr lang="en-GB" sz="16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c>
                  <a:txBody>
                    <a:bodyPr/>
                    <a:lstStyle/>
                    <a:p>
                      <a:pPr algn="ctr">
                        <a:spcAft>
                          <a:spcPts val="0"/>
                        </a:spcAft>
                      </a:pPr>
                      <a:r>
                        <a:rPr lang="en-GB" sz="1600" b="1" dirty="0">
                          <a:solidFill>
                            <a:srgbClr val="000000"/>
                          </a:solidFill>
                          <a:latin typeface="Arial"/>
                          <a:ea typeface="Times New Roman"/>
                          <a:cs typeface="Times New Roman"/>
                        </a:rPr>
                        <a:t>All of </a:t>
                      </a:r>
                      <a:endParaRPr lang="en-GB" sz="1600" b="1" dirty="0" smtClean="0">
                        <a:solidFill>
                          <a:srgbClr val="000000"/>
                        </a:solidFill>
                        <a:latin typeface="Arial"/>
                        <a:ea typeface="Times New Roman"/>
                        <a:cs typeface="Times New Roman"/>
                      </a:endParaRPr>
                    </a:p>
                    <a:p>
                      <a:pPr algn="ctr">
                        <a:spcAft>
                          <a:spcPts val="0"/>
                        </a:spcAft>
                      </a:pPr>
                      <a:r>
                        <a:rPr lang="en-GB" sz="1600" b="1" dirty="0" smtClean="0">
                          <a:solidFill>
                            <a:srgbClr val="000000"/>
                          </a:solidFill>
                          <a:latin typeface="Arial"/>
                          <a:ea typeface="Times New Roman"/>
                          <a:cs typeface="Times New Roman"/>
                        </a:rPr>
                        <a:t>the time </a:t>
                      </a:r>
                      <a:endParaRPr lang="en-GB" sz="16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B2B2"/>
                    </a:solidFill>
                  </a:tcPr>
                </a:tc>
              </a:tr>
              <a:tr h="307662">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optimistic about the future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dirty="0">
                          <a:solidFill>
                            <a:srgbClr val="FFFF9A"/>
                          </a:solidFill>
                          <a:latin typeface="Arial"/>
                          <a:ea typeface="Times New Roman"/>
                          <a:cs typeface="Times New Roman"/>
                        </a:rPr>
                        <a:t>2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dirty="0">
                          <a:solidFill>
                            <a:srgbClr val="FFFF9A"/>
                          </a:solidFill>
                          <a:latin typeface="Arial"/>
                          <a:ea typeface="Times New Roman"/>
                          <a:cs typeface="Times New Roman"/>
                        </a:rPr>
                        <a:t>3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useful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relaxed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572">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interested in other people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dirty="0">
                          <a:solidFill>
                            <a:srgbClr val="FFFF9A"/>
                          </a:solidFill>
                          <a:latin typeface="Arial"/>
                          <a:ea typeface="Times New Roman"/>
                          <a:cs typeface="Times New Roman"/>
                        </a:rPr>
                        <a:t>2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had energy to spare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dirty="0">
                          <a:solidFill>
                            <a:srgbClr val="FFFF9A"/>
                          </a:solidFill>
                          <a:latin typeface="Arial"/>
                          <a:ea typeface="Times New Roman"/>
                          <a:cs typeface="Times New Roman"/>
                        </a:rPr>
                        <a:t>2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38">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dealing with problems well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dirty="0">
                          <a:solidFill>
                            <a:srgbClr val="FFFF9A"/>
                          </a:solidFill>
                          <a:latin typeface="Arial"/>
                          <a:ea typeface="Times New Roman"/>
                          <a:cs typeface="Times New Roman"/>
                        </a:rPr>
                        <a:t>2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thinking clearly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dirty="0">
                          <a:solidFill>
                            <a:srgbClr val="FFFF9A"/>
                          </a:solidFill>
                          <a:latin typeface="Arial"/>
                          <a:ea typeface="Times New Roman"/>
                          <a:cs typeface="Times New Roman"/>
                        </a:rPr>
                        <a:t>2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dirty="0">
                          <a:solidFill>
                            <a:srgbClr val="FFFF9A"/>
                          </a:solidFill>
                          <a:latin typeface="Arial"/>
                          <a:ea typeface="Times New Roman"/>
                          <a:cs typeface="Times New Roman"/>
                        </a:rPr>
                        <a:t>3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389">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good about myself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dirty="0">
                          <a:solidFill>
                            <a:srgbClr val="FFFF9A"/>
                          </a:solidFill>
                          <a:latin typeface="Arial"/>
                          <a:ea typeface="Times New Roman"/>
                          <a:cs typeface="Times New Roman"/>
                        </a:rPr>
                        <a:t>3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410201">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close to other people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confident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523033">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able to make up my own mind </a:t>
                      </a:r>
                      <a:endParaRPr lang="en-GB" sz="1800" dirty="0" smtClean="0">
                        <a:solidFill>
                          <a:srgbClr val="000000"/>
                        </a:solidFill>
                        <a:latin typeface="Arial"/>
                        <a:ea typeface="Times New Roman"/>
                        <a:cs typeface="Times New Roman"/>
                      </a:endParaRPr>
                    </a:p>
                    <a:p>
                      <a:pPr>
                        <a:spcAft>
                          <a:spcPts val="0"/>
                        </a:spcAft>
                      </a:pPr>
                      <a:r>
                        <a:rPr lang="en-GB" sz="1800" dirty="0" smtClean="0">
                          <a:solidFill>
                            <a:srgbClr val="000000"/>
                          </a:solidFill>
                          <a:latin typeface="Arial"/>
                          <a:ea typeface="Times New Roman"/>
                          <a:cs typeface="Times New Roman"/>
                        </a:rPr>
                        <a:t>  about things </a:t>
                      </a:r>
                      <a:endParaRPr lang="en-GB" sz="1800" dirty="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loved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dirty="0">
                          <a:solidFill>
                            <a:srgbClr val="FFFF9A"/>
                          </a:solidFill>
                          <a:latin typeface="Arial"/>
                          <a:ea typeface="Times New Roman"/>
                          <a:cs typeface="Times New Roman"/>
                        </a:rPr>
                        <a:t>1 </a:t>
                      </a:r>
                      <a:endParaRPr lang="en-GB" sz="1100" dirty="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FDFDF"/>
                    </a:solidFill>
                  </a:tcPr>
                </a:tc>
              </a:tr>
              <a:tr h="378043">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interested in new things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b="1">
                          <a:solidFill>
                            <a:srgbClr val="FFFF9A"/>
                          </a:solidFill>
                          <a:latin typeface="Arial"/>
                          <a:ea typeface="Times New Roman"/>
                          <a:cs typeface="Times New Roman"/>
                        </a:rPr>
                        <a:t>5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280">
                <a:tc>
                  <a:txBody>
                    <a:bodyPr/>
                    <a:lstStyle/>
                    <a:p>
                      <a:pPr>
                        <a:spcAft>
                          <a:spcPts val="0"/>
                        </a:spcAft>
                      </a:pPr>
                      <a:r>
                        <a:rPr lang="en-GB" sz="1800" dirty="0" smtClean="0">
                          <a:solidFill>
                            <a:srgbClr val="000000"/>
                          </a:solidFill>
                          <a:latin typeface="Arial"/>
                          <a:ea typeface="Times New Roman"/>
                          <a:cs typeface="Times New Roman"/>
                        </a:rPr>
                        <a:t>  I’ve </a:t>
                      </a:r>
                      <a:r>
                        <a:rPr lang="en-GB" sz="1800" dirty="0">
                          <a:solidFill>
                            <a:srgbClr val="000000"/>
                          </a:solidFill>
                          <a:latin typeface="Arial"/>
                          <a:ea typeface="Times New Roman"/>
                          <a:cs typeface="Times New Roman"/>
                        </a:rPr>
                        <a:t>been feeling cheerful </a:t>
                      </a:r>
                    </a:p>
                  </a:txBody>
                  <a:tcPr marL="4200" marR="420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1 </a:t>
                      </a:r>
                      <a:endParaRPr lang="en-GB" sz="1100">
                        <a:solidFill>
                          <a:srgbClr val="000000"/>
                        </a:solidFill>
                        <a:latin typeface="Arial"/>
                        <a:ea typeface="Times New Roman"/>
                        <a:cs typeface="Times New Roman"/>
                      </a:endParaRPr>
                    </a:p>
                  </a:txBody>
                  <a:tcPr marL="4200" marR="420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2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3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a:solidFill>
                            <a:srgbClr val="FFFF9A"/>
                          </a:solidFill>
                          <a:latin typeface="Arial"/>
                          <a:ea typeface="Times New Roman"/>
                          <a:cs typeface="Times New Roman"/>
                        </a:rPr>
                        <a:t>4 </a:t>
                      </a:r>
                      <a:endParaRPr lang="en-GB" sz="110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c>
                  <a:txBody>
                    <a:bodyPr/>
                    <a:lstStyle/>
                    <a:p>
                      <a:pPr algn="ctr">
                        <a:spcAft>
                          <a:spcPts val="0"/>
                        </a:spcAft>
                      </a:pPr>
                      <a:r>
                        <a:rPr lang="en-GB" sz="1100" b="1" dirty="0">
                          <a:solidFill>
                            <a:srgbClr val="FFFF9A"/>
                          </a:solidFill>
                          <a:latin typeface="Arial"/>
                          <a:ea typeface="Times New Roman"/>
                          <a:cs typeface="Times New Roman"/>
                        </a:rPr>
                        <a:t>5 </a:t>
                      </a:r>
                      <a:endParaRPr lang="en-GB" sz="1100" dirty="0">
                        <a:solidFill>
                          <a:srgbClr val="000000"/>
                        </a:solidFill>
                        <a:latin typeface="Arial"/>
                        <a:ea typeface="Times New Roman"/>
                        <a:cs typeface="Times New Roman"/>
                      </a:endParaRPr>
                    </a:p>
                  </a:txBody>
                  <a:tcPr marL="4200" marR="420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FDFDF"/>
                    </a:solidFill>
                  </a:tcPr>
                </a:tc>
              </a:tr>
            </a:tbl>
          </a:graphicData>
        </a:graphic>
      </p:graphicFrame>
      <p:sp>
        <p:nvSpPr>
          <p:cNvPr id="29811" name="Rectangle 5"/>
          <p:cNvSpPr>
            <a:spLocks noChangeArrowheads="1"/>
          </p:cNvSpPr>
          <p:nvPr/>
        </p:nvSpPr>
        <p:spPr bwMode="auto">
          <a:xfrm>
            <a:off x="1571625" y="71438"/>
            <a:ext cx="5929313" cy="708025"/>
          </a:xfrm>
          <a:prstGeom prst="rect">
            <a:avLst/>
          </a:prstGeom>
          <a:noFill/>
          <a:ln w="9525">
            <a:noFill/>
            <a:miter lim="800000"/>
            <a:headEnd/>
            <a:tailEnd/>
          </a:ln>
        </p:spPr>
        <p:txBody>
          <a:bodyPr>
            <a:spAutoFit/>
          </a:bodyPr>
          <a:lstStyle/>
          <a:p>
            <a:pPr algn="ctr" fontAlgn="base">
              <a:spcBef>
                <a:spcPct val="0"/>
              </a:spcBef>
              <a:spcAft>
                <a:spcPct val="0"/>
              </a:spcAft>
            </a:pPr>
            <a:r>
              <a:rPr lang="en-GB" sz="2000" b="1" dirty="0">
                <a:solidFill>
                  <a:prstClr val="black"/>
                </a:solidFill>
                <a:cs typeface="Times New Roman" pitchFamily="18" charset="0"/>
              </a:rPr>
              <a:t>The Warwick-Edinburgh Mental Well-being Scale           </a:t>
            </a:r>
          </a:p>
          <a:p>
            <a:pPr algn="ctr" fontAlgn="base">
              <a:spcBef>
                <a:spcPct val="0"/>
              </a:spcBef>
              <a:spcAft>
                <a:spcPct val="0"/>
              </a:spcAft>
            </a:pPr>
            <a:r>
              <a:rPr lang="en-GB" sz="2000" b="1" dirty="0">
                <a:solidFill>
                  <a:prstClr val="black"/>
                </a:solidFill>
                <a:cs typeface="Times New Roman" pitchFamily="18" charset="0"/>
              </a:rPr>
              <a:t>(WEMWBS) </a:t>
            </a:r>
            <a:endParaRPr lang="en-GB" sz="2000" dirty="0">
              <a:solidFill>
                <a:prstClr val="black"/>
              </a:solidFill>
            </a:endParaRPr>
          </a:p>
        </p:txBody>
      </p:sp>
    </p:spTree>
    <p:extLst>
      <p:ext uri="{BB962C8B-B14F-4D97-AF65-F5344CB8AC3E}">
        <p14:creationId xmlns:p14="http://schemas.microsoft.com/office/powerpoint/2010/main" val="311324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GB" sz="3200" dirty="0">
                <a:solidFill>
                  <a:srgbClr val="0070C0"/>
                </a:solidFill>
                <a:latin typeface="Arial Rounded MT Bold" panose="020F0704030504030204" pitchFamily="34" charset="0"/>
              </a:rPr>
              <a:t>Urdu version of WEMWBS </a:t>
            </a:r>
            <a:r>
              <a:rPr lang="en-GB" sz="3200" dirty="0" smtClean="0">
                <a:solidFill>
                  <a:srgbClr val="0070C0"/>
                </a:solidFill>
                <a:latin typeface="Arial Rounded MT Bold" panose="020F0704030504030204" pitchFamily="34" charset="0"/>
              </a:rPr>
              <a:t>Item </a:t>
            </a:r>
            <a:r>
              <a:rPr lang="en-GB" sz="3200" dirty="0">
                <a:solidFill>
                  <a:srgbClr val="0070C0"/>
                </a:solidFill>
                <a:latin typeface="Arial Rounded MT Bold" panose="020F0704030504030204" pitchFamily="34" charset="0"/>
              </a:rPr>
              <a:t>Total Correlations</a:t>
            </a:r>
            <a:endParaRPr lang="en-GB" dirty="0">
              <a:latin typeface="Arial Rounded MT Bold" panose="020F070403050403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25937590"/>
              </p:ext>
            </p:extLst>
          </p:nvPr>
        </p:nvGraphicFramePr>
        <p:xfrm>
          <a:off x="755576" y="1556796"/>
          <a:ext cx="7560839" cy="4894130"/>
        </p:xfrm>
        <a:graphic>
          <a:graphicData uri="http://schemas.openxmlformats.org/drawingml/2006/table">
            <a:tbl>
              <a:tblPr>
                <a:tableStyleId>{5C22544A-7EE6-4342-B048-85BDC9FD1C3A}</a:tableStyleId>
              </a:tblPr>
              <a:tblGrid>
                <a:gridCol w="3883673"/>
                <a:gridCol w="1225722"/>
                <a:gridCol w="1225722"/>
                <a:gridCol w="1225722"/>
              </a:tblGrid>
              <a:tr h="615247">
                <a:tc>
                  <a:txBody>
                    <a:bodyPr/>
                    <a:lstStyle/>
                    <a:p>
                      <a:pPr>
                        <a:lnSpc>
                          <a:spcPct val="107000"/>
                        </a:lnSpc>
                        <a:spcAft>
                          <a:spcPts val="800"/>
                        </a:spcAft>
                      </a:pPr>
                      <a:r>
                        <a:rPr lang="en-GB"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Scale Mean if Item Deleted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Corrected Item-Total Correlation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Cronbach's Alpha if Item Deleted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dirty="0">
                          <a:effectLst/>
                        </a:rPr>
                        <a:t>I've been feeling optimistic about the future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52.82</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.388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.844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dirty="0">
                          <a:effectLst/>
                        </a:rPr>
                        <a:t>I've been feeling useful</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52.88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.490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relaxed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53.02</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.470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interested in other people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53.24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.473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had energy to spare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53.61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.500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dealing with problems well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53.07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.593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thinking clearly</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52.86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.561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good about myself</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dirty="0">
                          <a:effectLst/>
                        </a:rPr>
                        <a:t>52.53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.503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close to other people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52.71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.449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.840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confident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52.62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.568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.833</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able to make up my own mind about things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52.69</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.493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loved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52.51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.418</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.841</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interested in new things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52.70</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.484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300663">
                <a:tc>
                  <a:txBody>
                    <a:bodyPr/>
                    <a:lstStyle/>
                    <a:p>
                      <a:pPr>
                        <a:lnSpc>
                          <a:spcPct val="107000"/>
                        </a:lnSpc>
                        <a:spcAft>
                          <a:spcPts val="800"/>
                        </a:spcAft>
                      </a:pPr>
                      <a:r>
                        <a:rPr lang="en-GB" sz="1400">
                          <a:effectLst/>
                        </a:rPr>
                        <a:t>I've been feeling cheerful</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en-GB" sz="1400">
                          <a:effectLst/>
                        </a:rPr>
                        <a:t>52.72</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a:effectLst/>
                        </a:rPr>
                        <a:t>.503</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nSpc>
                          <a:spcPct val="107000"/>
                        </a:lnSpc>
                        <a:spcAft>
                          <a:spcPts val="800"/>
                        </a:spcAft>
                      </a:pPr>
                      <a:r>
                        <a:rPr lang="en-GB" sz="1400" dirty="0">
                          <a:effectLst/>
                        </a:rPr>
                        <a:t>.836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bl>
          </a:graphicData>
        </a:graphic>
      </p:graphicFrame>
    </p:spTree>
    <p:extLst>
      <p:ext uri="{BB962C8B-B14F-4D97-AF65-F5344CB8AC3E}">
        <p14:creationId xmlns:p14="http://schemas.microsoft.com/office/powerpoint/2010/main" val="30396451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a:t>
            </a:r>
            <a:r>
              <a:rPr lang="en-GB" sz="3200" dirty="0">
                <a:solidFill>
                  <a:srgbClr val="0070C0"/>
                </a:solidFill>
                <a:latin typeface="Arial Rounded MT Bold" panose="020F0704030504030204" pitchFamily="34" charset="0"/>
              </a:rPr>
              <a:t>version of WEMWBS Principal component analysis</a:t>
            </a:r>
            <a:endParaRPr lang="en-GB" dirty="0">
              <a:latin typeface="Arial Rounded MT Bold" panose="020F0704030504030204" pitchFamily="34" charset="0"/>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704657" y="1772816"/>
            <a:ext cx="5734685" cy="4585335"/>
          </a:xfrm>
          <a:prstGeom prst="rect">
            <a:avLst/>
          </a:prstGeom>
          <a:noFill/>
          <a:ln>
            <a:noFill/>
          </a:ln>
        </p:spPr>
      </p:pic>
    </p:spTree>
    <p:extLst>
      <p:ext uri="{BB962C8B-B14F-4D97-AF65-F5344CB8AC3E}">
        <p14:creationId xmlns:p14="http://schemas.microsoft.com/office/powerpoint/2010/main" val="6720863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Urdu </a:t>
            </a:r>
            <a:r>
              <a:rPr lang="en-GB" sz="3200" dirty="0">
                <a:solidFill>
                  <a:srgbClr val="0070C0"/>
                </a:solidFill>
                <a:latin typeface="Arial Rounded MT Bold" panose="020F0704030504030204" pitchFamily="34" charset="0"/>
              </a:rPr>
              <a:t>version of WEMWBS Principal </a:t>
            </a:r>
            <a:r>
              <a:rPr lang="en-GB" sz="3200" dirty="0" smtClean="0">
                <a:solidFill>
                  <a:srgbClr val="0070C0"/>
                </a:solidFill>
                <a:latin typeface="Arial Rounded MT Bold" panose="020F0704030504030204" pitchFamily="34" charset="0"/>
              </a:rPr>
              <a:t>Component </a:t>
            </a:r>
            <a:r>
              <a:rPr lang="en-GB" sz="3200" dirty="0">
                <a:solidFill>
                  <a:srgbClr val="0070C0"/>
                </a:solidFill>
                <a:latin typeface="Arial Rounded MT Bold" panose="020F0704030504030204" pitchFamily="34" charset="0"/>
              </a:rPr>
              <a:t>analysis</a:t>
            </a:r>
            <a:endParaRPr lang="en-GB" dirty="0">
              <a:latin typeface="Arial Rounded MT Bold" panose="020F07040305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231733249"/>
              </p:ext>
            </p:extLst>
          </p:nvPr>
        </p:nvGraphicFramePr>
        <p:xfrm>
          <a:off x="450375" y="1417638"/>
          <a:ext cx="8229601" cy="5360319"/>
        </p:xfrm>
        <a:graphic>
          <a:graphicData uri="http://schemas.openxmlformats.org/drawingml/2006/table">
            <a:tbl>
              <a:tblPr>
                <a:tableStyleId>{5C22544A-7EE6-4342-B048-85BDC9FD1C3A}</a:tableStyleId>
              </a:tblPr>
              <a:tblGrid>
                <a:gridCol w="3678670"/>
                <a:gridCol w="1516977"/>
                <a:gridCol w="1516977"/>
                <a:gridCol w="1516977"/>
              </a:tblGrid>
              <a:tr h="195645">
                <a:tc gridSpan="4">
                  <a:txBody>
                    <a:bodyPr/>
                    <a:lstStyle/>
                    <a:p>
                      <a:pPr marL="38100" marR="38100" algn="ctr">
                        <a:lnSpc>
                          <a:spcPts val="1600"/>
                        </a:lnSpc>
                        <a:spcAft>
                          <a:spcPts val="0"/>
                        </a:spcAft>
                      </a:pPr>
                      <a:r>
                        <a:rPr lang="en-GB" sz="1600" dirty="0">
                          <a:effectLst/>
                        </a:rPr>
                        <a:t>Component</a:t>
                      </a:r>
                      <a:r>
                        <a:rPr lang="en-GB" sz="1400" dirty="0">
                          <a:effectLst/>
                        </a:rPr>
                        <a:t> </a:t>
                      </a:r>
                      <a:r>
                        <a:rPr lang="en-GB" sz="1400" dirty="0" err="1">
                          <a:effectLst/>
                        </a:rPr>
                        <a:t>Matrix</a:t>
                      </a:r>
                      <a:r>
                        <a:rPr lang="en-GB" sz="1400" baseline="30000" dirty="0" err="1">
                          <a:effectLst/>
                        </a:rPr>
                        <a:t>a</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c hMerge="1">
                  <a:txBody>
                    <a:bodyPr/>
                    <a:lstStyle/>
                    <a:p>
                      <a:endParaRPr lang="en-GB"/>
                    </a:p>
                  </a:txBody>
                  <a:tcPr/>
                </a:tc>
              </a:tr>
              <a:tr h="195645">
                <a:tc rowSpan="2">
                  <a:txBody>
                    <a:bodyPr/>
                    <a:lstStyle/>
                    <a:p>
                      <a:pPr>
                        <a:lnSpc>
                          <a:spcPct val="115000"/>
                        </a:lnSpc>
                        <a:spcAft>
                          <a:spcPts val="0"/>
                        </a:spcAft>
                      </a:pPr>
                      <a:r>
                        <a:rPr lang="en-GB" sz="1400" dirty="0">
                          <a:effectLst/>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gridSpan="3">
                  <a:txBody>
                    <a:bodyPr/>
                    <a:lstStyle/>
                    <a:p>
                      <a:pPr marL="38100" marR="38100" algn="ctr">
                        <a:lnSpc>
                          <a:spcPts val="1600"/>
                        </a:lnSpc>
                        <a:spcAft>
                          <a:spcPts val="0"/>
                        </a:spcAft>
                      </a:pPr>
                      <a:r>
                        <a:rPr lang="en-GB" sz="1600" dirty="0">
                          <a:effectLst/>
                        </a:rPr>
                        <a:t>Component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r>
              <a:tr h="195645">
                <a:tc vMerge="1">
                  <a:txBody>
                    <a:bodyPr/>
                    <a:lstStyle/>
                    <a:p>
                      <a:endParaRPr lang="en-GB"/>
                    </a:p>
                  </a:txBody>
                  <a:tcPr/>
                </a:tc>
                <a:tc>
                  <a:txBody>
                    <a:bodyPr/>
                    <a:lstStyle/>
                    <a:p>
                      <a:pPr marL="38100" marR="38100" algn="ctr">
                        <a:lnSpc>
                          <a:spcPts val="1600"/>
                        </a:lnSpc>
                        <a:spcAft>
                          <a:spcPts val="0"/>
                        </a:spcAft>
                      </a:pPr>
                      <a:r>
                        <a:rPr lang="en-GB" sz="1600" dirty="0">
                          <a:effectLst/>
                        </a:rPr>
                        <a:t>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600" dirty="0">
                          <a:effectLst/>
                        </a:rPr>
                        <a:t>2</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ctr">
                        <a:lnSpc>
                          <a:spcPts val="1600"/>
                        </a:lnSpc>
                        <a:spcAft>
                          <a:spcPts val="0"/>
                        </a:spcAft>
                      </a:pPr>
                      <a:r>
                        <a:rPr lang="en-GB" sz="1600" dirty="0">
                          <a:effectLst/>
                        </a:rPr>
                        <a:t>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dirty="0">
                          <a:effectLst/>
                        </a:rPr>
                        <a:t>I've been feeling optimistic about the future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.477</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.216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-.391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feeling useful</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.581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-.023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-.496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feeling relaxed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.553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.289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-.127</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dirty="0">
                          <a:effectLst/>
                        </a:rPr>
                        <a:t>I've been feeling interested in other people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.550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.515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.189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had energy to spare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.600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-.184</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.328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a:effectLst/>
                        </a:rPr>
                        <a:t>I've been dealing with problems well</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dirty="0">
                          <a:effectLst/>
                        </a:rPr>
                        <a:t>.686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-.198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-.046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thinking clearly</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.657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-.196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dirty="0">
                          <a:effectLst/>
                        </a:rPr>
                        <a:t>I've been feeling good about myself</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.608</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-.501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-.043</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a:effectLst/>
                        </a:rPr>
                        <a:t>I've been feeling close to other people</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.529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.320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-.145</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feeling confident</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.651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.131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-.322</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a:effectLst/>
                        </a:rPr>
                        <a:t>I've been able to make up my own mind about things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.597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-.233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-.079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feeling loved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.519</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-.543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.336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417417">
                <a:tc>
                  <a:txBody>
                    <a:bodyPr/>
                    <a:lstStyle/>
                    <a:p>
                      <a:pPr marL="38100" marR="38100">
                        <a:lnSpc>
                          <a:spcPts val="1600"/>
                        </a:lnSpc>
                        <a:spcAft>
                          <a:spcPts val="0"/>
                        </a:spcAft>
                      </a:pPr>
                      <a:r>
                        <a:rPr lang="en-GB" sz="1600">
                          <a:effectLst/>
                        </a:rPr>
                        <a:t>I've been interested in new things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.564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.353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.541</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a:txBody>
                    <a:bodyPr/>
                    <a:lstStyle/>
                    <a:p>
                      <a:pPr marL="38100" marR="38100">
                        <a:lnSpc>
                          <a:spcPts val="1600"/>
                        </a:lnSpc>
                        <a:spcAft>
                          <a:spcPts val="0"/>
                        </a:spcAft>
                      </a:pPr>
                      <a:r>
                        <a:rPr lang="en-GB" sz="1600">
                          <a:effectLst/>
                        </a:rPr>
                        <a:t>I've been feeling cheerful</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0"/>
                        </a:spcAft>
                      </a:pPr>
                      <a:r>
                        <a:rPr lang="en-GB" sz="1600">
                          <a:effectLst/>
                        </a:rPr>
                        <a:t>.585</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a:effectLst/>
                        </a:rPr>
                        <a:t>.194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38100" marR="38100" algn="r">
                        <a:lnSpc>
                          <a:spcPts val="1600"/>
                        </a:lnSpc>
                        <a:spcAft>
                          <a:spcPts val="0"/>
                        </a:spcAft>
                      </a:pPr>
                      <a:r>
                        <a:rPr lang="en-GB" sz="1600" dirty="0">
                          <a:effectLst/>
                        </a:rPr>
                        <a:t>.408</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r>
              <a:tr h="195645">
                <a:tc gridSpan="4">
                  <a:txBody>
                    <a:bodyPr/>
                    <a:lstStyle/>
                    <a:p>
                      <a:pPr marL="38100" marR="38100">
                        <a:lnSpc>
                          <a:spcPts val="1600"/>
                        </a:lnSpc>
                        <a:spcAft>
                          <a:spcPts val="0"/>
                        </a:spcAft>
                      </a:pP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GB"/>
                    </a:p>
                  </a:txBody>
                  <a:tcPr/>
                </a:tc>
                <a:tc hMerge="1">
                  <a:txBody>
                    <a:bodyPr/>
                    <a:lstStyle/>
                    <a:p>
                      <a:endParaRPr lang="en-GB"/>
                    </a:p>
                  </a:txBody>
                  <a:tcPr/>
                </a:tc>
                <a:tc hMerge="1">
                  <a:txBody>
                    <a:bodyPr/>
                    <a:lstStyle/>
                    <a:p>
                      <a:endParaRPr lang="en-GB"/>
                    </a:p>
                  </a:txBody>
                  <a:tcPr/>
                </a:tc>
              </a:tr>
              <a:tr h="195645">
                <a:tc gridSpan="4">
                  <a:txBody>
                    <a:bodyPr/>
                    <a:lstStyle/>
                    <a:p>
                      <a:pPr marL="38100" marR="38100">
                        <a:lnSpc>
                          <a:spcPts val="1600"/>
                        </a:lnSpc>
                        <a:spcAft>
                          <a:spcPts val="0"/>
                        </a:spcAft>
                      </a:pPr>
                      <a:r>
                        <a:rPr lang="en-GB" sz="1050" dirty="0">
                          <a:effectLst/>
                        </a:rPr>
                        <a:t>a. 3 components extracted.</a:t>
                      </a:r>
                      <a:endParaRPr lang="en-GB"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5496362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lstStyle/>
          <a:p>
            <a:r>
              <a:rPr lang="en-GB" sz="3200" dirty="0" smtClean="0">
                <a:solidFill>
                  <a:srgbClr val="0070C0"/>
                </a:solidFill>
                <a:latin typeface="Arial Rounded MT Bold" panose="020F0704030504030204" pitchFamily="34" charset="0"/>
              </a:rPr>
              <a:t>Summary - Urdu </a:t>
            </a:r>
            <a:r>
              <a:rPr lang="en-GB" sz="3200" dirty="0">
                <a:solidFill>
                  <a:srgbClr val="0070C0"/>
                </a:solidFill>
                <a:latin typeface="Arial Rounded MT Bold" panose="020F0704030504030204" pitchFamily="34" charset="0"/>
              </a:rPr>
              <a:t>version </a:t>
            </a:r>
          </a:p>
        </p:txBody>
      </p:sp>
      <p:sp>
        <p:nvSpPr>
          <p:cNvPr id="3" name="Content Placeholder 2"/>
          <p:cNvSpPr>
            <a:spLocks noGrp="1"/>
          </p:cNvSpPr>
          <p:nvPr>
            <p:ph idx="1"/>
          </p:nvPr>
        </p:nvSpPr>
        <p:spPr>
          <a:xfrm>
            <a:off x="642910" y="1500174"/>
            <a:ext cx="8229600" cy="5072098"/>
          </a:xfrm>
        </p:spPr>
        <p:txBody>
          <a:bodyPr>
            <a:normAutofit/>
          </a:bodyPr>
          <a:lstStyle/>
          <a:p>
            <a:pPr marL="0" indent="0">
              <a:buNone/>
            </a:pPr>
            <a:r>
              <a:rPr lang="en-GB" sz="2400" dirty="0" smtClean="0"/>
              <a:t>Quantitative </a:t>
            </a:r>
            <a:endParaRPr lang="en-GB" sz="2400" dirty="0"/>
          </a:p>
          <a:p>
            <a:pPr lvl="1"/>
            <a:r>
              <a:rPr lang="en-GB" sz="2000" dirty="0">
                <a:solidFill>
                  <a:prstClr val="black"/>
                </a:solidFill>
              </a:rPr>
              <a:t>Responses are similar to the UK population</a:t>
            </a:r>
          </a:p>
          <a:p>
            <a:pPr lvl="1"/>
            <a:r>
              <a:rPr lang="en-GB" sz="2000" dirty="0">
                <a:solidFill>
                  <a:prstClr val="black"/>
                </a:solidFill>
              </a:rPr>
              <a:t>Findings consistent with one underlying </a:t>
            </a:r>
            <a:r>
              <a:rPr lang="en-GB" sz="2000" dirty="0" smtClean="0">
                <a:solidFill>
                  <a:prstClr val="black"/>
                </a:solidFill>
              </a:rPr>
              <a:t>construct – it is measuring one thing</a:t>
            </a:r>
          </a:p>
          <a:p>
            <a:pPr lvl="1"/>
            <a:endParaRPr lang="en-GB" sz="2000" dirty="0" smtClean="0"/>
          </a:p>
          <a:p>
            <a:pPr marL="0" indent="0">
              <a:buNone/>
            </a:pPr>
            <a:r>
              <a:rPr lang="en-GB" sz="2400" dirty="0" smtClean="0"/>
              <a:t>Focus group findings</a:t>
            </a:r>
            <a:endParaRPr lang="en-GB" sz="2000" dirty="0" smtClean="0"/>
          </a:p>
          <a:p>
            <a:pPr lvl="2"/>
            <a:r>
              <a:rPr lang="en-GB" sz="2000" dirty="0">
                <a:solidFill>
                  <a:prstClr val="black"/>
                </a:solidFill>
              </a:rPr>
              <a:t>All groups were positive about the WEMWBS and were happy that it was being translated</a:t>
            </a:r>
          </a:p>
          <a:p>
            <a:pPr lvl="2"/>
            <a:r>
              <a:rPr lang="en-GB" sz="2000" dirty="0" smtClean="0"/>
              <a:t>Despite repeated cycles of translation and back translation difficulty with one question remained </a:t>
            </a:r>
          </a:p>
          <a:p>
            <a:pPr lvl="2"/>
            <a:r>
              <a:rPr lang="en-GB" sz="2000" dirty="0" smtClean="0"/>
              <a:t>Literacy was an issue – Some individuals who spoke Urdu were not able to read or write it </a:t>
            </a:r>
          </a:p>
        </p:txBody>
      </p:sp>
    </p:spTree>
    <p:extLst>
      <p:ext uri="{BB962C8B-B14F-4D97-AF65-F5344CB8AC3E}">
        <p14:creationId xmlns:p14="http://schemas.microsoft.com/office/powerpoint/2010/main" val="16058105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General Comments both Urdu and Bangla – Engagement</a:t>
            </a:r>
            <a:endParaRPr lang="en-GB" sz="3200" dirty="0"/>
          </a:p>
        </p:txBody>
      </p:sp>
      <p:sp>
        <p:nvSpPr>
          <p:cNvPr id="3" name="Content Placeholder 2"/>
          <p:cNvSpPr>
            <a:spLocks noGrp="1"/>
          </p:cNvSpPr>
          <p:nvPr>
            <p:ph idx="1"/>
          </p:nvPr>
        </p:nvSpPr>
        <p:spPr/>
        <p:txBody>
          <a:bodyPr/>
          <a:lstStyle/>
          <a:p>
            <a:pPr lvl="0"/>
            <a:r>
              <a:rPr lang="en-GB" sz="1800" dirty="0" smtClean="0"/>
              <a:t>“The </a:t>
            </a:r>
            <a:r>
              <a:rPr lang="en-GB" sz="1800" dirty="0"/>
              <a:t>older generation - that would have arrived in the 1970's (or earlier) as migrant workers, perhaps illiterate in English and Bangla. These individuals  found the translated WEMWBS most relevant and appropriate, even if read out to them on some </a:t>
            </a:r>
            <a:r>
              <a:rPr lang="en-GB" sz="1800" dirty="0" smtClean="0"/>
              <a:t>occasions”</a:t>
            </a:r>
          </a:p>
          <a:p>
            <a:pPr lvl="0"/>
            <a:r>
              <a:rPr lang="en-GB" sz="1800" dirty="0" smtClean="0"/>
              <a:t>“We </a:t>
            </a:r>
            <a:r>
              <a:rPr lang="en-GB" sz="1800" dirty="0"/>
              <a:t>also found the older females tended to initially lack confidence and had less literacy skills; however once the session started and they realised the importance and significance of the study their confidence was boosted - and in fact were probably the most engaging participants</a:t>
            </a:r>
            <a:r>
              <a:rPr lang="en-GB" sz="1800" dirty="0" smtClean="0"/>
              <a:t>.”</a:t>
            </a:r>
          </a:p>
          <a:p>
            <a:pPr lvl="0"/>
            <a:endParaRPr lang="en-GB" sz="1800" dirty="0"/>
          </a:p>
        </p:txBody>
      </p:sp>
    </p:spTree>
    <p:extLst>
      <p:ext uri="{BB962C8B-B14F-4D97-AF65-F5344CB8AC3E}">
        <p14:creationId xmlns:p14="http://schemas.microsoft.com/office/powerpoint/2010/main" val="22247376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70C0"/>
                </a:solidFill>
                <a:latin typeface="Arial Rounded MT Bold" panose="020F0704030504030204" pitchFamily="34" charset="0"/>
              </a:rPr>
              <a:t>Conclusions</a:t>
            </a:r>
            <a:endParaRPr lang="en-GB"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Methods used to translate and validate scale were effective</a:t>
            </a:r>
          </a:p>
          <a:p>
            <a:r>
              <a:rPr lang="en-GB" sz="2800" dirty="0" smtClean="0"/>
              <a:t>Translated versions were acceptable and psychometric tests confirmed validity</a:t>
            </a:r>
          </a:p>
          <a:p>
            <a:r>
              <a:rPr lang="en-GB" sz="2800" dirty="0" smtClean="0"/>
              <a:t>Both Urdu and Bangla translations of the WEMWBS are fit for purpose</a:t>
            </a:r>
          </a:p>
          <a:p>
            <a:pPr marL="0" indent="0">
              <a:buNone/>
            </a:pPr>
            <a:endParaRPr lang="en-GB" sz="2800" dirty="0" smtClean="0"/>
          </a:p>
          <a:p>
            <a:endParaRPr lang="en-GB" sz="2800" dirty="0" smtClean="0"/>
          </a:p>
          <a:p>
            <a:endParaRPr lang="en-GB" dirty="0"/>
          </a:p>
        </p:txBody>
      </p:sp>
    </p:spTree>
    <p:extLst>
      <p:ext uri="{BB962C8B-B14F-4D97-AF65-F5344CB8AC3E}">
        <p14:creationId xmlns:p14="http://schemas.microsoft.com/office/powerpoint/2010/main" val="18446405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70C0"/>
                </a:solidFill>
                <a:latin typeface="Arial Rounded MT Bold" panose="020F0704030504030204" pitchFamily="34" charset="0"/>
              </a:rPr>
              <a:t>Future plans</a:t>
            </a:r>
            <a:endParaRPr lang="en-GB"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Urdu and Bengali versions developed in Rochdale will be published in a peer reviewed journal </a:t>
            </a:r>
          </a:p>
          <a:p>
            <a:r>
              <a:rPr lang="en-GB" sz="2800" dirty="0" smtClean="0"/>
              <a:t>Urdu and Bangla versions of the WEMWBS can be used in Rochdale and elsewhere to evaluate interventions e.g. walking programs to increase exercise and improve wellbeing</a:t>
            </a:r>
          </a:p>
          <a:p>
            <a:r>
              <a:rPr lang="en-GB" sz="2800" dirty="0" smtClean="0"/>
              <a:t>Can be RCTs or observational studies.</a:t>
            </a:r>
          </a:p>
        </p:txBody>
      </p:sp>
    </p:spTree>
    <p:extLst>
      <p:ext uri="{BB962C8B-B14F-4D97-AF65-F5344CB8AC3E}">
        <p14:creationId xmlns:p14="http://schemas.microsoft.com/office/powerpoint/2010/main" val="20707292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GB" sz="4400" dirty="0" smtClean="0">
                <a:solidFill>
                  <a:srgbClr val="0070C0"/>
                </a:solidFill>
              </a:rPr>
              <a:t>Thank you</a:t>
            </a:r>
            <a:endParaRPr lang="en-GB" sz="4400" dirty="0">
              <a:solidFill>
                <a:srgbClr val="0070C0"/>
              </a:solidFill>
            </a:endParaRPr>
          </a:p>
        </p:txBody>
      </p:sp>
    </p:spTree>
    <p:extLst>
      <p:ext uri="{BB962C8B-B14F-4D97-AF65-F5344CB8AC3E}">
        <p14:creationId xmlns:p14="http://schemas.microsoft.com/office/powerpoint/2010/main" val="3812253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solidFill>
                  <a:srgbClr val="0070C0"/>
                </a:solidFill>
                <a:latin typeface="Arial Rounded MT Bold" panose="020F0704030504030204" pitchFamily="34" charset="0"/>
              </a:rPr>
              <a:t>WEMWBS Validation and Use so far</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noAutofit/>
          </a:bodyPr>
          <a:lstStyle/>
          <a:p>
            <a:pPr marL="342900" lvl="1" indent="-342900">
              <a:buFont typeface="Arial" charset="0"/>
              <a:buChar char="•"/>
            </a:pPr>
            <a:r>
              <a:rPr lang="en-GB" sz="2400" dirty="0" smtClean="0"/>
              <a:t>Validated in a student sample in Warwick and Edinburgh and a random sample of general population in Scotland.  Also recently in secondary schoolchildren, a population sample in Northern Ireland and among people with Chinese and Pakistani family background living in Birmingham.</a:t>
            </a:r>
          </a:p>
          <a:p>
            <a:r>
              <a:rPr lang="en-GB" sz="2400" dirty="0" smtClean="0"/>
              <a:t>Used in</a:t>
            </a:r>
          </a:p>
          <a:p>
            <a:pPr lvl="1"/>
            <a:r>
              <a:rPr lang="en-GB" sz="2400" dirty="0" smtClean="0"/>
              <a:t>Surveys – </a:t>
            </a:r>
            <a:r>
              <a:rPr lang="en-GB" sz="2400" dirty="0" err="1" smtClean="0"/>
              <a:t>eg</a:t>
            </a:r>
            <a:r>
              <a:rPr lang="en-GB" sz="2400" dirty="0" smtClean="0"/>
              <a:t> Health survey for England</a:t>
            </a:r>
          </a:p>
          <a:p>
            <a:pPr lvl="1"/>
            <a:r>
              <a:rPr lang="en-GB" sz="2400" dirty="0" smtClean="0"/>
              <a:t>Interventions: </a:t>
            </a:r>
            <a:r>
              <a:rPr lang="en-GB" sz="2400" dirty="0" err="1" smtClean="0"/>
              <a:t>eg</a:t>
            </a:r>
            <a:r>
              <a:rPr lang="en-GB" sz="2400" dirty="0" smtClean="0"/>
              <a:t> Parenting programme </a:t>
            </a:r>
          </a:p>
          <a:p>
            <a:pPr lvl="1"/>
            <a:r>
              <a:rPr lang="en-GB" sz="2400" dirty="0" smtClean="0"/>
              <a:t>Longitudinal and panel studies - NCDS 1958 Birth cohort: 2008 sweep</a:t>
            </a:r>
          </a:p>
        </p:txBody>
      </p:sp>
    </p:spTree>
    <p:extLst>
      <p:ext uri="{BB962C8B-B14F-4D97-AF65-F5344CB8AC3E}">
        <p14:creationId xmlns:p14="http://schemas.microsoft.com/office/powerpoint/2010/main" val="176085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Strengths of the WEMWBS</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r>
              <a:rPr lang="en-GB" sz="2800" dirty="0" smtClean="0"/>
              <a:t>Positive wording – Study participants and patients have said they prefer the WEMWBS to negatively worded questionnaires and believe that the statements are relevant to wellbeing</a:t>
            </a:r>
          </a:p>
          <a:p>
            <a:r>
              <a:rPr lang="en-GB" sz="2800" dirty="0" smtClean="0"/>
              <a:t>Normal distribution in general population</a:t>
            </a:r>
          </a:p>
          <a:p>
            <a:r>
              <a:rPr lang="en-GB" sz="2800" dirty="0" smtClean="0"/>
              <a:t>Sensitive to change – useful for evaluating interventions</a:t>
            </a:r>
          </a:p>
          <a:p>
            <a:endParaRPr lang="en-GB" dirty="0" smtClean="0"/>
          </a:p>
        </p:txBody>
      </p:sp>
    </p:spTree>
    <p:extLst>
      <p:ext uri="{BB962C8B-B14F-4D97-AF65-F5344CB8AC3E}">
        <p14:creationId xmlns:p14="http://schemas.microsoft.com/office/powerpoint/2010/main" val="1022923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solidFill>
                  <a:srgbClr val="0070C0"/>
                </a:solidFill>
                <a:latin typeface="Arial Rounded MT Bold" panose="020F0704030504030204" pitchFamily="34" charset="0"/>
              </a:rPr>
              <a:t>Background to Study</a:t>
            </a:r>
            <a:endParaRPr lang="en-GB" sz="40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pPr marL="0" lvl="0" indent="0">
              <a:lnSpc>
                <a:spcPct val="115000"/>
              </a:lnSpc>
              <a:spcAft>
                <a:spcPts val="1000"/>
              </a:spcAft>
              <a:buNone/>
            </a:pPr>
            <a:r>
              <a:rPr lang="en-GB" dirty="0" smtClean="0">
                <a:ea typeface="Calibri"/>
                <a:cs typeface="Times New Roman"/>
              </a:rPr>
              <a:t>Need to develop translated versions - m</a:t>
            </a:r>
            <a:r>
              <a:rPr lang="en-GB" dirty="0" smtClean="0">
                <a:solidFill>
                  <a:prstClr val="black"/>
                </a:solidFill>
                <a:ea typeface="Calibri"/>
                <a:cs typeface="Times New Roman"/>
              </a:rPr>
              <a:t>ulticultural </a:t>
            </a:r>
            <a:r>
              <a:rPr lang="en-GB" dirty="0">
                <a:solidFill>
                  <a:prstClr val="black"/>
                </a:solidFill>
                <a:ea typeface="Calibri"/>
                <a:cs typeface="Times New Roman"/>
              </a:rPr>
              <a:t>communities and requests from abroad</a:t>
            </a:r>
          </a:p>
          <a:p>
            <a:pPr marL="0" indent="0">
              <a:lnSpc>
                <a:spcPct val="115000"/>
              </a:lnSpc>
              <a:spcAft>
                <a:spcPts val="1000"/>
              </a:spcAft>
              <a:buNone/>
            </a:pPr>
            <a:r>
              <a:rPr lang="en-GB" dirty="0" smtClean="0">
                <a:ea typeface="Calibri"/>
                <a:cs typeface="Times New Roman"/>
              </a:rPr>
              <a:t>We aimed to </a:t>
            </a:r>
            <a:r>
              <a:rPr lang="en-GB" dirty="0">
                <a:ea typeface="Calibri"/>
                <a:cs typeface="Times New Roman"/>
              </a:rPr>
              <a:t>deliver a robust, validated tool that will be available to measure the wellbeing of the Bengali and Urdu speaking population of </a:t>
            </a:r>
            <a:r>
              <a:rPr lang="en-GB" dirty="0" smtClean="0">
                <a:ea typeface="Calibri"/>
                <a:cs typeface="Times New Roman"/>
              </a:rPr>
              <a:t>Rochdale </a:t>
            </a:r>
            <a:r>
              <a:rPr lang="en-GB" dirty="0">
                <a:ea typeface="Calibri"/>
                <a:cs typeface="Times New Roman"/>
              </a:rPr>
              <a:t>and elsewhere.</a:t>
            </a:r>
          </a:p>
          <a:p>
            <a:endParaRPr lang="en-GB" dirty="0"/>
          </a:p>
        </p:txBody>
      </p:sp>
    </p:spTree>
    <p:extLst>
      <p:ext uri="{BB962C8B-B14F-4D97-AF65-F5344CB8AC3E}">
        <p14:creationId xmlns:p14="http://schemas.microsoft.com/office/powerpoint/2010/main" val="1063134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solidFill>
                  <a:srgbClr val="0070C0"/>
                </a:solidFill>
                <a:latin typeface="Arial Rounded MT Bold" panose="020F0704030504030204" pitchFamily="34" charset="0"/>
              </a:rPr>
              <a:t>Methods</a:t>
            </a:r>
            <a:endParaRPr lang="en-GB" sz="36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Translation of the WEMWBS in Bengali and Urdu</a:t>
            </a:r>
          </a:p>
          <a:p>
            <a:pPr marL="514350" indent="-514350">
              <a:buFont typeface="+mj-lt"/>
              <a:buAutoNum type="arabicPeriod"/>
            </a:pPr>
            <a:r>
              <a:rPr lang="en-GB" dirty="0" smtClean="0"/>
              <a:t>Validation of translated versions</a:t>
            </a:r>
          </a:p>
          <a:p>
            <a:pPr lvl="1"/>
            <a:r>
              <a:rPr lang="en-GB" dirty="0" smtClean="0"/>
              <a:t>Qualitative – Focus groups among Urdu and Bengali speakers</a:t>
            </a:r>
          </a:p>
          <a:p>
            <a:pPr lvl="1"/>
            <a:r>
              <a:rPr lang="en-GB" dirty="0">
                <a:solidFill>
                  <a:prstClr val="black"/>
                </a:solidFill>
              </a:rPr>
              <a:t>Quantitative – Psychometric analysis of sample of questionnaires completed by Urdu and Bengali </a:t>
            </a:r>
            <a:r>
              <a:rPr lang="en-GB" dirty="0" smtClean="0">
                <a:solidFill>
                  <a:prstClr val="black"/>
                </a:solidFill>
              </a:rPr>
              <a:t>speakers</a:t>
            </a:r>
            <a:endParaRPr lang="en-GB" dirty="0">
              <a:solidFill>
                <a:prstClr val="black"/>
              </a:solidFill>
            </a:endParaRPr>
          </a:p>
        </p:txBody>
      </p:sp>
    </p:spTree>
    <p:extLst>
      <p:ext uri="{BB962C8B-B14F-4D97-AF65-F5344CB8AC3E}">
        <p14:creationId xmlns:p14="http://schemas.microsoft.com/office/powerpoint/2010/main" val="211485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Translation Challenges</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p:txBody>
          <a:bodyPr/>
          <a:lstStyle/>
          <a:p>
            <a:pPr lvl="0"/>
            <a:r>
              <a:rPr lang="en-GB" sz="2800" dirty="0">
                <a:solidFill>
                  <a:prstClr val="black"/>
                </a:solidFill>
              </a:rPr>
              <a:t>Not simple! Language </a:t>
            </a:r>
            <a:r>
              <a:rPr lang="en-GB" sz="2800" dirty="0" smtClean="0">
                <a:solidFill>
                  <a:prstClr val="black"/>
                </a:solidFill>
              </a:rPr>
              <a:t>usage is </a:t>
            </a:r>
            <a:r>
              <a:rPr lang="en-GB" sz="2800" dirty="0">
                <a:solidFill>
                  <a:prstClr val="black"/>
                </a:solidFill>
              </a:rPr>
              <a:t>complex and translation of meaning is not always straightforward</a:t>
            </a:r>
            <a:r>
              <a:rPr lang="en-GB" sz="2800" dirty="0" smtClean="0">
                <a:solidFill>
                  <a:prstClr val="black"/>
                </a:solidFill>
              </a:rPr>
              <a:t>.  </a:t>
            </a:r>
          </a:p>
          <a:p>
            <a:pPr lvl="0"/>
            <a:r>
              <a:rPr lang="en-GB" sz="2800" dirty="0" smtClean="0">
                <a:solidFill>
                  <a:prstClr val="black"/>
                </a:solidFill>
              </a:rPr>
              <a:t>There are many languages spoken in Bangladesh and Pakistan - Urdu or Bengali may not be the only or first language spoken.</a:t>
            </a:r>
            <a:endParaRPr lang="en-GB" sz="2800" dirty="0">
              <a:solidFill>
                <a:prstClr val="black"/>
              </a:solidFill>
            </a:endParaRPr>
          </a:p>
          <a:p>
            <a:pPr lvl="0"/>
            <a:r>
              <a:rPr lang="en-GB" sz="2800" dirty="0" smtClean="0">
                <a:solidFill>
                  <a:prstClr val="black"/>
                </a:solidFill>
              </a:rPr>
              <a:t>Bengali </a:t>
            </a:r>
            <a:r>
              <a:rPr lang="en-GB" sz="2800" dirty="0">
                <a:solidFill>
                  <a:prstClr val="black"/>
                </a:solidFill>
              </a:rPr>
              <a:t>and Urdu language speakers ability to read and write the text is </a:t>
            </a:r>
            <a:r>
              <a:rPr lang="en-GB" sz="2800" dirty="0" smtClean="0">
                <a:solidFill>
                  <a:prstClr val="black"/>
                </a:solidFill>
              </a:rPr>
              <a:t>variable and forms of the language vary from formal academic to popular.</a:t>
            </a:r>
          </a:p>
          <a:p>
            <a:pPr marL="0" lvl="0" indent="0">
              <a:buNone/>
            </a:pPr>
            <a:endParaRPr lang="en-GB" sz="2800" dirty="0" smtClean="0">
              <a:solidFill>
                <a:prstClr val="black"/>
              </a:solidFill>
            </a:endParaRPr>
          </a:p>
          <a:p>
            <a:pPr marL="0" lvl="0" indent="0">
              <a:buNone/>
            </a:pPr>
            <a:endParaRPr lang="en-GB" dirty="0"/>
          </a:p>
        </p:txBody>
      </p:sp>
    </p:spTree>
    <p:extLst>
      <p:ext uri="{BB962C8B-B14F-4D97-AF65-F5344CB8AC3E}">
        <p14:creationId xmlns:p14="http://schemas.microsoft.com/office/powerpoint/2010/main" val="1547698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solidFill>
                  <a:srgbClr val="0070C0"/>
                </a:solidFill>
                <a:latin typeface="Arial Rounded MT Bold" panose="020F0704030504030204" pitchFamily="34" charset="0"/>
              </a:rPr>
              <a:t>Translation Process</a:t>
            </a:r>
            <a:endParaRPr lang="en-GB" sz="3200" dirty="0">
              <a:solidFill>
                <a:srgbClr val="0070C0"/>
              </a:solidFill>
              <a:latin typeface="Arial Rounded MT Bold" panose="020F0704030504030204" pitchFamily="34" charset="0"/>
            </a:endParaRPr>
          </a:p>
        </p:txBody>
      </p:sp>
      <p:sp>
        <p:nvSpPr>
          <p:cNvPr id="3" name="Content Placeholder 2"/>
          <p:cNvSpPr>
            <a:spLocks noGrp="1"/>
          </p:cNvSpPr>
          <p:nvPr>
            <p:ph idx="1"/>
          </p:nvPr>
        </p:nvSpPr>
        <p:spPr>
          <a:xfrm>
            <a:off x="395536" y="1916832"/>
            <a:ext cx="8229600" cy="4525963"/>
          </a:xfrm>
        </p:spPr>
        <p:txBody>
          <a:bodyPr/>
          <a:lstStyle/>
          <a:p>
            <a:pPr lvl="0"/>
            <a:r>
              <a:rPr lang="en-GB" sz="2800" dirty="0" smtClean="0">
                <a:solidFill>
                  <a:prstClr val="black"/>
                </a:solidFill>
              </a:rPr>
              <a:t>First translation by two translators - language as </a:t>
            </a:r>
            <a:r>
              <a:rPr lang="en-GB" sz="2800" dirty="0">
                <a:solidFill>
                  <a:prstClr val="black"/>
                </a:solidFill>
              </a:rPr>
              <a:t>simple and clear as </a:t>
            </a:r>
            <a:r>
              <a:rPr lang="en-GB" sz="2800" dirty="0" smtClean="0">
                <a:solidFill>
                  <a:prstClr val="black"/>
                </a:solidFill>
              </a:rPr>
              <a:t>possible – consensus by discussion between them</a:t>
            </a:r>
            <a:endParaRPr lang="en-GB" sz="2800" dirty="0" smtClean="0"/>
          </a:p>
          <a:p>
            <a:r>
              <a:rPr lang="en-GB" sz="2800" dirty="0" smtClean="0"/>
              <a:t>Back translation by at least two people who have not seen the original in English</a:t>
            </a:r>
          </a:p>
          <a:p>
            <a:r>
              <a:rPr lang="en-GB" sz="2800" dirty="0" smtClean="0"/>
              <a:t>Review of back translations by expert committee</a:t>
            </a:r>
          </a:p>
          <a:p>
            <a:r>
              <a:rPr lang="en-GB" sz="2800" dirty="0" smtClean="0"/>
              <a:t>Feedback to translators </a:t>
            </a:r>
          </a:p>
          <a:p>
            <a:r>
              <a:rPr lang="en-GB" sz="2800" dirty="0" smtClean="0"/>
              <a:t>Further back translation and further evaluation by committee</a:t>
            </a:r>
          </a:p>
          <a:p>
            <a:endParaRPr lang="en-GB" dirty="0"/>
          </a:p>
        </p:txBody>
      </p:sp>
    </p:spTree>
    <p:extLst>
      <p:ext uri="{BB962C8B-B14F-4D97-AF65-F5344CB8AC3E}">
        <p14:creationId xmlns:p14="http://schemas.microsoft.com/office/powerpoint/2010/main" val="4746479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1340</TotalTime>
  <Words>2519</Words>
  <Application>Microsoft Macintosh PowerPoint</Application>
  <PresentationFormat>On-screen Show (4:3)</PresentationFormat>
  <Paragraphs>501</Paragraphs>
  <Slides>37</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37</vt:i4>
      </vt:variant>
    </vt:vector>
  </HeadingPairs>
  <TitlesOfParts>
    <vt:vector size="46" baseType="lpstr">
      <vt:lpstr>Angsana New</vt:lpstr>
      <vt:lpstr>Arial</vt:lpstr>
      <vt:lpstr>Arial Rounded MT Bold</vt:lpstr>
      <vt:lpstr>Calibri</vt:lpstr>
      <vt:lpstr>Cambria Math</vt:lpstr>
      <vt:lpstr>CordiaUPC</vt:lpstr>
      <vt:lpstr>Times New Roman</vt:lpstr>
      <vt:lpstr>1_Office Theme</vt:lpstr>
      <vt:lpstr>Office Theme</vt:lpstr>
      <vt:lpstr>Translation and Validation of the Warwick Edinburgh Mental Wellbeing Scale (WEMWBS) in Urdu and Bengali    Frances Taggart - Medical School, University of Warwick  Shabnam Sardar, Michael Taylor, Sarah Stewart-Brown Funded by Heywood, Middleton and Rochdale PCT   Five Ways to Wellbeing Conference  9 December 2013, Rochdale Town Hall </vt:lpstr>
      <vt:lpstr>The WEMWBS Mental Wellbeing Scale</vt:lpstr>
      <vt:lpstr>PowerPoint Presentation</vt:lpstr>
      <vt:lpstr>WEMWBS Validation and Use so far</vt:lpstr>
      <vt:lpstr>Strengths of the WEMWBS</vt:lpstr>
      <vt:lpstr>Background to Study</vt:lpstr>
      <vt:lpstr>Methods</vt:lpstr>
      <vt:lpstr>Translation Challenges</vt:lpstr>
      <vt:lpstr>Translation Process</vt:lpstr>
      <vt:lpstr>Validation Methods - Rochdale</vt:lpstr>
      <vt:lpstr>Qualitative study in Rochdale Oldham</vt:lpstr>
      <vt:lpstr>Results – Bangla qualitative</vt:lpstr>
      <vt:lpstr>Bangla Comments - Acceptability</vt:lpstr>
      <vt:lpstr>Bangla Comments - Literacy</vt:lpstr>
      <vt:lpstr>Comments on WEMWBS Questions in Bangla</vt:lpstr>
      <vt:lpstr>Results – Bangla Quantitative</vt:lpstr>
      <vt:lpstr>Bangla version - Distribution of WEMWBS total Scores for Rochdale</vt:lpstr>
      <vt:lpstr>Bangla version of WEMWBS in Rochdale and Oldham - analysis</vt:lpstr>
      <vt:lpstr>Bangla Version Item Total Correlations</vt:lpstr>
      <vt:lpstr>Bangla version of WEMWBS Principal component analysis</vt:lpstr>
      <vt:lpstr>Principal Component Analysis</vt:lpstr>
      <vt:lpstr>Summary - Bangla version </vt:lpstr>
      <vt:lpstr>Results – Urdu qualitative</vt:lpstr>
      <vt:lpstr>Urdu Qualitative – Acceptability</vt:lpstr>
      <vt:lpstr>Urdu Qualitative – Literacy</vt:lpstr>
      <vt:lpstr>Urdu Qualitative – Some Negative Comments</vt:lpstr>
      <vt:lpstr>Comments on WEMWBS Questions in Urdu</vt:lpstr>
      <vt:lpstr>Urdu version - Distribution of WEMWBS total Scores</vt:lpstr>
      <vt:lpstr>Urdu version of WEMWBS </vt:lpstr>
      <vt:lpstr>Urdu version of WEMWBS Item Total Correlations</vt:lpstr>
      <vt:lpstr>Urdu version of WEMWBS Principal component analysis</vt:lpstr>
      <vt:lpstr>Urdu version of WEMWBS Principal Component analysis</vt:lpstr>
      <vt:lpstr>Summary - Urdu version </vt:lpstr>
      <vt:lpstr>General Comments both Urdu and Bangla – Engagement</vt:lpstr>
      <vt:lpstr>Conclusions</vt:lpstr>
      <vt:lpstr>Future plans</vt:lpstr>
      <vt:lpstr>PowerPoint Presentation</vt:lpstr>
    </vt:vector>
  </TitlesOfParts>
  <Company>University of Warwick</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Taggart, Frances</dc:creator>
  <cp:lastModifiedBy>Sidbury, Lucinda</cp:lastModifiedBy>
  <cp:revision>169</cp:revision>
  <cp:lastPrinted>2013-12-05T14:51:22Z</cp:lastPrinted>
  <dcterms:created xsi:type="dcterms:W3CDTF">2013-11-18T11:57:37Z</dcterms:created>
  <dcterms:modified xsi:type="dcterms:W3CDTF">2019-02-14T15:50:39Z</dcterms:modified>
</cp:coreProperties>
</file>