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40"/>
  </p:notesMasterIdLst>
  <p:handoutMasterIdLst>
    <p:handoutMasterId r:id="rId41"/>
  </p:handoutMasterIdLst>
  <p:sldIdLst>
    <p:sldId id="352" r:id="rId2"/>
    <p:sldId id="308" r:id="rId3"/>
    <p:sldId id="351" r:id="rId4"/>
    <p:sldId id="302" r:id="rId5"/>
    <p:sldId id="290" r:id="rId6"/>
    <p:sldId id="296" r:id="rId7"/>
    <p:sldId id="297" r:id="rId8"/>
    <p:sldId id="292" r:id="rId9"/>
    <p:sldId id="298" r:id="rId10"/>
    <p:sldId id="299" r:id="rId11"/>
    <p:sldId id="382" r:id="rId12"/>
    <p:sldId id="307" r:id="rId13"/>
    <p:sldId id="318" r:id="rId14"/>
    <p:sldId id="328" r:id="rId15"/>
    <p:sldId id="323" r:id="rId16"/>
    <p:sldId id="349" r:id="rId17"/>
    <p:sldId id="391" r:id="rId18"/>
    <p:sldId id="384" r:id="rId19"/>
    <p:sldId id="383" r:id="rId20"/>
    <p:sldId id="402" r:id="rId21"/>
    <p:sldId id="400" r:id="rId22"/>
    <p:sldId id="398" r:id="rId23"/>
    <p:sldId id="388" r:id="rId24"/>
    <p:sldId id="387" r:id="rId25"/>
    <p:sldId id="395" r:id="rId26"/>
    <p:sldId id="396" r:id="rId27"/>
    <p:sldId id="389" r:id="rId28"/>
    <p:sldId id="390" r:id="rId29"/>
    <p:sldId id="386" r:id="rId30"/>
    <p:sldId id="401" r:id="rId31"/>
    <p:sldId id="397" r:id="rId32"/>
    <p:sldId id="399" r:id="rId33"/>
    <p:sldId id="316" r:id="rId34"/>
    <p:sldId id="312" r:id="rId35"/>
    <p:sldId id="317" r:id="rId36"/>
    <p:sldId id="306" r:id="rId37"/>
    <p:sldId id="403" r:id="rId38"/>
    <p:sldId id="332" r:id="rId39"/>
  </p:sldIdLst>
  <p:sldSz cx="9144000" cy="5143500" type="screen16x9"/>
  <p:notesSz cx="6858000" cy="9144000"/>
  <p:embeddedFontLst>
    <p:embeddedFont>
      <p:font typeface="Calibri" panose="020F0502020204030204" pitchFamily="34" charset="0"/>
      <p:regular r:id="rId42"/>
      <p:bold r:id="rId43"/>
      <p:italic r:id="rId44"/>
      <p:boldItalic r:id="rId45"/>
    </p:embeddedFont>
    <p:embeddedFont>
      <p:font typeface="Cambria Math" panose="02040503050406030204" pitchFamily="18" charset="0"/>
      <p:regular r:id="rId46"/>
    </p:embeddedFont>
    <p:embeddedFont>
      <p:font typeface="Curlz MT" panose="04040404050702020202" pitchFamily="82" charset="0"/>
      <p:regular r:id="rId47"/>
    </p:embeddedFont>
    <p:embeddedFont>
      <p:font typeface="Lato" panose="020F0502020204030203" pitchFamily="34" charset="0"/>
      <p:regular r:id="rId48"/>
    </p:embeddedFont>
  </p:embeddedFontLst>
  <p:custDataLst>
    <p:tags r:id="rId49"/>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80808"/>
    <a:srgbClr val="AEC0D2"/>
    <a:srgbClr val="A91A0A"/>
    <a:srgbClr val="5665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12" autoAdjust="0"/>
  </p:normalViewPr>
  <p:slideViewPr>
    <p:cSldViewPr snapToGrid="0">
      <p:cViewPr varScale="1">
        <p:scale>
          <a:sx n="142" d="100"/>
          <a:sy n="142" d="100"/>
        </p:scale>
        <p:origin x="714" y="126"/>
      </p:cViewPr>
      <p:guideLst/>
    </p:cSldViewPr>
  </p:slideViewPr>
  <p:outlineViewPr>
    <p:cViewPr>
      <p:scale>
        <a:sx n="33" d="100"/>
        <a:sy n="33" d="100"/>
      </p:scale>
      <p:origin x="0" y="-822"/>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4.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handoutMaster" Target="handoutMasters/handoutMaster1.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12/04/2021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608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2793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21068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64106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45533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76629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99999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bg1"/>
        </a:solidFill>
        <a:effectLst/>
      </p:bgPr>
    </p:bg>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bg1"/>
        </a:solidFill>
        <a:effectLst/>
      </p:bgPr>
    </p:bg>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bg>
      <p:bgPr>
        <a:solidFill>
          <a:schemeClr val="bg1"/>
        </a:solidFill>
        <a:effectLst/>
      </p:bgPr>
    </p:bg>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bg1"/>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creativecommons.org/licenses/by-sa/3.0/" TargetMode="External"/><Relationship Id="rId4" Type="http://schemas.openxmlformats.org/officeDocument/2006/relationships/hyperlink" Target="http://2009.igem.org/Team:UQ-Australia/Tea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support.microsoft.com/en-us/office/title-a-slide-c5286802-495a-4b47-a8ae-212fb8a7dc74"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s://webaim.org/resources/contrastchecker/"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s://support.microsoft.com/en-us/topic/change-data-markers-in-a-line-scatter-or-radar-chart-8e91c157-1c9c-4852-9657-1e2e1317f415"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hyperlink" Target="https://www.w3.org/WAI/tutorials/images/complex/#long-descriptions"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hyperlink" Target="https://www.washington.edu/accessibility/links/" TargetMode="External"/><Relationship Id="rId3" Type="http://schemas.openxmlformats.org/officeDocument/2006/relationships/image" Target="../media/image8.svg"/><Relationship Id="rId7" Type="http://schemas.openxmlformats.org/officeDocument/2006/relationships/hyperlink" Target="https://webaim.org/techniques/hypertext/link_text" TargetMode="External"/><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hyperlink" Target="https://bitly.com/" TargetMode="External"/><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hyperlink" Target="https://support.microsoft.com/en-us/office/add-a-hyperlink-to-a-slide-239c6c94-d52f-480c-99ae-8b0acf7df6d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hyperlink" Target="https://support.microsoft.com/en-us/office/add-closed-captions-or-subtitles-to-media-in-powerpoint-df091537-fb22-4507-898f-2358ddc0df18" TargetMode="Externa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hyperlink" Target="https://support.microsoft.com/en-us/office/make-slides-easier-to-read-by-using-the-reading-order-pane-863b5c1c-4f19-45ec-96e6-93a6457f5e1c"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18" Type="http://schemas.openxmlformats.org/officeDocument/2006/relationships/hyperlink" Target="https://web.microsoftstream.com/video/fca160c1-b013-4c27-8bb0-fc9df3c361cc"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17" Type="http://schemas.openxmlformats.org/officeDocument/2006/relationships/hyperlink" Target="https://web.microsoftstream.com/video/afc5f70f-def2-4d21-89ed-fe3db8555160"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livewarwickac-my.sharepoint.com/:w:/g/personal/u1671773_live_warwick_ac_uk/EZO72_nOnN5Igkl0bDG_DLsBvx6hvaW7FBGVloMdJ4i_cQ" TargetMode="External"/><Relationship Id="rId2" Type="http://schemas.openxmlformats.org/officeDocument/2006/relationships/hyperlink" Target="https://web.microsoftstream.com/video/021b7345-6239-4e59-a920-b83043287aaf" TargetMode="External"/><Relationship Id="rId1" Type="http://schemas.openxmlformats.org/officeDocument/2006/relationships/slideLayout" Target="../slideLayouts/slideLayout4.xml"/><Relationship Id="rId4" Type="http://schemas.openxmlformats.org/officeDocument/2006/relationships/hyperlink" Target="https://youtu.be/BpknXXJV1ZU"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ki/File:Milestone_on_the_Worcester_Road_-_geograph.org.uk_-_1778056.jpg" TargetMode="External"/><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5FE4D1-3EEF-49CF-98AA-F89665FCB1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41" y="0"/>
            <a:ext cx="9131318" cy="5143500"/>
          </a:xfrm>
          <a:prstGeom prst="rect">
            <a:avLst/>
          </a:prstGeom>
        </p:spPr>
      </p:pic>
      <p:sp>
        <p:nvSpPr>
          <p:cNvPr id="8" name="Title 7">
            <a:extLst>
              <a:ext uri="{FF2B5EF4-FFF2-40B4-BE49-F238E27FC236}">
                <a16:creationId xmlns:a16="http://schemas.microsoft.com/office/drawing/2014/main" id="{68D8DB06-3612-479E-A398-EC4EB144C22F}"/>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Holding slide</a:t>
            </a:r>
          </a:p>
        </p:txBody>
      </p:sp>
      <p:sp>
        <p:nvSpPr>
          <p:cNvPr id="7" name="TextBox 6">
            <a:extLst>
              <a:ext uri="{FF2B5EF4-FFF2-40B4-BE49-F238E27FC236}">
                <a16:creationId xmlns:a16="http://schemas.microsoft.com/office/drawing/2014/main" id="{2F562E53-C900-4AD2-819E-324E042C86F1}"/>
              </a:ext>
            </a:extLst>
          </p:cNvPr>
          <p:cNvSpPr txBox="1"/>
          <p:nvPr/>
        </p:nvSpPr>
        <p:spPr>
          <a:xfrm>
            <a:off x="507626" y="4110087"/>
            <a:ext cx="8128748" cy="523220"/>
          </a:xfrm>
          <a:prstGeom prst="rect">
            <a:avLst/>
          </a:prstGeom>
          <a:solidFill>
            <a:srgbClr val="080808"/>
          </a:solidFill>
          <a:ln>
            <a:solidFill>
              <a:srgbClr val="080808"/>
            </a:solidFill>
          </a:ln>
        </p:spPr>
        <p:txBody>
          <a:bodyPr wrap="square" rtlCol="0" anchor="ctr">
            <a:spAutoFit/>
          </a:bodyPr>
          <a:lstStyle/>
          <a:p>
            <a:pPr algn="ctr"/>
            <a:r>
              <a:rPr lang="en-GB" sz="2800" b="1" dirty="0">
                <a:solidFill>
                  <a:schemeClr val="bg1"/>
                </a:solidFill>
              </a:rPr>
              <a:t>Take a moment to relax. We will begin shortly.</a:t>
            </a:r>
          </a:p>
        </p:txBody>
      </p:sp>
    </p:spTree>
    <p:extLst>
      <p:ext uri="{BB962C8B-B14F-4D97-AF65-F5344CB8AC3E}">
        <p14:creationId xmlns:p14="http://schemas.microsoft.com/office/powerpoint/2010/main" val="1008347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0DCF8-66B2-43FE-B5F1-AABF19AD026C}"/>
              </a:ext>
            </a:extLst>
          </p:cNvPr>
          <p:cNvSpPr>
            <a:spLocks noGrp="1"/>
          </p:cNvSpPr>
          <p:nvPr>
            <p:ph type="ctrTitle"/>
          </p:nvPr>
        </p:nvSpPr>
        <p:spPr>
          <a:xfrm>
            <a:off x="1190600" y="1820375"/>
            <a:ext cx="6762801" cy="1159800"/>
          </a:xfrm>
        </p:spPr>
        <p:txBody>
          <a:bodyPr/>
          <a:lstStyle/>
          <a:p>
            <a:r>
              <a:rPr lang="en-GB" dirty="0"/>
              <a:t>Thinking more broadly about accessibility</a:t>
            </a:r>
          </a:p>
        </p:txBody>
      </p:sp>
    </p:spTree>
    <p:extLst>
      <p:ext uri="{BB962C8B-B14F-4D97-AF65-F5344CB8AC3E}">
        <p14:creationId xmlns:p14="http://schemas.microsoft.com/office/powerpoint/2010/main" val="316948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75D0142-6A8F-40C1-89A8-38BE4337B82B}"/>
              </a:ext>
            </a:extLst>
          </p:cNvPr>
          <p:cNvSpPr txBox="1"/>
          <p:nvPr/>
        </p:nvSpPr>
        <p:spPr>
          <a:xfrm>
            <a:off x="1047750" y="1349570"/>
            <a:ext cx="7048500" cy="3400931"/>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000" dirty="0"/>
              <a:t>Many disabilities are unseen.</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Accessibility is often focused on technical accessibility such as screen readers.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Therefore, guidance is often directed toward mobility, hearing and visual impairments.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We should consider specific learning differences (</a:t>
            </a:r>
            <a:r>
              <a:rPr lang="en-GB" sz="2000" dirty="0" err="1"/>
              <a:t>SpLDs</a:t>
            </a:r>
            <a:r>
              <a:rPr lang="en-GB" sz="2000" dirty="0"/>
              <a:t>) and neurodivergence in our design.</a:t>
            </a:r>
          </a:p>
        </p:txBody>
      </p:sp>
    </p:spTree>
    <p:extLst>
      <p:ext uri="{BB962C8B-B14F-4D97-AF65-F5344CB8AC3E}">
        <p14:creationId xmlns:p14="http://schemas.microsoft.com/office/powerpoint/2010/main" val="164851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68413"/>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Write in short, clear sentences and paragraphs.</a:t>
            </a:r>
          </a:p>
          <a:p>
            <a:pPr marL="342900" indent="-342900">
              <a:spcAft>
                <a:spcPts val="300"/>
              </a:spcAft>
              <a:buClr>
                <a:srgbClr val="A91A0A"/>
              </a:buClr>
              <a:buFont typeface="Wingdings" panose="05000000000000000000" pitchFamily="2" charset="2"/>
              <a:buChar char="§"/>
            </a:pPr>
            <a:r>
              <a:rPr lang="en-GB" sz="18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1800" dirty="0"/>
              <a:t>Avoid colloquialisms, slang and metaphors.</a:t>
            </a:r>
          </a:p>
          <a:p>
            <a:pPr marL="342900" indent="-342900">
              <a:spcAft>
                <a:spcPts val="300"/>
              </a:spcAft>
              <a:buClr>
                <a:srgbClr val="A91A0A"/>
              </a:buClr>
              <a:buFont typeface="Wingdings" panose="05000000000000000000" pitchFamily="2" charset="2"/>
              <a:buChar char="§"/>
            </a:pPr>
            <a:r>
              <a:rPr lang="en-GB" sz="1800" dirty="0"/>
              <a:t>Expand acronyms on first use. </a:t>
            </a:r>
          </a:p>
          <a:p>
            <a:pPr marL="342900" indent="-342900">
              <a:spcAft>
                <a:spcPts val="300"/>
              </a:spcAft>
              <a:buClr>
                <a:srgbClr val="A91A0A"/>
              </a:buClr>
              <a:buFont typeface="Wingdings" panose="05000000000000000000" pitchFamily="2" charset="2"/>
              <a:buChar char="§"/>
            </a:pPr>
            <a:r>
              <a:rPr lang="en-GB" sz="1800" dirty="0"/>
              <a:t>Consider providing a glossary for terms readers may not know.</a:t>
            </a:r>
          </a:p>
          <a:p>
            <a:pPr marL="342900" indent="-342900">
              <a:spcAft>
                <a:spcPts val="300"/>
              </a:spcAft>
              <a:buClr>
                <a:srgbClr val="A91A0A"/>
              </a:buClr>
              <a:buFont typeface="Wingdings" panose="05000000000000000000" pitchFamily="2" charset="2"/>
              <a:buChar char="§"/>
            </a:pPr>
            <a:r>
              <a:rPr lang="en-GB" sz="1800" dirty="0"/>
              <a:t>Stories aren’t universal.</a:t>
            </a:r>
          </a:p>
          <a:p>
            <a:pPr marL="342900" indent="-342900">
              <a:spcAft>
                <a:spcPts val="300"/>
              </a:spcAft>
              <a:buClr>
                <a:srgbClr val="A91A0A"/>
              </a:buClr>
              <a:buFont typeface="Wingdings" panose="05000000000000000000" pitchFamily="2" charset="2"/>
              <a:buChar char="§"/>
            </a:pPr>
            <a:r>
              <a:rPr lang="en-GB" sz="1800" dirty="0"/>
              <a:t>Interests and pop culture aren’t universal either. Don’t assume everyone will ‘get it’.</a:t>
            </a:r>
          </a:p>
          <a:p>
            <a:pPr marL="458100" indent="-342900">
              <a:buClr>
                <a:srgbClr val="A91A0A"/>
              </a:buClr>
              <a:buFont typeface="Wingdings" panose="05000000000000000000" pitchFamily="2" charset="2"/>
              <a:buChar char="§"/>
            </a:pPr>
            <a:endParaRPr lang="en-GB" sz="1800" dirty="0">
              <a:hlinkClick r:id="rId2">
                <a:extLst>
                  <a:ext uri="{A12FA001-AC4F-418D-AE19-62706E023703}">
                    <ahyp:hlinkClr xmlns:ahyp="http://schemas.microsoft.com/office/drawing/2018/hyperlinkcolor" val="tx"/>
                  </a:ext>
                </a:extLst>
              </a:hlinkClick>
            </a:endParaRPr>
          </a:p>
          <a:p>
            <a:pPr marL="115200">
              <a:buClr>
                <a:srgbClr val="A91A0A"/>
              </a:buClr>
            </a:pPr>
            <a:r>
              <a:rPr lang="en-GB" sz="1800" dirty="0"/>
              <a:t>Useful tool: </a:t>
            </a:r>
            <a:r>
              <a:rPr lang="en-GB" sz="1800" dirty="0">
                <a:hlinkClick r:id="rId2">
                  <a:extLst>
                    <a:ext uri="{A12FA001-AC4F-418D-AE19-62706E023703}">
                      <ahyp:hlinkClr xmlns:ahyp="http://schemas.microsoft.com/office/drawing/2018/hyperlinkcolor" val="tx"/>
                    </a:ext>
                  </a:extLst>
                </a:hlinkClick>
              </a:rPr>
              <a:t>http://www.hemingwayapp.com/</a:t>
            </a:r>
            <a:r>
              <a:rPr lang="en-GB" sz="18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Structuring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Describe the structure e.g. of the Moodle space or lecture.</a:t>
            </a:r>
          </a:p>
          <a:p>
            <a:pPr marL="342900" indent="-342900">
              <a:spcAft>
                <a:spcPts val="300"/>
              </a:spcAft>
              <a:buClr>
                <a:srgbClr val="A91A0A"/>
              </a:buClr>
              <a:buFont typeface="Wingdings" panose="05000000000000000000" pitchFamily="2" charset="2"/>
              <a:buChar char="§"/>
            </a:pPr>
            <a:r>
              <a:rPr lang="en-GB" sz="1800" dirty="0"/>
              <a:t>Make expectations clear.</a:t>
            </a:r>
          </a:p>
          <a:p>
            <a:pPr marL="342900" indent="-342900">
              <a:spcAft>
                <a:spcPts val="300"/>
              </a:spcAft>
              <a:buClr>
                <a:srgbClr val="A91A0A"/>
              </a:buClr>
              <a:buFont typeface="Wingdings" panose="05000000000000000000" pitchFamily="2" charset="2"/>
              <a:buChar char="§"/>
            </a:pPr>
            <a:r>
              <a:rPr lang="en-GB" sz="1800" dirty="0"/>
              <a:t>Indicate what is required and optional.</a:t>
            </a:r>
          </a:p>
          <a:p>
            <a:pPr marL="342900" indent="-342900">
              <a:spcAft>
                <a:spcPts val="300"/>
              </a:spcAft>
              <a:buClr>
                <a:srgbClr val="A91A0A"/>
              </a:buClr>
              <a:buFont typeface="Wingdings" panose="05000000000000000000" pitchFamily="2" charset="2"/>
              <a:buChar char="§"/>
            </a:pPr>
            <a:r>
              <a:rPr lang="en-GB" sz="1800" dirty="0"/>
              <a:t>Indicate when something needs to be done e.g. before lecture, after etc. </a:t>
            </a:r>
          </a:p>
          <a:p>
            <a:pPr marL="342900" indent="-342900">
              <a:spcAft>
                <a:spcPts val="300"/>
              </a:spcAft>
              <a:buClr>
                <a:srgbClr val="A91A0A"/>
              </a:buClr>
              <a:buFont typeface="Wingdings" panose="05000000000000000000" pitchFamily="2" charset="2"/>
              <a:buChar char="§"/>
            </a:pPr>
            <a:r>
              <a:rPr lang="en-GB" sz="1800" dirty="0"/>
              <a:t>Indicate timeframes- how long ‘approximately’ should you be spending on activities.</a:t>
            </a:r>
          </a:p>
          <a:p>
            <a:pPr marL="342900" indent="-342900">
              <a:spcAft>
                <a:spcPts val="300"/>
              </a:spcAft>
              <a:buClr>
                <a:srgbClr val="A91A0A"/>
              </a:buClr>
              <a:buFont typeface="Wingdings" panose="05000000000000000000" pitchFamily="2" charset="2"/>
              <a:buChar char="§"/>
            </a:pPr>
            <a:r>
              <a:rPr lang="en-GB" sz="1800" dirty="0"/>
              <a:t>Ensure resources are available prior to ‘live’ sessions.  </a:t>
            </a:r>
          </a:p>
          <a:p>
            <a:pPr marL="342900" indent="-342900">
              <a:spcAft>
                <a:spcPts val="300"/>
              </a:spcAft>
              <a:buClr>
                <a:srgbClr val="A91A0A"/>
              </a:buClr>
              <a:buFont typeface="Wingdings" panose="05000000000000000000" pitchFamily="2" charset="2"/>
              <a:buChar char="§"/>
            </a:pPr>
            <a:r>
              <a:rPr lang="en-GB" sz="1800" dirty="0"/>
              <a:t>Give students prior warning about activities or questions that will be asked.</a:t>
            </a:r>
          </a:p>
        </p:txBody>
      </p:sp>
    </p:spTree>
    <p:extLst>
      <p:ext uri="{BB962C8B-B14F-4D97-AF65-F5344CB8AC3E}">
        <p14:creationId xmlns:p14="http://schemas.microsoft.com/office/powerpoint/2010/main" val="655388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Presenting inclusively</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454140" cy="2964180"/>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t>Provide your slides to the audience in advance.</a:t>
            </a:r>
          </a:p>
          <a:p>
            <a:pPr marL="285750" indent="-285750">
              <a:spcAft>
                <a:spcPts val="600"/>
              </a:spcAft>
              <a:buClr>
                <a:srgbClr val="A91A0A"/>
              </a:buClr>
              <a:buFont typeface="Wingdings" panose="05000000000000000000" pitchFamily="2" charset="2"/>
              <a:buChar char="§"/>
            </a:pPr>
            <a:r>
              <a:rPr lang="en-GB" sz="1800" dirty="0"/>
              <a:t>Present as though the audience can’t see the slides.</a:t>
            </a:r>
          </a:p>
          <a:p>
            <a:pPr marL="285750" indent="-285750">
              <a:spcAft>
                <a:spcPts val="600"/>
              </a:spcAft>
              <a:buClr>
                <a:srgbClr val="A91A0A"/>
              </a:buClr>
              <a:buFont typeface="Wingdings" panose="05000000000000000000" pitchFamily="2" charset="2"/>
              <a:buChar char="§"/>
            </a:pPr>
            <a:r>
              <a:rPr lang="en-GB" sz="1800" dirty="0"/>
              <a:t>Say everything (important) on the slides.</a:t>
            </a:r>
          </a:p>
          <a:p>
            <a:pPr marL="285750" indent="-285750">
              <a:spcAft>
                <a:spcPts val="600"/>
              </a:spcAft>
              <a:buClr>
                <a:srgbClr val="A91A0A"/>
              </a:buClr>
              <a:buFont typeface="Wingdings" panose="05000000000000000000" pitchFamily="2" charset="2"/>
              <a:buChar char="§"/>
            </a:pPr>
            <a:r>
              <a:rPr lang="en-GB" sz="1800" dirty="0"/>
              <a:t>Turn on live captions.</a:t>
            </a:r>
          </a:p>
          <a:p>
            <a:pPr marL="285750" indent="-285750">
              <a:spcAft>
                <a:spcPts val="600"/>
              </a:spcAft>
              <a:buClr>
                <a:srgbClr val="A91A0A"/>
              </a:buClr>
              <a:buFont typeface="Wingdings" panose="05000000000000000000" pitchFamily="2" charset="2"/>
              <a:buChar char="§"/>
            </a:pPr>
            <a:r>
              <a:rPr lang="en-GB" sz="1800" dirty="0"/>
              <a:t>Think about your activities. </a:t>
            </a:r>
          </a:p>
          <a:p>
            <a:pPr marL="285750" indent="-285750">
              <a:spcAft>
                <a:spcPts val="600"/>
              </a:spcAft>
              <a:buClr>
                <a:srgbClr val="A91A0A"/>
              </a:buClr>
              <a:buFont typeface="Wingdings" panose="05000000000000000000" pitchFamily="2" charset="2"/>
              <a:buChar char="§"/>
            </a:pPr>
            <a:r>
              <a:rPr lang="en-GB" sz="1800" dirty="0"/>
              <a:t>Give people time to read your content.</a:t>
            </a:r>
          </a:p>
          <a:p>
            <a:pPr marL="285750" indent="-285750">
              <a:spcAft>
                <a:spcPts val="600"/>
              </a:spcAft>
              <a:buClr>
                <a:srgbClr val="A91A0A"/>
              </a:buClr>
              <a:buFont typeface="Wingdings" panose="05000000000000000000" pitchFamily="2" charset="2"/>
              <a:buChar char="§"/>
            </a:pPr>
            <a:r>
              <a:rPr lang="en-GB" sz="1800" dirty="0"/>
              <a:t>Avoid transitions and animations. </a:t>
            </a:r>
          </a:p>
          <a:p>
            <a:pPr marL="285750" indent="-285750">
              <a:spcAft>
                <a:spcPts val="600"/>
              </a:spcAft>
              <a:buClr>
                <a:srgbClr val="A91A0A"/>
              </a:buClr>
              <a:buFont typeface="Wingdings" panose="05000000000000000000" pitchFamily="2" charset="2"/>
              <a:buChar char="§"/>
            </a:pPr>
            <a:r>
              <a:rPr lang="en-GB" sz="1800" dirty="0"/>
              <a:t>Keep slide content to a minimum. Add detail in the speaker notes or additional documents</a:t>
            </a:r>
            <a:r>
              <a:rPr lang="en-GB" sz="2000" dirty="0"/>
              <a:t>.</a:t>
            </a:r>
          </a:p>
          <a:p>
            <a:pPr marL="285750" indent="-285750">
              <a:spcAft>
                <a:spcPts val="600"/>
              </a:spcAft>
              <a:buClr>
                <a:srgbClr val="A91A0A"/>
              </a:buClr>
              <a:buFont typeface="Wingdings" panose="05000000000000000000" pitchFamily="2" charset="2"/>
              <a:buChar char="§"/>
            </a:pPr>
            <a:r>
              <a:rPr lang="en-GB" sz="1800" dirty="0"/>
              <a:t>Avoid content at the bottom of the screen.</a:t>
            </a:r>
          </a:p>
        </p:txBody>
      </p:sp>
    </p:spTree>
    <p:extLst>
      <p:ext uri="{BB962C8B-B14F-4D97-AF65-F5344CB8AC3E}">
        <p14:creationId xmlns:p14="http://schemas.microsoft.com/office/powerpoint/2010/main" val="15872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F705C660-2B93-4A98-8624-C5B505EC7CCE}"/>
              </a:ext>
              <a:ext uri="{C183D7F6-B498-43B3-948B-1728B52AA6E4}">
                <adec:decorative xmlns:adec="http://schemas.microsoft.com/office/drawing/2017/decorative" val="1"/>
              </a:ext>
            </a:extLst>
          </p:cNvPr>
          <p:cNvGrpSpPr/>
          <p:nvPr/>
        </p:nvGrpSpPr>
        <p:grpSpPr>
          <a:xfrm>
            <a:off x="1828799" y="1389116"/>
            <a:ext cx="5204012" cy="2315549"/>
            <a:chOff x="1828799" y="1389116"/>
            <a:chExt cx="5204012" cy="2315549"/>
          </a:xfrm>
        </p:grpSpPr>
        <p:sp>
          <p:nvSpPr>
            <p:cNvPr id="22" name="Rectangle 21">
              <a:extLst>
                <a:ext uri="{FF2B5EF4-FFF2-40B4-BE49-F238E27FC236}">
                  <a16:creationId xmlns:a16="http://schemas.microsoft.com/office/drawing/2014/main" id="{A3B774AE-9640-44AF-A3B4-26CA83151BA8}"/>
                </a:ext>
              </a:extLst>
            </p:cNvPr>
            <p:cNvSpPr/>
            <p:nvPr/>
          </p:nvSpPr>
          <p:spPr>
            <a:xfrm rot="21234298">
              <a:off x="1828799" y="1438836"/>
              <a:ext cx="5204012" cy="2265829"/>
            </a:xfrm>
            <a:prstGeom prst="rect">
              <a:avLst/>
            </a:prstGeom>
            <a:solidFill>
              <a:schemeClr val="bg1"/>
            </a:solidFill>
            <a:ln>
              <a:solidFill>
                <a:schemeClr val="tx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descr="A picture containing clipart&#10;&#10;Description automatically generated">
              <a:extLst>
                <a:ext uri="{FF2B5EF4-FFF2-40B4-BE49-F238E27FC236}">
                  <a16:creationId xmlns:a16="http://schemas.microsoft.com/office/drawing/2014/main" id="{2B28D053-A0F1-4BE9-8808-11AC97225664}"/>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21234298">
              <a:off x="5565372" y="1389116"/>
              <a:ext cx="1300611" cy="1463488"/>
            </a:xfrm>
            <a:prstGeom prst="rect">
              <a:avLst/>
            </a:prstGeom>
            <a:ln>
              <a:noFill/>
            </a:ln>
          </p:spPr>
        </p:pic>
        <p:sp>
          <p:nvSpPr>
            <p:cNvPr id="21" name="TextBox 20">
              <a:extLst>
                <a:ext uri="{FF2B5EF4-FFF2-40B4-BE49-F238E27FC236}">
                  <a16:creationId xmlns:a16="http://schemas.microsoft.com/office/drawing/2014/main" id="{26973C32-2C50-445F-9D8C-8F2DEB2A65D5}"/>
                </a:ext>
              </a:extLst>
            </p:cNvPr>
            <p:cNvSpPr txBox="1"/>
            <p:nvPr/>
          </p:nvSpPr>
          <p:spPr>
            <a:xfrm rot="21234298">
              <a:off x="5678325" y="2841923"/>
              <a:ext cx="1300611" cy="461665"/>
            </a:xfrm>
            <a:prstGeom prst="rect">
              <a:avLst/>
            </a:prstGeom>
            <a:noFill/>
            <a:ln>
              <a:noFill/>
            </a:ln>
          </p:spPr>
          <p:txBody>
            <a:bodyPr wrap="square" rtlCol="0">
              <a:spAutoFit/>
            </a:bodyPr>
            <a:lstStyle/>
            <a:p>
              <a:r>
                <a:rPr lang="en-GB" sz="800" dirty="0">
                  <a:solidFill>
                    <a:schemeClr val="tx1"/>
                  </a:solidFill>
                  <a:hlinkClick r:id="rId4" tooltip="http://2009.igem.org/Team:UQ-Australia/Team">
                    <a:extLst>
                      <a:ext uri="{A12FA001-AC4F-418D-AE19-62706E023703}">
                        <ahyp:hlinkClr xmlns:ahyp="http://schemas.microsoft.com/office/drawing/2018/hyperlinkcolor" val="tx"/>
                      </a:ext>
                    </a:extLst>
                  </a:hlinkClick>
                </a:rPr>
                <a:t>This Photo</a:t>
              </a:r>
              <a:r>
                <a:rPr lang="en-GB" sz="800" dirty="0">
                  <a:solidFill>
                    <a:schemeClr val="tx1"/>
                  </a:solidFill>
                </a:rPr>
                <a:t> by Unknown Author is licensed under </a:t>
              </a:r>
              <a:r>
                <a:rPr lang="en-GB" sz="800" dirty="0">
                  <a:solidFill>
                    <a:schemeClr val="tx1"/>
                  </a:solidFill>
                  <a:hlinkClick r:id="rId5" tooltip="https://creativecommons.org/licenses/by-sa/3.0/">
                    <a:extLst>
                      <a:ext uri="{A12FA001-AC4F-418D-AE19-62706E023703}">
                        <ahyp:hlinkClr xmlns:ahyp="http://schemas.microsoft.com/office/drawing/2018/hyperlinkcolor" val="tx"/>
                      </a:ext>
                    </a:extLst>
                  </a:hlinkClick>
                </a:rPr>
                <a:t>CC BY-SA</a:t>
              </a:r>
              <a:endParaRPr lang="en-GB" sz="800" dirty="0">
                <a:solidFill>
                  <a:schemeClr val="tx1"/>
                </a:solidFill>
              </a:endParaRPr>
            </a:p>
          </p:txBody>
        </p:sp>
      </p:grpSp>
      <p:sp>
        <p:nvSpPr>
          <p:cNvPr id="27" name="Title 26">
            <a:extLst>
              <a:ext uri="{FF2B5EF4-FFF2-40B4-BE49-F238E27FC236}">
                <a16:creationId xmlns:a16="http://schemas.microsoft.com/office/drawing/2014/main" id="{2EA8C1F7-B8FD-4340-9C54-FD27ADF52A00}"/>
              </a:ext>
              <a:ext uri="{C183D7F6-B498-43B3-948B-1728B52AA6E4}">
                <adec:decorative xmlns:adec="http://schemas.microsoft.com/office/drawing/2017/decorative" val="0"/>
              </a:ext>
            </a:extLst>
          </p:cNvPr>
          <p:cNvSpPr>
            <a:spLocks noGrp="1"/>
          </p:cNvSpPr>
          <p:nvPr>
            <p:ph type="ctrTitle"/>
          </p:nvPr>
        </p:nvSpPr>
        <p:spPr>
          <a:xfrm>
            <a:off x="1574375" y="-1159800"/>
            <a:ext cx="5995200" cy="1159800"/>
          </a:xfrm>
        </p:spPr>
        <p:txBody>
          <a:bodyPr spcFirstLastPara="1" vert="horz" wrap="square" lIns="91425" tIns="91425" rIns="91425" bIns="91425" rtlCol="0" anchor="b" anchorCtr="0">
            <a:noAutofit/>
          </a:bodyPr>
          <a:lstStyle/>
          <a:p>
            <a:r>
              <a:rPr lang="en-GB" dirty="0"/>
              <a:t>‘Where’s inaccessibility’ exercise</a:t>
            </a:r>
          </a:p>
        </p:txBody>
      </p:sp>
      <p:sp>
        <p:nvSpPr>
          <p:cNvPr id="24" name="Rectangle 23">
            <a:extLst>
              <a:ext uri="{FF2B5EF4-FFF2-40B4-BE49-F238E27FC236}">
                <a16:creationId xmlns:a16="http://schemas.microsoft.com/office/drawing/2014/main" id="{6D9F5C29-FF60-41B4-B8D5-808AC2C0005B}"/>
              </a:ext>
              <a:ext uri="{C183D7F6-B498-43B3-948B-1728B52AA6E4}">
                <adec:decorative xmlns:adec="http://schemas.microsoft.com/office/drawing/2017/decorative" val="1"/>
              </a:ext>
            </a:extLst>
          </p:cNvPr>
          <p:cNvSpPr/>
          <p:nvPr/>
        </p:nvSpPr>
        <p:spPr>
          <a:xfrm rot="21234298">
            <a:off x="1833205" y="2177447"/>
            <a:ext cx="3645314" cy="954107"/>
          </a:xfrm>
          <a:prstGeom prst="rect">
            <a:avLst/>
          </a:prstGeom>
          <a:noFill/>
          <a:ln>
            <a:noFill/>
          </a:ln>
        </p:spPr>
        <p:txBody>
          <a:bodyPr wrap="square" lIns="91440" tIns="45720" rIns="91440" bIns="45720" anchor="ctr">
            <a:spAutoFit/>
          </a:bodyPr>
          <a:lstStyle/>
          <a:p>
            <a:pPr algn="ctr"/>
            <a:r>
              <a:rPr lang="en-US" sz="2800" b="1" cap="none" spc="0" dirty="0">
                <a:ln w="22225">
                  <a:solidFill>
                    <a:sysClr val="windowText" lastClr="000000"/>
                  </a:solidFill>
                  <a:prstDash val="solid"/>
                </a:ln>
                <a:solidFill>
                  <a:srgbClr val="00B0F0"/>
                </a:solidFill>
                <a:effectLst/>
              </a:rPr>
              <a:t>WHERE’S</a:t>
            </a:r>
          </a:p>
          <a:p>
            <a:pPr algn="ctr"/>
            <a:r>
              <a:rPr lang="en-US" sz="2800" b="1" cap="none" spc="0" dirty="0">
                <a:ln w="22225">
                  <a:solidFill>
                    <a:sysClr val="windowText" lastClr="000000"/>
                  </a:solidFill>
                  <a:prstDash val="solid"/>
                </a:ln>
                <a:solidFill>
                  <a:srgbClr val="FF0000"/>
                </a:solidFill>
                <a:effectLst/>
              </a:rPr>
              <a:t>INACCESSIBILITY</a:t>
            </a:r>
          </a:p>
        </p:txBody>
      </p:sp>
    </p:spTree>
    <p:extLst>
      <p:ext uri="{BB962C8B-B14F-4D97-AF65-F5344CB8AC3E}">
        <p14:creationId xmlns:p14="http://schemas.microsoft.com/office/powerpoint/2010/main" val="3904878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CB46-4035-483D-B7D0-50640F14E1DF}"/>
              </a:ext>
            </a:extLst>
          </p:cNvPr>
          <p:cNvSpPr>
            <a:spLocks noGrp="1"/>
          </p:cNvSpPr>
          <p:nvPr>
            <p:ph type="ctrTitle"/>
          </p:nvPr>
        </p:nvSpPr>
        <p:spPr>
          <a:xfrm>
            <a:off x="1557875" y="1452282"/>
            <a:ext cx="6028200" cy="1699368"/>
          </a:xfrm>
        </p:spPr>
        <p:txBody>
          <a:bodyPr anchor="ctr"/>
          <a:lstStyle/>
          <a:p>
            <a:r>
              <a:rPr lang="en-GB" dirty="0"/>
              <a:t>Accessible PowerPoints</a:t>
            </a:r>
          </a:p>
        </p:txBody>
      </p:sp>
      <p:sp>
        <p:nvSpPr>
          <p:cNvPr id="4" name="Slide Number Placeholder 3">
            <a:extLst>
              <a:ext uri="{FF2B5EF4-FFF2-40B4-BE49-F238E27FC236}">
                <a16:creationId xmlns:a16="http://schemas.microsoft.com/office/drawing/2014/main" id="{E0E2FC61-B314-4D0F-9E33-D0B52075597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Tree>
    <p:extLst>
      <p:ext uri="{BB962C8B-B14F-4D97-AF65-F5344CB8AC3E}">
        <p14:creationId xmlns:p14="http://schemas.microsoft.com/office/powerpoint/2010/main" val="1279345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r>
              <a:rPr lang="en-GB" sz="3200" b="1" i="0" dirty="0">
                <a:solidFill>
                  <a:schemeClr val="bg1"/>
                </a:solidFill>
                <a:effectLst/>
                <a:latin typeface="Lato" panose="020F0502020204030203" pitchFamily="34" charset="0"/>
              </a:rPr>
              <a:t>Creating accessible PowerPoints</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454518"/>
            <a:ext cx="5459506" cy="430887"/>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Learning Design Consultancy Unit</a:t>
            </a: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Feature Availability</a:t>
            </a:r>
          </a:p>
        </p:txBody>
      </p:sp>
      <p:graphicFrame>
        <p:nvGraphicFramePr>
          <p:cNvPr id="3" name="Table 5">
            <a:extLst>
              <a:ext uri="{FF2B5EF4-FFF2-40B4-BE49-F238E27FC236}">
                <a16:creationId xmlns:a16="http://schemas.microsoft.com/office/drawing/2014/main" id="{64E0B9C1-4CEA-47A4-A48C-2C7A0585C216}"/>
              </a:ext>
            </a:extLst>
          </p:cNvPr>
          <p:cNvGraphicFramePr>
            <a:graphicFrameLocks noGrp="1"/>
          </p:cNvGraphicFramePr>
          <p:nvPr>
            <p:extLst>
              <p:ext uri="{D42A27DB-BD31-4B8C-83A1-F6EECF244321}">
                <p14:modId xmlns:p14="http://schemas.microsoft.com/office/powerpoint/2010/main" val="3273468915"/>
              </p:ext>
            </p:extLst>
          </p:nvPr>
        </p:nvGraphicFramePr>
        <p:xfrm>
          <a:off x="416739" y="1127660"/>
          <a:ext cx="8310522" cy="3447737"/>
        </p:xfrm>
        <a:graphic>
          <a:graphicData uri="http://schemas.openxmlformats.org/drawingml/2006/table">
            <a:tbl>
              <a:tblPr firstRow="1" bandRow="1">
                <a:tableStyleId>{80523F56-0D02-4175-A64D-45E582D6819D}</a:tableStyleId>
              </a:tblPr>
              <a:tblGrid>
                <a:gridCol w="4881552">
                  <a:extLst>
                    <a:ext uri="{9D8B030D-6E8A-4147-A177-3AD203B41FA5}">
                      <a16:colId xmlns:a16="http://schemas.microsoft.com/office/drawing/2014/main" val="903125032"/>
                    </a:ext>
                  </a:extLst>
                </a:gridCol>
                <a:gridCol w="887104">
                  <a:extLst>
                    <a:ext uri="{9D8B030D-6E8A-4147-A177-3AD203B41FA5}">
                      <a16:colId xmlns:a16="http://schemas.microsoft.com/office/drawing/2014/main" val="2120892014"/>
                    </a:ext>
                  </a:extLst>
                </a:gridCol>
                <a:gridCol w="518615">
                  <a:extLst>
                    <a:ext uri="{9D8B030D-6E8A-4147-A177-3AD203B41FA5}">
                      <a16:colId xmlns:a16="http://schemas.microsoft.com/office/drawing/2014/main" val="1922133686"/>
                    </a:ext>
                  </a:extLst>
                </a:gridCol>
                <a:gridCol w="689212">
                  <a:extLst>
                    <a:ext uri="{9D8B030D-6E8A-4147-A177-3AD203B41FA5}">
                      <a16:colId xmlns:a16="http://schemas.microsoft.com/office/drawing/2014/main" val="4071657742"/>
                    </a:ext>
                  </a:extLst>
                </a:gridCol>
                <a:gridCol w="539087">
                  <a:extLst>
                    <a:ext uri="{9D8B030D-6E8A-4147-A177-3AD203B41FA5}">
                      <a16:colId xmlns:a16="http://schemas.microsoft.com/office/drawing/2014/main" val="2035370549"/>
                    </a:ext>
                  </a:extLst>
                </a:gridCol>
                <a:gridCol w="794952">
                  <a:extLst>
                    <a:ext uri="{9D8B030D-6E8A-4147-A177-3AD203B41FA5}">
                      <a16:colId xmlns:a16="http://schemas.microsoft.com/office/drawing/2014/main" val="2932107842"/>
                    </a:ext>
                  </a:extLst>
                </a:gridCol>
              </a:tblGrid>
              <a:tr h="290698">
                <a:tc>
                  <a:txBody>
                    <a:bodyPr/>
                    <a:lstStyle/>
                    <a:p>
                      <a:r>
                        <a:rPr lang="en-GB" sz="1200" b="1" dirty="0">
                          <a:latin typeface="+mn-lt"/>
                        </a:rPr>
                        <a:t>Feature</a:t>
                      </a:r>
                    </a:p>
                  </a:txBody>
                  <a:tcPr/>
                </a:tc>
                <a:tc>
                  <a:txBody>
                    <a:bodyPr/>
                    <a:lstStyle/>
                    <a:p>
                      <a:pPr algn="ctr"/>
                      <a:r>
                        <a:rPr lang="en-GB" sz="1200" b="1" dirty="0">
                          <a:latin typeface="+mn-lt"/>
                        </a:rPr>
                        <a:t>Windows</a:t>
                      </a:r>
                    </a:p>
                  </a:txBody>
                  <a:tcPr/>
                </a:tc>
                <a:tc>
                  <a:txBody>
                    <a:bodyPr/>
                    <a:lstStyle/>
                    <a:p>
                      <a:pPr algn="ctr"/>
                      <a:r>
                        <a:rPr lang="en-GB" sz="1200" b="1" dirty="0">
                          <a:latin typeface="+mn-lt"/>
                        </a:rPr>
                        <a:t>Mac</a:t>
                      </a:r>
                    </a:p>
                  </a:txBody>
                  <a:tcPr/>
                </a:tc>
                <a:tc>
                  <a:txBody>
                    <a:bodyPr/>
                    <a:lstStyle/>
                    <a:p>
                      <a:pPr algn="ctr"/>
                      <a:r>
                        <a:rPr lang="en-GB" sz="1200" b="1" dirty="0">
                          <a:latin typeface="+mn-lt"/>
                        </a:rPr>
                        <a:t>Online</a:t>
                      </a:r>
                    </a:p>
                  </a:txBody>
                  <a:tcPr/>
                </a:tc>
                <a:tc>
                  <a:txBody>
                    <a:bodyPr/>
                    <a:lstStyle/>
                    <a:p>
                      <a:pPr algn="ctr"/>
                      <a:r>
                        <a:rPr lang="en-GB" sz="1200" b="1" dirty="0">
                          <a:latin typeface="+mn-lt"/>
                        </a:rPr>
                        <a:t>iOS</a:t>
                      </a:r>
                    </a:p>
                  </a:txBody>
                  <a:tcPr/>
                </a:tc>
                <a:tc>
                  <a:txBody>
                    <a:bodyPr/>
                    <a:lstStyle/>
                    <a:p>
                      <a:pPr algn="ctr"/>
                      <a:r>
                        <a:rPr lang="en-GB" sz="1200" b="1" dirty="0">
                          <a:latin typeface="+mn-lt"/>
                        </a:rPr>
                        <a:t>Android</a:t>
                      </a:r>
                    </a:p>
                  </a:txBody>
                  <a:tcPr/>
                </a:tc>
                <a:extLst>
                  <a:ext uri="{0D108BD9-81ED-4DB2-BD59-A6C34878D82A}">
                    <a16:rowId xmlns:a16="http://schemas.microsoft.com/office/drawing/2014/main" val="2625186078"/>
                  </a:ext>
                </a:extLst>
              </a:tr>
              <a:tr h="288905">
                <a:tc>
                  <a:txBody>
                    <a:bodyPr/>
                    <a:lstStyle/>
                    <a:p>
                      <a:r>
                        <a:rPr lang="en-GB" sz="1200" dirty="0">
                          <a:latin typeface="+mn-lt"/>
                        </a:rPr>
                        <a:t>Accessibility Checker</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2186110539"/>
                  </a:ext>
                </a:extLst>
              </a:tr>
              <a:tr h="290698">
                <a:tc>
                  <a:txBody>
                    <a:bodyPr/>
                    <a:lstStyle/>
                    <a:p>
                      <a:r>
                        <a:rPr lang="en-GB" sz="1200" dirty="0">
                          <a:latin typeface="+mn-lt"/>
                        </a:rPr>
                        <a:t>Alt text</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extLst>
                  <a:ext uri="{0D108BD9-81ED-4DB2-BD59-A6C34878D82A}">
                    <a16:rowId xmlns:a16="http://schemas.microsoft.com/office/drawing/2014/main" val="1286009321"/>
                  </a:ext>
                </a:extLst>
              </a:tr>
              <a:tr h="312145">
                <a:tc>
                  <a:txBody>
                    <a:bodyPr/>
                    <a:lstStyle/>
                    <a:p>
                      <a:r>
                        <a:rPr lang="en-GB" sz="1200" dirty="0">
                          <a:latin typeface="+mn-lt"/>
                        </a:rPr>
                        <a:t>Automatic alt text for pictures</a:t>
                      </a:r>
                    </a:p>
                  </a:txBody>
                  <a:tcPr/>
                </a:tc>
                <a:tc>
                  <a:txBody>
                    <a:bodyPr/>
                    <a:lstStyle/>
                    <a:p>
                      <a:pPr algn="ctr"/>
                      <a:r>
                        <a:rPr lang="en-GB" sz="1200" dirty="0">
                          <a:latin typeface="+mn-lt"/>
                        </a:rPr>
                        <a:t>Yes</a:t>
                      </a: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3845902458"/>
                  </a:ext>
                </a:extLst>
              </a:tr>
              <a:tr h="265739">
                <a:tc>
                  <a:txBody>
                    <a:bodyPr/>
                    <a:lstStyle/>
                    <a:p>
                      <a:r>
                        <a:rPr lang="en-GB" sz="1200" dirty="0">
                          <a:latin typeface="+mn-lt"/>
                        </a:rPr>
                        <a:t>Reading order pane</a:t>
                      </a:r>
                    </a:p>
                  </a:txBody>
                  <a:tcPr/>
                </a:tc>
                <a:tc>
                  <a:txBody>
                    <a:bodyPr/>
                    <a:lstStyle/>
                    <a:p>
                      <a:pPr algn="ctr"/>
                      <a:endParaRPr lang="en-GB" sz="1200" dirty="0">
                        <a:latin typeface="+mn-lt"/>
                      </a:endParaRPr>
                    </a:p>
                  </a:txBody>
                  <a:tcPr/>
                </a:tc>
                <a:tc>
                  <a:txBody>
                    <a:bodyPr/>
                    <a:lstStyle/>
                    <a:p>
                      <a:pPr algn="ctr"/>
                      <a:endParaRPr lang="en-GB" sz="1200">
                        <a:latin typeface="+mn-lt"/>
                      </a:endParaRP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1327944115"/>
                  </a:ext>
                </a:extLst>
              </a:tr>
              <a:tr h="279185">
                <a:tc>
                  <a:txBody>
                    <a:bodyPr/>
                    <a:lstStyle/>
                    <a:p>
                      <a:r>
                        <a:rPr lang="en-GB" sz="1200" dirty="0">
                          <a:latin typeface="+mn-lt"/>
                        </a:rPr>
                        <a:t>Slide title commands</a:t>
                      </a:r>
                    </a:p>
                  </a:txBody>
                  <a:tcPr/>
                </a:tc>
                <a:tc>
                  <a:txBody>
                    <a:bodyPr/>
                    <a:lstStyle/>
                    <a:p>
                      <a:pPr algn="ctr"/>
                      <a:r>
                        <a:rPr lang="en-GB" sz="1200" dirty="0">
                          <a:latin typeface="+mn-lt"/>
                        </a:rPr>
                        <a:t>Yes</a:t>
                      </a:r>
                    </a:p>
                  </a:txBody>
                  <a:tcPr/>
                </a:tc>
                <a:tc>
                  <a:txBody>
                    <a:bodyPr/>
                    <a:lstStyle/>
                    <a:p>
                      <a:pPr algn="ctr"/>
                      <a:endParaRPr lang="en-GB" sz="1200">
                        <a:latin typeface="+mn-lt"/>
                      </a:endParaRPr>
                    </a:p>
                  </a:txBody>
                  <a:tcPr/>
                </a:tc>
                <a:tc>
                  <a:txBody>
                    <a:bodyPr/>
                    <a:lstStyle/>
                    <a:p>
                      <a:pPr algn="ctr"/>
                      <a:endParaRPr lang="en-GB" sz="1200">
                        <a:latin typeface="+mn-lt"/>
                      </a:endParaRP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226782985"/>
                  </a:ext>
                </a:extLst>
              </a:tr>
              <a:tr h="290698">
                <a:tc>
                  <a:txBody>
                    <a:bodyPr/>
                    <a:lstStyle/>
                    <a:p>
                      <a:r>
                        <a:rPr lang="en-GB" sz="1200" dirty="0">
                          <a:latin typeface="+mn-lt"/>
                        </a:rPr>
                        <a:t>Designer</a:t>
                      </a:r>
                    </a:p>
                  </a:txBody>
                  <a:tcPr/>
                </a:tc>
                <a:tc>
                  <a:txBody>
                    <a:bodyPr/>
                    <a:lstStyle/>
                    <a:p>
                      <a:pPr algn="ctr"/>
                      <a:r>
                        <a:rPr lang="en-GB" sz="1200" dirty="0">
                          <a:latin typeface="+mn-lt"/>
                        </a:rPr>
                        <a:t>Yes</a:t>
                      </a:r>
                    </a:p>
                  </a:txBody>
                  <a:tcPr/>
                </a:tc>
                <a:tc>
                  <a:txBody>
                    <a:bodyPr/>
                    <a:lstStyle/>
                    <a:p>
                      <a:pPr algn="ctr"/>
                      <a:endParaRPr lang="en-GB" sz="1200">
                        <a:latin typeface="+mn-lt"/>
                      </a:endParaRPr>
                    </a:p>
                  </a:txBody>
                  <a:tcPr/>
                </a:tc>
                <a:tc>
                  <a:txBody>
                    <a:bodyPr/>
                    <a:lstStyle/>
                    <a:p>
                      <a:pPr algn="ctr"/>
                      <a:endParaRPr lang="en-GB" sz="1200">
                        <a:latin typeface="+mn-lt"/>
                      </a:endParaRP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1234654847"/>
                  </a:ext>
                </a:extLst>
              </a:tr>
              <a:tr h="279396">
                <a:tc>
                  <a:txBody>
                    <a:bodyPr/>
                    <a:lstStyle/>
                    <a:p>
                      <a:r>
                        <a:rPr lang="en-GB" sz="1200" dirty="0">
                          <a:latin typeface="+mn-lt"/>
                        </a:rPr>
                        <a:t>Presenter Coach</a:t>
                      </a:r>
                    </a:p>
                  </a:txBody>
                  <a:tcPr/>
                </a:tc>
                <a:tc>
                  <a:txBody>
                    <a:bodyPr/>
                    <a:lstStyle/>
                    <a:p>
                      <a:pPr algn="ctr"/>
                      <a:endParaRPr lang="en-GB" sz="1200" dirty="0">
                        <a:latin typeface="+mn-lt"/>
                      </a:endParaRPr>
                    </a:p>
                  </a:txBody>
                  <a:tcPr/>
                </a:tc>
                <a:tc>
                  <a:txBody>
                    <a:bodyPr/>
                    <a:lstStyle/>
                    <a:p>
                      <a:pPr algn="ctr"/>
                      <a:endParaRPr lang="en-GB" sz="1200">
                        <a:latin typeface="+mn-lt"/>
                      </a:endParaRPr>
                    </a:p>
                  </a:txBody>
                  <a:tcPr/>
                </a:tc>
                <a:tc>
                  <a:txBody>
                    <a:bodyPr/>
                    <a:lstStyle/>
                    <a:p>
                      <a:pPr algn="ctr"/>
                      <a:r>
                        <a:rPr lang="en-GB" sz="1200" dirty="0">
                          <a:latin typeface="+mn-lt"/>
                        </a:rPr>
                        <a:t>Yes</a:t>
                      </a: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3711195554"/>
                  </a:ext>
                </a:extLst>
              </a:tr>
              <a:tr h="281711">
                <a:tc>
                  <a:txBody>
                    <a:bodyPr/>
                    <a:lstStyle/>
                    <a:p>
                      <a:r>
                        <a:rPr lang="en-GB" sz="1200" dirty="0">
                          <a:latin typeface="+mn-lt"/>
                        </a:rPr>
                        <a:t>In-band closed captions playback</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extLst>
                  <a:ext uri="{0D108BD9-81ED-4DB2-BD59-A6C34878D82A}">
                    <a16:rowId xmlns:a16="http://schemas.microsoft.com/office/drawing/2014/main" val="1694546037"/>
                  </a:ext>
                </a:extLst>
              </a:tr>
              <a:tr h="311341">
                <a:tc>
                  <a:txBody>
                    <a:bodyPr/>
                    <a:lstStyle/>
                    <a:p>
                      <a:r>
                        <a:rPr lang="en-GB" sz="1200" dirty="0">
                          <a:latin typeface="+mn-lt"/>
                        </a:rPr>
                        <a:t>Out-of-band closed captions insertion and playback</a:t>
                      </a:r>
                    </a:p>
                  </a:txBody>
                  <a:tcPr/>
                </a:tc>
                <a:tc>
                  <a:txBody>
                    <a:bodyPr/>
                    <a:lstStyle/>
                    <a:p>
                      <a:pPr algn="ctr"/>
                      <a:r>
                        <a:rPr lang="en-GB" sz="1200" dirty="0">
                          <a:latin typeface="+mn-lt"/>
                        </a:rPr>
                        <a:t>Yes</a:t>
                      </a:r>
                    </a:p>
                  </a:txBody>
                  <a:tcPr/>
                </a:tc>
                <a:tc>
                  <a:txBody>
                    <a:bodyPr/>
                    <a:lstStyle/>
                    <a:p>
                      <a:pPr algn="ctr"/>
                      <a:endParaRPr lang="en-GB" sz="120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4183002724"/>
                  </a:ext>
                </a:extLst>
              </a:tr>
              <a:tr h="260051">
                <a:tc>
                  <a:txBody>
                    <a:bodyPr/>
                    <a:lstStyle/>
                    <a:p>
                      <a:r>
                        <a:rPr lang="en-GB" sz="1200" dirty="0">
                          <a:latin typeface="+mn-lt"/>
                        </a:rPr>
                        <a:t>Live captions and subtitles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r>
                        <a:rPr lang="en-GB" sz="1200" dirty="0">
                          <a:latin typeface="+mn-lt"/>
                        </a:rPr>
                        <a:t>Yes</a:t>
                      </a: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3341061914"/>
                  </a:ext>
                </a:extLst>
              </a:tr>
              <a:tr h="268952">
                <a:tc>
                  <a:txBody>
                    <a:bodyPr/>
                    <a:lstStyle/>
                    <a:p>
                      <a:r>
                        <a:rPr lang="en-GB" sz="1200" dirty="0">
                          <a:latin typeface="+mn-lt"/>
                        </a:rPr>
                        <a:t>Presenter view keyboard shortcut – screen reader reads notes</a:t>
                      </a:r>
                    </a:p>
                  </a:txBody>
                  <a:tcPr/>
                </a:tc>
                <a:tc>
                  <a:txBody>
                    <a:bodyPr/>
                    <a:lstStyle/>
                    <a:p>
                      <a:pPr algn="ctr"/>
                      <a:r>
                        <a:rPr lang="en-GB" sz="1200" dirty="0">
                          <a:latin typeface="+mn-lt"/>
                        </a:rPr>
                        <a:t>Yes</a:t>
                      </a: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tc>
                  <a:txBody>
                    <a:bodyPr/>
                    <a:lstStyle/>
                    <a:p>
                      <a:pPr algn="ctr"/>
                      <a:endParaRPr lang="en-GB" sz="1200" dirty="0">
                        <a:latin typeface="+mn-lt"/>
                      </a:endParaRPr>
                    </a:p>
                  </a:txBody>
                  <a:tcPr/>
                </a:tc>
                <a:extLst>
                  <a:ext uri="{0D108BD9-81ED-4DB2-BD59-A6C34878D82A}">
                    <a16:rowId xmlns:a16="http://schemas.microsoft.com/office/drawing/2014/main" val="2967011144"/>
                  </a:ext>
                </a:extLst>
              </a:tr>
            </a:tbl>
          </a:graphicData>
        </a:graphic>
      </p:graphicFrame>
    </p:spTree>
    <p:extLst>
      <p:ext uri="{BB962C8B-B14F-4D97-AF65-F5344CB8AC3E}">
        <p14:creationId xmlns:p14="http://schemas.microsoft.com/office/powerpoint/2010/main" val="248332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PowerPoint Accessibility Checker</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294120" cy="2964180"/>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2000" dirty="0"/>
              <a:t>Checks for a lot of common issues</a:t>
            </a:r>
          </a:p>
          <a:p>
            <a:pPr marL="285750" lvl="1" indent="-285750">
              <a:spcAft>
                <a:spcPts val="600"/>
              </a:spcAft>
              <a:buClr>
                <a:srgbClr val="A91A0A"/>
              </a:buClr>
              <a:buFont typeface="Wingdings" panose="05000000000000000000" pitchFamily="2" charset="2"/>
              <a:buChar char="§"/>
            </a:pPr>
            <a:r>
              <a:rPr lang="en-GB" sz="2000" dirty="0"/>
              <a:t>Presence of alt-text</a:t>
            </a:r>
          </a:p>
          <a:p>
            <a:pPr marL="285750" lvl="1" indent="-285750">
              <a:spcAft>
                <a:spcPts val="600"/>
              </a:spcAft>
              <a:buClr>
                <a:srgbClr val="A91A0A"/>
              </a:buClr>
              <a:buFont typeface="Wingdings" panose="05000000000000000000" pitchFamily="2" charset="2"/>
              <a:buChar char="§"/>
            </a:pPr>
            <a:r>
              <a:rPr lang="en-GB" sz="2000" dirty="0"/>
              <a:t>Table header and header rows</a:t>
            </a:r>
          </a:p>
          <a:p>
            <a:pPr marL="285750" lvl="1" indent="-285750">
              <a:spcAft>
                <a:spcPts val="600"/>
              </a:spcAft>
              <a:buClr>
                <a:srgbClr val="A91A0A"/>
              </a:buClr>
              <a:buFont typeface="Wingdings" panose="05000000000000000000" pitchFamily="2" charset="2"/>
              <a:buChar char="§"/>
            </a:pPr>
            <a:r>
              <a:rPr lang="en-GB" sz="2000" dirty="0"/>
              <a:t>Images and objects are inline with text</a:t>
            </a:r>
          </a:p>
          <a:p>
            <a:pPr marL="285750" lvl="1" indent="-285750">
              <a:spcAft>
                <a:spcPts val="600"/>
              </a:spcAft>
              <a:buClr>
                <a:srgbClr val="A91A0A"/>
              </a:buClr>
              <a:buFont typeface="Wingdings" panose="05000000000000000000" pitchFamily="2" charset="2"/>
              <a:buChar char="§"/>
            </a:pPr>
            <a:r>
              <a:rPr lang="en-GB" sz="2000" dirty="0"/>
              <a:t>Checks for document permission restrictions</a:t>
            </a:r>
          </a:p>
          <a:p>
            <a:pPr lvl="1"/>
            <a:endParaRPr lang="en-GB" sz="2000" dirty="0"/>
          </a:p>
          <a:p>
            <a:r>
              <a:rPr lang="en-GB" sz="2000" dirty="0"/>
              <a:t>Can’t check for everything! </a:t>
            </a:r>
          </a:p>
        </p:txBody>
      </p:sp>
    </p:spTree>
    <p:extLst>
      <p:ext uri="{BB962C8B-B14F-4D97-AF65-F5344CB8AC3E}">
        <p14:creationId xmlns:p14="http://schemas.microsoft.com/office/powerpoint/2010/main" val="384725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Slide Titles</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008573"/>
          </a:xfrm>
          <a:prstGeom prst="rect">
            <a:avLst/>
          </a:prstGeom>
          <a:noFill/>
        </p:spPr>
        <p:txBody>
          <a:bodyPr wrap="square" rtlCol="0" anchor="ctr">
            <a:noAutofit/>
          </a:bodyPr>
          <a:lstStyle/>
          <a:p>
            <a:pPr>
              <a:spcAft>
                <a:spcPts val="300"/>
              </a:spcAft>
              <a:buClr>
                <a:srgbClr val="A91A0A"/>
              </a:buClr>
            </a:pPr>
            <a:r>
              <a:rPr lang="en-GB" sz="2000" dirty="0"/>
              <a:t>Slide titles aid navigation and identification of slides.</a:t>
            </a:r>
          </a:p>
          <a:p>
            <a:pPr>
              <a:spcAft>
                <a:spcPts val="300"/>
              </a:spcAft>
              <a:buClr>
                <a:srgbClr val="A91A0A"/>
              </a:buClr>
            </a:pPr>
            <a:endParaRPr lang="en-GB" sz="2000" dirty="0"/>
          </a:p>
          <a:p>
            <a:pPr>
              <a:spcAft>
                <a:spcPts val="300"/>
              </a:spcAft>
              <a:buClr>
                <a:srgbClr val="A91A0A"/>
              </a:buClr>
            </a:pPr>
            <a:r>
              <a:rPr lang="en-GB" sz="2000" dirty="0"/>
              <a:t>The accessibility checker will check that each slide has a title and flag to you where they are missing.</a:t>
            </a:r>
          </a:p>
          <a:p>
            <a:pPr>
              <a:spcAft>
                <a:spcPts val="300"/>
              </a:spcAft>
              <a:buClr>
                <a:srgbClr val="A91A0A"/>
              </a:buClr>
            </a:pPr>
            <a:endParaRPr lang="en-GB" sz="2000" dirty="0">
              <a:solidFill>
                <a:srgbClr val="080808"/>
              </a:solidFill>
            </a:endParaRPr>
          </a:p>
          <a:p>
            <a:pPr>
              <a:spcAft>
                <a:spcPts val="300"/>
              </a:spcAft>
              <a:buClr>
                <a:srgbClr val="A91A0A"/>
              </a:buClr>
            </a:pPr>
            <a:r>
              <a:rPr lang="en-GB" sz="2000" dirty="0">
                <a:solidFill>
                  <a:srgbClr val="080808"/>
                </a:solidFill>
              </a:rPr>
              <a:t>Slide titles can be ‘hidden’ off slide.</a:t>
            </a:r>
          </a:p>
          <a:p>
            <a:pPr>
              <a:spcAft>
                <a:spcPts val="300"/>
              </a:spcAft>
              <a:buClr>
                <a:srgbClr val="A91A0A"/>
              </a:buClr>
            </a:pPr>
            <a:endParaRPr lang="en-GB" sz="1800" dirty="0">
              <a:solidFill>
                <a:srgbClr val="080808"/>
              </a:solidFill>
            </a:endParaRPr>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Title a slide</a:t>
            </a:r>
            <a:endParaRPr lang="en-GB" sz="1600" dirty="0"/>
          </a:p>
        </p:txBody>
      </p:sp>
    </p:spTree>
    <p:extLst>
      <p:ext uri="{BB962C8B-B14F-4D97-AF65-F5344CB8AC3E}">
        <p14:creationId xmlns:p14="http://schemas.microsoft.com/office/powerpoint/2010/main" val="2078158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Fonts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EB52A53-968B-488F-9B44-4D950071EAD7}"/>
                  </a:ext>
                </a:extLst>
              </p:cNvPr>
              <p:cNvSpPr txBox="1"/>
              <p:nvPr/>
            </p:nvSpPr>
            <p:spPr>
              <a:xfrm>
                <a:off x="1192530" y="1268413"/>
                <a:ext cx="6896100" cy="3478847"/>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Use no more than 1 or 2 fonts.</a:t>
                </a:r>
              </a:p>
              <a:p>
                <a:pPr marL="342900" indent="-342900">
                  <a:spcAft>
                    <a:spcPts val="300"/>
                  </a:spcAft>
                  <a:buClr>
                    <a:srgbClr val="A91A0A"/>
                  </a:buClr>
                  <a:buFont typeface="Wingdings" panose="05000000000000000000" pitchFamily="2" charset="2"/>
                  <a:buChar char="§"/>
                </a:pPr>
                <a:r>
                  <a:rPr lang="en-GB" sz="2000" dirty="0"/>
                  <a:t>For large text font sizes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18pts or </a:t>
                </a:r>
                <a14:m>
                  <m:oMath xmlns:m="http://schemas.openxmlformats.org/officeDocument/2006/math">
                    <m:r>
                      <a:rPr lang="en-GB" b="1" i="1">
                        <a:latin typeface="Cambria Math" panose="02040503050406030204" pitchFamily="18" charset="0"/>
                        <a:ea typeface="Cambria Math" panose="02040503050406030204" pitchFamily="18" charset="0"/>
                      </a:rPr>
                      <m:t>≥</m:t>
                    </m:r>
                  </m:oMath>
                </a14:m>
                <a:r>
                  <a:rPr lang="en-GB" b="1" dirty="0"/>
                  <a:t>14pts bold</a:t>
                </a:r>
                <a:r>
                  <a:rPr lang="en-GB" sz="2000" dirty="0"/>
                  <a:t>.</a:t>
                </a:r>
              </a:p>
              <a:p>
                <a:pPr marL="342900" indent="-342900">
                  <a:spcAft>
                    <a:spcPts val="300"/>
                  </a:spcAft>
                  <a:buClr>
                    <a:srgbClr val="A91A0A"/>
                  </a:buClr>
                  <a:buFont typeface="Wingdings" panose="05000000000000000000" pitchFamily="2" charset="2"/>
                  <a:buChar char="§"/>
                </a:pPr>
                <a:r>
                  <a:rPr lang="en-GB" sz="2000"/>
                  <a:t>For small </a:t>
                </a:r>
                <a:r>
                  <a:rPr lang="en-GB" sz="2000" dirty="0"/>
                  <a:t>text font sizes </a:t>
                </a:r>
                <a14:m>
                  <m:oMath xmlns:m="http://schemas.openxmlformats.org/officeDocument/2006/math">
                    <m:r>
                      <a:rPr lang="en-GB" sz="2000" i="1" smtClean="0">
                        <a:latin typeface="Cambria Math" panose="02040503050406030204" pitchFamily="18" charset="0"/>
                        <a:ea typeface="Cambria Math" panose="02040503050406030204" pitchFamily="18" charset="0"/>
                      </a:rPr>
                      <m:t>&lt;</m:t>
                    </m:r>
                  </m:oMath>
                </a14:m>
                <a:r>
                  <a:rPr lang="en-GB" sz="2000" dirty="0"/>
                  <a:t>18pts or </a:t>
                </a:r>
                <a14:m>
                  <m:oMath xmlns:m="http://schemas.openxmlformats.org/officeDocument/2006/math">
                    <m:r>
                      <a:rPr lang="en-GB" i="1">
                        <a:latin typeface="Cambria Math" panose="02040503050406030204" pitchFamily="18" charset="0"/>
                        <a:ea typeface="Cambria Math" panose="02040503050406030204" pitchFamily="18" charset="0"/>
                      </a:rPr>
                      <m:t>&lt;</m:t>
                    </m:r>
                  </m:oMath>
                </a14:m>
                <a:r>
                  <a:rPr lang="en-GB" b="1" dirty="0"/>
                  <a:t>14pts bold</a:t>
                </a:r>
                <a:r>
                  <a:rPr lang="en-GB" sz="2000" dirty="0"/>
                  <a:t>.</a:t>
                </a:r>
              </a:p>
              <a:p>
                <a:pPr marL="342900" indent="-342900">
                  <a:spcAft>
                    <a:spcPts val="300"/>
                  </a:spcAft>
                  <a:buClr>
                    <a:srgbClr val="A91A0A"/>
                  </a:buClr>
                  <a:buFont typeface="Wingdings" panose="05000000000000000000" pitchFamily="2" charset="2"/>
                  <a:buChar char="§"/>
                </a:pPr>
                <a:r>
                  <a:rPr lang="en-GB" sz="2000" dirty="0"/>
                  <a:t>Use </a:t>
                </a:r>
                <a:r>
                  <a:rPr lang="en-GB" sz="2000" b="1" dirty="0"/>
                  <a:t>bold</a:t>
                </a:r>
                <a:r>
                  <a:rPr lang="en-GB" sz="2000" dirty="0"/>
                  <a:t> for emphasis not </a:t>
                </a:r>
                <a:r>
                  <a:rPr lang="en-GB" sz="2000" i="1" dirty="0"/>
                  <a:t>italics</a:t>
                </a:r>
                <a:r>
                  <a:rPr lang="en-GB" sz="2000" dirty="0"/>
                  <a:t>.</a:t>
                </a:r>
              </a:p>
              <a:p>
                <a:pPr marL="342900" indent="-342900">
                  <a:spcAft>
                    <a:spcPts val="300"/>
                  </a:spcAft>
                  <a:buClr>
                    <a:srgbClr val="A91A0A"/>
                  </a:buClr>
                  <a:buFont typeface="Wingdings" panose="05000000000000000000" pitchFamily="2" charset="2"/>
                  <a:buChar char="§"/>
                </a:pPr>
                <a:r>
                  <a:rPr lang="en-GB" sz="2000" dirty="0"/>
                  <a:t>Avoid large amounts of UPPERCASE text.</a:t>
                </a:r>
              </a:p>
              <a:p>
                <a:pPr marL="342900" indent="-342900">
                  <a:spcAft>
                    <a:spcPts val="300"/>
                  </a:spcAft>
                  <a:buClr>
                    <a:srgbClr val="A91A0A"/>
                  </a:buClr>
                  <a:buFont typeface="Wingdings" panose="05000000000000000000" pitchFamily="2" charset="2"/>
                  <a:buChar char="§"/>
                </a:pPr>
                <a:r>
                  <a:rPr lang="en-GB" sz="2000" dirty="0"/>
                  <a:t>Add line spacing.</a:t>
                </a:r>
              </a:p>
              <a:p>
                <a:pPr marL="342900" indent="-342900">
                  <a:spcAft>
                    <a:spcPts val="300"/>
                  </a:spcAft>
                  <a:buClr>
                    <a:srgbClr val="A91A0A"/>
                  </a:buClr>
                  <a:buFont typeface="Wingdings" panose="05000000000000000000" pitchFamily="2" charset="2"/>
                  <a:buChar char="§"/>
                </a:pPr>
                <a:r>
                  <a:rPr lang="en-GB" sz="2000" dirty="0"/>
                  <a:t>Don’t underline text (except links).</a:t>
                </a:r>
              </a:p>
              <a:p>
                <a:pPr marL="342900" indent="-342900">
                  <a:spcAft>
                    <a:spcPts val="300"/>
                  </a:spcAft>
                  <a:buClr>
                    <a:srgbClr val="A91A0A"/>
                  </a:buClr>
                  <a:buFont typeface="Wingdings" panose="05000000000000000000" pitchFamily="2" charset="2"/>
                  <a:buChar char="§"/>
                </a:pPr>
                <a:r>
                  <a:rPr lang="en-GB" sz="2000" dirty="0"/>
                  <a:t>Left-align text.</a:t>
                </a:r>
              </a:p>
              <a:p>
                <a:pPr marL="342900" indent="-342900">
                  <a:spcAft>
                    <a:spcPts val="300"/>
                  </a:spcAft>
                  <a:buClr>
                    <a:srgbClr val="A91A0A"/>
                  </a:buClr>
                  <a:buFont typeface="Wingdings" panose="05000000000000000000" pitchFamily="2" charset="2"/>
                  <a:buChar char="§"/>
                </a:pPr>
                <a:r>
                  <a:rPr lang="en-GB" sz="2000" dirty="0"/>
                  <a:t>Use san-serif fonts. Avoid </a:t>
                </a:r>
                <a:r>
                  <a:rPr lang="en-GB" sz="2000" dirty="0">
                    <a:latin typeface="Times New Roman" panose="02020603050405020304" pitchFamily="18" charset="0"/>
                    <a:cs typeface="Times New Roman" panose="02020603050405020304" pitchFamily="18" charset="0"/>
                  </a:rPr>
                  <a:t>serif</a:t>
                </a:r>
                <a:r>
                  <a:rPr lang="en-GB" sz="2000" dirty="0"/>
                  <a:t> and ‘</a:t>
                </a:r>
                <a:r>
                  <a:rPr lang="en-GB" sz="2000" dirty="0">
                    <a:latin typeface="Curlz MT" panose="04040404050702020202" pitchFamily="82" charset="0"/>
                  </a:rPr>
                  <a:t>fun</a:t>
                </a:r>
                <a:r>
                  <a:rPr lang="en-GB" sz="2000" dirty="0"/>
                  <a:t>’ fonts.</a:t>
                </a:r>
              </a:p>
            </p:txBody>
          </p:sp>
        </mc:Choice>
        <mc:Fallback xmlns="">
          <p:sp>
            <p:nvSpPr>
              <p:cNvPr id="9" name="TextBox 8">
                <a:extLst>
                  <a:ext uri="{FF2B5EF4-FFF2-40B4-BE49-F238E27FC236}">
                    <a16:creationId xmlns:a16="http://schemas.microsoft.com/office/drawing/2014/main" id="{CEB52A53-968B-488F-9B44-4D950071EAD7}"/>
                  </a:ext>
                </a:extLst>
              </p:cNvPr>
              <p:cNvSpPr txBox="1">
                <a:spLocks noRot="1" noChangeAspect="1" noMove="1" noResize="1" noEditPoints="1" noAdjustHandles="1" noChangeArrowheads="1" noChangeShapeType="1" noTextEdit="1"/>
              </p:cNvSpPr>
              <p:nvPr/>
            </p:nvSpPr>
            <p:spPr>
              <a:xfrm>
                <a:off x="1192530" y="1268413"/>
                <a:ext cx="6896100" cy="3478847"/>
              </a:xfrm>
              <a:prstGeom prst="rect">
                <a:avLst/>
              </a:prstGeom>
              <a:blipFill>
                <a:blip r:embed="rId3"/>
                <a:stretch>
                  <a:fillRect l="-796"/>
                </a:stretch>
              </a:blipFill>
            </p:spPr>
            <p:txBody>
              <a:bodyPr/>
              <a:lstStyle/>
              <a:p>
                <a:r>
                  <a:rPr lang="en-GB">
                    <a:noFill/>
                  </a:rPr>
                  <a:t> </a:t>
                </a:r>
              </a:p>
            </p:txBody>
          </p:sp>
        </mc:Fallback>
      </mc:AlternateContent>
    </p:spTree>
    <p:extLst>
      <p:ext uri="{BB962C8B-B14F-4D97-AF65-F5344CB8AC3E}">
        <p14:creationId xmlns:p14="http://schemas.microsoft.com/office/powerpoint/2010/main" val="4262705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Use of colour and contrast</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7760" y="1268413"/>
            <a:ext cx="6896100" cy="3478847"/>
          </a:xfrm>
          <a:prstGeom prst="rect">
            <a:avLst/>
          </a:prstGeom>
          <a:noFill/>
        </p:spPr>
        <p:txBody>
          <a:bodyPr wrap="square" rtlCol="0" anchor="ctr">
            <a:noAutofit/>
          </a:bodyPr>
          <a:lstStyle/>
          <a:p>
            <a:pPr marL="342900" indent="-342900">
              <a:buClr>
                <a:srgbClr val="A91A0A"/>
              </a:buClr>
              <a:buFont typeface="Wingdings" panose="05000000000000000000" pitchFamily="2" charset="2"/>
              <a:buChar char="§"/>
            </a:pPr>
            <a:r>
              <a:rPr lang="en-GB" sz="2000" dirty="0"/>
              <a:t>Ensure sufficient contrast between the background and text. </a:t>
            </a:r>
          </a:p>
          <a:p>
            <a:pPr marL="342900" indent="-342900">
              <a:buClr>
                <a:srgbClr val="A91A0A"/>
              </a:buClr>
              <a:buFont typeface="Wingdings" panose="05000000000000000000" pitchFamily="2" charset="2"/>
              <a:buChar char="§"/>
            </a:pPr>
            <a:endParaRPr lang="en-GB" sz="2000" dirty="0"/>
          </a:p>
          <a:p>
            <a:pPr marL="342900" indent="-342900">
              <a:buClr>
                <a:srgbClr val="A91A0A"/>
              </a:buClr>
              <a:buFont typeface="Wingdings" panose="05000000000000000000" pitchFamily="2" charset="2"/>
              <a:buChar char="§"/>
            </a:pPr>
            <a:r>
              <a:rPr lang="en-GB" sz="2000" dirty="0"/>
              <a:t>Contrast ratio 4:5:1 for small text. 3:1 for large text. </a:t>
            </a:r>
          </a:p>
          <a:p>
            <a:pPr marL="115200">
              <a:buClr>
                <a:srgbClr val="A91A0A"/>
              </a:buClr>
            </a:pPr>
            <a:endParaRPr lang="en-GB" sz="2000" dirty="0"/>
          </a:p>
          <a:p>
            <a:pPr marL="342900" indent="-342900">
              <a:buClr>
                <a:srgbClr val="A91A0A"/>
              </a:buClr>
              <a:buFont typeface="Wingdings" panose="05000000000000000000" pitchFamily="2" charset="2"/>
              <a:buChar char="§"/>
            </a:pPr>
            <a:r>
              <a:rPr lang="en-GB" sz="2000" dirty="0"/>
              <a:t>Avoid using colour as the only means of understanding.</a:t>
            </a:r>
          </a:p>
          <a:p>
            <a:endParaRPr lang="en-GB" sz="2000" dirty="0"/>
          </a:p>
          <a:p>
            <a:pPr marL="115200" indent="0">
              <a:buNone/>
            </a:pPr>
            <a:endParaRPr lang="en-GB" sz="2000" dirty="0">
              <a:hlinkClick r:id="rId3">
                <a:extLst>
                  <a:ext uri="{A12FA001-AC4F-418D-AE19-62706E023703}">
                    <ahyp:hlinkClr xmlns:ahyp="http://schemas.microsoft.com/office/drawing/2018/hyperlinkcolor" val="tx"/>
                  </a:ext>
                </a:extLst>
              </a:hlinkClick>
            </a:endParaRPr>
          </a:p>
          <a:p>
            <a:pPr marL="115200" indent="0">
              <a:buNone/>
            </a:pPr>
            <a:r>
              <a:rPr lang="en-GB" sz="1800" dirty="0">
                <a:hlinkClick r:id="rId3">
                  <a:extLst>
                    <a:ext uri="{A12FA001-AC4F-418D-AE19-62706E023703}">
                      <ahyp:hlinkClr xmlns:ahyp="http://schemas.microsoft.com/office/drawing/2018/hyperlinkcolor" val="tx"/>
                    </a:ext>
                  </a:extLst>
                </a:hlinkClick>
              </a:rPr>
              <a:t>Useful tool: </a:t>
            </a:r>
            <a:r>
              <a:rPr lang="en-GB" sz="1800" dirty="0" err="1">
                <a:hlinkClick r:id="rId3">
                  <a:extLst>
                    <a:ext uri="{A12FA001-AC4F-418D-AE19-62706E023703}">
                      <ahyp:hlinkClr xmlns:ahyp="http://schemas.microsoft.com/office/drawing/2018/hyperlinkcolor" val="tx"/>
                    </a:ext>
                  </a:extLst>
                </a:hlinkClick>
              </a:rPr>
              <a:t>WebAIM</a:t>
            </a:r>
            <a:r>
              <a:rPr lang="en-GB" sz="1800" dirty="0">
                <a:hlinkClick r:id="rId3">
                  <a:extLst>
                    <a:ext uri="{A12FA001-AC4F-418D-AE19-62706E023703}">
                      <ahyp:hlinkClr xmlns:ahyp="http://schemas.microsoft.com/office/drawing/2018/hyperlinkcolor" val="tx"/>
                    </a:ext>
                  </a:extLst>
                </a:hlinkClick>
              </a:rPr>
              <a:t> colour contrast checker</a:t>
            </a:r>
            <a:endParaRPr lang="en-GB" sz="1800" dirty="0"/>
          </a:p>
        </p:txBody>
      </p:sp>
    </p:spTree>
    <p:extLst>
      <p:ext uri="{BB962C8B-B14F-4D97-AF65-F5344CB8AC3E}">
        <p14:creationId xmlns:p14="http://schemas.microsoft.com/office/powerpoint/2010/main" val="1365686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Use of colour and contrast (2)</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3950" y="1181007"/>
            <a:ext cx="6896100" cy="3478847"/>
          </a:xfrm>
          <a:prstGeom prst="rect">
            <a:avLst/>
          </a:prstGeom>
          <a:noFill/>
        </p:spPr>
        <p:txBody>
          <a:bodyPr wrap="square" rtlCol="0" anchor="ctr">
            <a:noAutofit/>
          </a:bodyPr>
          <a:lstStyle/>
          <a:p>
            <a:pPr marL="342900" indent="-342900">
              <a:spcAft>
                <a:spcPts val="600"/>
              </a:spcAft>
              <a:buClr>
                <a:srgbClr val="A91A0A"/>
              </a:buClr>
              <a:buFont typeface="Wingdings" panose="05000000000000000000" pitchFamily="2" charset="2"/>
              <a:buChar char="§"/>
            </a:pPr>
            <a:r>
              <a:rPr lang="en-GB" sz="2000" dirty="0">
                <a:solidFill>
                  <a:srgbClr val="080808"/>
                </a:solidFill>
                <a:hlinkClick r:id="rId3">
                  <a:extLst>
                    <a:ext uri="{A12FA001-AC4F-418D-AE19-62706E023703}">
                      <ahyp:hlinkClr xmlns:ahyp="http://schemas.microsoft.com/office/drawing/2018/hyperlinkcolor" val="tx"/>
                    </a:ext>
                  </a:extLst>
                </a:hlinkClick>
              </a:rPr>
              <a:t>Add markers to a graph to differentiate lines in the key.</a:t>
            </a:r>
            <a:endParaRPr lang="en-GB" sz="2000" dirty="0">
              <a:solidFill>
                <a:srgbClr val="080808"/>
              </a:solidFill>
            </a:endParaRPr>
          </a:p>
          <a:p>
            <a:pPr marL="342900" indent="-342900">
              <a:spcAft>
                <a:spcPts val="600"/>
              </a:spcAft>
              <a:buClr>
                <a:srgbClr val="A91A0A"/>
              </a:buClr>
              <a:buFont typeface="Wingdings" panose="05000000000000000000" pitchFamily="2" charset="2"/>
              <a:buChar char="§"/>
            </a:pPr>
            <a:endParaRPr lang="en-GB" sz="2000" dirty="0">
              <a:solidFill>
                <a:srgbClr val="080808"/>
              </a:solidFill>
            </a:endParaRPr>
          </a:p>
          <a:p>
            <a:pPr marL="342900" indent="-342900">
              <a:spcAft>
                <a:spcPts val="600"/>
              </a:spcAft>
              <a:buClr>
                <a:srgbClr val="A91A0A"/>
              </a:buClr>
              <a:buFont typeface="Wingdings" panose="05000000000000000000" pitchFamily="2" charset="2"/>
              <a:buChar char="§"/>
            </a:pPr>
            <a:r>
              <a:rPr lang="en-GB" sz="2000" dirty="0">
                <a:solidFill>
                  <a:srgbClr val="080808"/>
                </a:solidFill>
              </a:rPr>
              <a:t>3:1 contrast ratio needed for any graphics/icons too.</a:t>
            </a:r>
          </a:p>
          <a:p>
            <a:pPr marL="342900" indent="-342900">
              <a:spcAft>
                <a:spcPts val="600"/>
              </a:spcAft>
              <a:buClr>
                <a:srgbClr val="A91A0A"/>
              </a:buClr>
              <a:buFont typeface="Wingdings" panose="05000000000000000000" pitchFamily="2" charset="2"/>
              <a:buChar char="§"/>
            </a:pPr>
            <a:endParaRPr lang="en-GB" sz="2000" dirty="0">
              <a:solidFill>
                <a:srgbClr val="080808"/>
              </a:solidFill>
            </a:endParaRPr>
          </a:p>
          <a:p>
            <a:pPr marL="342900" indent="-342900">
              <a:spcAft>
                <a:spcPts val="600"/>
              </a:spcAft>
              <a:buClr>
                <a:srgbClr val="A91A0A"/>
              </a:buClr>
              <a:buFont typeface="Wingdings" panose="05000000000000000000" pitchFamily="2" charset="2"/>
              <a:buChar char="§"/>
            </a:pPr>
            <a:r>
              <a:rPr lang="en-GB" sz="2000" dirty="0">
                <a:solidFill>
                  <a:srgbClr val="080808"/>
                </a:solidFill>
              </a:rPr>
              <a:t>The contrast checker can pick up on text contrast issues in text boxes, shapes, tables and smart art. Including highlight and links.</a:t>
            </a:r>
          </a:p>
        </p:txBody>
      </p:sp>
    </p:spTree>
    <p:extLst>
      <p:ext uri="{BB962C8B-B14F-4D97-AF65-F5344CB8AC3E}">
        <p14:creationId xmlns:p14="http://schemas.microsoft.com/office/powerpoint/2010/main" val="1508679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Use of colour and contrast (3)</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7760" y="1268413"/>
            <a:ext cx="6896100" cy="3478847"/>
          </a:xfrm>
          <a:prstGeom prst="rect">
            <a:avLst/>
          </a:prstGeom>
          <a:noFill/>
        </p:spPr>
        <p:txBody>
          <a:bodyPr wrap="square" rtlCol="0" anchor="ctr">
            <a:noAutofit/>
          </a:bodyPr>
          <a:lstStyle/>
          <a:p>
            <a:pPr>
              <a:spcAft>
                <a:spcPts val="600"/>
              </a:spcAft>
              <a:buClr>
                <a:srgbClr val="A91A0A"/>
              </a:buClr>
            </a:pPr>
            <a:r>
              <a:rPr lang="en-GB" sz="2000" dirty="0">
                <a:solidFill>
                  <a:srgbClr val="080808"/>
                </a:solidFill>
              </a:rPr>
              <a:t>The Accessibility Checker does not detect:</a:t>
            </a:r>
          </a:p>
          <a:p>
            <a:pPr marL="540000" lvl="2" indent="-342900">
              <a:spcAft>
                <a:spcPts val="600"/>
              </a:spcAft>
              <a:buClr>
                <a:srgbClr val="A91A0A"/>
              </a:buClr>
              <a:buFont typeface="Wingdings" panose="05000000000000000000" pitchFamily="2" charset="2"/>
              <a:buChar char="§"/>
            </a:pPr>
            <a:r>
              <a:rPr lang="en-GB" sz="2000" dirty="0">
                <a:solidFill>
                  <a:srgbClr val="080808"/>
                </a:solidFill>
              </a:rPr>
              <a:t>Transparency,</a:t>
            </a:r>
          </a:p>
          <a:p>
            <a:pPr marL="540000" lvl="2" indent="-342900">
              <a:spcAft>
                <a:spcPts val="600"/>
              </a:spcAft>
              <a:buClr>
                <a:srgbClr val="A91A0A"/>
              </a:buClr>
              <a:buFont typeface="Wingdings" panose="05000000000000000000" pitchFamily="2" charset="2"/>
              <a:buChar char="§"/>
            </a:pPr>
            <a:r>
              <a:rPr lang="en-GB" sz="2000" dirty="0">
                <a:solidFill>
                  <a:srgbClr val="080808"/>
                </a:solidFill>
              </a:rPr>
              <a:t>Non-solid fills,</a:t>
            </a:r>
          </a:p>
          <a:p>
            <a:pPr marL="540000" lvl="2" indent="-342900">
              <a:spcAft>
                <a:spcPts val="600"/>
              </a:spcAft>
              <a:buClr>
                <a:srgbClr val="A91A0A"/>
              </a:buClr>
              <a:buFont typeface="Wingdings" panose="05000000000000000000" pitchFamily="2" charset="2"/>
              <a:buChar char="§"/>
            </a:pPr>
            <a:r>
              <a:rPr lang="en-GB" sz="2000" dirty="0">
                <a:solidFill>
                  <a:srgbClr val="080808"/>
                </a:solidFill>
              </a:rPr>
              <a:t>Graphics,</a:t>
            </a:r>
          </a:p>
          <a:p>
            <a:pPr marL="540000" lvl="2" indent="-342900">
              <a:spcAft>
                <a:spcPts val="600"/>
              </a:spcAft>
              <a:buClr>
                <a:srgbClr val="A91A0A"/>
              </a:buClr>
              <a:buFont typeface="Wingdings" panose="05000000000000000000" pitchFamily="2" charset="2"/>
              <a:buChar char="§"/>
            </a:pPr>
            <a:r>
              <a:rPr lang="en-GB" sz="2000" dirty="0">
                <a:solidFill>
                  <a:srgbClr val="080808"/>
                </a:solidFill>
              </a:rPr>
              <a:t>Text in charts,</a:t>
            </a:r>
          </a:p>
          <a:p>
            <a:pPr marL="540000" lvl="2" indent="-342900">
              <a:spcAft>
                <a:spcPts val="600"/>
              </a:spcAft>
              <a:buClr>
                <a:srgbClr val="A91A0A"/>
              </a:buClr>
              <a:buFont typeface="Wingdings" panose="05000000000000000000" pitchFamily="2" charset="2"/>
              <a:buChar char="§"/>
            </a:pPr>
            <a:r>
              <a:rPr lang="en-GB" sz="2000" dirty="0">
                <a:solidFill>
                  <a:srgbClr val="080808"/>
                </a:solidFill>
              </a:rPr>
              <a:t>Text across multiple objects.</a:t>
            </a:r>
          </a:p>
        </p:txBody>
      </p:sp>
    </p:spTree>
    <p:extLst>
      <p:ext uri="{BB962C8B-B14F-4D97-AF65-F5344CB8AC3E}">
        <p14:creationId xmlns:p14="http://schemas.microsoft.com/office/powerpoint/2010/main" val="1695283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Images and visuals (1)</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015297"/>
          </a:xfrm>
          <a:prstGeom prst="rect">
            <a:avLst/>
          </a:prstGeom>
          <a:noFill/>
        </p:spPr>
        <p:txBody>
          <a:bodyPr wrap="square" rtlCol="0" anchor="ctr">
            <a:noAutofit/>
          </a:bodyPr>
          <a:lstStyle/>
          <a:p>
            <a:pPr marL="342900" indent="-342900">
              <a:spcAft>
                <a:spcPts val="600"/>
              </a:spcAft>
              <a:buClr>
                <a:srgbClr val="A91A0A"/>
              </a:buClr>
              <a:buFont typeface="Wingdings" panose="05000000000000000000" pitchFamily="2" charset="2"/>
              <a:buChar char="§"/>
            </a:pPr>
            <a:r>
              <a:rPr lang="en-GB" sz="1800" dirty="0"/>
              <a:t>Enter alt-text for images, graphs or any other important visuals. Be descriptive and specific.</a:t>
            </a:r>
          </a:p>
          <a:p>
            <a:pPr marL="342900" indent="-342900">
              <a:spcAft>
                <a:spcPts val="600"/>
              </a:spcAft>
              <a:buClr>
                <a:srgbClr val="A91A0A"/>
              </a:buClr>
              <a:buFont typeface="Wingdings" panose="05000000000000000000" pitchFamily="2" charset="2"/>
              <a:buChar char="§"/>
            </a:pPr>
            <a:endParaRPr lang="en-GB" sz="1800" dirty="0"/>
          </a:p>
          <a:p>
            <a:pPr marL="342900" indent="-342900">
              <a:spcAft>
                <a:spcPts val="600"/>
              </a:spcAft>
              <a:buClr>
                <a:srgbClr val="A91A0A"/>
              </a:buClr>
              <a:buFont typeface="Wingdings" panose="05000000000000000000" pitchFamily="2" charset="2"/>
              <a:buChar char="§"/>
            </a:pPr>
            <a:r>
              <a:rPr lang="en-GB" sz="1800" dirty="0"/>
              <a:t>Where an image is purely decorative, mark it as decorative.</a:t>
            </a:r>
          </a:p>
          <a:p>
            <a:pPr marL="342900" indent="-342900">
              <a:spcAft>
                <a:spcPts val="600"/>
              </a:spcAft>
              <a:buClr>
                <a:srgbClr val="A91A0A"/>
              </a:buClr>
              <a:buFont typeface="Wingdings" panose="05000000000000000000" pitchFamily="2" charset="2"/>
              <a:buChar char="§"/>
            </a:pPr>
            <a:endParaRPr lang="en-GB" sz="1800" dirty="0"/>
          </a:p>
          <a:p>
            <a:pPr marL="342900" indent="-342900">
              <a:spcAft>
                <a:spcPts val="600"/>
              </a:spcAft>
              <a:buClr>
                <a:srgbClr val="A91A0A"/>
              </a:buClr>
              <a:buFont typeface="Wingdings" panose="05000000000000000000" pitchFamily="2" charset="2"/>
              <a:buChar char="§"/>
            </a:pPr>
            <a:r>
              <a:rPr lang="en-GB" sz="1800" dirty="0"/>
              <a:t>Avoid using images with text ‘embedded’.</a:t>
            </a:r>
          </a:p>
          <a:p>
            <a:pPr marL="342900" indent="-342900">
              <a:spcAft>
                <a:spcPts val="600"/>
              </a:spcAft>
              <a:buClr>
                <a:srgbClr val="A91A0A"/>
              </a:buClr>
              <a:buFont typeface="Wingdings" panose="05000000000000000000" pitchFamily="2" charset="2"/>
              <a:buChar char="§"/>
            </a:pPr>
            <a:endParaRPr lang="en-GB" sz="1800" dirty="0"/>
          </a:p>
          <a:p>
            <a:pPr marL="342900" indent="-342900">
              <a:spcAft>
                <a:spcPts val="600"/>
              </a:spcAft>
              <a:buClr>
                <a:srgbClr val="A91A0A"/>
              </a:buClr>
              <a:buFont typeface="Wingdings" panose="05000000000000000000" pitchFamily="2" charset="2"/>
              <a:buChar char="§"/>
            </a:pPr>
            <a:r>
              <a:rPr lang="en-GB" sz="1800" dirty="0"/>
              <a:t>Avoid looping GIFs. </a:t>
            </a:r>
          </a:p>
        </p:txBody>
      </p:sp>
    </p:spTree>
    <p:extLst>
      <p:ext uri="{BB962C8B-B14F-4D97-AF65-F5344CB8AC3E}">
        <p14:creationId xmlns:p14="http://schemas.microsoft.com/office/powerpoint/2010/main" val="2159466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Images and visuals (2)</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t">
            <a:noAutofit/>
          </a:bodyPr>
          <a:lstStyle/>
          <a:p>
            <a:pPr>
              <a:spcAft>
                <a:spcPts val="300"/>
              </a:spcAft>
              <a:buClr>
                <a:srgbClr val="A91A0A"/>
              </a:buClr>
            </a:pPr>
            <a:r>
              <a:rPr lang="en-GB" sz="1800" dirty="0"/>
              <a:t>For complex visuals, such as graphs and charts, where the content needs to be described to be understood:</a:t>
            </a:r>
          </a:p>
          <a:p>
            <a:pPr>
              <a:spcAft>
                <a:spcPts val="300"/>
              </a:spcAft>
              <a:buClr>
                <a:srgbClr val="A91A0A"/>
              </a:buClr>
            </a:pPr>
            <a:endParaRPr lang="en-GB" sz="1800" dirty="0"/>
          </a:p>
          <a:p>
            <a:pPr marL="285750" indent="-285750">
              <a:spcAft>
                <a:spcPts val="300"/>
              </a:spcAft>
              <a:buClr>
                <a:srgbClr val="A91A0A"/>
              </a:buClr>
              <a:buFont typeface="Wingdings" panose="05000000000000000000" pitchFamily="2" charset="2"/>
              <a:buChar char="§"/>
            </a:pPr>
            <a:r>
              <a:rPr lang="en-GB" sz="1800" dirty="0"/>
              <a:t>Describe the pertinent information i.e. graph shows visits to website grew in first quarter but fell in second.</a:t>
            </a:r>
          </a:p>
          <a:p>
            <a:pPr marL="285750" indent="-285750">
              <a:spcAft>
                <a:spcPts val="300"/>
              </a:spcAft>
              <a:buClr>
                <a:srgbClr val="A91A0A"/>
              </a:buClr>
              <a:buFont typeface="Wingdings" panose="05000000000000000000" pitchFamily="2" charset="2"/>
              <a:buChar char="§"/>
            </a:pPr>
            <a:r>
              <a:rPr lang="en-GB" sz="1800" dirty="0"/>
              <a:t>Provide a description in the surrounding text.</a:t>
            </a:r>
          </a:p>
          <a:p>
            <a:pPr marL="285750" indent="-285750">
              <a:spcAft>
                <a:spcPts val="300"/>
              </a:spcAft>
              <a:buClr>
                <a:srgbClr val="A91A0A"/>
              </a:buClr>
              <a:buFont typeface="Wingdings" panose="05000000000000000000" pitchFamily="2" charset="2"/>
              <a:buChar char="§"/>
            </a:pPr>
            <a:r>
              <a:rPr lang="en-GB" sz="1800" dirty="0"/>
              <a:t>Provide a longer description as an appendix/footnote to the document.</a:t>
            </a:r>
          </a:p>
          <a:p>
            <a:pPr marL="285750" indent="-285750">
              <a:spcAft>
                <a:spcPts val="300"/>
              </a:spcAft>
              <a:buClr>
                <a:srgbClr val="A91A0A"/>
              </a:buClr>
              <a:buFont typeface="Wingdings" panose="05000000000000000000" pitchFamily="2" charset="2"/>
              <a:buChar char="§"/>
            </a:pPr>
            <a:endParaRPr lang="en-GB" sz="1800" dirty="0"/>
          </a:p>
          <a:p>
            <a:pPr>
              <a:spcAft>
                <a:spcPts val="300"/>
              </a:spcAft>
              <a:buClr>
                <a:srgbClr val="A91A0A"/>
              </a:buClr>
            </a:pPr>
            <a:r>
              <a:rPr lang="en-GB" sz="1600" dirty="0">
                <a:solidFill>
                  <a:srgbClr val="080808"/>
                </a:solidFill>
                <a:hlinkClick r:id="rId2">
                  <a:extLst>
                    <a:ext uri="{A12FA001-AC4F-418D-AE19-62706E023703}">
                      <ahyp:hlinkClr xmlns:ahyp="http://schemas.microsoft.com/office/drawing/2018/hyperlinkcolor" val="tx"/>
                    </a:ext>
                  </a:extLst>
                </a:hlinkClick>
              </a:rPr>
              <a:t>Guide: Alt-text long descriptions</a:t>
            </a:r>
            <a:endParaRPr lang="en-GB" sz="1600" dirty="0">
              <a:solidFill>
                <a:srgbClr val="080808"/>
              </a:solidFill>
            </a:endParaRPr>
          </a:p>
        </p:txBody>
      </p:sp>
    </p:spTree>
    <p:extLst>
      <p:ext uri="{BB962C8B-B14F-4D97-AF65-F5344CB8AC3E}">
        <p14:creationId xmlns:p14="http://schemas.microsoft.com/office/powerpoint/2010/main" val="188839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Hyperlink Text</a:t>
            </a:r>
          </a:p>
        </p:txBody>
      </p:sp>
      <p:pic>
        <p:nvPicPr>
          <p:cNvPr id="6" name="Graphic 5">
            <a:extLst>
              <a:ext uri="{FF2B5EF4-FFF2-40B4-BE49-F238E27FC236}">
                <a16:creationId xmlns:a16="http://schemas.microsoft.com/office/drawing/2014/main" id="{1AAFBF73-E99D-4DBA-91B5-9C253D2E03D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500" y="3778231"/>
            <a:ext cx="350520" cy="350520"/>
          </a:xfrm>
          <a:prstGeom prst="rect">
            <a:avLst/>
          </a:prstGeom>
        </p:spPr>
      </p:pic>
      <p:pic>
        <p:nvPicPr>
          <p:cNvPr id="8" name="Graphic 7">
            <a:extLst>
              <a:ext uri="{FF2B5EF4-FFF2-40B4-BE49-F238E27FC236}">
                <a16:creationId xmlns:a16="http://schemas.microsoft.com/office/drawing/2014/main" id="{6FD79465-4A76-43D7-A83B-F13686161479}"/>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6490" y="3031022"/>
            <a:ext cx="350520" cy="350520"/>
          </a:xfrm>
          <a:prstGeom prst="rect">
            <a:avLst/>
          </a:prstGeom>
        </p:spPr>
      </p:pic>
      <p:sp>
        <p:nvSpPr>
          <p:cNvPr id="4" name="TextBox 3">
            <a:extLst>
              <a:ext uri="{FF2B5EF4-FFF2-40B4-BE49-F238E27FC236}">
                <a16:creationId xmlns:a16="http://schemas.microsoft.com/office/drawing/2014/main" id="{F9FD11F6-225D-445C-B4F3-916E8D2A812F}"/>
              </a:ext>
            </a:extLst>
          </p:cNvPr>
          <p:cNvSpPr txBox="1"/>
          <p:nvPr/>
        </p:nvSpPr>
        <p:spPr>
          <a:xfrm>
            <a:off x="1127760" y="1268413"/>
            <a:ext cx="6896100" cy="3478847"/>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t>Unique.</a:t>
            </a:r>
          </a:p>
          <a:p>
            <a:pPr marL="285750" indent="-285750">
              <a:spcAft>
                <a:spcPts val="600"/>
              </a:spcAft>
              <a:buClr>
                <a:srgbClr val="A91A0A"/>
              </a:buClr>
              <a:buFont typeface="Wingdings" panose="05000000000000000000" pitchFamily="2" charset="2"/>
              <a:buChar char="§"/>
            </a:pPr>
            <a:r>
              <a:rPr lang="en-GB" sz="1800" dirty="0"/>
              <a:t>Meaningful when read out of context i.e. does the link make sense if the surrounding text is missing?</a:t>
            </a:r>
          </a:p>
          <a:p>
            <a:pPr marL="285750" indent="-285750">
              <a:spcAft>
                <a:spcPts val="600"/>
              </a:spcAft>
              <a:buClr>
                <a:srgbClr val="A91A0A"/>
              </a:buClr>
              <a:buFont typeface="Wingdings" panose="05000000000000000000" pitchFamily="2" charset="2"/>
              <a:buChar char="§"/>
            </a:pPr>
            <a:r>
              <a:rPr lang="en-GB" sz="1800" dirty="0"/>
              <a:t>Shorten URLs, e.g. via </a:t>
            </a:r>
            <a:r>
              <a:rPr lang="en-GB" sz="1800" u="sng" dirty="0">
                <a:hlinkClick r:id="rId6">
                  <a:extLst>
                    <a:ext uri="{A12FA001-AC4F-418D-AE19-62706E023703}">
                      <ahyp:hlinkClr xmlns:ahyp="http://schemas.microsoft.com/office/drawing/2018/hyperlinkcolor" val="tx"/>
                    </a:ext>
                  </a:extLst>
                </a:hlinkClick>
              </a:rPr>
              <a:t>bit</a:t>
            </a:r>
            <a:r>
              <a:rPr lang="en-GB" sz="1800" dirty="0">
                <a:hlinkClick r:id="rId6">
                  <a:extLst>
                    <a:ext uri="{A12FA001-AC4F-418D-AE19-62706E023703}">
                      <ahyp:hlinkClr xmlns:ahyp="http://schemas.microsoft.com/office/drawing/2018/hyperlinkcolor" val="tx"/>
                    </a:ext>
                  </a:extLst>
                </a:hlinkClick>
              </a:rPr>
              <a:t>.ly</a:t>
            </a:r>
            <a:r>
              <a:rPr lang="en-GB" sz="1800" dirty="0"/>
              <a:t>, if navigating during the presentation.</a:t>
            </a:r>
          </a:p>
          <a:p>
            <a:endParaRPr lang="en-GB" sz="1800" dirty="0"/>
          </a:p>
          <a:p>
            <a:pPr marL="115200" indent="0">
              <a:buNone/>
            </a:pPr>
            <a:r>
              <a:rPr lang="en-GB" sz="1800" dirty="0"/>
              <a:t>Avoid: For more information about meaningful hyperlink </a:t>
            </a:r>
            <a:r>
              <a:rPr lang="en-GB" sz="1800" dirty="0">
                <a:solidFill>
                  <a:srgbClr val="080808"/>
                </a:solidFill>
              </a:rPr>
              <a:t>text, </a:t>
            </a:r>
            <a:r>
              <a:rPr lang="en-GB" sz="1800" dirty="0">
                <a:solidFill>
                  <a:srgbClr val="080808"/>
                </a:solidFill>
                <a:hlinkClick r:id="rId7">
                  <a:extLst>
                    <a:ext uri="{A12FA001-AC4F-418D-AE19-62706E023703}">
                      <ahyp:hlinkClr xmlns:ahyp="http://schemas.microsoft.com/office/drawing/2018/hyperlinkcolor" val="tx"/>
                    </a:ext>
                  </a:extLst>
                </a:hlinkClick>
              </a:rPr>
              <a:t>click here</a:t>
            </a:r>
            <a:r>
              <a:rPr lang="en-GB" sz="1800" dirty="0">
                <a:solidFill>
                  <a:srgbClr val="080808"/>
                </a:solidFill>
              </a:rPr>
              <a:t>. </a:t>
            </a:r>
          </a:p>
          <a:p>
            <a:pPr marL="115200" indent="0">
              <a:buNone/>
            </a:pPr>
            <a:endParaRPr lang="en-GB" sz="1800" dirty="0"/>
          </a:p>
          <a:p>
            <a:pPr marL="115200" indent="0">
              <a:buNone/>
            </a:pPr>
            <a:r>
              <a:rPr lang="en-GB" sz="1800" dirty="0"/>
              <a:t>Meaningful: For more information, </a:t>
            </a:r>
            <a:r>
              <a:rPr lang="en-GB" sz="1800" dirty="0">
                <a:solidFill>
                  <a:srgbClr val="080808"/>
                </a:solidFill>
              </a:rPr>
              <a:t>see </a:t>
            </a:r>
            <a:r>
              <a:rPr lang="en-GB" sz="1800" dirty="0">
                <a:solidFill>
                  <a:srgbClr val="080808"/>
                </a:solidFill>
                <a:hlinkClick r:id="rId8">
                  <a:extLst>
                    <a:ext uri="{A12FA001-AC4F-418D-AE19-62706E023703}">
                      <ahyp:hlinkClr xmlns:ahyp="http://schemas.microsoft.com/office/drawing/2018/hyperlinkcolor" val="tx"/>
                    </a:ext>
                  </a:extLst>
                </a:hlinkClick>
              </a:rPr>
              <a:t>meaningful hyperlink text</a:t>
            </a:r>
            <a:r>
              <a:rPr lang="en-GB" sz="1800" dirty="0">
                <a:solidFill>
                  <a:srgbClr val="080808"/>
                </a:solidFill>
              </a:rPr>
              <a:t>.</a:t>
            </a:r>
          </a:p>
          <a:p>
            <a:pPr marL="115200" indent="0">
              <a:buNone/>
            </a:pPr>
            <a:endParaRPr lang="en-GB" sz="1800" dirty="0">
              <a:solidFill>
                <a:srgbClr val="080808"/>
              </a:solidFill>
            </a:endParaRPr>
          </a:p>
          <a:p>
            <a:pPr marL="115200" indent="0">
              <a:buNone/>
            </a:pPr>
            <a:r>
              <a:rPr lang="en-GB" sz="1800" dirty="0">
                <a:hlinkClick r:id="rId9">
                  <a:extLst>
                    <a:ext uri="{A12FA001-AC4F-418D-AE19-62706E023703}">
                      <ahyp:hlinkClr xmlns:ahyp="http://schemas.microsoft.com/office/drawing/2018/hyperlinkcolor" val="tx"/>
                    </a:ext>
                  </a:extLst>
                </a:hlinkClick>
              </a:rPr>
              <a:t>Guide: Add a hyperlink to a slide</a:t>
            </a:r>
            <a:endParaRPr lang="en-GB" sz="1800" dirty="0"/>
          </a:p>
          <a:p>
            <a:endParaRPr lang="en-GB" dirty="0"/>
          </a:p>
        </p:txBody>
      </p:sp>
    </p:spTree>
    <p:extLst>
      <p:ext uri="{BB962C8B-B14F-4D97-AF65-F5344CB8AC3E}">
        <p14:creationId xmlns:p14="http://schemas.microsoft.com/office/powerpoint/2010/main" val="376217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Overview</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59385AF1-5360-4559-939A-771F4AEA0F6E}"/>
              </a:ext>
            </a:extLst>
          </p:cNvPr>
          <p:cNvSpPr txBox="1"/>
          <p:nvPr/>
        </p:nvSpPr>
        <p:spPr>
          <a:xfrm>
            <a:off x="1196340" y="1225520"/>
            <a:ext cx="7048500" cy="2870016"/>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400" dirty="0"/>
              <a:t>What is accessibility?</a:t>
            </a:r>
          </a:p>
          <a:p>
            <a:pPr marL="342900" indent="-342900">
              <a:spcAft>
                <a:spcPts val="300"/>
              </a:spcAft>
              <a:buClr>
                <a:srgbClr val="A91A0A"/>
              </a:buClr>
              <a:buFont typeface="Wingdings" panose="05000000000000000000" pitchFamily="2" charset="2"/>
              <a:buChar char="§"/>
            </a:pPr>
            <a:r>
              <a:rPr lang="en-GB" sz="2400" dirty="0"/>
              <a:t>Where’s inaccessibility?</a:t>
            </a:r>
          </a:p>
          <a:p>
            <a:pPr marL="342900" indent="-342900">
              <a:spcAft>
                <a:spcPts val="300"/>
              </a:spcAft>
              <a:buClr>
                <a:srgbClr val="A91A0A"/>
              </a:buClr>
              <a:buFont typeface="Wingdings" panose="05000000000000000000" pitchFamily="2" charset="2"/>
              <a:buChar char="§"/>
            </a:pPr>
            <a:r>
              <a:rPr lang="en-GB" sz="2400" dirty="0"/>
              <a:t>Thinking about presenting</a:t>
            </a:r>
          </a:p>
          <a:p>
            <a:pPr marL="342900" indent="-342900">
              <a:spcAft>
                <a:spcPts val="300"/>
              </a:spcAft>
              <a:buClr>
                <a:srgbClr val="A91A0A"/>
              </a:buClr>
              <a:buFont typeface="Wingdings" panose="05000000000000000000" pitchFamily="2" charset="2"/>
              <a:buChar char="§"/>
            </a:pPr>
            <a:r>
              <a:rPr lang="en-GB" sz="2400" dirty="0"/>
              <a:t>Feature availability.</a:t>
            </a:r>
          </a:p>
          <a:p>
            <a:pPr marL="342900" indent="-342900">
              <a:spcAft>
                <a:spcPts val="300"/>
              </a:spcAft>
              <a:buClr>
                <a:srgbClr val="A91A0A"/>
              </a:buClr>
              <a:buFont typeface="Wingdings" panose="05000000000000000000" pitchFamily="2" charset="2"/>
              <a:buChar char="§"/>
            </a:pPr>
            <a:r>
              <a:rPr lang="en-GB" sz="2400" dirty="0"/>
              <a:t>The Accessibility Checker.</a:t>
            </a:r>
          </a:p>
          <a:p>
            <a:pPr marL="342900" indent="-342900">
              <a:spcAft>
                <a:spcPts val="300"/>
              </a:spcAft>
              <a:buClr>
                <a:srgbClr val="A91A0A"/>
              </a:buClr>
              <a:buFont typeface="Wingdings" panose="05000000000000000000" pitchFamily="2" charset="2"/>
              <a:buChar char="§"/>
            </a:pPr>
            <a:r>
              <a:rPr lang="en-GB" sz="2400" dirty="0"/>
              <a:t>Fonts, colour, contrast, images, visuals, links, audio and video</a:t>
            </a:r>
          </a:p>
        </p:txBody>
      </p:sp>
    </p:spTree>
    <p:extLst>
      <p:ext uri="{BB962C8B-B14F-4D97-AF65-F5344CB8AC3E}">
        <p14:creationId xmlns:p14="http://schemas.microsoft.com/office/powerpoint/2010/main" val="3927808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Video and Audio</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sz="1800" dirty="0">
                <a:solidFill>
                  <a:srgbClr val="080808"/>
                </a:solidFill>
              </a:rPr>
              <a:t>Include captions for all video and audio content at minimum.</a:t>
            </a:r>
          </a:p>
          <a:p>
            <a:pPr marL="285750" indent="-285750">
              <a:spcAft>
                <a:spcPts val="300"/>
              </a:spcAft>
              <a:buClr>
                <a:srgbClr val="A91A0A"/>
              </a:buClr>
              <a:buFont typeface="Wingdings" panose="05000000000000000000" pitchFamily="2" charset="2"/>
              <a:buChar char="§"/>
            </a:pPr>
            <a:endParaRPr lang="en-GB" sz="1800" dirty="0">
              <a:solidFill>
                <a:srgbClr val="080808"/>
              </a:solidFill>
            </a:endParaRPr>
          </a:p>
          <a:p>
            <a:pPr marL="285750" indent="-285750">
              <a:spcAft>
                <a:spcPts val="300"/>
              </a:spcAft>
              <a:buClr>
                <a:srgbClr val="A91A0A"/>
              </a:buClr>
              <a:buFont typeface="Wingdings" panose="05000000000000000000" pitchFamily="2" charset="2"/>
              <a:buChar char="§"/>
            </a:pPr>
            <a:r>
              <a:rPr lang="en-GB" sz="1800" dirty="0">
                <a:solidFill>
                  <a:srgbClr val="080808"/>
                </a:solidFill>
              </a:rPr>
              <a:t>If you use a third-party video, e.g. from YouTube, check it has captions available. If not, avoid using it. Also, include a direct link to the video on the slide.</a:t>
            </a:r>
          </a:p>
          <a:p>
            <a:pPr marL="285750" indent="-285750">
              <a:spcAft>
                <a:spcPts val="300"/>
              </a:spcAft>
              <a:buClr>
                <a:srgbClr val="A91A0A"/>
              </a:buClr>
              <a:buFont typeface="Wingdings" panose="05000000000000000000" pitchFamily="2" charset="2"/>
              <a:buChar char="§"/>
            </a:pPr>
            <a:endParaRPr lang="en-GB" sz="1800" dirty="0">
              <a:solidFill>
                <a:srgbClr val="080808"/>
              </a:solidFill>
            </a:endParaRPr>
          </a:p>
          <a:p>
            <a:pPr marL="285750" indent="-285750">
              <a:spcAft>
                <a:spcPts val="300"/>
              </a:spcAft>
              <a:buClr>
                <a:srgbClr val="A91A0A"/>
              </a:buClr>
              <a:buFont typeface="Wingdings" panose="05000000000000000000" pitchFamily="2" charset="2"/>
              <a:buChar char="§"/>
            </a:pPr>
            <a:r>
              <a:rPr lang="en-GB" sz="1800" dirty="0">
                <a:solidFill>
                  <a:srgbClr val="080808"/>
                </a:solidFill>
              </a:rPr>
              <a:t>Audio description may also be necessary depending on the content.</a:t>
            </a:r>
          </a:p>
          <a:p>
            <a:pPr>
              <a:spcAft>
                <a:spcPts val="300"/>
              </a:spcAft>
              <a:buClr>
                <a:srgbClr val="A91A0A"/>
              </a:buClr>
            </a:pPr>
            <a:endParaRPr lang="en-GB" sz="1800" dirty="0">
              <a:solidFill>
                <a:srgbClr val="080808"/>
              </a:solidFill>
            </a:endParaRPr>
          </a:p>
          <a:p>
            <a:pPr>
              <a:spcAft>
                <a:spcPts val="300"/>
              </a:spcAft>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Guide: Add closed captions or subtitles to media in PowerPoint.</a:t>
            </a:r>
            <a:endParaRPr lang="en-GB" sz="1800" dirty="0">
              <a:solidFill>
                <a:srgbClr val="080808"/>
              </a:solidFill>
            </a:endParaRPr>
          </a:p>
          <a:p>
            <a:pPr>
              <a:spcAft>
                <a:spcPts val="300"/>
              </a:spcAft>
              <a:buClr>
                <a:srgbClr val="A91A0A"/>
              </a:buClr>
            </a:pPr>
            <a:endParaRPr lang="en-GB" sz="1600" dirty="0">
              <a:solidFill>
                <a:srgbClr val="080808"/>
              </a:solidFill>
            </a:endParaRPr>
          </a:p>
        </p:txBody>
      </p:sp>
    </p:spTree>
    <p:extLst>
      <p:ext uri="{BB962C8B-B14F-4D97-AF65-F5344CB8AC3E}">
        <p14:creationId xmlns:p14="http://schemas.microsoft.com/office/powerpoint/2010/main" val="248439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Reading Order</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109426"/>
          </a:xfrm>
          <a:prstGeom prst="rect">
            <a:avLst/>
          </a:prstGeom>
          <a:noFill/>
        </p:spPr>
        <p:txBody>
          <a:bodyPr wrap="square" rtlCol="0" anchor="t">
            <a:noAutofit/>
          </a:bodyPr>
          <a:lstStyle/>
          <a:p>
            <a:pPr>
              <a:spcAft>
                <a:spcPts val="300"/>
              </a:spcAft>
              <a:buClr>
                <a:srgbClr val="A91A0A"/>
              </a:buClr>
            </a:pPr>
            <a:r>
              <a:rPr lang="en-GB" sz="1800" dirty="0"/>
              <a:t>The reading order of a slide, determines the order in which content on your slides is read by a screen reader.</a:t>
            </a:r>
          </a:p>
          <a:p>
            <a:pPr>
              <a:spcAft>
                <a:spcPts val="300"/>
              </a:spcAft>
              <a:buClr>
                <a:srgbClr val="A91A0A"/>
              </a:buClr>
            </a:pPr>
            <a:endParaRPr lang="en-GB" sz="1800" dirty="0"/>
          </a:p>
          <a:p>
            <a:pPr>
              <a:spcAft>
                <a:spcPts val="300"/>
              </a:spcAft>
              <a:buClr>
                <a:srgbClr val="A91A0A"/>
              </a:buClr>
            </a:pPr>
            <a:r>
              <a:rPr lang="en-GB" sz="1800" dirty="0"/>
              <a:t>The Accessibility Checker will check the reading order and alert you when it detects a problem.</a:t>
            </a:r>
          </a:p>
          <a:p>
            <a:pPr>
              <a:spcAft>
                <a:spcPts val="300"/>
              </a:spcAft>
              <a:buClr>
                <a:srgbClr val="A91A0A"/>
              </a:buClr>
            </a:pPr>
            <a:endParaRPr lang="en-GB" sz="1800" dirty="0">
              <a:solidFill>
                <a:srgbClr val="080808"/>
              </a:solidFill>
            </a:endParaRPr>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Make slides easier to read by using the Reading Order pane</a:t>
            </a:r>
            <a:endParaRPr lang="en-GB" sz="1600" dirty="0"/>
          </a:p>
        </p:txBody>
      </p:sp>
    </p:spTree>
    <p:extLst>
      <p:ext uri="{BB962C8B-B14F-4D97-AF65-F5344CB8AC3E}">
        <p14:creationId xmlns:p14="http://schemas.microsoft.com/office/powerpoint/2010/main" val="2121962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Presenter Coach</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015297"/>
          </a:xfrm>
          <a:prstGeom prst="rect">
            <a:avLst/>
          </a:prstGeom>
          <a:noFill/>
        </p:spPr>
        <p:txBody>
          <a:bodyPr wrap="square" rtlCol="0" anchor="t">
            <a:noAutofit/>
          </a:bodyPr>
          <a:lstStyle/>
          <a:p>
            <a:pPr>
              <a:spcAft>
                <a:spcPts val="300"/>
              </a:spcAft>
              <a:buClr>
                <a:srgbClr val="A91A0A"/>
              </a:buClr>
            </a:pPr>
            <a:r>
              <a:rPr lang="en-GB" sz="1800" dirty="0"/>
              <a:t>Available in PowerPoint 365 Online only.</a:t>
            </a:r>
          </a:p>
          <a:p>
            <a:pPr>
              <a:spcAft>
                <a:spcPts val="300"/>
              </a:spcAft>
              <a:buClr>
                <a:srgbClr val="A91A0A"/>
              </a:buClr>
            </a:pPr>
            <a:endParaRPr lang="en-GB" sz="1800" dirty="0">
              <a:solidFill>
                <a:srgbClr val="080808"/>
              </a:solidFill>
            </a:endParaRPr>
          </a:p>
          <a:p>
            <a:pPr algn="l"/>
            <a:r>
              <a:rPr lang="en-GB" sz="1800" b="0" i="0" dirty="0">
                <a:solidFill>
                  <a:srgbClr val="1E1E1E"/>
                </a:solidFill>
                <a:effectLst/>
                <a:latin typeface="Lato" panose="020F0502020204030203" pitchFamily="34" charset="0"/>
                <a:ea typeface="Lato" panose="020F0502020204030203" pitchFamily="34" charset="0"/>
                <a:cs typeface="Lato" panose="020F0502020204030203" pitchFamily="34" charset="0"/>
              </a:rPr>
              <a:t>“Presenter Coach evaluates your pacing, pitch, your use of filler words, informal speech, euphemisms, and culturally sensitive terms, and it detects when you're being overly wordy or are simply reading the text on a slide.</a:t>
            </a:r>
          </a:p>
          <a:p>
            <a:pPr algn="l"/>
            <a:endParaRPr lang="en-GB" sz="1800" b="0" i="0" dirty="0">
              <a:solidFill>
                <a:srgbClr val="1E1E1E"/>
              </a:solidFill>
              <a:effectLst/>
              <a:latin typeface="Lato" panose="020F0502020204030203" pitchFamily="34" charset="0"/>
              <a:ea typeface="Lato" panose="020F0502020204030203" pitchFamily="34" charset="0"/>
              <a:cs typeface="Lato" panose="020F0502020204030203" pitchFamily="34" charset="0"/>
            </a:endParaRPr>
          </a:p>
          <a:p>
            <a:pPr algn="l"/>
            <a:r>
              <a:rPr lang="en-GB" sz="1800" b="0" i="0" dirty="0">
                <a:solidFill>
                  <a:srgbClr val="1E1E1E"/>
                </a:solidFill>
                <a:effectLst/>
                <a:latin typeface="Lato" panose="020F0502020204030203" pitchFamily="34" charset="0"/>
                <a:ea typeface="Lato" panose="020F0502020204030203" pitchFamily="34" charset="0"/>
                <a:cs typeface="Lato" panose="020F0502020204030203" pitchFamily="34" charset="0"/>
              </a:rPr>
              <a:t>After each rehearsal, you get a report that includes statistics and suggestions for improvements.”</a:t>
            </a:r>
          </a:p>
          <a:p>
            <a:pPr>
              <a:spcAft>
                <a:spcPts val="300"/>
              </a:spcAft>
              <a:buClr>
                <a:srgbClr val="A91A0A"/>
              </a:buClr>
            </a:pPr>
            <a:endParaRPr lang="en-GB" sz="1600" dirty="0">
              <a:solidFill>
                <a:srgbClr val="080808"/>
              </a:solidFill>
            </a:endParaRPr>
          </a:p>
        </p:txBody>
      </p:sp>
    </p:spTree>
    <p:extLst>
      <p:ext uri="{BB962C8B-B14F-4D97-AF65-F5344CB8AC3E}">
        <p14:creationId xmlns:p14="http://schemas.microsoft.com/office/powerpoint/2010/main" val="7862162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2202418"/>
            <a:ext cx="7175090" cy="954107"/>
          </a:xfrm>
          <a:prstGeom prst="rect">
            <a:avLst/>
          </a:prstGeom>
          <a:noFill/>
        </p:spPr>
        <p:txBody>
          <a:bodyPr wrap="square" lIns="91440" tIns="45720" rIns="91440" bIns="45720" rtlCol="0" anchor="t">
            <a:spAutoFit/>
          </a:bodyPr>
          <a:lstStyle/>
          <a:p>
            <a:pPr marL="285750" indent="-285750">
              <a:spcAft>
                <a:spcPts val="0"/>
              </a:spcAft>
              <a:buClr>
                <a:srgbClr val="A91A0A"/>
              </a:buClr>
              <a:buFont typeface="Wingdings" panose="05000000000000000000" pitchFamily="2" charset="2"/>
              <a:buChar char="§"/>
            </a:pPr>
            <a:r>
              <a:rPr lang="en-GB" dirty="0"/>
              <a:t>Tuesday 30</a:t>
            </a:r>
            <a:r>
              <a:rPr lang="en-GB" baseline="30000" dirty="0"/>
              <a:t>th</a:t>
            </a:r>
            <a:r>
              <a:rPr lang="en-GB" dirty="0"/>
              <a:t> March 14-15:30 Unseen disability and teaching: the student experience</a:t>
            </a:r>
          </a:p>
          <a:p>
            <a:pPr marL="285750" indent="-285750">
              <a:spcAft>
                <a:spcPts val="0"/>
              </a:spcAft>
              <a:buClr>
                <a:srgbClr val="A91A0A"/>
              </a:buClr>
              <a:buFont typeface="Wingdings" panose="05000000000000000000" pitchFamily="2" charset="2"/>
              <a:buChar char="§"/>
            </a:pPr>
            <a:r>
              <a:rPr lang="en-GB" dirty="0"/>
              <a:t>Wednesday 31st March 12-13:00 Creating accessible PowerPoint presentations</a:t>
            </a:r>
          </a:p>
          <a:p>
            <a:pPr marL="285750" indent="-285750">
              <a:buClr>
                <a:srgbClr val="A91A0A"/>
              </a:buClr>
              <a:buFont typeface="Wingdings" panose="05000000000000000000" pitchFamily="2" charset="2"/>
              <a:buChar char="§"/>
            </a:pPr>
            <a:r>
              <a:rPr lang="en-GB" dirty="0"/>
              <a:t>Thursday 15th April  12-13:00 Creating accessible audio and video</a:t>
            </a:r>
          </a:p>
          <a:p>
            <a:pPr marL="285750" indent="-285750">
              <a:spcAft>
                <a:spcPts val="0"/>
              </a:spcAft>
              <a:buClr>
                <a:srgbClr val="A91A0A"/>
              </a:buClr>
              <a:buFont typeface="Wingdings" panose="05000000000000000000" pitchFamily="2" charset="2"/>
              <a:buChar char="§"/>
            </a:pPr>
            <a:r>
              <a:rPr lang="en-GB" dirty="0"/>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3487994"/>
            <a:ext cx="4881716" cy="307777"/>
          </a:xfrm>
          <a:prstGeom prst="rect">
            <a:avLst/>
          </a:prstGeom>
          <a:noFill/>
        </p:spPr>
        <p:txBody>
          <a:bodyPr wrap="square" rtlCol="0">
            <a:spAutoFit/>
          </a:bodyPr>
          <a:lstStyle/>
          <a:p>
            <a:r>
              <a:rPr lang="en-GB"/>
              <a:t>Full details and booking on </a:t>
            </a:r>
            <a:r>
              <a:rPr lang="en-GB">
                <a:solidFill>
                  <a:srgbClr val="080808"/>
                </a:solidFill>
                <a:hlinkClick r:id="rId2">
                  <a:extLst>
                    <a:ext uri="{A12FA001-AC4F-418D-AE19-62706E023703}">
                      <ahyp:hlinkClr xmlns:ahyp="http://schemas.microsoft.com/office/drawing/2018/hyperlinkcolor" val="tx"/>
                    </a:ext>
                  </a:extLst>
                </a:hlinkClick>
              </a:rPr>
              <a:t>https://warwick.ac.uk/ldcuevents</a:t>
            </a:r>
            <a:endParaRPr lang="en-GB">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(1)</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47207"/>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sz="1200" dirty="0" err="1">
                <a:solidFill>
                  <a:srgbClr val="080808"/>
                </a:solidFill>
                <a:hlinkClick r:id="rId6">
                  <a:extLst>
                    <a:ext uri="{A12FA001-AC4F-418D-AE19-62706E023703}">
                      <ahyp:hlinkClr xmlns:ahyp="http://schemas.microsoft.com/office/drawing/2018/hyperlinkcolor" val="tx"/>
                    </a:ext>
                  </a:extLst>
                </a:hlinkClick>
              </a:rPr>
              <a:t>PowerPDF</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sz="1200" dirty="0" err="1">
                <a:solidFill>
                  <a:srgbClr val="080808"/>
                </a:solidFill>
                <a:hlinkClick r:id="rId8">
                  <a:extLst>
                    <a:ext uri="{A12FA001-AC4F-418D-AE19-62706E023703}">
                      <ahyp:hlinkClr xmlns:ahyp="http://schemas.microsoft.com/office/drawing/2018/hyperlinkcolor" val="tx"/>
                    </a:ext>
                  </a:extLst>
                </a:hlinkClick>
              </a:rPr>
              <a:t>Sitebuilder</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7">
                  <a:extLst>
                    <a:ext uri="{A12FA001-AC4F-418D-AE19-62706E023703}">
                      <ahyp:hlinkClr xmlns:ahyp="http://schemas.microsoft.com/office/drawing/2018/hyperlinkcolor" val="tx"/>
                    </a:ext>
                  </a:extLst>
                </a:hlinkClick>
              </a:rPr>
              <a:t>Creating accessible mathematical content 09/03/2021</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8">
                  <a:extLst>
                    <a:ext uri="{A12FA001-AC4F-418D-AE19-62706E023703}">
                      <ahyp:hlinkClr xmlns:ahyp="http://schemas.microsoft.com/office/drawing/2018/hyperlinkcolor" val="tx"/>
                    </a:ext>
                  </a:extLst>
                </a:hlinkClick>
              </a:rPr>
              <a:t>Creating accessible online teaching materials and activities 10/03/2021</a:t>
            </a:r>
            <a:endParaRPr lang="en-GB" sz="1200"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(2)</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226321"/>
            <a:ext cx="6502400" cy="946413"/>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online teaching materials and activities 10/03/2021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PDFs 18/03/2021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3">
                  <a:extLst>
                    <a:ext uri="{A12FA001-AC4F-418D-AE19-62706E023703}">
                      <ahyp:hlinkClr xmlns:ahyp="http://schemas.microsoft.com/office/drawing/2018/hyperlinkcolor" val="tx"/>
                    </a:ext>
                  </a:extLst>
                </a:hlinkClick>
              </a:rPr>
              <a:t>Unseen disability and teaching: the student experience 30/03/2021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4">
                  <a:extLst>
                    <a:ext uri="{A12FA001-AC4F-418D-AE19-62706E023703}">
                      <ahyp:hlinkClr xmlns:ahyp="http://schemas.microsoft.com/office/drawing/2018/hyperlinkcolor" val="tx"/>
                    </a:ext>
                  </a:extLst>
                </a:hlinkClick>
              </a:rPr>
              <a:t>Accessibility Learning Webinar Series: Present More Inclusively with PowerPoint</a:t>
            </a:r>
            <a:endParaRPr lang="en-GB" sz="1200" dirty="0"/>
          </a:p>
        </p:txBody>
      </p:sp>
    </p:spTree>
    <p:extLst>
      <p:ext uri="{BB962C8B-B14F-4D97-AF65-F5344CB8AC3E}">
        <p14:creationId xmlns:p14="http://schemas.microsoft.com/office/powerpoint/2010/main" val="20633101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sessions</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030" name="Picture 6" descr="Dropped kerb with tactile paving.">
            <a:extLst>
              <a:ext uri="{FF2B5EF4-FFF2-40B4-BE49-F238E27FC236}">
                <a16:creationId xmlns:a16="http://schemas.microsoft.com/office/drawing/2014/main" id="{98CA748C-D2A2-46BB-ABCE-D9C89D9F01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056" b="27270"/>
          <a:stretch/>
        </p:blipFill>
        <p:spPr bwMode="auto">
          <a:xfrm>
            <a:off x="1524000" y="1922929"/>
            <a:ext cx="6096000" cy="161364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395E773-4FFC-425F-AF7E-7C9A4CFB708C}"/>
              </a:ext>
            </a:extLst>
          </p:cNvPr>
          <p:cNvSpPr txBox="1"/>
          <p:nvPr/>
        </p:nvSpPr>
        <p:spPr>
          <a:xfrm>
            <a:off x="1524000" y="3671970"/>
            <a:ext cx="4572000" cy="307777"/>
          </a:xfrm>
          <a:prstGeom prst="rect">
            <a:avLst/>
          </a:prstGeom>
          <a:noFill/>
        </p:spPr>
        <p:txBody>
          <a:bodyPr wrap="square">
            <a:spAutoFit/>
          </a:bodyPr>
          <a:lstStyle/>
          <a:p>
            <a:r>
              <a:rPr lang="en-GB" sz="700" u="sng" dirty="0">
                <a:solidFill>
                  <a:srgbClr val="080808"/>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https://commons.wikimedia.org/wiki/File:Milestone_on_the_Worcester_Road_-_geograph.org.uk_-_1778056.jpg</a:t>
            </a:r>
            <a:r>
              <a:rPr lang="en-GB" sz="700" dirty="0">
                <a:solidFill>
                  <a:srgbClr val="080808"/>
                </a:solidFill>
                <a:effectLst/>
                <a:latin typeface="Calibri" panose="020F0502020204030204" pitchFamily="34" charset="0"/>
                <a:ea typeface="Calibri" panose="020F0502020204030204" pitchFamily="34" charset="0"/>
              </a:rPr>
              <a:t> </a:t>
            </a:r>
          </a:p>
          <a:p>
            <a:r>
              <a:rPr lang="en-GB" sz="700" dirty="0">
                <a:solidFill>
                  <a:srgbClr val="080808"/>
                </a:solidFill>
                <a:effectLst/>
                <a:latin typeface="Calibri" panose="020F0502020204030204" pitchFamily="34" charset="0"/>
                <a:ea typeface="Calibri" panose="020F0502020204030204" pitchFamily="34" charset="0"/>
              </a:rPr>
              <a:t>Bob </a:t>
            </a:r>
            <a:r>
              <a:rPr lang="en-GB" sz="700" dirty="0" err="1">
                <a:solidFill>
                  <a:srgbClr val="080808"/>
                </a:solidFill>
                <a:effectLst/>
                <a:latin typeface="Calibri" panose="020F0502020204030204" pitchFamily="34" charset="0"/>
                <a:ea typeface="Calibri" panose="020F0502020204030204" pitchFamily="34" charset="0"/>
              </a:rPr>
              <a:t>Embleton</a:t>
            </a:r>
            <a:r>
              <a:rPr lang="en-GB" sz="700" dirty="0">
                <a:solidFill>
                  <a:srgbClr val="080808"/>
                </a:solidFill>
                <a:effectLst/>
                <a:latin typeface="Calibri" panose="020F0502020204030204" pitchFamily="34" charset="0"/>
                <a:ea typeface="Calibri" panose="020F0502020204030204" pitchFamily="34" charset="0"/>
              </a:rPr>
              <a:t> / Milestone on the Worcester Road </a:t>
            </a:r>
          </a:p>
        </p:txBody>
      </p:sp>
    </p:spTree>
    <p:extLst>
      <p:ext uri="{BB962C8B-B14F-4D97-AF65-F5344CB8AC3E}">
        <p14:creationId xmlns:p14="http://schemas.microsoft.com/office/powerpoint/2010/main" val="17867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348068" y="1419098"/>
            <a:ext cx="6447865" cy="2923877"/>
          </a:xfrm>
          <a:prstGeom prst="rect">
            <a:avLst/>
          </a:prstGeom>
          <a:noFill/>
        </p:spPr>
        <p:txBody>
          <a:bodyPr wrap="square" rtlCol="0">
            <a:spAutoFit/>
          </a:bodyPr>
          <a:lstStyle/>
          <a:p>
            <a:pPr marL="285750" indent="-285750">
              <a:spcAft>
                <a:spcPts val="400"/>
              </a:spcAft>
              <a:buClr>
                <a:srgbClr val="A91A0A"/>
              </a:buClr>
              <a:buFont typeface="Wingdings" panose="05000000000000000000" pitchFamily="2" charset="2"/>
              <a:buChar char="§"/>
            </a:pPr>
            <a:r>
              <a:rPr lang="en-GB" dirty="0"/>
              <a:t>Must meet the international </a:t>
            </a:r>
            <a:r>
              <a:rPr lang="en-GB" dirty="0">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dirty="0">
              <a:solidFill>
                <a:srgbClr val="A91A0A"/>
              </a:solidFill>
            </a:endParaRPr>
          </a:p>
          <a:p>
            <a:pPr marL="285750" indent="-285750">
              <a:spcAft>
                <a:spcPts val="400"/>
              </a:spcAft>
              <a:buClr>
                <a:srgbClr val="A91A0A"/>
              </a:buClr>
              <a:buFont typeface="Wingdings" panose="05000000000000000000" pitchFamily="2" charset="2"/>
              <a:buChar char="§"/>
            </a:pPr>
            <a:r>
              <a:rPr lang="en-GB" dirty="0"/>
              <a:t>Must publish an accessibility statement for websites and apps</a:t>
            </a:r>
          </a:p>
          <a:p>
            <a:pPr>
              <a:spcAft>
                <a:spcPts val="400"/>
              </a:spcAft>
              <a:buClr>
                <a:srgbClr val="A91A0A"/>
              </a:buClr>
            </a:pPr>
            <a:endParaRPr lang="en-GB" dirty="0"/>
          </a:p>
          <a:p>
            <a:pPr marL="285750" indent="-285750">
              <a:spcAft>
                <a:spcPts val="400"/>
              </a:spcAft>
              <a:buClr>
                <a:srgbClr val="A91A0A"/>
              </a:buClr>
              <a:buFont typeface="Wingdings" panose="05000000000000000000" pitchFamily="2" charset="2"/>
              <a:buChar char="§"/>
            </a:pPr>
            <a:r>
              <a:rPr lang="en-GB" dirty="0"/>
              <a:t>Designed for local government websites, for example.</a:t>
            </a:r>
          </a:p>
          <a:p>
            <a:pPr marL="285750" indent="-285750">
              <a:spcAft>
                <a:spcPts val="400"/>
              </a:spcAft>
              <a:buClr>
                <a:srgbClr val="A91A0A"/>
              </a:buClr>
              <a:buFont typeface="Wingdings" panose="05000000000000000000" pitchFamily="2" charset="2"/>
              <a:buChar char="§"/>
            </a:pPr>
            <a:r>
              <a:rPr lang="en-GB" dirty="0"/>
              <a:t>As a public sector body, we are subject to it.</a:t>
            </a:r>
          </a:p>
          <a:p>
            <a:pPr marL="285750" indent="-285750">
              <a:spcAft>
                <a:spcPts val="400"/>
              </a:spcAft>
              <a:buClr>
                <a:srgbClr val="A91A0A"/>
              </a:buClr>
              <a:buFont typeface="Wingdings" panose="05000000000000000000" pitchFamily="2" charset="2"/>
              <a:buChar char="§"/>
            </a:pPr>
            <a:r>
              <a:rPr lang="en-GB" dirty="0"/>
              <a:t>It is a ‘blunt’ instrument.</a:t>
            </a:r>
          </a:p>
          <a:p>
            <a:pPr marL="285750" indent="-285750">
              <a:spcAft>
                <a:spcPts val="400"/>
              </a:spcAft>
              <a:buClr>
                <a:srgbClr val="A91A0A"/>
              </a:buClr>
              <a:buFont typeface="Wingdings" panose="05000000000000000000" pitchFamily="2" charset="2"/>
              <a:buChar char="§"/>
            </a:pPr>
            <a:r>
              <a:rPr lang="en-GB" dirty="0"/>
              <a:t>Does not consider the HE context or disciplinary differences.</a:t>
            </a:r>
          </a:p>
          <a:p>
            <a:pPr marL="285750" indent="-285750">
              <a:spcAft>
                <a:spcPts val="400"/>
              </a:spcAft>
              <a:buClr>
                <a:srgbClr val="A91A0A"/>
              </a:buClr>
              <a:buFont typeface="Wingdings" panose="05000000000000000000" pitchFamily="2" charset="2"/>
              <a:buChar char="§"/>
            </a:pPr>
            <a:r>
              <a:rPr lang="en-GB" dirty="0"/>
              <a:t>Disproportionate burden only accepted under specific circumstances.</a:t>
            </a:r>
          </a:p>
          <a:p>
            <a:pPr marL="285750" indent="-285750">
              <a:spcAft>
                <a:spcPts val="400"/>
              </a:spcAft>
              <a:buClr>
                <a:srgbClr val="A91A0A"/>
              </a:buClr>
              <a:buFont typeface="Wingdings" panose="05000000000000000000" pitchFamily="2" charset="2"/>
              <a:buChar char="§"/>
            </a:pPr>
            <a:r>
              <a:rPr lang="en-GB" dirty="0"/>
              <a:t>Government Digital Service will monitor compliance via a sample annually.</a:t>
            </a:r>
          </a:p>
          <a:p>
            <a:pPr marL="285750" indent="-285750">
              <a:spcAft>
                <a:spcPts val="400"/>
              </a:spcAft>
              <a:buClr>
                <a:srgbClr val="A91A0A"/>
              </a:buClr>
              <a:buFont typeface="Wingdings" panose="05000000000000000000" pitchFamily="2" charset="2"/>
              <a:buChar char="§"/>
            </a:pPr>
            <a:r>
              <a:rPr lang="en-GB" b="0" i="0" dirty="0">
                <a:solidFill>
                  <a:srgbClr val="0B0C0C"/>
                </a:solidFill>
                <a:effectLst/>
                <a:latin typeface="+mn-lt"/>
              </a:rPr>
              <a:t>Equality and Human Rights Commission will enforce the requirement and use their legal powers against non-compliant institutions.</a:t>
            </a:r>
          </a:p>
        </p:txBody>
      </p:sp>
    </p:spTree>
    <p:extLst>
      <p:ext uri="{BB962C8B-B14F-4D97-AF65-F5344CB8AC3E}">
        <p14:creationId xmlns:p14="http://schemas.microsoft.com/office/powerpoint/2010/main" val="4173669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2348d306-9565-4711-9d24-a191c136f22f"/>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2513</TotalTime>
  <Words>2044</Words>
  <Application>Microsoft Office PowerPoint</Application>
  <PresentationFormat>On-screen Show (16:9)</PresentationFormat>
  <Paragraphs>284</Paragraphs>
  <Slides>38</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Times New Roman</vt:lpstr>
      <vt:lpstr>Lato</vt:lpstr>
      <vt:lpstr>Wingdings</vt:lpstr>
      <vt:lpstr>Cambria Math</vt:lpstr>
      <vt:lpstr>Arial</vt:lpstr>
      <vt:lpstr>Calibri</vt:lpstr>
      <vt:lpstr>Curlz MT</vt:lpstr>
      <vt:lpstr>Nathaniel template</vt:lpstr>
      <vt:lpstr>Holding slide</vt:lpstr>
      <vt:lpstr>Creating accessible PowerPoints</vt:lpstr>
      <vt:lpstr>Overview</vt:lpstr>
      <vt:lpstr>What is accessibility?</vt:lpstr>
      <vt:lpstr>Accessibility and Universal Design for Learning</vt:lpstr>
      <vt:lpstr>Removing barriers benefits everyone.</vt:lpstr>
      <vt:lpstr>Our obligations</vt:lpstr>
      <vt:lpstr>The Public Sector Bodies (Websites and Mobile Applications) Accessibility Regulations 2018</vt:lpstr>
      <vt:lpstr>The Public Sector Bodies (Websites and Mobile Applications) Accessibility Regulations 2018 (2)</vt:lpstr>
      <vt:lpstr>The Public Sector Bodies (Websites and Mobile Applications) Accessibility Regulations 2018 (3)</vt:lpstr>
      <vt:lpstr>Thinking more broadly about accessibility</vt:lpstr>
      <vt:lpstr>Teaching for Learning Online</vt:lpstr>
      <vt:lpstr>Disability is not always visible</vt:lpstr>
      <vt:lpstr>Disability is individual</vt:lpstr>
      <vt:lpstr>Writing inclusively</vt:lpstr>
      <vt:lpstr>Structuring inclusively</vt:lpstr>
      <vt:lpstr>Presenting inclusively</vt:lpstr>
      <vt:lpstr>‘Where’s inaccessibility’ exercise</vt:lpstr>
      <vt:lpstr>Accessible PowerPoints</vt:lpstr>
      <vt:lpstr>Feature Availability</vt:lpstr>
      <vt:lpstr>PowerPoint Accessibility Checker</vt:lpstr>
      <vt:lpstr>Slide Titles</vt:lpstr>
      <vt:lpstr>Fonts</vt:lpstr>
      <vt:lpstr>Use of colour and contrast</vt:lpstr>
      <vt:lpstr>Use of colour and contrast (2)</vt:lpstr>
      <vt:lpstr>Use of colour and contrast (3)</vt:lpstr>
      <vt:lpstr>Images and visuals (1)</vt:lpstr>
      <vt:lpstr>Images and visuals (2)</vt:lpstr>
      <vt:lpstr>Hyperlink Text</vt:lpstr>
      <vt:lpstr>Video and Audio</vt:lpstr>
      <vt:lpstr>Reading Order</vt:lpstr>
      <vt:lpstr>Presenter Coach</vt:lpstr>
      <vt:lpstr>Help and Support</vt:lpstr>
      <vt:lpstr>Digital Accessibility Network</vt:lpstr>
      <vt:lpstr>Upcoming LDCU Workshops</vt:lpstr>
      <vt:lpstr>Links to resources and guidance (1)</vt:lpstr>
      <vt:lpstr>Links to resources and guidance (2)</vt:lpstr>
      <vt:lpstr>Resources shared during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340</cp:revision>
  <dcterms:modified xsi:type="dcterms:W3CDTF">2021-04-12T09:49:59Z</dcterms:modified>
</cp:coreProperties>
</file>