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31"/>
  </p:notesMasterIdLst>
  <p:sldIdLst>
    <p:sldId id="297" r:id="rId5"/>
    <p:sldId id="298" r:id="rId6"/>
    <p:sldId id="328" r:id="rId7"/>
    <p:sldId id="329" r:id="rId8"/>
    <p:sldId id="341" r:id="rId9"/>
    <p:sldId id="332" r:id="rId10"/>
    <p:sldId id="316" r:id="rId11"/>
    <p:sldId id="319" r:id="rId12"/>
    <p:sldId id="333" r:id="rId13"/>
    <p:sldId id="331" r:id="rId14"/>
    <p:sldId id="318" r:id="rId15"/>
    <p:sldId id="334" r:id="rId16"/>
    <p:sldId id="345" r:id="rId17"/>
    <p:sldId id="344" r:id="rId18"/>
    <p:sldId id="322" r:id="rId19"/>
    <p:sldId id="335" r:id="rId20"/>
    <p:sldId id="337" r:id="rId21"/>
    <p:sldId id="323" r:id="rId22"/>
    <p:sldId id="324" r:id="rId23"/>
    <p:sldId id="325" r:id="rId24"/>
    <p:sldId id="343" r:id="rId25"/>
    <p:sldId id="326" r:id="rId26"/>
    <p:sldId id="339" r:id="rId27"/>
    <p:sldId id="338" r:id="rId28"/>
    <p:sldId id="342" r:id="rId29"/>
    <p:sldId id="327" r:id="rId30"/>
  </p:sldIdLst>
  <p:sldSz cx="9144000" cy="5143500" type="screen16x9"/>
  <p:notesSz cx="6858000" cy="9144000"/>
  <p:custDataLst>
    <p:tags r:id="rId32"/>
  </p:custData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1C6C"/>
    <a:srgbClr val="E86741"/>
    <a:srgbClr val="E17420"/>
    <a:srgbClr val="F479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05158D-694F-556E-13F2-4E10C79D6497}" v="417" dt="2020-07-14T15:20:43.260"/>
    <p1510:client id="{7108A590-863C-4B2F-A3AD-B270B2777FFC}" v="680" dt="2020-07-14T15:54:38.726"/>
    <p1510:client id="{A2BCD3DF-5FD1-1177-7C89-3E4DCC8893F8}" v="737" dt="2020-07-14T14:49:14.122"/>
    <p1510:client id="{AECE07D9-B24B-35D8-A74C-9F6785C687EF}" v="504" dt="2020-07-15T08:59:08.374"/>
    <p1510:client id="{B4146924-FE69-8A06-5D7D-0CE734627D55}" v="154" dt="2020-07-14T13:55:22.920"/>
    <p1510:client id="{BC6693EE-1156-B99E-C70C-281AC536F101}" v="154" dt="2020-07-14T16:14:28.6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26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gs" Target="tags/tag1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A4B030-5100-4AD8-9AFB-4C50634E558C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BD1C007B-FD2F-409B-834B-CF207115C01C}">
      <dgm:prSet phldrT="[Text]" custT="1"/>
      <dgm:spPr/>
      <dgm:t>
        <a:bodyPr/>
        <a:lstStyle/>
        <a:p>
          <a:r>
            <a:rPr lang="en-US" sz="1600" dirty="0"/>
            <a:t>Sound recording</a:t>
          </a:r>
        </a:p>
        <a:p>
          <a:r>
            <a:rPr lang="en-US" sz="1050" dirty="0"/>
            <a:t>(microphone placement, speed, </a:t>
          </a:r>
          <a:r>
            <a:rPr lang="en-US" sz="1050" dirty="0" err="1"/>
            <a:t>etc</a:t>
          </a:r>
          <a:r>
            <a:rPr lang="en-US" sz="1050" dirty="0"/>
            <a:t>)</a:t>
          </a:r>
        </a:p>
      </dgm:t>
    </dgm:pt>
    <dgm:pt modelId="{154D7F27-DA63-4922-A53D-3A7200093AC2}" type="parTrans" cxnId="{17B8CD86-69C0-4188-8FE3-68BD2A5D346E}">
      <dgm:prSet/>
      <dgm:spPr/>
      <dgm:t>
        <a:bodyPr/>
        <a:lstStyle/>
        <a:p>
          <a:endParaRPr lang="en-US"/>
        </a:p>
      </dgm:t>
    </dgm:pt>
    <dgm:pt modelId="{9912636F-6B8D-4AAE-94AB-83594ABDD5FC}" type="sibTrans" cxnId="{17B8CD86-69C0-4188-8FE3-68BD2A5D346E}">
      <dgm:prSet/>
      <dgm:spPr/>
      <dgm:t>
        <a:bodyPr/>
        <a:lstStyle/>
        <a:p>
          <a:endParaRPr lang="en-US"/>
        </a:p>
      </dgm:t>
    </dgm:pt>
    <dgm:pt modelId="{E36469D1-E8B6-45B2-9EC3-7D38B832BAAB}">
      <dgm:prSet phldrT="[Text]" custT="1"/>
      <dgm:spPr/>
      <dgm:t>
        <a:bodyPr/>
        <a:lstStyle/>
        <a:p>
          <a:r>
            <a:rPr lang="en-US" sz="2800" dirty="0"/>
            <a:t>Content</a:t>
          </a:r>
        </a:p>
      </dgm:t>
    </dgm:pt>
    <dgm:pt modelId="{64D8EFBA-AC1D-4C0E-8432-168C9C2DCE38}" type="parTrans" cxnId="{E0BC7E32-8891-4B92-A83F-27F3EFCB5FE1}">
      <dgm:prSet/>
      <dgm:spPr/>
      <dgm:t>
        <a:bodyPr/>
        <a:lstStyle/>
        <a:p>
          <a:endParaRPr lang="en-US"/>
        </a:p>
      </dgm:t>
    </dgm:pt>
    <dgm:pt modelId="{F0451042-3376-41E7-BFC6-7084DBC26637}" type="sibTrans" cxnId="{E0BC7E32-8891-4B92-A83F-27F3EFCB5FE1}">
      <dgm:prSet/>
      <dgm:spPr/>
      <dgm:t>
        <a:bodyPr/>
        <a:lstStyle/>
        <a:p>
          <a:endParaRPr lang="en-US"/>
        </a:p>
      </dgm:t>
    </dgm:pt>
    <dgm:pt modelId="{33EF2BDF-432C-4CBE-B0D4-8C18417BE05E}">
      <dgm:prSet phldrT="[Text]" custT="1"/>
      <dgm:spPr/>
      <dgm:t>
        <a:bodyPr/>
        <a:lstStyle/>
        <a:p>
          <a:r>
            <a:rPr lang="en-US" sz="1400" dirty="0"/>
            <a:t>Video Location</a:t>
          </a:r>
          <a:br>
            <a:rPr lang="en-US" sz="1400" dirty="0"/>
          </a:br>
          <a:r>
            <a:rPr lang="en-US" sz="1100" dirty="0"/>
            <a:t>(background, lighting, shot framing)</a:t>
          </a:r>
        </a:p>
      </dgm:t>
    </dgm:pt>
    <dgm:pt modelId="{BDD6E46A-C7B6-4AAD-A644-E8D403BC35C2}" type="parTrans" cxnId="{827070E6-FA1B-4F95-98B0-47F9D3432E61}">
      <dgm:prSet/>
      <dgm:spPr/>
      <dgm:t>
        <a:bodyPr/>
        <a:lstStyle/>
        <a:p>
          <a:endParaRPr lang="en-US"/>
        </a:p>
      </dgm:t>
    </dgm:pt>
    <dgm:pt modelId="{15A326BF-C888-43C5-93F9-657B6E9C84BA}" type="sibTrans" cxnId="{827070E6-FA1B-4F95-98B0-47F9D3432E61}">
      <dgm:prSet/>
      <dgm:spPr/>
      <dgm:t>
        <a:bodyPr/>
        <a:lstStyle/>
        <a:p>
          <a:endParaRPr lang="en-US"/>
        </a:p>
      </dgm:t>
    </dgm:pt>
    <dgm:pt modelId="{965DCDF1-F203-4C5A-93F8-19D8183F3932}">
      <dgm:prSet phldrT="[Text]" custT="1"/>
      <dgm:spPr/>
      <dgm:t>
        <a:bodyPr/>
        <a:lstStyle/>
        <a:p>
          <a:r>
            <a:rPr lang="en-US" sz="1200" dirty="0"/>
            <a:t>Video recording </a:t>
          </a:r>
          <a:r>
            <a:rPr lang="en-US" sz="1100" dirty="0"/>
            <a:t>(camera quality)</a:t>
          </a:r>
        </a:p>
      </dgm:t>
    </dgm:pt>
    <dgm:pt modelId="{3D6E63E0-2E99-4065-B5E8-401F84272550}" type="parTrans" cxnId="{A69DE49F-BAFE-4BE4-9D5F-0B81D6DF58C5}">
      <dgm:prSet/>
      <dgm:spPr/>
      <dgm:t>
        <a:bodyPr/>
        <a:lstStyle/>
        <a:p>
          <a:endParaRPr lang="en-US"/>
        </a:p>
      </dgm:t>
    </dgm:pt>
    <dgm:pt modelId="{87EAE2BF-FCD9-49B1-9384-AB2374592833}" type="sibTrans" cxnId="{A69DE49F-BAFE-4BE4-9D5F-0B81D6DF58C5}">
      <dgm:prSet/>
      <dgm:spPr/>
      <dgm:t>
        <a:bodyPr/>
        <a:lstStyle/>
        <a:p>
          <a:endParaRPr lang="en-US"/>
        </a:p>
      </dgm:t>
    </dgm:pt>
    <dgm:pt modelId="{A5397112-701A-4677-BD07-7E7D56173F05}">
      <dgm:prSet custT="1"/>
      <dgm:spPr/>
      <dgm:t>
        <a:bodyPr/>
        <a:lstStyle/>
        <a:p>
          <a:r>
            <a:rPr lang="en-US" sz="2000" dirty="0"/>
            <a:t>Supporting Visuals</a:t>
          </a:r>
        </a:p>
      </dgm:t>
    </dgm:pt>
    <dgm:pt modelId="{401E6036-74CC-41FE-AAAF-3A8FFCF4AAE9}" type="parTrans" cxnId="{4C30A312-53B0-4C2E-9D0C-19C4F8304C1F}">
      <dgm:prSet/>
      <dgm:spPr/>
      <dgm:t>
        <a:bodyPr/>
        <a:lstStyle/>
        <a:p>
          <a:endParaRPr lang="en-US"/>
        </a:p>
      </dgm:t>
    </dgm:pt>
    <dgm:pt modelId="{308D7593-5766-45F0-968F-1B7A825C450D}" type="sibTrans" cxnId="{4C30A312-53B0-4C2E-9D0C-19C4F8304C1F}">
      <dgm:prSet/>
      <dgm:spPr/>
      <dgm:t>
        <a:bodyPr/>
        <a:lstStyle/>
        <a:p>
          <a:endParaRPr lang="en-US"/>
        </a:p>
      </dgm:t>
    </dgm:pt>
    <dgm:pt modelId="{48DECACB-6B86-48FD-A18D-0CF3FFC22842}">
      <dgm:prSet phldrT="[Text]"/>
      <dgm:spPr/>
      <dgm:t>
        <a:bodyPr/>
        <a:lstStyle/>
        <a:p>
          <a:endParaRPr lang="en-US" dirty="0"/>
        </a:p>
      </dgm:t>
    </dgm:pt>
    <dgm:pt modelId="{23EBDE42-E4A3-462A-AE1F-3226FA264B93}" type="parTrans" cxnId="{8D854F88-391B-4435-BF3D-62F63133BE64}">
      <dgm:prSet/>
      <dgm:spPr/>
      <dgm:t>
        <a:bodyPr/>
        <a:lstStyle/>
        <a:p>
          <a:endParaRPr lang="en-US"/>
        </a:p>
      </dgm:t>
    </dgm:pt>
    <dgm:pt modelId="{564B200C-3FFC-442C-A5FD-6059AB9EEB3C}" type="sibTrans" cxnId="{8D854F88-391B-4435-BF3D-62F63133BE64}">
      <dgm:prSet/>
      <dgm:spPr/>
      <dgm:t>
        <a:bodyPr/>
        <a:lstStyle/>
        <a:p>
          <a:endParaRPr lang="en-US"/>
        </a:p>
      </dgm:t>
    </dgm:pt>
    <dgm:pt modelId="{26665914-BE19-46B6-A51D-B73D28D55653}" type="pres">
      <dgm:prSet presAssocID="{4FA4B030-5100-4AD8-9AFB-4C50634E558C}" presName="Name0" presStyleCnt="0">
        <dgm:presLayoutVars>
          <dgm:dir/>
          <dgm:animLvl val="lvl"/>
          <dgm:resizeHandles val="exact"/>
        </dgm:presLayoutVars>
      </dgm:prSet>
      <dgm:spPr/>
    </dgm:pt>
    <dgm:pt modelId="{CD3FF68A-9871-4444-B8E8-4391DD15C01F}" type="pres">
      <dgm:prSet presAssocID="{48DECACB-6B86-48FD-A18D-0CF3FFC22842}" presName="Name8" presStyleCnt="0"/>
      <dgm:spPr/>
    </dgm:pt>
    <dgm:pt modelId="{2F4E8CFA-F3AD-40D9-8BB6-BB95973BBC11}" type="pres">
      <dgm:prSet presAssocID="{48DECACB-6B86-48FD-A18D-0CF3FFC22842}" presName="level" presStyleLbl="node1" presStyleIdx="0" presStyleCnt="6">
        <dgm:presLayoutVars>
          <dgm:chMax val="1"/>
          <dgm:bulletEnabled val="1"/>
        </dgm:presLayoutVars>
      </dgm:prSet>
      <dgm:spPr/>
    </dgm:pt>
    <dgm:pt modelId="{E213AE2C-E9E5-4451-9272-CB383B326AD3}" type="pres">
      <dgm:prSet presAssocID="{48DECACB-6B86-48FD-A18D-0CF3FFC2284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0E34D16-DC9D-4E6A-8E52-A30F32892A6F}" type="pres">
      <dgm:prSet presAssocID="{965DCDF1-F203-4C5A-93F8-19D8183F3932}" presName="Name8" presStyleCnt="0"/>
      <dgm:spPr/>
    </dgm:pt>
    <dgm:pt modelId="{90424032-40A0-436D-AAA3-9D5EC56F1269}" type="pres">
      <dgm:prSet presAssocID="{965DCDF1-F203-4C5A-93F8-19D8183F3932}" presName="level" presStyleLbl="node1" presStyleIdx="1" presStyleCnt="6">
        <dgm:presLayoutVars>
          <dgm:chMax val="1"/>
          <dgm:bulletEnabled val="1"/>
        </dgm:presLayoutVars>
      </dgm:prSet>
      <dgm:spPr/>
    </dgm:pt>
    <dgm:pt modelId="{19622043-10C7-432B-83B6-D1A835CD075A}" type="pres">
      <dgm:prSet presAssocID="{965DCDF1-F203-4C5A-93F8-19D8183F393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93BDD6-B716-43B0-9A2B-CEB4EB5E20C9}" type="pres">
      <dgm:prSet presAssocID="{33EF2BDF-432C-4CBE-B0D4-8C18417BE05E}" presName="Name8" presStyleCnt="0"/>
      <dgm:spPr/>
    </dgm:pt>
    <dgm:pt modelId="{1853DA0A-C374-4B00-AECC-C8936647DF05}" type="pres">
      <dgm:prSet presAssocID="{33EF2BDF-432C-4CBE-B0D4-8C18417BE05E}" presName="level" presStyleLbl="node1" presStyleIdx="2" presStyleCnt="6">
        <dgm:presLayoutVars>
          <dgm:chMax val="1"/>
          <dgm:bulletEnabled val="1"/>
        </dgm:presLayoutVars>
      </dgm:prSet>
      <dgm:spPr/>
    </dgm:pt>
    <dgm:pt modelId="{36C0F2CE-1104-45A5-8695-D76A3D6DF826}" type="pres">
      <dgm:prSet presAssocID="{33EF2BDF-432C-4CBE-B0D4-8C18417BE05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994D323-306A-4DD7-BDB2-A8C058B5324E}" type="pres">
      <dgm:prSet presAssocID="{BD1C007B-FD2F-409B-834B-CF207115C01C}" presName="Name8" presStyleCnt="0"/>
      <dgm:spPr/>
    </dgm:pt>
    <dgm:pt modelId="{A7BBA94C-829B-492E-BE81-4B8A5CCE4C7F}" type="pres">
      <dgm:prSet presAssocID="{BD1C007B-FD2F-409B-834B-CF207115C01C}" presName="level" presStyleLbl="node1" presStyleIdx="3" presStyleCnt="6">
        <dgm:presLayoutVars>
          <dgm:chMax val="1"/>
          <dgm:bulletEnabled val="1"/>
        </dgm:presLayoutVars>
      </dgm:prSet>
      <dgm:spPr/>
    </dgm:pt>
    <dgm:pt modelId="{B99B5AE9-A9AE-4EE6-9906-401E5B8FB5BE}" type="pres">
      <dgm:prSet presAssocID="{BD1C007B-FD2F-409B-834B-CF207115C01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A56C41E-33A1-4AA0-BF7B-68C843CEC426}" type="pres">
      <dgm:prSet presAssocID="{A5397112-701A-4677-BD07-7E7D56173F05}" presName="Name8" presStyleCnt="0"/>
      <dgm:spPr/>
    </dgm:pt>
    <dgm:pt modelId="{5C6FCB83-20C1-403E-AF66-FB723B3B4EDC}" type="pres">
      <dgm:prSet presAssocID="{A5397112-701A-4677-BD07-7E7D56173F05}" presName="level" presStyleLbl="node1" presStyleIdx="4" presStyleCnt="6">
        <dgm:presLayoutVars>
          <dgm:chMax val="1"/>
          <dgm:bulletEnabled val="1"/>
        </dgm:presLayoutVars>
      </dgm:prSet>
      <dgm:spPr/>
    </dgm:pt>
    <dgm:pt modelId="{8DDC4C4F-EA14-4942-816D-5C4B2B752DE5}" type="pres">
      <dgm:prSet presAssocID="{A5397112-701A-4677-BD07-7E7D56173F0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EC973B7-56CB-4E9B-B406-4197A79C39E7}" type="pres">
      <dgm:prSet presAssocID="{E36469D1-E8B6-45B2-9EC3-7D38B832BAAB}" presName="Name8" presStyleCnt="0"/>
      <dgm:spPr/>
    </dgm:pt>
    <dgm:pt modelId="{B246E7B6-FF61-4784-B6F1-CD765362AED6}" type="pres">
      <dgm:prSet presAssocID="{E36469D1-E8B6-45B2-9EC3-7D38B832BAAB}" presName="level" presStyleLbl="node1" presStyleIdx="5" presStyleCnt="6">
        <dgm:presLayoutVars>
          <dgm:chMax val="1"/>
          <dgm:bulletEnabled val="1"/>
        </dgm:presLayoutVars>
      </dgm:prSet>
      <dgm:spPr/>
    </dgm:pt>
    <dgm:pt modelId="{80FC8933-4797-456C-80ED-F44EAA758C01}" type="pres">
      <dgm:prSet presAssocID="{E36469D1-E8B6-45B2-9EC3-7D38B832BAAB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4C30A312-53B0-4C2E-9D0C-19C4F8304C1F}" srcId="{4FA4B030-5100-4AD8-9AFB-4C50634E558C}" destId="{A5397112-701A-4677-BD07-7E7D56173F05}" srcOrd="4" destOrd="0" parTransId="{401E6036-74CC-41FE-AAAF-3A8FFCF4AAE9}" sibTransId="{308D7593-5766-45F0-968F-1B7A825C450D}"/>
    <dgm:cxn modelId="{312E1323-EC99-4D43-A847-E9A0F4145111}" type="presOf" srcId="{4FA4B030-5100-4AD8-9AFB-4C50634E558C}" destId="{26665914-BE19-46B6-A51D-B73D28D55653}" srcOrd="0" destOrd="0" presId="urn:microsoft.com/office/officeart/2005/8/layout/pyramid1"/>
    <dgm:cxn modelId="{818DEC29-BAD5-478D-AAF9-E607B2C96E19}" type="presOf" srcId="{33EF2BDF-432C-4CBE-B0D4-8C18417BE05E}" destId="{1853DA0A-C374-4B00-AECC-C8936647DF05}" srcOrd="0" destOrd="0" presId="urn:microsoft.com/office/officeart/2005/8/layout/pyramid1"/>
    <dgm:cxn modelId="{E0BC7E32-8891-4B92-A83F-27F3EFCB5FE1}" srcId="{4FA4B030-5100-4AD8-9AFB-4C50634E558C}" destId="{E36469D1-E8B6-45B2-9EC3-7D38B832BAAB}" srcOrd="5" destOrd="0" parTransId="{64D8EFBA-AC1D-4C0E-8432-168C9C2DCE38}" sibTransId="{F0451042-3376-41E7-BFC6-7084DBC26637}"/>
    <dgm:cxn modelId="{C3095C48-69D4-4889-95BB-4559B1471948}" type="presOf" srcId="{E36469D1-E8B6-45B2-9EC3-7D38B832BAAB}" destId="{B246E7B6-FF61-4784-B6F1-CD765362AED6}" srcOrd="0" destOrd="0" presId="urn:microsoft.com/office/officeart/2005/8/layout/pyramid1"/>
    <dgm:cxn modelId="{3F804F71-73CD-4AFF-ABDC-2B2F0B80A280}" type="presOf" srcId="{A5397112-701A-4677-BD07-7E7D56173F05}" destId="{8DDC4C4F-EA14-4942-816D-5C4B2B752DE5}" srcOrd="1" destOrd="0" presId="urn:microsoft.com/office/officeart/2005/8/layout/pyramid1"/>
    <dgm:cxn modelId="{1999D476-45A3-4D71-9221-290D1240B798}" type="presOf" srcId="{48DECACB-6B86-48FD-A18D-0CF3FFC22842}" destId="{E213AE2C-E9E5-4451-9272-CB383B326AD3}" srcOrd="1" destOrd="0" presId="urn:microsoft.com/office/officeart/2005/8/layout/pyramid1"/>
    <dgm:cxn modelId="{5FCD1A77-F406-445C-8457-7C6BB81F7D37}" type="presOf" srcId="{BD1C007B-FD2F-409B-834B-CF207115C01C}" destId="{A7BBA94C-829B-492E-BE81-4B8A5CCE4C7F}" srcOrd="0" destOrd="0" presId="urn:microsoft.com/office/officeart/2005/8/layout/pyramid1"/>
    <dgm:cxn modelId="{17B8CD86-69C0-4188-8FE3-68BD2A5D346E}" srcId="{4FA4B030-5100-4AD8-9AFB-4C50634E558C}" destId="{BD1C007B-FD2F-409B-834B-CF207115C01C}" srcOrd="3" destOrd="0" parTransId="{154D7F27-DA63-4922-A53D-3A7200093AC2}" sibTransId="{9912636F-6B8D-4AAE-94AB-83594ABDD5FC}"/>
    <dgm:cxn modelId="{5B43EA86-0DFE-41E8-85FE-DFD579BBAD7E}" type="presOf" srcId="{E36469D1-E8B6-45B2-9EC3-7D38B832BAAB}" destId="{80FC8933-4797-456C-80ED-F44EAA758C01}" srcOrd="1" destOrd="0" presId="urn:microsoft.com/office/officeart/2005/8/layout/pyramid1"/>
    <dgm:cxn modelId="{8D854F88-391B-4435-BF3D-62F63133BE64}" srcId="{4FA4B030-5100-4AD8-9AFB-4C50634E558C}" destId="{48DECACB-6B86-48FD-A18D-0CF3FFC22842}" srcOrd="0" destOrd="0" parTransId="{23EBDE42-E4A3-462A-AE1F-3226FA264B93}" sibTransId="{564B200C-3FFC-442C-A5FD-6059AB9EEB3C}"/>
    <dgm:cxn modelId="{F3D4329E-68FB-44FB-9FA2-BE63451D0AFB}" type="presOf" srcId="{965DCDF1-F203-4C5A-93F8-19D8183F3932}" destId="{90424032-40A0-436D-AAA3-9D5EC56F1269}" srcOrd="0" destOrd="0" presId="urn:microsoft.com/office/officeart/2005/8/layout/pyramid1"/>
    <dgm:cxn modelId="{A69DE49F-BAFE-4BE4-9D5F-0B81D6DF58C5}" srcId="{4FA4B030-5100-4AD8-9AFB-4C50634E558C}" destId="{965DCDF1-F203-4C5A-93F8-19D8183F3932}" srcOrd="1" destOrd="0" parTransId="{3D6E63E0-2E99-4065-B5E8-401F84272550}" sibTransId="{87EAE2BF-FCD9-49B1-9384-AB2374592833}"/>
    <dgm:cxn modelId="{49181AC9-A4BA-47D3-B1CB-9573BE78F658}" type="presOf" srcId="{A5397112-701A-4677-BD07-7E7D56173F05}" destId="{5C6FCB83-20C1-403E-AF66-FB723B3B4EDC}" srcOrd="0" destOrd="0" presId="urn:microsoft.com/office/officeart/2005/8/layout/pyramid1"/>
    <dgm:cxn modelId="{10325DD0-06A7-4B35-A038-7D317EB25785}" type="presOf" srcId="{48DECACB-6B86-48FD-A18D-0CF3FFC22842}" destId="{2F4E8CFA-F3AD-40D9-8BB6-BB95973BBC11}" srcOrd="0" destOrd="0" presId="urn:microsoft.com/office/officeart/2005/8/layout/pyramid1"/>
    <dgm:cxn modelId="{827070E6-FA1B-4F95-98B0-47F9D3432E61}" srcId="{4FA4B030-5100-4AD8-9AFB-4C50634E558C}" destId="{33EF2BDF-432C-4CBE-B0D4-8C18417BE05E}" srcOrd="2" destOrd="0" parTransId="{BDD6E46A-C7B6-4AAD-A644-E8D403BC35C2}" sibTransId="{15A326BF-C888-43C5-93F9-657B6E9C84BA}"/>
    <dgm:cxn modelId="{8702F9F4-4645-4F34-B070-249BDD3C8051}" type="presOf" srcId="{33EF2BDF-432C-4CBE-B0D4-8C18417BE05E}" destId="{36C0F2CE-1104-45A5-8695-D76A3D6DF826}" srcOrd="1" destOrd="0" presId="urn:microsoft.com/office/officeart/2005/8/layout/pyramid1"/>
    <dgm:cxn modelId="{F5083CF9-66A2-4CEB-B188-904830C78BE8}" type="presOf" srcId="{BD1C007B-FD2F-409B-834B-CF207115C01C}" destId="{B99B5AE9-A9AE-4EE6-9906-401E5B8FB5BE}" srcOrd="1" destOrd="0" presId="urn:microsoft.com/office/officeart/2005/8/layout/pyramid1"/>
    <dgm:cxn modelId="{6832E0FB-E513-4B41-9DC6-A50F2D1B63B7}" type="presOf" srcId="{965DCDF1-F203-4C5A-93F8-19D8183F3932}" destId="{19622043-10C7-432B-83B6-D1A835CD075A}" srcOrd="1" destOrd="0" presId="urn:microsoft.com/office/officeart/2005/8/layout/pyramid1"/>
    <dgm:cxn modelId="{32596EF8-46A3-4E75-8ACA-B5C8F81CB8A3}" type="presParOf" srcId="{26665914-BE19-46B6-A51D-B73D28D55653}" destId="{CD3FF68A-9871-4444-B8E8-4391DD15C01F}" srcOrd="0" destOrd="0" presId="urn:microsoft.com/office/officeart/2005/8/layout/pyramid1"/>
    <dgm:cxn modelId="{124EA0A7-9593-4AB2-B9F3-37CD0538B337}" type="presParOf" srcId="{CD3FF68A-9871-4444-B8E8-4391DD15C01F}" destId="{2F4E8CFA-F3AD-40D9-8BB6-BB95973BBC11}" srcOrd="0" destOrd="0" presId="urn:microsoft.com/office/officeart/2005/8/layout/pyramid1"/>
    <dgm:cxn modelId="{45D363C7-7419-4B7B-A577-51E3090D7805}" type="presParOf" srcId="{CD3FF68A-9871-4444-B8E8-4391DD15C01F}" destId="{E213AE2C-E9E5-4451-9272-CB383B326AD3}" srcOrd="1" destOrd="0" presId="urn:microsoft.com/office/officeart/2005/8/layout/pyramid1"/>
    <dgm:cxn modelId="{6C5699C7-635B-4C56-A18C-1F0987D00E18}" type="presParOf" srcId="{26665914-BE19-46B6-A51D-B73D28D55653}" destId="{F0E34D16-DC9D-4E6A-8E52-A30F32892A6F}" srcOrd="1" destOrd="0" presId="urn:microsoft.com/office/officeart/2005/8/layout/pyramid1"/>
    <dgm:cxn modelId="{846CFB18-0BE2-43B1-B9DA-5B281AFE34C0}" type="presParOf" srcId="{F0E34D16-DC9D-4E6A-8E52-A30F32892A6F}" destId="{90424032-40A0-436D-AAA3-9D5EC56F1269}" srcOrd="0" destOrd="0" presId="urn:microsoft.com/office/officeart/2005/8/layout/pyramid1"/>
    <dgm:cxn modelId="{6D8C171E-3A9E-450F-89F0-E38638678AF0}" type="presParOf" srcId="{F0E34D16-DC9D-4E6A-8E52-A30F32892A6F}" destId="{19622043-10C7-432B-83B6-D1A835CD075A}" srcOrd="1" destOrd="0" presId="urn:microsoft.com/office/officeart/2005/8/layout/pyramid1"/>
    <dgm:cxn modelId="{9571AE59-8DB2-4973-A006-16A55D6DAC17}" type="presParOf" srcId="{26665914-BE19-46B6-A51D-B73D28D55653}" destId="{1693BDD6-B716-43B0-9A2B-CEB4EB5E20C9}" srcOrd="2" destOrd="0" presId="urn:microsoft.com/office/officeart/2005/8/layout/pyramid1"/>
    <dgm:cxn modelId="{9637CB1B-0059-4C78-AED7-86B1558B5137}" type="presParOf" srcId="{1693BDD6-B716-43B0-9A2B-CEB4EB5E20C9}" destId="{1853DA0A-C374-4B00-AECC-C8936647DF05}" srcOrd="0" destOrd="0" presId="urn:microsoft.com/office/officeart/2005/8/layout/pyramid1"/>
    <dgm:cxn modelId="{2120209F-80DB-4295-BD45-D561C2F05796}" type="presParOf" srcId="{1693BDD6-B716-43B0-9A2B-CEB4EB5E20C9}" destId="{36C0F2CE-1104-45A5-8695-D76A3D6DF826}" srcOrd="1" destOrd="0" presId="urn:microsoft.com/office/officeart/2005/8/layout/pyramid1"/>
    <dgm:cxn modelId="{C06CBE00-4818-43A4-82F2-423866E43E2B}" type="presParOf" srcId="{26665914-BE19-46B6-A51D-B73D28D55653}" destId="{F994D323-306A-4DD7-BDB2-A8C058B5324E}" srcOrd="3" destOrd="0" presId="urn:microsoft.com/office/officeart/2005/8/layout/pyramid1"/>
    <dgm:cxn modelId="{92F0EC03-7AB4-4436-8B22-5D658EA07163}" type="presParOf" srcId="{F994D323-306A-4DD7-BDB2-A8C058B5324E}" destId="{A7BBA94C-829B-492E-BE81-4B8A5CCE4C7F}" srcOrd="0" destOrd="0" presId="urn:microsoft.com/office/officeart/2005/8/layout/pyramid1"/>
    <dgm:cxn modelId="{301802AF-F8AE-4653-B909-FD25F13FCA9F}" type="presParOf" srcId="{F994D323-306A-4DD7-BDB2-A8C058B5324E}" destId="{B99B5AE9-A9AE-4EE6-9906-401E5B8FB5BE}" srcOrd="1" destOrd="0" presId="urn:microsoft.com/office/officeart/2005/8/layout/pyramid1"/>
    <dgm:cxn modelId="{48294BB2-27DA-4E18-B926-91128F392538}" type="presParOf" srcId="{26665914-BE19-46B6-A51D-B73D28D55653}" destId="{3A56C41E-33A1-4AA0-BF7B-68C843CEC426}" srcOrd="4" destOrd="0" presId="urn:microsoft.com/office/officeart/2005/8/layout/pyramid1"/>
    <dgm:cxn modelId="{3CA4761A-B8D4-442B-A8B5-265F4046B7A3}" type="presParOf" srcId="{3A56C41E-33A1-4AA0-BF7B-68C843CEC426}" destId="{5C6FCB83-20C1-403E-AF66-FB723B3B4EDC}" srcOrd="0" destOrd="0" presId="urn:microsoft.com/office/officeart/2005/8/layout/pyramid1"/>
    <dgm:cxn modelId="{846D721B-1228-4E02-A7C1-766A12D1C214}" type="presParOf" srcId="{3A56C41E-33A1-4AA0-BF7B-68C843CEC426}" destId="{8DDC4C4F-EA14-4942-816D-5C4B2B752DE5}" srcOrd="1" destOrd="0" presId="urn:microsoft.com/office/officeart/2005/8/layout/pyramid1"/>
    <dgm:cxn modelId="{64A8E225-A9B1-4F11-8B99-B470917FD0C7}" type="presParOf" srcId="{26665914-BE19-46B6-A51D-B73D28D55653}" destId="{FEC973B7-56CB-4E9B-B406-4197A79C39E7}" srcOrd="5" destOrd="0" presId="urn:microsoft.com/office/officeart/2005/8/layout/pyramid1"/>
    <dgm:cxn modelId="{E8CE43DC-ADD3-4387-967C-44683B831981}" type="presParOf" srcId="{FEC973B7-56CB-4E9B-B406-4197A79C39E7}" destId="{B246E7B6-FF61-4784-B6F1-CD765362AED6}" srcOrd="0" destOrd="0" presId="urn:microsoft.com/office/officeart/2005/8/layout/pyramid1"/>
    <dgm:cxn modelId="{EAE713DF-AD7A-458F-9926-24A79FB0DC8F}" type="presParOf" srcId="{FEC973B7-56CB-4E9B-B406-4197A79C39E7}" destId="{80FC8933-4797-456C-80ED-F44EAA758C01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4E8CFA-F3AD-40D9-8BB6-BB95973BBC11}">
      <dsp:nvSpPr>
        <dsp:cNvPr id="0" name=""/>
        <dsp:cNvSpPr/>
      </dsp:nvSpPr>
      <dsp:spPr>
        <a:xfrm>
          <a:off x="2010704" y="0"/>
          <a:ext cx="804281" cy="543917"/>
        </a:xfrm>
        <a:prstGeom prst="trapezoid">
          <a:avLst>
            <a:gd name="adj" fmla="val 7393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200" kern="1200" dirty="0"/>
        </a:p>
      </dsp:txBody>
      <dsp:txXfrm>
        <a:off x="2010704" y="0"/>
        <a:ext cx="804281" cy="543917"/>
      </dsp:txXfrm>
    </dsp:sp>
    <dsp:sp modelId="{90424032-40A0-436D-AAA3-9D5EC56F1269}">
      <dsp:nvSpPr>
        <dsp:cNvPr id="0" name=""/>
        <dsp:cNvSpPr/>
      </dsp:nvSpPr>
      <dsp:spPr>
        <a:xfrm>
          <a:off x="1608563" y="543917"/>
          <a:ext cx="1608563" cy="543917"/>
        </a:xfrm>
        <a:prstGeom prst="trapezoid">
          <a:avLst>
            <a:gd name="adj" fmla="val 7393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Video recording </a:t>
          </a:r>
          <a:r>
            <a:rPr lang="en-US" sz="1100" kern="1200" dirty="0"/>
            <a:t>(camera quality)</a:t>
          </a:r>
        </a:p>
      </dsp:txBody>
      <dsp:txXfrm>
        <a:off x="1890061" y="543917"/>
        <a:ext cx="1045566" cy="543917"/>
      </dsp:txXfrm>
    </dsp:sp>
    <dsp:sp modelId="{1853DA0A-C374-4B00-AECC-C8936647DF05}">
      <dsp:nvSpPr>
        <dsp:cNvPr id="0" name=""/>
        <dsp:cNvSpPr/>
      </dsp:nvSpPr>
      <dsp:spPr>
        <a:xfrm>
          <a:off x="1206422" y="1087834"/>
          <a:ext cx="2412845" cy="543917"/>
        </a:xfrm>
        <a:prstGeom prst="trapezoid">
          <a:avLst>
            <a:gd name="adj" fmla="val 7393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Video Location</a:t>
          </a:r>
          <a:br>
            <a:rPr lang="en-US" sz="1400" kern="1200" dirty="0"/>
          </a:br>
          <a:r>
            <a:rPr lang="en-US" sz="1100" kern="1200" dirty="0"/>
            <a:t>(background, lighting, shot framing)</a:t>
          </a:r>
        </a:p>
      </dsp:txBody>
      <dsp:txXfrm>
        <a:off x="1628670" y="1087834"/>
        <a:ext cx="1568349" cy="543917"/>
      </dsp:txXfrm>
    </dsp:sp>
    <dsp:sp modelId="{A7BBA94C-829B-492E-BE81-4B8A5CCE4C7F}">
      <dsp:nvSpPr>
        <dsp:cNvPr id="0" name=""/>
        <dsp:cNvSpPr/>
      </dsp:nvSpPr>
      <dsp:spPr>
        <a:xfrm>
          <a:off x="804281" y="1631751"/>
          <a:ext cx="3217126" cy="543917"/>
        </a:xfrm>
        <a:prstGeom prst="trapezoid">
          <a:avLst>
            <a:gd name="adj" fmla="val 7393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Sound recording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/>
            <a:t>(microphone placement, speed, </a:t>
          </a:r>
          <a:r>
            <a:rPr lang="en-US" sz="1050" kern="1200" dirty="0" err="1"/>
            <a:t>etc</a:t>
          </a:r>
          <a:r>
            <a:rPr lang="en-US" sz="1050" kern="1200" dirty="0"/>
            <a:t>)</a:t>
          </a:r>
        </a:p>
      </dsp:txBody>
      <dsp:txXfrm>
        <a:off x="1367278" y="1631751"/>
        <a:ext cx="2091132" cy="543917"/>
      </dsp:txXfrm>
    </dsp:sp>
    <dsp:sp modelId="{5C6FCB83-20C1-403E-AF66-FB723B3B4EDC}">
      <dsp:nvSpPr>
        <dsp:cNvPr id="0" name=""/>
        <dsp:cNvSpPr/>
      </dsp:nvSpPr>
      <dsp:spPr>
        <a:xfrm>
          <a:off x="402140" y="2175669"/>
          <a:ext cx="4021408" cy="543917"/>
        </a:xfrm>
        <a:prstGeom prst="trapezoid">
          <a:avLst>
            <a:gd name="adj" fmla="val 7393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Supporting Visuals</a:t>
          </a:r>
        </a:p>
      </dsp:txBody>
      <dsp:txXfrm>
        <a:off x="1105887" y="2175669"/>
        <a:ext cx="2613915" cy="543917"/>
      </dsp:txXfrm>
    </dsp:sp>
    <dsp:sp modelId="{B246E7B6-FF61-4784-B6F1-CD765362AED6}">
      <dsp:nvSpPr>
        <dsp:cNvPr id="0" name=""/>
        <dsp:cNvSpPr/>
      </dsp:nvSpPr>
      <dsp:spPr>
        <a:xfrm>
          <a:off x="0" y="2719586"/>
          <a:ext cx="4825690" cy="543917"/>
        </a:xfrm>
        <a:prstGeom prst="trapezoid">
          <a:avLst>
            <a:gd name="adj" fmla="val 7393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Content</a:t>
          </a:r>
        </a:p>
      </dsp:txBody>
      <dsp:txXfrm>
        <a:off x="844495" y="2719586"/>
        <a:ext cx="3136698" cy="5439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84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721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393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312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Important parts of the bullet can be highlighted in a bold weight for added impact.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439935" y="3434491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430422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39310"/>
            <a:ext cx="6110339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defRPr b="0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1"/>
            <a:r>
              <a:rPr lang="en-US" dirty="0"/>
              <a:t>Maecenas vitae </a:t>
            </a:r>
            <a:r>
              <a:rPr lang="en-US" dirty="0" err="1"/>
              <a:t>quam</a:t>
            </a:r>
            <a:r>
              <a:rPr lang="en-US" dirty="0"/>
              <a:t>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maximus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lacinia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Nunc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Sed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55966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1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  <p:sldLayoutId id="2147483682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warwick.ac.uk/ldcuEventResourc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icrosoft.com/en-us/stream/portal-create-screen-recording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icrosoft.com/en-us/stream/portal-share-video" TargetMode="External"/><Relationship Id="rId2" Type="http://schemas.openxmlformats.org/officeDocument/2006/relationships/hyperlink" Target="https://docs.microsoft.com/en-us/stream/portal-edit-trim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docs.microsoft.com/en-GB/stream/portal-get-started?culture=en-gb&amp;country=GB" TargetMode="External"/><Relationship Id="rId5" Type="http://schemas.openxmlformats.org/officeDocument/2006/relationships/hyperlink" Target="https://docs.microsoft.com/en-us/stream/portal-permissions" TargetMode="External"/><Relationship Id="rId4" Type="http://schemas.openxmlformats.org/officeDocument/2006/relationships/hyperlink" Target="https://support.microsoft.com/en-gb/office/microsoft-stream-automatically-creates-closed-captions-for-videos-8d6ac353-9ff2-4e2b-bca1-329499455308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ldcuEventResource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arwick.service-now.com/itstraining?id=catalogu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ffice.com/" TargetMode="External"/><Relationship Id="rId2" Type="http://schemas.openxmlformats.org/officeDocument/2006/relationships/hyperlink" Target="https://support.microsoft.com/en-us/office/export-your-powerpoint-for-mac-presentation-as-a-different-file-format-0547523c-56c4-4799-b5f7-6257907c09e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hyperlink" Target="https://powerpoint.uservoice.com/forums/288925-powerpoint-for-mac/suggestions/38371456-include-an-option-for-the-presenter-to-be-videoed?page=1&amp;per_page=2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office.com/en-gb/article/record-a-slide-show-with-narration-and-slide-timings-0b9502c6-5f6c-40ae-b1e7-e47d8741161c#OfficeVersion=Window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support.office.com/en-gb/article/export-a-presentation-6ee4272e-8f64-47f6-bd32-12fe50eef477" TargetMode="External"/><Relationship Id="rId5" Type="http://schemas.openxmlformats.org/officeDocument/2006/relationships/hyperlink" Target="https://warwick.ac.uk/services/its/servicessupport/academictechnology/ldcu/workshops/previous/" TargetMode="External"/><Relationship Id="rId4" Type="http://schemas.openxmlformats.org/officeDocument/2006/relationships/hyperlink" Target="https://support.office.com/en-gb/article/record-your-screen-in-powerpoint-0b4c3f65-534c-4cf1-9c59-402b6e9d79d0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lecturecapture@warwick.ac.uk" TargetMode="External"/><Relationship Id="rId2" Type="http://schemas.openxmlformats.org/officeDocument/2006/relationships/hyperlink" Target="https://warwick.ac.uk/services/its/servicessupport/networkservices/vpn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its/servicessupport/academictechnology/support/guides/echo360-guides/ech-09" TargetMode="External"/><Relationship Id="rId2" Type="http://schemas.openxmlformats.org/officeDocument/2006/relationships/hyperlink" Target="https://warwick.ac.uk/services/its/servicessupport/academictechnology/support/guides/echo360-guides/ech-10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admin.echo360.com/hc/en-us/articles/360035035332-Universal-Capture-Specifications" TargetMode="External"/><Relationship Id="rId4" Type="http://schemas.openxmlformats.org/officeDocument/2006/relationships/hyperlink" Target="https://learn.echo360.com/hc/en-us/articles/360035035812-Editing-Video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its/servicessupport/academictechnology/support/guides/echo360-guides/ech-17/" TargetMode="External"/><Relationship Id="rId2" Type="http://schemas.openxmlformats.org/officeDocument/2006/relationships/hyperlink" Target="https://www.microsoft.com/en-gb/microsoft-365/onedrive/download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h5p.org/interactive-video" TargetMode="External"/><Relationship Id="rId5" Type="http://schemas.openxmlformats.org/officeDocument/2006/relationships/hyperlink" Target="https://support.apple.com/en-gb/guide/quicktime-player/qtp97b08e666/mac" TargetMode="External"/><Relationship Id="rId4" Type="http://schemas.openxmlformats.org/officeDocument/2006/relationships/hyperlink" Target="https://support.microsoft.com/en-gb/help/17444/windows-camera-app-webcams-help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dave2809/status/1242157473244553218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ple.com/uk/imovie/" TargetMode="External"/><Relationship Id="rId7" Type="http://schemas.openxmlformats.org/officeDocument/2006/relationships/hyperlink" Target="https://warwick.ac.uk/services/its/servicessupport/academictechnology/support/guides/estream-guides/est-02" TargetMode="External"/><Relationship Id="rId2" Type="http://schemas.openxmlformats.org/officeDocument/2006/relationships/hyperlink" Target="https://support.microsoft.com/en-gb/help/4051785/windows-10-create-or-edit-video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arwick.ac.uk/services/its/servicessupport/academictechnology/support/guides/echo360-guides/ech-14" TargetMode="External"/><Relationship Id="rId5" Type="http://schemas.openxmlformats.org/officeDocument/2006/relationships/hyperlink" Target="https://docs.microsoft.com/en-us/stream/portal-edit-trim" TargetMode="External"/><Relationship Id="rId4" Type="http://schemas.openxmlformats.org/officeDocument/2006/relationships/hyperlink" Target="https://warwick.ac.uk/services/its/servicessupport/software/list/adobe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3.org/TR/WCAG21/" TargetMode="Externa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its/servicessupport/academictechnology/support/guides/moodle-guides/mdl-17" TargetMode="External"/><Relationship Id="rId2" Type="http://schemas.openxmlformats.org/officeDocument/2006/relationships/hyperlink" Target="https://warwick.ac.uk/services/its/servicessupport/academictechnology/support/guides/estream-guides/est-06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warwick.padlet.org/academictech/MSStreamUpload" TargetMode="External"/><Relationship Id="rId4" Type="http://schemas.openxmlformats.org/officeDocument/2006/relationships/hyperlink" Target="https://warwick.ac.uk/services/its/servicessupport/academictechnology/support/guides/echo360-guides/ech-08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hyperlink" Target="https://warwick.ac.uk/academictechnologyguides" TargetMode="External"/><Relationship Id="rId7" Type="http://schemas.openxmlformats.org/officeDocument/2006/relationships/hyperlink" Target="https://warwick.ac.uk/services/od/academic-development/resources/tlacontinuity" TargetMode="External"/><Relationship Id="rId2" Type="http://schemas.openxmlformats.org/officeDocument/2006/relationships/hyperlink" Target="https://warwick.ac.uk/covid19-teachonline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arwick.ac.uk/itstraining" TargetMode="External"/><Relationship Id="rId5" Type="http://schemas.openxmlformats.org/officeDocument/2006/relationships/hyperlink" Target="https://warwick.ac.uk/av" TargetMode="External"/><Relationship Id="rId10" Type="http://schemas.openxmlformats.org/officeDocument/2006/relationships/hyperlink" Target="https://moodle.warwick.ac.uk/course/view.php?id=38299" TargetMode="External"/><Relationship Id="rId4" Type="http://schemas.openxmlformats.org/officeDocument/2006/relationships/hyperlink" Target="mailto:academictech@warwick.ac.uk" TargetMode="External"/><Relationship Id="rId9" Type="http://schemas.openxmlformats.org/officeDocument/2006/relationships/image" Target="../media/image2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moodle.warwick.ac.uk/mod/book/view.php?id=909037&amp;chapterid=101101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psychclassics.yorku.ca/Maslow/motivation.htm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https://en.wikipedia.org/wiki/Abraham_Maslow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microsoft.com/en-us/stream/portal-share-video" TargetMode="External"/><Relationship Id="rId3" Type="http://schemas.openxmlformats.org/officeDocument/2006/relationships/hyperlink" Target="https://support.office.com/en-gb/article/record-a-meeting-in-teams-34dfbe7f-b07d-4a27-b4c6-de62f1348c24" TargetMode="External"/><Relationship Id="rId7" Type="http://schemas.openxmlformats.org/officeDocument/2006/relationships/hyperlink" Target="https://docs.microsoft.com/en-us/stream/portal-download-video" TargetMode="External"/><Relationship Id="rId2" Type="http://schemas.openxmlformats.org/officeDocument/2006/relationships/hyperlink" Target="https://support.microsoft.com/en-ie/office/meetings-in-teams-e0b0ae21-53ee-4462-a50d-ca9b9e217b67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docs.microsoft.com/en-us/stream/portal-autogenerate-captions" TargetMode="External"/><Relationship Id="rId5" Type="http://schemas.openxmlformats.org/officeDocument/2006/relationships/hyperlink" Target="https://docs.microsoft.com/en-us/stream/portal-edit-trim" TargetMode="External"/><Relationship Id="rId4" Type="http://schemas.openxmlformats.org/officeDocument/2006/relationships/hyperlink" Target="https://support.office.com/en-gb/article/share-content-in-a-meeting-in-teams-fcc2bf59-aecd-4481-8f99-ce55dd836ce8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299446"/>
            <a:ext cx="9143659" cy="5143498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3503" y="1429103"/>
            <a:ext cx="5717783" cy="5005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 sz="2800" dirty="0">
                <a:solidFill>
                  <a:srgbClr val="511C6C"/>
                </a:solidFill>
                <a:latin typeface="+mn-lt"/>
              </a:rPr>
              <a:t>Creating video content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03504" y="1837375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511C6C"/>
                </a:solidFill>
                <a:latin typeface="+mn-lt"/>
              </a:rPr>
              <a:t>Kerry Pinny, Senior Academic Technologist, Academic Technology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3F12A3-3AA7-4793-92CA-A32F5ED5BA08}"/>
              </a:ext>
            </a:extLst>
          </p:cNvPr>
          <p:cNvSpPr txBox="1"/>
          <p:nvPr/>
        </p:nvSpPr>
        <p:spPr>
          <a:xfrm>
            <a:off x="699246" y="2423825"/>
            <a:ext cx="498213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Welcome, we will begin shortly after 10am. Enjoy the music and relax.</a:t>
            </a:r>
          </a:p>
          <a:p>
            <a:endParaRPr lang="en-US" sz="1200" dirty="0"/>
          </a:p>
          <a:p>
            <a:r>
              <a:rPr lang="en-US" sz="1200" dirty="0">
                <a:cs typeface="Calibri"/>
              </a:rPr>
              <a:t>The session will be recorded. Use the chat or raise your hand for questions.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CD19C0E-41A2-4CC3-A1CE-B4C977CBE80D}"/>
              </a:ext>
            </a:extLst>
          </p:cNvPr>
          <p:cNvGrpSpPr/>
          <p:nvPr/>
        </p:nvGrpSpPr>
        <p:grpSpPr>
          <a:xfrm>
            <a:off x="5630565" y="2648991"/>
            <a:ext cx="2887709" cy="385921"/>
            <a:chOff x="4037079" y="4592096"/>
            <a:chExt cx="2887709" cy="38592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6F71B0C-A13E-406B-9797-1CECFCA944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37079" y="4592096"/>
              <a:ext cx="2887709" cy="366786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6E5B020-E874-4ED2-9242-5EDA98D691B2}"/>
                </a:ext>
              </a:extLst>
            </p:cNvPr>
            <p:cNvSpPr/>
            <p:nvPr/>
          </p:nvSpPr>
          <p:spPr>
            <a:xfrm>
              <a:off x="5641042" y="4592096"/>
              <a:ext cx="680244" cy="385921"/>
            </a:xfrm>
            <a:prstGeom prst="rect">
              <a:avLst/>
            </a:prstGeom>
            <a:noFill/>
            <a:ln w="38100">
              <a:solidFill>
                <a:srgbClr val="E8674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F2FD5AF-2CBC-45F2-9EDA-DDD7537E948C}"/>
              </a:ext>
            </a:extLst>
          </p:cNvPr>
          <p:cNvGrpSpPr/>
          <p:nvPr/>
        </p:nvGrpSpPr>
        <p:grpSpPr>
          <a:xfrm>
            <a:off x="699246" y="3709170"/>
            <a:ext cx="6213717" cy="1213041"/>
            <a:chOff x="692372" y="3833347"/>
            <a:chExt cx="6213717" cy="121304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5EABFBB-3A13-4A3A-A26C-FA1249B29D00}"/>
                </a:ext>
              </a:extLst>
            </p:cNvPr>
            <p:cNvSpPr/>
            <p:nvPr/>
          </p:nvSpPr>
          <p:spPr>
            <a:xfrm>
              <a:off x="692372" y="3833347"/>
              <a:ext cx="6132010" cy="1213041"/>
            </a:xfrm>
            <a:prstGeom prst="rect">
              <a:avLst/>
            </a:prstGeom>
            <a:noFill/>
            <a:ln w="38100">
              <a:solidFill>
                <a:srgbClr val="511C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Graphic 11" descr="Megaphone1">
              <a:extLst>
                <a:ext uri="{FF2B5EF4-FFF2-40B4-BE49-F238E27FC236}">
                  <a16:creationId xmlns:a16="http://schemas.microsoft.com/office/drawing/2014/main" id="{B6210A55-3CFD-4CDA-A018-6DE91CD46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65398" y="3989029"/>
              <a:ext cx="914400" cy="9144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AE8FCFE-5624-4DF1-A3AF-0DB6605A2256}"/>
                </a:ext>
              </a:extLst>
            </p:cNvPr>
            <p:cNvSpPr txBox="1"/>
            <p:nvPr/>
          </p:nvSpPr>
          <p:spPr>
            <a:xfrm>
              <a:off x="1779798" y="3938398"/>
              <a:ext cx="5126291" cy="1015663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/>
                <a:t>Did you know we have a site-wide license for Padlet?</a:t>
              </a:r>
            </a:p>
            <a:p>
              <a:endParaRPr lang="en-US" sz="1200" dirty="0">
                <a:cs typeface="Calibri"/>
              </a:endParaRPr>
            </a:p>
            <a:p>
              <a:r>
                <a:rPr lang="en-US" sz="1200" dirty="0">
                  <a:cs typeface="Calibri"/>
                </a:rPr>
                <a:t>If you’re unfamiliar with Padlet, watch our workshop recording:</a:t>
              </a:r>
            </a:p>
            <a:p>
              <a:endParaRPr lang="en-US" sz="1200" dirty="0">
                <a:cs typeface="Calibri"/>
              </a:endParaRPr>
            </a:p>
            <a:p>
              <a:r>
                <a:rPr lang="en-US" sz="1200" dirty="0">
                  <a:cs typeface="Calibri"/>
                  <a:hlinkClick r:id="rId7"/>
                </a:rPr>
                <a:t>https://warwick.ac.uk/ldcuEventResources</a:t>
              </a:r>
              <a:r>
                <a:rPr lang="en-US" sz="1200" dirty="0">
                  <a:cs typeface="Calibri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078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2ACF74-AF58-4E2B-9380-7EFB2E59888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US"/>
              <a:t>Microsoft Stream – Record your screen</a:t>
            </a:r>
          </a:p>
        </p:txBody>
      </p:sp>
      <p:pic>
        <p:nvPicPr>
          <p:cNvPr id="4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E1AE1E75-C8B8-4F7B-8528-F9CA13CCB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077" y="2425967"/>
            <a:ext cx="3572571" cy="201303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B836441-63AD-488F-B6F0-3B94BCFCEF34}"/>
              </a:ext>
            </a:extLst>
          </p:cNvPr>
          <p:cNvSpPr/>
          <p:nvPr/>
        </p:nvSpPr>
        <p:spPr>
          <a:xfrm>
            <a:off x="2765248" y="4099750"/>
            <a:ext cx="799765" cy="223880"/>
          </a:xfrm>
          <a:prstGeom prst="rect">
            <a:avLst/>
          </a:prstGeom>
          <a:noFill/>
          <a:ln w="57150">
            <a:solidFill>
              <a:srgbClr val="F47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6CCF92-9005-4148-94FD-DB9D7DBC1488}"/>
              </a:ext>
            </a:extLst>
          </p:cNvPr>
          <p:cNvSpPr/>
          <p:nvPr/>
        </p:nvSpPr>
        <p:spPr>
          <a:xfrm>
            <a:off x="2716461" y="2698877"/>
            <a:ext cx="848551" cy="356300"/>
          </a:xfrm>
          <a:prstGeom prst="rect">
            <a:avLst/>
          </a:prstGeom>
          <a:noFill/>
          <a:ln w="57150">
            <a:solidFill>
              <a:srgbClr val="F47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92E4F79F-8D93-4EE1-B1DE-032102857D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78393" y="2342970"/>
            <a:ext cx="4686002" cy="2316599"/>
          </a:xfrm>
        </p:spPr>
        <p:txBody>
          <a:bodyPr anchor="t"/>
          <a:lstStyle/>
          <a:p>
            <a:pPr>
              <a:spcAft>
                <a:spcPts val="0"/>
              </a:spcAft>
            </a:pPr>
            <a:r>
              <a:rPr lang="en-US" dirty="0">
                <a:hlinkClick r:id="rId3"/>
              </a:rPr>
              <a:t>Create a screen recording</a:t>
            </a:r>
            <a:endParaRPr lang="en-US" dirty="0"/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/>
              <a:t>Latest Microsoft Edge or Google Chrome on Windows 10 or macOS.</a:t>
            </a:r>
            <a:endParaRPr lang="en-GB" dirty="0"/>
          </a:p>
          <a:p>
            <a:pPr>
              <a:spcBef>
                <a:spcPts val="1200"/>
              </a:spcBef>
            </a:pPr>
            <a:r>
              <a:rPr lang="en-GB" dirty="0"/>
              <a:t>15 minutes max</a:t>
            </a:r>
          </a:p>
          <a:p>
            <a:r>
              <a:rPr lang="en-GB" dirty="0"/>
              <a:t>Camera, microphone and screen.</a:t>
            </a:r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01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200533"/>
            <a:ext cx="7642141" cy="2462958"/>
          </a:xfrm>
        </p:spPr>
        <p:txBody>
          <a:bodyPr anchor="t"/>
          <a:lstStyle/>
          <a:p>
            <a:r>
              <a:rPr lang="en-GB" sz="1600" dirty="0"/>
              <a:t>Microsoft's video hosting platform</a:t>
            </a:r>
          </a:p>
          <a:p>
            <a:r>
              <a:rPr lang="en-GB" sz="1600" dirty="0">
                <a:hlinkClick r:id="rId2"/>
              </a:rPr>
              <a:t>Limited video editing options</a:t>
            </a:r>
            <a:endParaRPr lang="en-GB" sz="1600" dirty="0"/>
          </a:p>
          <a:p>
            <a:r>
              <a:rPr lang="en-GB" sz="1600" dirty="0">
                <a:hlinkClick r:id="rId3"/>
              </a:rPr>
              <a:t>Share by link, email, embed code and Teams groups/channels</a:t>
            </a:r>
            <a:endParaRPr lang="en-GB" sz="1600" dirty="0"/>
          </a:p>
          <a:p>
            <a:r>
              <a:rPr lang="en-GB" sz="1600" dirty="0">
                <a:hlinkClick r:id="rId4"/>
              </a:rPr>
              <a:t>Automated transcript</a:t>
            </a:r>
            <a:r>
              <a:rPr lang="en-GB" sz="1600" dirty="0"/>
              <a:t> (will need checking!)</a:t>
            </a:r>
          </a:p>
          <a:p>
            <a:r>
              <a:rPr lang="en-GB" sz="1600" dirty="0">
                <a:hlinkClick r:id="rId5"/>
              </a:rPr>
              <a:t>Be careful of this setting on upload </a:t>
            </a:r>
            <a:r>
              <a:rPr lang="en-GB" sz="1600" dirty="0"/>
              <a:t>- Allow everyone in your company to view this video</a:t>
            </a:r>
          </a:p>
          <a:p>
            <a:r>
              <a:rPr lang="en-GB" sz="1600" dirty="0">
                <a:hlinkClick r:id="rId6"/>
              </a:rPr>
              <a:t>Get started with Microsoft Stream</a:t>
            </a:r>
            <a:endParaRPr lang="en-GB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GB"/>
              <a:t>Microsoft Stream</a:t>
            </a:r>
          </a:p>
        </p:txBody>
      </p:sp>
    </p:spTree>
    <p:extLst>
      <p:ext uri="{BB962C8B-B14F-4D97-AF65-F5344CB8AC3E}">
        <p14:creationId xmlns:p14="http://schemas.microsoft.com/office/powerpoint/2010/main" val="2955571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88157F0-E417-44FA-AB6A-F1950FA38056}"/>
              </a:ext>
            </a:extLst>
          </p:cNvPr>
          <p:cNvSpPr txBox="1"/>
          <p:nvPr/>
        </p:nvSpPr>
        <p:spPr>
          <a:xfrm>
            <a:off x="348476" y="2985459"/>
            <a:ext cx="844425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>
                <a:cs typeface="Calibri"/>
              </a:rPr>
              <a:t>Recording video with </a:t>
            </a:r>
            <a:r>
              <a:rPr lang="en-US" sz="3600" b="1">
                <a:cs typeface="Calibri"/>
              </a:rPr>
              <a:t>PowerPoint</a:t>
            </a:r>
            <a:endParaRPr lang="en-US" sz="2000" b="1">
              <a:cs typeface="Calibri"/>
            </a:endParaRPr>
          </a:p>
        </p:txBody>
      </p:sp>
      <p:pic>
        <p:nvPicPr>
          <p:cNvPr id="4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2AEE2AE9-EE04-44E2-B0D6-F4361DC39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6467" y="660710"/>
            <a:ext cx="3224096" cy="2149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381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159468"/>
            <a:ext cx="7642141" cy="2462958"/>
          </a:xfrm>
        </p:spPr>
        <p:txBody>
          <a:bodyPr anchor="t"/>
          <a:lstStyle/>
          <a:p>
            <a:r>
              <a:rPr lang="en-GB" dirty="0"/>
              <a:t>Watch the recording </a:t>
            </a:r>
            <a:r>
              <a:rPr lang="en-GB" dirty="0">
                <a:hlinkClick r:id="rId3"/>
              </a:rPr>
              <a:t>https://warwick.ac.uk/ldcuEventResources</a:t>
            </a:r>
            <a:endParaRPr lang="en-GB" dirty="0"/>
          </a:p>
          <a:p>
            <a:r>
              <a:rPr lang="en-GB" dirty="0"/>
              <a:t>IT Training offer a </a:t>
            </a:r>
            <a:r>
              <a:rPr lang="en-GB" dirty="0">
                <a:hlinkClick r:id="rId4"/>
              </a:rPr>
              <a:t>Microsoft PowerPoint – Recording a Slide Show – Online Webinar</a:t>
            </a:r>
            <a:endParaRPr lang="en-GB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GB" dirty="0"/>
              <a:t>Further training</a:t>
            </a:r>
          </a:p>
        </p:txBody>
      </p:sp>
    </p:spTree>
    <p:extLst>
      <p:ext uri="{BB962C8B-B14F-4D97-AF65-F5344CB8AC3E}">
        <p14:creationId xmlns:p14="http://schemas.microsoft.com/office/powerpoint/2010/main" val="2713528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5E8AE4-BE93-4016-8E57-298F0F72B6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2" y="2138082"/>
            <a:ext cx="7642141" cy="2649234"/>
          </a:xfrm>
        </p:spPr>
        <p:txBody>
          <a:bodyPr/>
          <a:lstStyle/>
          <a:p>
            <a:pPr>
              <a:spcAft>
                <a:spcPts val="400"/>
              </a:spcAft>
            </a:pPr>
            <a:r>
              <a:rPr lang="en-GB" dirty="0"/>
              <a:t>PowerPoint 2016 does not export as video</a:t>
            </a:r>
          </a:p>
          <a:p>
            <a:pPr lvl="1">
              <a:spcBef>
                <a:spcPts val="200"/>
              </a:spcBef>
              <a:spcAft>
                <a:spcPts val="400"/>
              </a:spcAft>
            </a:pPr>
            <a:r>
              <a:rPr lang="en-GB" b="0" dirty="0"/>
              <a:t>Use an alternative screen recorder software (e.g. Screenshot) to record the PowerPoint in presentation mode</a:t>
            </a:r>
          </a:p>
          <a:p>
            <a:pPr>
              <a:spcBef>
                <a:spcPts val="200"/>
              </a:spcBef>
              <a:spcAft>
                <a:spcPts val="400"/>
              </a:spcAft>
            </a:pPr>
            <a:r>
              <a:rPr lang="en-GB" dirty="0"/>
              <a:t>Screen recording not supported on Mac</a:t>
            </a:r>
            <a:endParaRPr lang="en-GB" b="0" dirty="0"/>
          </a:p>
          <a:p>
            <a:r>
              <a:rPr lang="en-GB" dirty="0">
                <a:hlinkClick r:id="rId2"/>
              </a:rPr>
              <a:t>Office365 PowerPoint 16.19 or higher does allow export as .mp4/.mov</a:t>
            </a:r>
            <a:endParaRPr lang="en-GB" dirty="0"/>
          </a:p>
          <a:p>
            <a:r>
              <a:rPr lang="en-GB" dirty="0"/>
              <a:t>Upgrade to Office365 apps via </a:t>
            </a:r>
            <a:r>
              <a:rPr lang="en-GB" dirty="0">
                <a:hlinkClick r:id="rId3"/>
              </a:rPr>
              <a:t>https://office.com</a:t>
            </a:r>
            <a:r>
              <a:rPr lang="en-GB" dirty="0"/>
              <a:t> </a:t>
            </a:r>
          </a:p>
          <a:p>
            <a:r>
              <a:rPr lang="en-GB" dirty="0">
                <a:hlinkClick r:id="rId4"/>
              </a:rPr>
              <a:t>Webcam in the corner not supported currently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BAC4DA-161A-4003-9E52-F2BA84ED1D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PowerPoint for Mac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DD46DA-9A60-4C4A-95BA-D0871A50A0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289" b="20673"/>
          <a:stretch/>
        </p:blipFill>
        <p:spPr>
          <a:xfrm>
            <a:off x="6273052" y="3883699"/>
            <a:ext cx="2723031" cy="903617"/>
          </a:xfrm>
          <a:prstGeom prst="rect">
            <a:avLst/>
          </a:prstGeom>
          <a:ln>
            <a:solidFill>
              <a:srgbClr val="511C6C"/>
            </a:solidFill>
          </a:ln>
        </p:spPr>
      </p:pic>
    </p:spTree>
    <p:extLst>
      <p:ext uri="{BB962C8B-B14F-4D97-AF65-F5344CB8AC3E}">
        <p14:creationId xmlns:p14="http://schemas.microsoft.com/office/powerpoint/2010/main" val="22957389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159468"/>
            <a:ext cx="7642141" cy="2462958"/>
          </a:xfrm>
        </p:spPr>
        <p:txBody>
          <a:bodyPr anchor="t"/>
          <a:lstStyle/>
          <a:p>
            <a:r>
              <a:rPr lang="en-GB" dirty="0"/>
              <a:t>Use content you already have</a:t>
            </a:r>
          </a:p>
          <a:p>
            <a:r>
              <a:rPr lang="en-GB" dirty="0"/>
              <a:t>Built-in to PowerPoint</a:t>
            </a:r>
          </a:p>
          <a:p>
            <a:r>
              <a:rPr lang="en-GB" dirty="0">
                <a:hlinkClick r:id="rId3"/>
              </a:rPr>
              <a:t>Record audio narration</a:t>
            </a:r>
            <a:endParaRPr lang="en-GB" dirty="0"/>
          </a:p>
          <a:p>
            <a:r>
              <a:rPr lang="en-GB" dirty="0">
                <a:hlinkClick r:id="rId4"/>
              </a:rPr>
              <a:t>Record your screen</a:t>
            </a:r>
            <a:r>
              <a:rPr lang="en-GB" dirty="0"/>
              <a:t> and embed it into your PowerPoint video</a:t>
            </a:r>
          </a:p>
          <a:p>
            <a:r>
              <a:rPr lang="en-GB" dirty="0">
                <a:hlinkClick r:id="rId5"/>
              </a:rPr>
              <a:t>Export as video</a:t>
            </a:r>
          </a:p>
          <a:p>
            <a:r>
              <a:rPr lang="en-GB" dirty="0">
                <a:hlinkClick r:id="rId5"/>
              </a:rPr>
              <a:t>Creating video with PowerPoint recording and slides</a:t>
            </a:r>
            <a:endParaRPr lang="en-GB" dirty="0">
              <a:hlinkClick r:id="rId6"/>
            </a:endParaRP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GB"/>
              <a:t>PowerPoint 2016</a:t>
            </a:r>
          </a:p>
        </p:txBody>
      </p:sp>
    </p:spTree>
    <p:extLst>
      <p:ext uri="{BB962C8B-B14F-4D97-AF65-F5344CB8AC3E}">
        <p14:creationId xmlns:p14="http://schemas.microsoft.com/office/powerpoint/2010/main" val="11176528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324358"/>
            <a:ext cx="4616553" cy="2462958"/>
          </a:xfrm>
        </p:spPr>
        <p:txBody>
          <a:bodyPr anchor="ctr"/>
          <a:lstStyle/>
          <a:p>
            <a:r>
              <a:rPr lang="en-GB" dirty="0"/>
              <a:t>New version coming this year (no ETA)</a:t>
            </a:r>
          </a:p>
          <a:p>
            <a:r>
              <a:rPr lang="en-GB" dirty="0">
                <a:latin typeface="Calibri"/>
              </a:rPr>
              <a:t>Webcam in the corner!</a:t>
            </a:r>
          </a:p>
          <a:p>
            <a:r>
              <a:rPr lang="en-GB" dirty="0">
                <a:latin typeface="Calibri"/>
              </a:rPr>
              <a:t>Publish directly to MS Stream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GB"/>
              <a:t>PowerPoint 365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4AD13EF-8849-4C82-A0CF-7521A1763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847" y="2594883"/>
            <a:ext cx="3334870" cy="192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4586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DA83EA7A-B928-40CC-A87E-413053793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3406" y="1038225"/>
            <a:ext cx="4400176" cy="16483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A9EC21-5CE2-4E7E-A9BF-6C09A2E1F930}"/>
              </a:ext>
            </a:extLst>
          </p:cNvPr>
          <p:cNvSpPr txBox="1"/>
          <p:nvPr/>
        </p:nvSpPr>
        <p:spPr>
          <a:xfrm>
            <a:off x="348476" y="2985459"/>
            <a:ext cx="844425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>
                <a:cs typeface="Calibri"/>
              </a:rPr>
              <a:t>Recording video with </a:t>
            </a:r>
            <a:r>
              <a:rPr lang="en-US" sz="3600" b="1">
                <a:cs typeface="Calibri"/>
              </a:rPr>
              <a:t>Universal Capture</a:t>
            </a:r>
            <a:endParaRPr lang="en-US" sz="2000" b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04759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15300" y="2140226"/>
            <a:ext cx="8240534" cy="2647090"/>
          </a:xfrm>
        </p:spPr>
        <p:txBody>
          <a:bodyPr anchor="t"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1600" dirty="0"/>
              <a:t>Echo360 product available on the software centre (</a:t>
            </a:r>
            <a:r>
              <a:rPr lang="en-GB" sz="1600" dirty="0">
                <a:hlinkClick r:id="rId2"/>
              </a:rPr>
              <a:t>update via VPN</a:t>
            </a:r>
            <a:r>
              <a:rPr lang="en-GB" sz="1600" dirty="0"/>
              <a:t>) or direct download for unmanaged machines</a:t>
            </a:r>
            <a:endParaRPr lang="en-US" dirty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1600" dirty="0"/>
              <a:t>Need to make sure you have an account and 'sections' set up to share recordings with students</a:t>
            </a:r>
          </a:p>
          <a:p>
            <a:pPr lvl="1">
              <a:spcBef>
                <a:spcPts val="600"/>
              </a:spcBef>
            </a:pPr>
            <a:r>
              <a:rPr lang="en-GB" sz="1400" b="0" dirty="0">
                <a:latin typeface="Calibri"/>
              </a:rPr>
              <a:t>Email </a:t>
            </a:r>
            <a:r>
              <a:rPr lang="en-GB" sz="1400" b="0" dirty="0">
                <a:latin typeface="Calibri"/>
                <a:hlinkClick r:id="rId3"/>
              </a:rPr>
              <a:t>lecturecapture@warwick.ac.uk</a:t>
            </a:r>
            <a:r>
              <a:rPr lang="en-GB" sz="1400" b="0" dirty="0">
                <a:latin typeface="Calibri"/>
              </a:rPr>
              <a:t> to get set up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1600" dirty="0"/>
              <a:t>Record 2 video streams and audio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1600" dirty="0"/>
              <a:t>Publish to your 'sections' to access via Moodle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1600" dirty="0"/>
              <a:t>Edit in Echo360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1600" dirty="0"/>
              <a:t>Automated transcription (more guidance to come)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Universal Capture</a:t>
            </a:r>
          </a:p>
        </p:txBody>
      </p:sp>
    </p:spTree>
    <p:extLst>
      <p:ext uri="{BB962C8B-B14F-4D97-AF65-F5344CB8AC3E}">
        <p14:creationId xmlns:p14="http://schemas.microsoft.com/office/powerpoint/2010/main" val="27893171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 anchor="t"/>
          <a:lstStyle/>
          <a:p>
            <a:r>
              <a:rPr lang="en-GB" dirty="0">
                <a:hlinkClick r:id="rId2"/>
              </a:rPr>
              <a:t>How to install Universal Capture</a:t>
            </a:r>
            <a:endParaRPr lang="en-GB" dirty="0"/>
          </a:p>
          <a:p>
            <a:r>
              <a:rPr lang="en-GB" dirty="0">
                <a:hlinkClick r:id="rId3"/>
              </a:rPr>
              <a:t>Using Universal Capture</a:t>
            </a:r>
          </a:p>
          <a:p>
            <a:r>
              <a:rPr lang="en-GB" dirty="0">
                <a:ea typeface="+mn-lt"/>
                <a:cs typeface="+mn-lt"/>
                <a:hlinkClick r:id="rId4"/>
              </a:rPr>
              <a:t>Edit in Echo360</a:t>
            </a:r>
            <a:endParaRPr lang="en-GB" dirty="0">
              <a:ea typeface="+mn-lt"/>
              <a:cs typeface="+mn-lt"/>
            </a:endParaRPr>
          </a:p>
          <a:p>
            <a:r>
              <a:rPr lang="en-GB" dirty="0">
                <a:ea typeface="+mn-lt"/>
                <a:cs typeface="+mn-lt"/>
                <a:hlinkClick r:id="rId5"/>
              </a:rPr>
              <a:t>Universal Capture system requirements </a:t>
            </a:r>
            <a:endParaRPr lang="en-GB" dirty="0">
              <a:ea typeface="+mn-lt"/>
              <a:cs typeface="+mn-lt"/>
            </a:endParaRPr>
          </a:p>
          <a:p>
            <a:pPr lvl="1"/>
            <a:endParaRPr lang="en-GB" b="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Universal Capture</a:t>
            </a:r>
          </a:p>
        </p:txBody>
      </p:sp>
    </p:spTree>
    <p:extLst>
      <p:ext uri="{BB962C8B-B14F-4D97-AF65-F5344CB8AC3E}">
        <p14:creationId xmlns:p14="http://schemas.microsoft.com/office/powerpoint/2010/main" val="2222258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06275" y="2011712"/>
            <a:ext cx="7642141" cy="2947052"/>
          </a:xfrm>
        </p:spPr>
        <p:txBody>
          <a:bodyPr anchor="ctr"/>
          <a:lstStyle/>
          <a:p>
            <a:pPr>
              <a:spcAft>
                <a:spcPts val="600"/>
              </a:spcAft>
            </a:pPr>
            <a:r>
              <a:rPr lang="en-US" sz="1400" dirty="0"/>
              <a:t>Recording video with</a:t>
            </a:r>
            <a:r>
              <a:rPr lang="en-US" sz="1400" b="1" dirty="0"/>
              <a:t> Microsoft</a:t>
            </a:r>
            <a:r>
              <a:rPr lang="en-US" sz="1400" dirty="0"/>
              <a:t> </a:t>
            </a:r>
            <a:r>
              <a:rPr lang="en-US" sz="1400" b="1" dirty="0"/>
              <a:t>Teams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Recording video with </a:t>
            </a:r>
            <a:r>
              <a:rPr lang="en-US" sz="1400" b="1" dirty="0"/>
              <a:t>PowerPoint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Recording video with </a:t>
            </a:r>
            <a:r>
              <a:rPr lang="en-US" sz="1400" b="1" dirty="0"/>
              <a:t>Microsoft</a:t>
            </a:r>
            <a:r>
              <a:rPr lang="en-US" sz="1400" dirty="0"/>
              <a:t> </a:t>
            </a:r>
            <a:r>
              <a:rPr lang="en-US" sz="1400" b="1" dirty="0"/>
              <a:t>Stream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Recording video with </a:t>
            </a:r>
            <a:r>
              <a:rPr lang="en-US" sz="1400" b="1" dirty="0"/>
              <a:t>Universal Capture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Other options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ea typeface="+mn-lt"/>
                <a:cs typeface="+mn-lt"/>
              </a:rPr>
              <a:t>Editing a video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Accessibility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sz="1400" dirty="0"/>
              <a:t>Where to host your video</a:t>
            </a:r>
            <a:endParaRPr lang="en-US" sz="14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Today we’ll explore:</a:t>
            </a:r>
          </a:p>
        </p:txBody>
      </p:sp>
    </p:spTree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126423"/>
            <a:ext cx="6007377" cy="2660893"/>
          </a:xfrm>
        </p:spPr>
        <p:txBody>
          <a:bodyPr anchor="t"/>
          <a:lstStyle/>
          <a:p>
            <a:pPr>
              <a:spcBef>
                <a:spcPts val="200"/>
              </a:spcBef>
              <a:spcAft>
                <a:spcPts val="0"/>
              </a:spcAft>
            </a:pPr>
            <a:r>
              <a:rPr lang="en-GB" dirty="0"/>
              <a:t>Record using your mobile device</a:t>
            </a:r>
            <a:endParaRPr lang="en-US"/>
          </a:p>
          <a:p>
            <a:pPr lvl="1">
              <a:spcBef>
                <a:spcPts val="200"/>
              </a:spcBef>
            </a:pPr>
            <a:r>
              <a:rPr lang="en-GB" sz="1400" b="0" dirty="0">
                <a:latin typeface="Avenir Next Demi Bold"/>
              </a:rPr>
              <a:t>Use the </a:t>
            </a:r>
            <a:r>
              <a:rPr lang="en-GB" sz="1400" b="0" dirty="0">
                <a:latin typeface="Avenir Next Demi Bold"/>
                <a:hlinkClick r:id="rId2"/>
              </a:rPr>
              <a:t>OneDrive mobile </a:t>
            </a:r>
            <a:r>
              <a:rPr lang="en-GB" sz="1400" b="0" dirty="0">
                <a:latin typeface="Avenir Next Demi Bold"/>
              </a:rPr>
              <a:t>app to move the file between devices</a:t>
            </a:r>
            <a:endParaRPr lang="en-GB" sz="1400" b="0" dirty="0"/>
          </a:p>
          <a:p>
            <a:pPr lvl="1">
              <a:spcBef>
                <a:spcPts val="200"/>
              </a:spcBef>
            </a:pPr>
            <a:r>
              <a:rPr lang="en-GB" sz="1400" b="0" dirty="0">
                <a:latin typeface="Avenir Next Demi Bold"/>
                <a:hlinkClick r:id="rId3"/>
              </a:rPr>
              <a:t>Echo360 mobile app</a:t>
            </a:r>
            <a:endParaRPr lang="en-GB" sz="1400" b="0" dirty="0"/>
          </a:p>
          <a:p>
            <a:pPr>
              <a:spcBef>
                <a:spcPts val="200"/>
              </a:spcBef>
              <a:spcAft>
                <a:spcPts val="0"/>
              </a:spcAft>
            </a:pPr>
            <a:r>
              <a:rPr lang="en-US" dirty="0">
                <a:hlinkClick r:id="rId4"/>
              </a:rPr>
              <a:t>Windows Camera</a:t>
            </a:r>
            <a:r>
              <a:rPr lang="en-US" dirty="0"/>
              <a:t> (Windows 10)</a:t>
            </a:r>
            <a:endParaRPr lang="en-GB" dirty="0"/>
          </a:p>
          <a:p>
            <a:pPr>
              <a:spcBef>
                <a:spcPts val="200"/>
              </a:spcBef>
              <a:spcAft>
                <a:spcPts val="0"/>
              </a:spcAft>
            </a:pPr>
            <a:r>
              <a:rPr lang="en-US" dirty="0">
                <a:hlinkClick r:id="rId5"/>
              </a:rPr>
              <a:t>Quicktime Player screen recording </a:t>
            </a:r>
            <a:r>
              <a:rPr lang="en-US" dirty="0"/>
              <a:t>(Mac)</a:t>
            </a:r>
          </a:p>
          <a:p>
            <a:pPr>
              <a:spcBef>
                <a:spcPts val="200"/>
              </a:spcBef>
              <a:spcAft>
                <a:spcPts val="0"/>
              </a:spcAft>
            </a:pPr>
            <a:r>
              <a:rPr lang="en-US" dirty="0">
                <a:hlinkClick r:id="rId6"/>
              </a:rPr>
              <a:t>H5P Interactive Video</a:t>
            </a:r>
            <a:r>
              <a:rPr lang="en-US" dirty="0"/>
              <a:t> (Moodle)</a:t>
            </a:r>
          </a:p>
          <a:p>
            <a:pPr lvl="1">
              <a:spcBef>
                <a:spcPts val="200"/>
              </a:spcBef>
            </a:pPr>
            <a:r>
              <a:rPr lang="en-US" sz="1400" b="0" dirty="0">
                <a:latin typeface="Avenir Next Demi Bold"/>
              </a:rPr>
              <a:t>Content type built into Moodle</a:t>
            </a:r>
            <a:endParaRPr lang="en-US" sz="1400" b="0" dirty="0"/>
          </a:p>
          <a:p>
            <a:pPr lvl="1">
              <a:spcBef>
                <a:spcPts val="200"/>
              </a:spcBef>
            </a:pPr>
            <a:r>
              <a:rPr lang="en-US" sz="1400" b="0" dirty="0">
                <a:latin typeface="Avenir Next Demi Bold"/>
              </a:rPr>
              <a:t>“Add an activity or resource” select H5P Interactive Content</a:t>
            </a:r>
            <a:endParaRPr lang="en-US" sz="1400" b="0" dirty="0"/>
          </a:p>
          <a:p>
            <a:pPr lvl="1">
              <a:spcBef>
                <a:spcPts val="200"/>
              </a:spcBef>
            </a:pPr>
            <a:r>
              <a:rPr lang="en-US" sz="1400" b="0" dirty="0">
                <a:latin typeface="Avenir Next Demi Bold"/>
              </a:rPr>
              <a:t>Matches source quality</a:t>
            </a:r>
            <a:endParaRPr lang="en-US" sz="1400" b="0" dirty="0"/>
          </a:p>
          <a:p>
            <a:pPr lvl="1">
              <a:spcBef>
                <a:spcPts val="200"/>
              </a:spcBef>
            </a:pPr>
            <a:r>
              <a:rPr lang="en-US" sz="1400" b="0" dirty="0">
                <a:latin typeface="Avenir Next Demi Bold"/>
              </a:rPr>
              <a:t>A caption/subtitle file can be uploaded (.</a:t>
            </a:r>
            <a:r>
              <a:rPr lang="en-US" sz="1400" b="0" dirty="0" err="1">
                <a:latin typeface="Avenir Next Demi Bold"/>
              </a:rPr>
              <a:t>vtt</a:t>
            </a:r>
            <a:r>
              <a:rPr lang="en-US" sz="1400" b="0" dirty="0">
                <a:latin typeface="Avenir Next Demi Bold"/>
              </a:rPr>
              <a:t>)</a:t>
            </a:r>
            <a:endParaRPr lang="en-US" sz="1400" b="0" dirty="0"/>
          </a:p>
          <a:p>
            <a:pPr>
              <a:spcAft>
                <a:spcPts val="0"/>
              </a:spcAft>
              <a:buFont typeface="Arial" panose="020B0604020202020204" pitchFamily="34" charset="0"/>
            </a:pPr>
            <a:endParaRPr lang="en-GB" dirty="0">
              <a:latin typeface="Avenir Next Demi Bold"/>
            </a:endParaRP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GB" dirty="0"/>
              <a:t>Other options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2983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table, sitting, room&#10;&#10;Description automatically generated">
            <a:extLst>
              <a:ext uri="{FF2B5EF4-FFF2-40B4-BE49-F238E27FC236}">
                <a16:creationId xmlns:a16="http://schemas.microsoft.com/office/drawing/2014/main" id="{E567F946-E261-4F01-B528-8066E2547B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27"/>
          <a:stretch/>
        </p:blipFill>
        <p:spPr>
          <a:xfrm>
            <a:off x="355293" y="1815616"/>
            <a:ext cx="4654789" cy="2859742"/>
          </a:xfrm>
          <a:prstGeom prst="rect">
            <a:avLst/>
          </a:prstGeom>
          <a:ln>
            <a:solidFill>
              <a:srgbClr val="511C6C"/>
            </a:solidFill>
          </a:ln>
        </p:spPr>
      </p:pic>
      <p:pic>
        <p:nvPicPr>
          <p:cNvPr id="7" name="Picture 6" descr="Screen Clipping">
            <a:hlinkClick r:id="rId3"/>
            <a:extLst>
              <a:ext uri="{FF2B5EF4-FFF2-40B4-BE49-F238E27FC236}">
                <a16:creationId xmlns:a16="http://schemas.microsoft.com/office/drawing/2014/main" id="{38D9B351-1216-4E4C-925C-BEAC151E52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028" y="1815616"/>
            <a:ext cx="1764105" cy="2859741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3CE1096-DD43-4492-8576-F1E73885A9BC}"/>
              </a:ext>
            </a:extLst>
          </p:cNvPr>
          <p:cNvSpPr txBox="1">
            <a:spLocks/>
          </p:cNvSpPr>
          <p:nvPr/>
        </p:nvSpPr>
        <p:spPr>
          <a:xfrm>
            <a:off x="355293" y="1130025"/>
            <a:ext cx="5030784" cy="380867"/>
          </a:xfrm>
          <a:prstGeom prst="rect">
            <a:avLst/>
          </a:prstGeom>
        </p:spPr>
        <p:txBody>
          <a:bodyPr anchor="t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000" b="1" i="0" kern="120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Document cameras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47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Editing Tools</a:t>
            </a:r>
          </a:p>
          <a:p>
            <a:endParaRPr lang="en-US"/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196608"/>
            <a:ext cx="7642141" cy="2462958"/>
          </a:xfrm>
        </p:spPr>
        <p:txBody>
          <a:bodyPr anchor="t"/>
          <a:lstStyle/>
          <a:p>
            <a:r>
              <a:rPr lang="en-US" sz="1800" dirty="0">
                <a:hlinkClick r:id="rId2"/>
              </a:rPr>
              <a:t>Video Editor for Windows 10</a:t>
            </a:r>
            <a:r>
              <a:rPr lang="en-US" sz="1800" dirty="0"/>
              <a:t> (free)</a:t>
            </a:r>
          </a:p>
          <a:p>
            <a:r>
              <a:rPr lang="en-US" sz="1800" dirty="0">
                <a:hlinkClick r:id="rId3"/>
              </a:rPr>
              <a:t>iMovie for iOS</a:t>
            </a:r>
            <a:r>
              <a:rPr lang="en-US" sz="1800" dirty="0"/>
              <a:t> (free)</a:t>
            </a:r>
          </a:p>
          <a:p>
            <a:r>
              <a:rPr lang="en-US" sz="1800" dirty="0">
                <a:hlinkClick r:id="rId4"/>
              </a:rPr>
              <a:t>Adobe Premier Pro</a:t>
            </a:r>
            <a:r>
              <a:rPr lang="en-US" sz="1800" dirty="0"/>
              <a:t> (monthly cost)</a:t>
            </a:r>
          </a:p>
          <a:p>
            <a:r>
              <a:rPr lang="en-US" sz="1800" dirty="0">
                <a:hlinkClick r:id="rId5"/>
              </a:rPr>
              <a:t>Microsoft Stream</a:t>
            </a:r>
            <a:r>
              <a:rPr lang="en-US" sz="1800" dirty="0"/>
              <a:t> – trim video</a:t>
            </a:r>
          </a:p>
          <a:p>
            <a:r>
              <a:rPr lang="en-US" sz="1800" dirty="0">
                <a:hlinkClick r:id="rId6"/>
              </a:rPr>
              <a:t>Echo360</a:t>
            </a:r>
            <a:r>
              <a:rPr lang="en-US" sz="1800" dirty="0"/>
              <a:t> – editor</a:t>
            </a:r>
          </a:p>
          <a:p>
            <a:r>
              <a:rPr lang="en-US" sz="1800" dirty="0">
                <a:hlinkClick r:id="rId7"/>
              </a:rPr>
              <a:t>eStream</a:t>
            </a:r>
            <a:r>
              <a:rPr lang="en-US" sz="1800" dirty="0"/>
              <a:t> - editor</a:t>
            </a:r>
          </a:p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7173852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EC64E7-BB74-4578-84BD-7344B33723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2151051"/>
            <a:ext cx="7629856" cy="2462958"/>
          </a:xfrm>
        </p:spPr>
        <p:txBody>
          <a:bodyPr anchor="t"/>
          <a:lstStyle/>
          <a:p>
            <a:r>
              <a:rPr lang="en-US" sz="1600" dirty="0">
                <a:ea typeface="+mn-lt"/>
                <a:cs typeface="+mn-lt"/>
              </a:rPr>
              <a:t>The Public Sector Bodies (Websites and Mobile Applications) (No. 2) Accessibility Regulations 2018 require us to ensure that our platforms and content meet the international </a:t>
            </a:r>
            <a:r>
              <a:rPr lang="en-US" sz="1600" dirty="0">
                <a:ea typeface="+mn-lt"/>
                <a:cs typeface="+mn-lt"/>
                <a:hlinkClick r:id="rId2"/>
              </a:rPr>
              <a:t>WCAG 2.1 AA accessibility standard</a:t>
            </a:r>
            <a:r>
              <a:rPr lang="en-US" sz="1600" dirty="0">
                <a:ea typeface="+mn-lt"/>
                <a:cs typeface="+mn-lt"/>
              </a:rPr>
              <a:t>.</a:t>
            </a:r>
          </a:p>
          <a:p>
            <a:r>
              <a:rPr lang="en-US" sz="1600" dirty="0">
                <a:cs typeface="Calibri"/>
              </a:rPr>
              <a:t>At minimum, a transcript is required for all pre-recorded content (that is not in itself an alternative for text)</a:t>
            </a:r>
          </a:p>
          <a:p>
            <a:r>
              <a:rPr lang="en-US" sz="1600" dirty="0">
                <a:cs typeface="Calibri"/>
              </a:rPr>
              <a:t>Subtitles/captions are also recommended.</a:t>
            </a:r>
          </a:p>
          <a:p>
            <a:r>
              <a:rPr lang="en-US" sz="1600" dirty="0">
                <a:cs typeface="Calibri"/>
              </a:rPr>
              <a:t>Echo360 and Microsoft Stream have automated transcription features.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A36794-8B4C-4360-B4A5-68F08456BD9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US" dirty="0"/>
              <a:t>Accessibility</a:t>
            </a:r>
          </a:p>
        </p:txBody>
      </p:sp>
    </p:spTree>
    <p:extLst>
      <p:ext uri="{BB962C8B-B14F-4D97-AF65-F5344CB8AC3E}">
        <p14:creationId xmlns:p14="http://schemas.microsoft.com/office/powerpoint/2010/main" val="22121693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US" dirty="0"/>
              <a:t>Where to host your video?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088DB2-6E5F-43E8-BB3D-9DA5ABEACD46}"/>
              </a:ext>
            </a:extLst>
          </p:cNvPr>
          <p:cNvSpPr txBox="1"/>
          <p:nvPr/>
        </p:nvSpPr>
        <p:spPr>
          <a:xfrm>
            <a:off x="884242" y="2057399"/>
            <a:ext cx="2464076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/>
              <a:t>eStream</a:t>
            </a:r>
            <a:endParaRPr lang="en-GB" b="1" dirty="0"/>
          </a:p>
          <a:p>
            <a:pPr algn="ctr"/>
            <a:r>
              <a:rPr lang="en-GB" sz="1100" dirty="0"/>
              <a:t>Integrated with Moodle</a:t>
            </a:r>
          </a:p>
          <a:p>
            <a:pPr algn="ctr"/>
            <a:r>
              <a:rPr lang="en-GB" sz="1100" dirty="0"/>
              <a:t>6GB size limit</a:t>
            </a:r>
          </a:p>
          <a:p>
            <a:pPr algn="ctr"/>
            <a:r>
              <a:rPr lang="en-GB" sz="1100" dirty="0"/>
              <a:t>Share externally</a:t>
            </a:r>
          </a:p>
          <a:p>
            <a:pPr algn="ctr"/>
            <a:r>
              <a:rPr lang="en-GB" sz="1100" dirty="0"/>
              <a:t>No automated transcription (currently)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70ED0A-620C-47DE-B7B1-1B6819A8F2CB}"/>
              </a:ext>
            </a:extLst>
          </p:cNvPr>
          <p:cNvSpPr txBox="1"/>
          <p:nvPr/>
        </p:nvSpPr>
        <p:spPr>
          <a:xfrm>
            <a:off x="3255811" y="2057399"/>
            <a:ext cx="26205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Echo360</a:t>
            </a:r>
          </a:p>
          <a:p>
            <a:pPr algn="ctr"/>
            <a:r>
              <a:rPr lang="en-GB" dirty="0"/>
              <a:t>Integrated with Moodle</a:t>
            </a:r>
          </a:p>
          <a:p>
            <a:pPr algn="ctr"/>
            <a:r>
              <a:rPr lang="en-GB" dirty="0"/>
              <a:t>Automated transcription</a:t>
            </a:r>
          </a:p>
          <a:p>
            <a:pPr algn="ctr"/>
            <a:r>
              <a:rPr lang="en-GB" dirty="0"/>
              <a:t>Share externally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291B4C-A1C6-49E3-9FAC-0E0C4B87C59A}"/>
              </a:ext>
            </a:extLst>
          </p:cNvPr>
          <p:cNvSpPr txBox="1"/>
          <p:nvPr/>
        </p:nvSpPr>
        <p:spPr>
          <a:xfrm>
            <a:off x="5664671" y="2057399"/>
            <a:ext cx="2464076" cy="7155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b="1" dirty="0"/>
              <a:t>Microsoft Stream</a:t>
            </a:r>
          </a:p>
          <a:p>
            <a:pPr algn="ctr"/>
            <a:r>
              <a:rPr lang="en-GB" dirty="0"/>
              <a:t>Automated transcription</a:t>
            </a:r>
          </a:p>
          <a:p>
            <a:pPr algn="ctr"/>
            <a:r>
              <a:rPr lang="en-GB" dirty="0"/>
              <a:t>Can’t be shared externally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CFD7A4-E6D0-4586-9CC9-B48FF7676B50}"/>
              </a:ext>
            </a:extLst>
          </p:cNvPr>
          <p:cNvSpPr txBox="1"/>
          <p:nvPr/>
        </p:nvSpPr>
        <p:spPr>
          <a:xfrm>
            <a:off x="2158350" y="3624827"/>
            <a:ext cx="2286002" cy="7155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dirty="0"/>
              <a:t>You can use these now </a:t>
            </a:r>
            <a:r>
              <a:rPr lang="en-GB" dirty="0">
                <a:cs typeface="Calibri"/>
              </a:rPr>
              <a:t>but it's worth waiting for transcription in Echo360.</a:t>
            </a: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CA104F-5E7F-4547-98CD-1F91523D6001}"/>
              </a:ext>
            </a:extLst>
          </p:cNvPr>
          <p:cNvSpPr txBox="1"/>
          <p:nvPr/>
        </p:nvSpPr>
        <p:spPr>
          <a:xfrm>
            <a:off x="4539472" y="3623229"/>
            <a:ext cx="4571999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dirty="0"/>
              <a:t>Wait for this.</a:t>
            </a:r>
          </a:p>
          <a:p>
            <a:pPr algn="ctr"/>
            <a:endParaRPr lang="en-GB" dirty="0"/>
          </a:p>
          <a:p>
            <a:pPr algn="ctr"/>
            <a:r>
              <a:rPr lang="en-GB" sz="1100" dirty="0"/>
              <a:t>Sharing in Stream relies on sharing to people, channels or groups. Groups and channels are Office 365 groups.</a:t>
            </a:r>
          </a:p>
          <a:p>
            <a:pPr algn="ctr"/>
            <a:r>
              <a:rPr lang="en-GB" sz="1100" dirty="0"/>
              <a:t>We do not have any Office 365 groups for modules. When the Moodle – Teams integration is ready, you will be able to create a Team for a module which in turn will create an Office 365 group. So you will be able to share your Stream content with a module of students and embed it in Moodle.</a:t>
            </a:r>
            <a:endParaRPr lang="en-GB" sz="1100" dirty="0">
              <a:cs typeface="Calibri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B5EF632E-5288-4D06-8316-DCE747374335}"/>
              </a:ext>
            </a:extLst>
          </p:cNvPr>
          <p:cNvSpPr/>
          <p:nvPr/>
        </p:nvSpPr>
        <p:spPr>
          <a:xfrm rot="14412720">
            <a:off x="1979810" y="3257107"/>
            <a:ext cx="750030" cy="12039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EF05E007-82C6-4A3B-9F5B-F657043237DA}"/>
              </a:ext>
            </a:extLst>
          </p:cNvPr>
          <p:cNvSpPr/>
          <p:nvPr/>
        </p:nvSpPr>
        <p:spPr>
          <a:xfrm rot="17983089">
            <a:off x="3831690" y="3276066"/>
            <a:ext cx="750030" cy="12039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89A426C-A536-4FD3-80AE-2A32918EE490}"/>
              </a:ext>
            </a:extLst>
          </p:cNvPr>
          <p:cNvSpPr/>
          <p:nvPr/>
        </p:nvSpPr>
        <p:spPr>
          <a:xfrm rot="16200000">
            <a:off x="6391546" y="3138978"/>
            <a:ext cx="845509" cy="15464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175CAF-148F-4E33-A8AF-21BAD5679284}"/>
              </a:ext>
            </a:extLst>
          </p:cNvPr>
          <p:cNvSpPr txBox="1"/>
          <p:nvPr/>
        </p:nvSpPr>
        <p:spPr>
          <a:xfrm>
            <a:off x="168662" y="3918259"/>
            <a:ext cx="1941705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You can start producing your video content now, save it somewhere safe and host it later.</a:t>
            </a:r>
            <a:endParaRPr lang="en-US"/>
          </a:p>
        </p:txBody>
      </p:sp>
      <p:pic>
        <p:nvPicPr>
          <p:cNvPr id="3" name="Graphic 3" descr="Lights On">
            <a:extLst>
              <a:ext uri="{FF2B5EF4-FFF2-40B4-BE49-F238E27FC236}">
                <a16:creationId xmlns:a16="http://schemas.microsoft.com/office/drawing/2014/main" id="{D8F38FA2-98F0-4F07-BBC5-336A564BD0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5189" y="3320276"/>
            <a:ext cx="62865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5051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32FAF1-6ACF-44E4-8B8A-BDCD487468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Sharing </a:t>
            </a:r>
            <a:r>
              <a:rPr lang="en-GB" dirty="0" err="1">
                <a:hlinkClick r:id="rId2"/>
              </a:rPr>
              <a:t>eStream</a:t>
            </a:r>
            <a:r>
              <a:rPr lang="en-GB" dirty="0">
                <a:hlinkClick r:id="rId2"/>
              </a:rPr>
              <a:t> content in Moodle</a:t>
            </a:r>
            <a:endParaRPr lang="en-GB" dirty="0"/>
          </a:p>
          <a:p>
            <a:r>
              <a:rPr lang="en-GB" dirty="0">
                <a:hlinkClick r:id="rId3"/>
              </a:rPr>
              <a:t>Add audio or video files to Moodle</a:t>
            </a:r>
            <a:r>
              <a:rPr lang="en-GB" dirty="0"/>
              <a:t> using an embed code</a:t>
            </a:r>
          </a:p>
          <a:p>
            <a:r>
              <a:rPr lang="en-GB" dirty="0">
                <a:hlinkClick r:id="rId4"/>
              </a:rPr>
              <a:t>Share your Echo360 recordings</a:t>
            </a:r>
            <a:r>
              <a:rPr lang="en-GB" dirty="0"/>
              <a:t> on Moodle</a:t>
            </a:r>
          </a:p>
          <a:p>
            <a:r>
              <a:rPr lang="en-GB" dirty="0">
                <a:hlinkClick r:id="rId5"/>
              </a:rPr>
              <a:t>Share Stream recordings on Moodle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9EDBCD-AC41-4410-91C8-630B5AC587C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Adding video to Moodle</a:t>
            </a:r>
          </a:p>
        </p:txBody>
      </p:sp>
    </p:spTree>
    <p:extLst>
      <p:ext uri="{BB962C8B-B14F-4D97-AF65-F5344CB8AC3E}">
        <p14:creationId xmlns:p14="http://schemas.microsoft.com/office/powerpoint/2010/main" val="33204978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Help and further resources</a:t>
            </a:r>
          </a:p>
          <a:p>
            <a:endParaRPr lang="en-US"/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162433"/>
            <a:ext cx="7642141" cy="2462958"/>
          </a:xfrm>
        </p:spPr>
        <p:txBody>
          <a:bodyPr/>
          <a:lstStyle/>
          <a:p>
            <a:pPr marL="0" indent="0">
              <a:buNone/>
            </a:pPr>
            <a:r>
              <a:rPr lang="en-GB" sz="1600" b="0">
                <a:hlinkClick r:id="rId2"/>
              </a:rPr>
              <a:t>warwick.ac.uk/covid19-teachonline</a:t>
            </a:r>
            <a:endParaRPr lang="en-GB" sz="1600" b="0"/>
          </a:p>
          <a:p>
            <a:pPr marL="0" indent="0">
              <a:buNone/>
            </a:pPr>
            <a:r>
              <a:rPr lang="en-GB" sz="1600">
                <a:hlinkClick r:id="rId3"/>
              </a:rPr>
              <a:t>warwick.ac.uk/</a:t>
            </a:r>
            <a:r>
              <a:rPr lang="en-GB" sz="1600" err="1">
                <a:hlinkClick r:id="rId3"/>
              </a:rPr>
              <a:t>academictechnology</a:t>
            </a:r>
            <a:endParaRPr lang="en-GB" sz="1600" b="0"/>
          </a:p>
          <a:p>
            <a:pPr marL="0" indent="0">
              <a:buNone/>
            </a:pPr>
            <a:r>
              <a:rPr lang="en-US" sz="1600">
                <a:hlinkClick r:id="rId3"/>
              </a:rPr>
              <a:t>w</a:t>
            </a:r>
            <a:r>
              <a:rPr lang="en-US" sz="1600" b="0">
                <a:hlinkClick r:id="rId3"/>
              </a:rPr>
              <a:t>arwick.ac.uk/</a:t>
            </a:r>
            <a:r>
              <a:rPr lang="en-GB" sz="1600" err="1">
                <a:hlinkClick r:id="rId3"/>
              </a:rPr>
              <a:t>academictechnologyguides</a:t>
            </a:r>
            <a:endParaRPr lang="en-GB" sz="1600"/>
          </a:p>
          <a:p>
            <a:pPr marL="0" indent="0">
              <a:buNone/>
            </a:pPr>
            <a:r>
              <a:rPr lang="en-GB" sz="1600" b="0">
                <a:hlinkClick r:id="rId4"/>
              </a:rPr>
              <a:t>academictech@warwick.ac.uk</a:t>
            </a:r>
            <a:r>
              <a:rPr lang="en-GB" sz="1600" b="0"/>
              <a:t> </a:t>
            </a:r>
          </a:p>
          <a:p>
            <a:pPr marL="0" indent="0">
              <a:buNone/>
            </a:pPr>
            <a:r>
              <a:rPr lang="en-GB" sz="1600">
                <a:hlinkClick r:id="rId5"/>
              </a:rPr>
              <a:t>warwick.ac.uk/</a:t>
            </a:r>
            <a:r>
              <a:rPr lang="en-GB" sz="1600" err="1">
                <a:hlinkClick r:id="rId5"/>
              </a:rPr>
              <a:t>av</a:t>
            </a:r>
            <a:endParaRPr lang="en-GB" sz="1600"/>
          </a:p>
          <a:p>
            <a:pPr marL="0" indent="0">
              <a:buNone/>
            </a:pPr>
            <a:r>
              <a:rPr lang="en-GB" sz="1600" b="0">
                <a:hlinkClick r:id="rId6"/>
              </a:rPr>
              <a:t>warwick.ac.uk/</a:t>
            </a:r>
            <a:r>
              <a:rPr lang="en-GB" sz="1600" b="0" err="1">
                <a:hlinkClick r:id="rId6"/>
              </a:rPr>
              <a:t>itstraining</a:t>
            </a:r>
            <a:endParaRPr lang="en-GB" sz="1600" b="0"/>
          </a:p>
          <a:p>
            <a:pPr marL="0" indent="0">
              <a:buNone/>
            </a:pPr>
            <a:r>
              <a:rPr lang="en-GB" sz="1600">
                <a:hlinkClick r:id="rId7"/>
              </a:rPr>
              <a:t>Academic Development Centre</a:t>
            </a:r>
            <a:endParaRPr lang="en-US" sz="1600" b="0"/>
          </a:p>
        </p:txBody>
      </p:sp>
      <p:pic>
        <p:nvPicPr>
          <p:cNvPr id="2" name="Graphic 2">
            <a:extLst>
              <a:ext uri="{FF2B5EF4-FFF2-40B4-BE49-F238E27FC236}">
                <a16:creationId xmlns:a16="http://schemas.microsoft.com/office/drawing/2014/main" id="{C8DD5DC1-DEBE-46F9-8E18-4672CC1AD3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95582" y="2511239"/>
            <a:ext cx="1438835" cy="14388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46DE0A-1649-445A-A766-8C415616A0C0}"/>
              </a:ext>
            </a:extLst>
          </p:cNvPr>
          <p:cNvSpPr txBox="1"/>
          <p:nvPr/>
        </p:nvSpPr>
        <p:spPr>
          <a:xfrm>
            <a:off x="6367183" y="2789925"/>
            <a:ext cx="25146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Calibri"/>
              </a:rPr>
              <a:t>Find out more about teaching online pedagogies and tools on:</a:t>
            </a:r>
          </a:p>
          <a:p>
            <a:endParaRPr lang="en-US">
              <a:cs typeface="Calibri"/>
            </a:endParaRPr>
          </a:p>
          <a:p>
            <a:r>
              <a:rPr lang="en-US">
                <a:hlinkClick r:id="rId10"/>
              </a:rPr>
              <a:t>Teaching for Learning Online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3250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146852"/>
            <a:ext cx="7642141" cy="2640464"/>
          </a:xfrm>
        </p:spPr>
        <p:txBody>
          <a:bodyPr numCol="2" anchor="t"/>
          <a:lstStyle/>
          <a:p>
            <a:pPr marL="0" indent="0" algn="ctr">
              <a:buNone/>
            </a:pPr>
            <a:r>
              <a:rPr lang="en-GB" sz="1100" b="1" dirty="0"/>
              <a:t>Synchronous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100" dirty="0"/>
              <a:t>Interaction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100" dirty="0"/>
              <a:t>Perceived sense of presence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100" dirty="0"/>
              <a:t>Instant feedback</a:t>
            </a:r>
          </a:p>
          <a:p>
            <a:pPr>
              <a:buFont typeface="Calibri" panose="020F0502020204030204" pitchFamily="34" charset="0"/>
              <a:buChar char="↓"/>
            </a:pPr>
            <a:r>
              <a:rPr lang="en-GB" sz="1100" dirty="0"/>
              <a:t>Stressful</a:t>
            </a:r>
          </a:p>
          <a:p>
            <a:pPr>
              <a:buFont typeface="Calibri" panose="020F0502020204030204" pitchFamily="34" charset="0"/>
              <a:buChar char="↓"/>
            </a:pPr>
            <a:r>
              <a:rPr lang="en-GB" sz="1100" dirty="0"/>
              <a:t>Technical difficulties likely</a:t>
            </a:r>
          </a:p>
          <a:p>
            <a:pPr>
              <a:buFont typeface="Calibri" panose="020F0502020204030204" pitchFamily="34" charset="0"/>
              <a:buChar char="↓"/>
            </a:pPr>
            <a:r>
              <a:rPr lang="en-GB" sz="1100" dirty="0"/>
              <a:t>No interaction, what’s the advantage?</a:t>
            </a:r>
          </a:p>
          <a:p>
            <a:pPr>
              <a:buFont typeface="Calibri" panose="020F0502020204030204" pitchFamily="34" charset="0"/>
              <a:buChar char="↓"/>
            </a:pPr>
            <a:r>
              <a:rPr lang="en-GB" sz="1100" dirty="0"/>
              <a:t>Exclusive</a:t>
            </a:r>
          </a:p>
          <a:p>
            <a:pPr marL="0" indent="0" algn="ctr">
              <a:buNone/>
            </a:pPr>
            <a:r>
              <a:rPr lang="en-GB" sz="1100" b="1" dirty="0"/>
              <a:t>Asynchronous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100" dirty="0"/>
              <a:t>Flexible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100" dirty="0"/>
              <a:t>Self-paced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100" dirty="0"/>
              <a:t>Inclusive</a:t>
            </a:r>
          </a:p>
          <a:p>
            <a:pPr>
              <a:buFont typeface="Calibri" panose="020F0502020204030204" pitchFamily="34" charset="0"/>
              <a:buChar char="↓"/>
            </a:pPr>
            <a:r>
              <a:rPr lang="en-GB" sz="1100" dirty="0"/>
              <a:t>Perceived lack of presence</a:t>
            </a:r>
          </a:p>
          <a:p>
            <a:pPr>
              <a:buFont typeface="Calibri" panose="020F0502020204030204" pitchFamily="34" charset="0"/>
              <a:buChar char="↓"/>
            </a:pPr>
            <a:r>
              <a:rPr lang="en-GB" sz="1100" dirty="0"/>
              <a:t>Risk of apathy/disengagement</a:t>
            </a:r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Synchronous vs. Asynchronous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744C40-CCB9-451F-B93B-C9001FE4AE9B}"/>
              </a:ext>
            </a:extLst>
          </p:cNvPr>
          <p:cNvSpPr txBox="1"/>
          <p:nvPr/>
        </p:nvSpPr>
        <p:spPr>
          <a:xfrm>
            <a:off x="3711388" y="4461061"/>
            <a:ext cx="5163670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hlinkClick r:id="rId2"/>
              </a:rPr>
              <a:t>"Synchronous or asynchronous?" video on Teaching for learning online.</a:t>
            </a:r>
            <a:endParaRPr lang="en-US"/>
          </a:p>
        </p:txBody>
      </p:sp>
      <p:pic>
        <p:nvPicPr>
          <p:cNvPr id="8" name="Graphic 8" descr="Presentation with media">
            <a:extLst>
              <a:ext uri="{FF2B5EF4-FFF2-40B4-BE49-F238E27FC236}">
                <a16:creationId xmlns:a16="http://schemas.microsoft.com/office/drawing/2014/main" id="{308D5E30-1CEB-4B41-BFD6-839C94C1A0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26440" y="4319867"/>
            <a:ext cx="712695" cy="719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277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093845"/>
            <a:ext cx="7642141" cy="2574203"/>
          </a:xfrm>
        </p:spPr>
        <p:txBody>
          <a:bodyPr numCol="2" anchor="t"/>
          <a:lstStyle/>
          <a:p>
            <a:r>
              <a:rPr lang="en-GB" sz="1600"/>
              <a:t>It doesn’t have to be perfect!</a:t>
            </a:r>
          </a:p>
          <a:p>
            <a:r>
              <a:rPr lang="en-GB" sz="1600"/>
              <a:t>Keep it short</a:t>
            </a:r>
          </a:p>
          <a:p>
            <a:r>
              <a:rPr lang="en-GB" sz="1600"/>
              <a:t>Use a headset or webcam mic</a:t>
            </a:r>
          </a:p>
          <a:p>
            <a:r>
              <a:rPr lang="en-GB" sz="1600"/>
              <a:t>Try to find somewhere quiet</a:t>
            </a:r>
          </a:p>
          <a:p>
            <a:r>
              <a:rPr lang="en-GB" sz="1600"/>
              <a:t>Outline/script your video content</a:t>
            </a:r>
          </a:p>
          <a:p>
            <a:r>
              <a:rPr lang="en-GB" sz="1600"/>
              <a:t>Rehearse</a:t>
            </a:r>
          </a:p>
          <a:p>
            <a:r>
              <a:rPr lang="en-GB" sz="1600"/>
              <a:t>Position the camera above you</a:t>
            </a:r>
          </a:p>
          <a:p>
            <a:r>
              <a:rPr lang="en-GB" sz="1600"/>
              <a:t>Try to position yourself so light is in front of you</a:t>
            </a:r>
          </a:p>
          <a:p>
            <a:r>
              <a:rPr lang="en-GB" sz="1600"/>
              <a:t>Have everything you need to hand</a:t>
            </a:r>
          </a:p>
          <a:p>
            <a:r>
              <a:rPr lang="en-GB" sz="1600"/>
              <a:t>Interruptions can liven up a video…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Top tips</a:t>
            </a:r>
          </a:p>
        </p:txBody>
      </p:sp>
    </p:spTree>
    <p:extLst>
      <p:ext uri="{BB962C8B-B14F-4D97-AF65-F5344CB8AC3E}">
        <p14:creationId xmlns:p14="http://schemas.microsoft.com/office/powerpoint/2010/main" val="2137116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A4FEF1-94C1-4FCB-8E18-30676485DD60}"/>
              </a:ext>
            </a:extLst>
          </p:cNvPr>
          <p:cNvSpPr txBox="1"/>
          <p:nvPr/>
        </p:nvSpPr>
        <p:spPr>
          <a:xfrm>
            <a:off x="302559" y="4807324"/>
            <a:ext cx="35903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16" name="Content Placeholder 5">
            <a:extLst>
              <a:ext uri="{FF2B5EF4-FFF2-40B4-BE49-F238E27FC236}">
                <a16:creationId xmlns:a16="http://schemas.microsoft.com/office/drawing/2014/main" id="{C3EEA2C9-069F-4405-8787-F100155C64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7506528"/>
              </p:ext>
            </p:extLst>
          </p:nvPr>
        </p:nvGraphicFramePr>
        <p:xfrm>
          <a:off x="706120" y="1259334"/>
          <a:ext cx="482569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Down Arrow 8">
            <a:extLst>
              <a:ext uri="{FF2B5EF4-FFF2-40B4-BE49-F238E27FC236}">
                <a16:creationId xmlns:a16="http://schemas.microsoft.com/office/drawing/2014/main" id="{7F2B5954-0FB2-4A70-8CE1-BFA9812F7131}"/>
              </a:ext>
            </a:extLst>
          </p:cNvPr>
          <p:cNvSpPr/>
          <p:nvPr/>
        </p:nvSpPr>
        <p:spPr>
          <a:xfrm rot="5400000">
            <a:off x="5633557" y="1737189"/>
            <a:ext cx="2684071" cy="2772196"/>
          </a:xfrm>
          <a:prstGeom prst="downArrow">
            <a:avLst>
              <a:gd name="adj1" fmla="val 80773"/>
              <a:gd name="adj2" fmla="val 156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013" dirty="0">
              <a:solidFill>
                <a:schemeClr val="tx1"/>
              </a:solidFill>
            </a:endParaRPr>
          </a:p>
          <a:p>
            <a:pPr marL="257175" indent="-257175">
              <a:buAutoNum type="arabicPeriod"/>
            </a:pPr>
            <a:r>
              <a:rPr lang="en-GB" sz="1013" dirty="0">
                <a:solidFill>
                  <a:schemeClr val="tx1"/>
                </a:solidFill>
              </a:rPr>
              <a:t>When developing a video, put your effort relative to the size of the step.</a:t>
            </a:r>
          </a:p>
          <a:p>
            <a:pPr marL="257175" indent="-257175">
              <a:buAutoNum type="arabicPeriod"/>
            </a:pPr>
            <a:endParaRPr lang="en-GB" sz="1013" dirty="0">
              <a:solidFill>
                <a:schemeClr val="tx1"/>
              </a:solidFill>
            </a:endParaRPr>
          </a:p>
          <a:p>
            <a:pPr marL="257175" indent="-257175">
              <a:buAutoNum type="arabicPeriod"/>
            </a:pPr>
            <a:r>
              <a:rPr lang="en-GB" sz="1013" dirty="0">
                <a:solidFill>
                  <a:schemeClr val="tx1"/>
                </a:solidFill>
              </a:rPr>
              <a:t>Start at the bottom and work upwards in viability, planning and implementation.</a:t>
            </a:r>
          </a:p>
          <a:p>
            <a:pPr marL="257175" indent="-257175">
              <a:buAutoNum type="arabicPeriod"/>
            </a:pPr>
            <a:endParaRPr lang="en-GB" sz="1013" dirty="0">
              <a:solidFill>
                <a:schemeClr val="tx1"/>
              </a:solidFill>
            </a:endParaRPr>
          </a:p>
          <a:p>
            <a:pPr marL="257175" indent="-257175">
              <a:buAutoNum type="arabicPeriod"/>
            </a:pPr>
            <a:r>
              <a:rPr lang="en-GB" sz="1013" dirty="0">
                <a:solidFill>
                  <a:schemeClr val="tx1"/>
                </a:solidFill>
              </a:rPr>
              <a:t>If you get stuck half-way through, have a re-think and scale your output back to a podcast, narrated slideshow, or visually engaging  document.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D737B0-8266-4DDF-BF01-C2ED485B7994}"/>
              </a:ext>
            </a:extLst>
          </p:cNvPr>
          <p:cNvSpPr txBox="1"/>
          <p:nvPr/>
        </p:nvSpPr>
        <p:spPr>
          <a:xfrm>
            <a:off x="157480" y="4836160"/>
            <a:ext cx="8547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Inspired by Maslow’s hierarchy of needs: </a:t>
            </a:r>
            <a:r>
              <a:rPr lang="en-US" sz="1200" dirty="0"/>
              <a:t> </a:t>
            </a:r>
            <a:r>
              <a:rPr lang="en-US" sz="1200" i="1" dirty="0">
                <a:hlinkClick r:id="rId7" tooltip="Abraham Maslow"/>
              </a:rPr>
              <a:t>Maslow, A.H.</a:t>
            </a:r>
            <a:r>
              <a:rPr lang="en-US" sz="1200" i="1" dirty="0"/>
              <a:t> (1943). </a:t>
            </a:r>
            <a:r>
              <a:rPr lang="en-US" sz="1200" i="1" dirty="0">
                <a:hlinkClick r:id="rId8"/>
              </a:rPr>
              <a:t>"A theory of human motivation"</a:t>
            </a:r>
            <a:r>
              <a:rPr lang="en-US" sz="1200" i="1" dirty="0"/>
              <a:t>. Psychological Review. </a:t>
            </a:r>
            <a:r>
              <a:rPr lang="en-US" sz="1200" b="1" i="1" dirty="0"/>
              <a:t>50</a:t>
            </a:r>
            <a:r>
              <a:rPr lang="en-US" sz="1200" i="1" dirty="0"/>
              <a:t> (4): 370–96. </a:t>
            </a:r>
            <a:r>
              <a:rPr lang="en-GB" sz="1200" dirty="0"/>
              <a:t> </a:t>
            </a:r>
          </a:p>
        </p:txBody>
      </p:sp>
      <p:sp>
        <p:nvSpPr>
          <p:cNvPr id="20" name="Title 10">
            <a:extLst>
              <a:ext uri="{FF2B5EF4-FFF2-40B4-BE49-F238E27FC236}">
                <a16:creationId xmlns:a16="http://schemas.microsoft.com/office/drawing/2014/main" id="{470D1A85-C47A-4F2A-AE0F-39C75E8F33DC}"/>
              </a:ext>
            </a:extLst>
          </p:cNvPr>
          <p:cNvSpPr txBox="1">
            <a:spLocks/>
          </p:cNvSpPr>
          <p:nvPr/>
        </p:nvSpPr>
        <p:spPr>
          <a:xfrm>
            <a:off x="628650" y="966098"/>
            <a:ext cx="7886700" cy="30191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Hierarchy of needs for video creation</a:t>
            </a:r>
          </a:p>
        </p:txBody>
      </p:sp>
      <p:sp>
        <p:nvSpPr>
          <p:cNvPr id="21" name="Left Brace 20">
            <a:extLst>
              <a:ext uri="{FF2B5EF4-FFF2-40B4-BE49-F238E27FC236}">
                <a16:creationId xmlns:a16="http://schemas.microsoft.com/office/drawing/2014/main" id="{BBEB383F-41EC-455D-9D98-955BBA3A3FE7}"/>
              </a:ext>
            </a:extLst>
          </p:cNvPr>
          <p:cNvSpPr/>
          <p:nvPr/>
        </p:nvSpPr>
        <p:spPr>
          <a:xfrm rot="2149422">
            <a:off x="855735" y="3217610"/>
            <a:ext cx="174445" cy="1324480"/>
          </a:xfrm>
          <a:prstGeom prst="leftBrace">
            <a:avLst>
              <a:gd name="adj1" fmla="val 8333"/>
              <a:gd name="adj2" fmla="val 5096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013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E84FAF6-FFC7-4055-847F-2CD1BB55B6DB}"/>
              </a:ext>
            </a:extLst>
          </p:cNvPr>
          <p:cNvSpPr txBox="1"/>
          <p:nvPr/>
        </p:nvSpPr>
        <p:spPr>
          <a:xfrm>
            <a:off x="294373" y="3395101"/>
            <a:ext cx="746025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13" dirty="0"/>
              <a:t>Basic needs</a:t>
            </a:r>
          </a:p>
        </p:txBody>
      </p:sp>
      <p:sp>
        <p:nvSpPr>
          <p:cNvPr id="23" name="Left Brace 22">
            <a:extLst>
              <a:ext uri="{FF2B5EF4-FFF2-40B4-BE49-F238E27FC236}">
                <a16:creationId xmlns:a16="http://schemas.microsoft.com/office/drawing/2014/main" id="{D73913BF-FF6E-4FC9-9E42-CD5566444A8D}"/>
              </a:ext>
            </a:extLst>
          </p:cNvPr>
          <p:cNvSpPr/>
          <p:nvPr/>
        </p:nvSpPr>
        <p:spPr>
          <a:xfrm rot="19415605" flipH="1">
            <a:off x="4000134" y="1588714"/>
            <a:ext cx="234497" cy="1309781"/>
          </a:xfrm>
          <a:prstGeom prst="leftBrace">
            <a:avLst>
              <a:gd name="adj1" fmla="val 8333"/>
              <a:gd name="adj2" fmla="val 5096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013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019BF-8AA3-4B0F-B626-E7671F8B0C3E}"/>
              </a:ext>
            </a:extLst>
          </p:cNvPr>
          <p:cNvSpPr txBox="1"/>
          <p:nvPr/>
        </p:nvSpPr>
        <p:spPr>
          <a:xfrm>
            <a:off x="4285104" y="1768759"/>
            <a:ext cx="860936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13" dirty="0"/>
              <a:t>Advanced needs</a:t>
            </a:r>
          </a:p>
        </p:txBody>
      </p:sp>
      <p:sp>
        <p:nvSpPr>
          <p:cNvPr id="25" name="Left Brace 24">
            <a:extLst>
              <a:ext uri="{FF2B5EF4-FFF2-40B4-BE49-F238E27FC236}">
                <a16:creationId xmlns:a16="http://schemas.microsoft.com/office/drawing/2014/main" id="{283B2735-89D1-4B71-B4BB-306FF93C6C74}"/>
              </a:ext>
            </a:extLst>
          </p:cNvPr>
          <p:cNvSpPr/>
          <p:nvPr/>
        </p:nvSpPr>
        <p:spPr>
          <a:xfrm rot="2149422">
            <a:off x="1447596" y="2714616"/>
            <a:ext cx="179683" cy="674947"/>
          </a:xfrm>
          <a:prstGeom prst="leftBrace">
            <a:avLst>
              <a:gd name="adj1" fmla="val 8333"/>
              <a:gd name="adj2" fmla="val 5096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013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256462-30E6-41CB-8FAE-A557AD9C71D1}"/>
              </a:ext>
            </a:extLst>
          </p:cNvPr>
          <p:cNvSpPr txBox="1"/>
          <p:nvPr/>
        </p:nvSpPr>
        <p:spPr>
          <a:xfrm>
            <a:off x="294373" y="2281330"/>
            <a:ext cx="147346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13" dirty="0"/>
              <a:t>Basic need for time-based </a:t>
            </a:r>
            <a:br>
              <a:rPr lang="en-GB" sz="1013" dirty="0"/>
            </a:br>
            <a:r>
              <a:rPr lang="en-GB" sz="1013" dirty="0"/>
              <a:t>(audio or video)</a:t>
            </a:r>
          </a:p>
        </p:txBody>
      </p:sp>
    </p:spTree>
    <p:extLst>
      <p:ext uri="{BB962C8B-B14F-4D97-AF65-F5344CB8AC3E}">
        <p14:creationId xmlns:p14="http://schemas.microsoft.com/office/powerpoint/2010/main" val="34786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30F33752-305F-436E-BA1A-08290012F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5061" y="462775"/>
            <a:ext cx="2308303" cy="23083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26F350-84F3-424E-8D6A-BE7872FFF49E}"/>
              </a:ext>
            </a:extLst>
          </p:cNvPr>
          <p:cNvSpPr txBox="1"/>
          <p:nvPr/>
        </p:nvSpPr>
        <p:spPr>
          <a:xfrm>
            <a:off x="348476" y="2985459"/>
            <a:ext cx="844425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>
                <a:cs typeface="Calibri"/>
              </a:rPr>
              <a:t>Recording video with </a:t>
            </a:r>
            <a:r>
              <a:rPr lang="en-US" sz="3600" b="1">
                <a:cs typeface="Calibri"/>
              </a:rPr>
              <a:t>Microsoft Teams</a:t>
            </a:r>
            <a:endParaRPr lang="en-US" sz="2000" b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2576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196611"/>
            <a:ext cx="8052276" cy="2462958"/>
          </a:xfrm>
        </p:spPr>
        <p:txBody>
          <a:bodyPr anchor="t"/>
          <a:lstStyle/>
          <a:p>
            <a:r>
              <a:rPr lang="en-GB" sz="1600" dirty="0">
                <a:hlinkClick r:id="rId2"/>
              </a:rPr>
              <a:t>Hold a meeting on your own or with others</a:t>
            </a:r>
            <a:endParaRPr lang="en-GB" sz="1600" dirty="0"/>
          </a:p>
          <a:p>
            <a:r>
              <a:rPr lang="en-GB" sz="1600" dirty="0">
                <a:hlinkClick r:id="rId3"/>
              </a:rPr>
              <a:t>Record the meeting</a:t>
            </a:r>
            <a:endParaRPr lang="en-GB" sz="1600" dirty="0"/>
          </a:p>
          <a:p>
            <a:r>
              <a:rPr lang="en-GB" sz="1600" dirty="0">
                <a:hlinkClick r:id="rId4"/>
              </a:rPr>
              <a:t>Share your screen</a:t>
            </a:r>
            <a:endParaRPr lang="en-GB" sz="1600" dirty="0"/>
          </a:p>
          <a:p>
            <a:r>
              <a:rPr lang="en-GB" sz="1600" dirty="0"/>
              <a:t>The video can be downloaded from Teams and is stored in Microsoft Teams for 20 days </a:t>
            </a:r>
          </a:p>
          <a:p>
            <a:r>
              <a:rPr lang="en-GB" sz="1600" dirty="0">
                <a:hlinkClick r:id="rId5"/>
              </a:rPr>
              <a:t>Trim the video</a:t>
            </a:r>
            <a:endParaRPr lang="en-GB" sz="1600" dirty="0"/>
          </a:p>
          <a:p>
            <a:r>
              <a:rPr lang="en-GB" sz="1600" dirty="0">
                <a:hlinkClick r:id="rId6"/>
              </a:rPr>
              <a:t>Automatically generate captions and a transcript</a:t>
            </a:r>
            <a:endParaRPr lang="en-GB" sz="1600" dirty="0"/>
          </a:p>
          <a:p>
            <a:r>
              <a:rPr lang="en-GB" sz="1600" dirty="0">
                <a:hlinkClick r:id="rId7"/>
              </a:rPr>
              <a:t>Download</a:t>
            </a:r>
            <a:r>
              <a:rPr lang="en-GB" sz="1600" dirty="0"/>
              <a:t> or </a:t>
            </a:r>
            <a:r>
              <a:rPr lang="en-GB" sz="1600" dirty="0">
                <a:hlinkClick r:id="rId8"/>
              </a:rPr>
              <a:t>share</a:t>
            </a:r>
            <a:r>
              <a:rPr lang="en-GB" sz="1600" dirty="0"/>
              <a:t> the video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Teams Recordings</a:t>
            </a:r>
          </a:p>
        </p:txBody>
      </p:sp>
    </p:spTree>
    <p:extLst>
      <p:ext uri="{BB962C8B-B14F-4D97-AF65-F5344CB8AC3E}">
        <p14:creationId xmlns:p14="http://schemas.microsoft.com/office/powerpoint/2010/main" val="4017889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DB669B4-0D7D-4FEC-8790-9833A7416A1C}"/>
              </a:ext>
            </a:extLst>
          </p:cNvPr>
          <p:cNvGrpSpPr/>
          <p:nvPr/>
        </p:nvGrpSpPr>
        <p:grpSpPr>
          <a:xfrm>
            <a:off x="5859556" y="2648510"/>
            <a:ext cx="2548219" cy="1967851"/>
            <a:chOff x="2686050" y="1552575"/>
            <a:chExt cx="3771900" cy="311085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t="3714"/>
            <a:stretch/>
          </p:blipFill>
          <p:spPr>
            <a:xfrm>
              <a:off x="2686050" y="1552575"/>
              <a:ext cx="3771900" cy="311085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676650" y="3505200"/>
              <a:ext cx="2638425" cy="342900"/>
            </a:xfrm>
            <a:prstGeom prst="rect">
              <a:avLst/>
            </a:prstGeom>
            <a:noFill/>
            <a:ln w="57150">
              <a:solidFill>
                <a:srgbClr val="F479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733926" y="4190985"/>
              <a:ext cx="400050" cy="342900"/>
            </a:xfrm>
            <a:prstGeom prst="rect">
              <a:avLst/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" name="Picture 7" descr="A picture containing room&#10;&#10;Description automatically generated">
            <a:extLst>
              <a:ext uri="{FF2B5EF4-FFF2-40B4-BE49-F238E27FC236}">
                <a16:creationId xmlns:a16="http://schemas.microsoft.com/office/drawing/2014/main" id="{4902C6EC-3829-4E93-964D-A6BC98DF27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35" y="1031468"/>
            <a:ext cx="6824382" cy="747500"/>
          </a:xfrm>
          <a:prstGeom prst="rect">
            <a:avLst/>
          </a:prstGeom>
        </p:spPr>
      </p:pic>
      <p:pic>
        <p:nvPicPr>
          <p:cNvPr id="8" name="Picture 8" descr="A picture containing computer&#10;&#10;Description automatically generated">
            <a:extLst>
              <a:ext uri="{FF2B5EF4-FFF2-40B4-BE49-F238E27FC236}">
                <a16:creationId xmlns:a16="http://schemas.microsoft.com/office/drawing/2014/main" id="{A06CB6A7-AAF1-4853-A6FF-C4E2FBC155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63" r="1124" b="21895"/>
          <a:stretch/>
        </p:blipFill>
        <p:spPr>
          <a:xfrm>
            <a:off x="300556" y="1899397"/>
            <a:ext cx="587430" cy="321384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2A94D98-67E5-4976-89B4-44486E794A2C}"/>
              </a:ext>
            </a:extLst>
          </p:cNvPr>
          <p:cNvSpPr/>
          <p:nvPr/>
        </p:nvSpPr>
        <p:spPr>
          <a:xfrm>
            <a:off x="300556" y="3632683"/>
            <a:ext cx="565508" cy="553087"/>
          </a:xfrm>
          <a:prstGeom prst="rect">
            <a:avLst/>
          </a:prstGeom>
          <a:noFill/>
          <a:ln w="57150">
            <a:solidFill>
              <a:srgbClr val="F47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29B6BA6-C81A-4870-BEDD-8C6C650DE259}"/>
              </a:ext>
            </a:extLst>
          </p:cNvPr>
          <p:cNvSpPr/>
          <p:nvPr/>
        </p:nvSpPr>
        <p:spPr>
          <a:xfrm rot="-1680000">
            <a:off x="805724" y="2551273"/>
            <a:ext cx="5163670" cy="484094"/>
          </a:xfrm>
          <a:prstGeom prst="rightArrow">
            <a:avLst/>
          </a:prstGeom>
          <a:solidFill>
            <a:srgbClr val="F47920"/>
          </a:solidFill>
          <a:ln>
            <a:solidFill>
              <a:srgbClr val="F47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50A564-DAA1-4F5E-8C51-B769299F9C4F}"/>
              </a:ext>
            </a:extLst>
          </p:cNvPr>
          <p:cNvSpPr/>
          <p:nvPr/>
        </p:nvSpPr>
        <p:spPr>
          <a:xfrm>
            <a:off x="5639038" y="1178595"/>
            <a:ext cx="525167" cy="243805"/>
          </a:xfrm>
          <a:prstGeom prst="rect">
            <a:avLst/>
          </a:prstGeom>
          <a:noFill/>
          <a:ln w="57150">
            <a:solidFill>
              <a:srgbClr val="F47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BE4437-E554-4487-868D-3B741F0508D7}"/>
              </a:ext>
            </a:extLst>
          </p:cNvPr>
          <p:cNvSpPr txBox="1"/>
          <p:nvPr/>
        </p:nvSpPr>
        <p:spPr>
          <a:xfrm>
            <a:off x="2591307" y="3346637"/>
            <a:ext cx="3119552" cy="7155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In Teams, go to Calendar</a:t>
            </a:r>
            <a:endParaRPr lang="en-US" dirty="0">
              <a:cs typeface="Calibri"/>
            </a:endParaRPr>
          </a:p>
          <a:p>
            <a:pPr marL="342900" indent="-342900">
              <a:buAutoNum type="arabicPeriod"/>
            </a:pPr>
            <a:r>
              <a:rPr lang="en-US" dirty="0">
                <a:cs typeface="Calibri"/>
              </a:rPr>
              <a:t>Meet now</a:t>
            </a:r>
          </a:p>
          <a:p>
            <a:pPr marL="342900" indent="-342900">
              <a:buAutoNum type="arabicPeriod"/>
            </a:pPr>
            <a:r>
              <a:rPr lang="en-US" dirty="0">
                <a:cs typeface="Calibri"/>
              </a:rPr>
              <a:t>Start recording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0F2FAB2D-5D0E-43F4-B7BC-607F26CDEF7F}"/>
              </a:ext>
            </a:extLst>
          </p:cNvPr>
          <p:cNvSpPr/>
          <p:nvPr/>
        </p:nvSpPr>
        <p:spPr>
          <a:xfrm>
            <a:off x="4147734" y="3811480"/>
            <a:ext cx="2251316" cy="216137"/>
          </a:xfrm>
          <a:prstGeom prst="rightArrow">
            <a:avLst/>
          </a:prstGeom>
          <a:solidFill>
            <a:srgbClr val="F47920"/>
          </a:solidFill>
          <a:ln>
            <a:solidFill>
              <a:srgbClr val="F47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E71E64-8DD6-46A2-9E9D-5152368277D7}"/>
              </a:ext>
            </a:extLst>
          </p:cNvPr>
          <p:cNvSpPr txBox="1"/>
          <p:nvPr/>
        </p:nvSpPr>
        <p:spPr>
          <a:xfrm>
            <a:off x="1646198" y="4510667"/>
            <a:ext cx="4213766" cy="5078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Need to record with a colleague? Or record an interview?</a:t>
            </a:r>
            <a:br>
              <a:rPr lang="en-US"/>
            </a:br>
            <a:r>
              <a:rPr lang="en-US">
                <a:cs typeface="Calibri"/>
              </a:rPr>
              <a:t>No problem, invite them along to the meeting.</a:t>
            </a:r>
          </a:p>
        </p:txBody>
      </p:sp>
      <p:pic>
        <p:nvPicPr>
          <p:cNvPr id="16" name="Graphic 16" descr="Lightbulb">
            <a:extLst>
              <a:ext uri="{FF2B5EF4-FFF2-40B4-BE49-F238E27FC236}">
                <a16:creationId xmlns:a16="http://schemas.microsoft.com/office/drawing/2014/main" id="{FE59DF4C-80BE-481E-911E-198F28917F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92458" y="4379641"/>
            <a:ext cx="754101" cy="72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064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EB71D810-1712-4812-97F3-527A9CF96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9006" y="398656"/>
            <a:ext cx="2743200" cy="2743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88157F0-E417-44FA-AB6A-F1950FA38056}"/>
              </a:ext>
            </a:extLst>
          </p:cNvPr>
          <p:cNvSpPr txBox="1"/>
          <p:nvPr/>
        </p:nvSpPr>
        <p:spPr>
          <a:xfrm>
            <a:off x="348476" y="2985459"/>
            <a:ext cx="844425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>
                <a:cs typeface="Calibri"/>
              </a:rPr>
              <a:t>Recording video with </a:t>
            </a:r>
            <a:r>
              <a:rPr lang="en-US" sz="3600" b="1">
                <a:cs typeface="Calibri"/>
              </a:rPr>
              <a:t>Microsoft Stream</a:t>
            </a:r>
            <a:endParaRPr lang="en-US" sz="2000" b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88453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b0b4c4b4-d009-479d-9dea-2ad06df148a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43AE0748996046A5EC27A8294C3DD5" ma:contentTypeVersion="14" ma:contentTypeDescription="Create a new document." ma:contentTypeScope="" ma:versionID="20689775ca35ff579a3b9999ec5c722a">
  <xsd:schema xmlns:xsd="http://www.w3.org/2001/XMLSchema" xmlns:xs="http://www.w3.org/2001/XMLSchema" xmlns:p="http://schemas.microsoft.com/office/2006/metadata/properties" xmlns:ns2="07912297-0d2c-4681-8a11-b62e3f584095" xmlns:ns3="d8c3f742-841a-4216-8d75-45a80017ef57" targetNamespace="http://schemas.microsoft.com/office/2006/metadata/properties" ma:root="true" ma:fieldsID="e46ee89cdb3530f2e6c898bd08607712" ns2:_="" ns3:_="">
    <xsd:import namespace="07912297-0d2c-4681-8a11-b62e3f584095"/>
    <xsd:import namespace="d8c3f742-841a-4216-8d75-45a80017ef5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912297-0d2c-4681-8a11-b62e3f58409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c3f742-841a-4216-8d75-45a80017ef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4C8B112-7026-4163-9C0D-E5ED917AD7F3}">
  <ds:schemaRefs>
    <ds:schemaRef ds:uri="http://www.w3.org/XML/1998/namespace"/>
    <ds:schemaRef ds:uri="http://purl.org/dc/terms/"/>
    <ds:schemaRef ds:uri="07912297-0d2c-4681-8a11-b62e3f584095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d8c3f742-841a-4216-8d75-45a80017ef57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BFAEA64-83FE-433A-8AEA-E8DD96299B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912297-0d2c-4681-8a11-b62e3f584095"/>
    <ds:schemaRef ds:uri="d8c3f742-841a-4216-8d75-45a80017ef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AF656AF-5039-4062-9664-72EEEF84B8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712</TotalTime>
  <Words>1214</Words>
  <Application>Microsoft Office PowerPoint</Application>
  <PresentationFormat>On-screen Show (16:9)</PresentationFormat>
  <Paragraphs>189</Paragraphs>
  <Slides>26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Avenir Next Demi Bold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Pinny, Kerry</cp:lastModifiedBy>
  <cp:revision>310</cp:revision>
  <dcterms:created xsi:type="dcterms:W3CDTF">2017-04-05T11:04:35Z</dcterms:created>
  <dcterms:modified xsi:type="dcterms:W3CDTF">2020-09-03T11:00:24Z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0x0101005F43AE0748996046A5EC27A8294C3DD5</vt:lpwstr>
  </property>
</Properties>
</file>