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ber thomas" initials="" lastIdx="4" clrIdx="0"/>
  <p:cmAuthor id="1" name="Kritz Yeoh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2540" autoAdjust="0"/>
  </p:normalViewPr>
  <p:slideViewPr>
    <p:cSldViewPr>
      <p:cViewPr>
        <p:scale>
          <a:sx n="109" d="100"/>
          <a:sy n="109" d="100"/>
        </p:scale>
        <p:origin x="-246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639256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5297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310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16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391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43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7755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09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88379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5914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93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76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68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766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235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664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lang="e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6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3518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3496604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SzPct val="100000"/>
              <a:defRPr sz="7200"/>
            </a:lvl1pPr>
            <a:lvl2pPr rtl="0">
              <a:spcBef>
                <a:spcPts val="0"/>
              </a:spcBef>
              <a:buSzPct val="100000"/>
              <a:defRPr sz="7200"/>
            </a:lvl2pPr>
            <a:lvl3pPr rtl="0">
              <a:spcBef>
                <a:spcPts val="0"/>
              </a:spcBef>
              <a:buSzPct val="100000"/>
              <a:defRPr sz="7200"/>
            </a:lvl3pPr>
            <a:lvl4pPr rtl="0">
              <a:spcBef>
                <a:spcPts val="0"/>
              </a:spcBef>
              <a:buSzPct val="100000"/>
              <a:defRPr sz="7200"/>
            </a:lvl4pPr>
            <a:lvl5pPr rtl="0">
              <a:spcBef>
                <a:spcPts val="0"/>
              </a:spcBef>
              <a:buSzPct val="100000"/>
              <a:defRPr sz="7200"/>
            </a:lvl5pPr>
            <a:lvl6pPr rtl="0">
              <a:spcBef>
                <a:spcPts val="0"/>
              </a:spcBef>
              <a:buSzPct val="100000"/>
              <a:defRPr sz="7200"/>
            </a:lvl6pPr>
            <a:lvl7pPr rtl="0">
              <a:spcBef>
                <a:spcPts val="0"/>
              </a:spcBef>
              <a:buSzPct val="100000"/>
              <a:defRPr sz="7200"/>
            </a:lvl7pPr>
            <a:lvl8pPr rtl="0">
              <a:spcBef>
                <a:spcPts val="0"/>
              </a:spcBef>
              <a:buSzPct val="100000"/>
              <a:defRPr sz="7200"/>
            </a:lvl8pPr>
            <a:lvl9pPr rtl="0"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44063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4384371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rtl="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rtl="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Can't_see_the_wood_for_the_trees_-_geograph.org.uk_-_386949.jp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lickr.com/photos/ukgardenphotos/5618316267/in/photostrea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>
            <a:normAutofit fontScale="90000"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Module Audit Project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7500" lnSpcReduction="20000"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Kritz Yeoh (Intern)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/>
              <a:t>Amber Thomas, Academic Technology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312" y="112225"/>
            <a:ext cx="8397375" cy="4919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 l="9496" t="1656" r="10362" b="2051"/>
          <a:stretch/>
        </p:blipFill>
        <p:spPr>
          <a:xfrm>
            <a:off x="6343300" y="1568487"/>
            <a:ext cx="2682449" cy="298902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195486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Highlights - Additional Materials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271575" y="1276350"/>
            <a:ext cx="61824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14.0% of modules had forums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2400"/>
              <a:t>(112 out of 799)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4.4% of modules had recordings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2400"/>
              <a:t>(35 out of 799)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2.6% of modules had quizzes, exercises or others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2400"/>
              <a:t>(21 out of 799)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37725" y="1473875"/>
            <a:ext cx="8091899" cy="34517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Departments with highest scores: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Statistics - 3.90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Classics - 3.52</a:t>
            </a:r>
          </a:p>
          <a:p>
            <a:pPr marL="9144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/>
              <a:t>Politics - 3.50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10 out of 20 departments scored 3.00 or lower.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37725" y="181000"/>
            <a:ext cx="6895500" cy="847799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Highlights - navigation/layout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Emerging Conclusions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428750"/>
            <a:ext cx="8229600" cy="31592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Inconsistent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Not much interaction online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Feels dated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Require departmental initiative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Needs support and coordination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727800" y="40528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"/>
              <a:t>Implications and Next Steps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Implications and Next Steps</a:t>
            </a:r>
            <a:endParaRPr lang="en" dirty="0"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251520" y="1347614"/>
            <a:ext cx="8712968" cy="3672408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7500" lnSpcReduction="20000"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" dirty="0" smtClean="0"/>
              <a:t>The report’s findings highlight the need to act. We think the next steps are:</a:t>
            </a:r>
          </a:p>
          <a:p>
            <a:pPr marL="457200" lvl="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Set a recommended module specification</a:t>
            </a:r>
          </a:p>
          <a:p>
            <a:pPr marL="457200" lvl="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Consider making the module specification a minimal requirement</a:t>
            </a: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Apply the audit framework to a sample of Moodle modules for </a:t>
            </a:r>
            <a:r>
              <a:rPr lang="en-GB" dirty="0" smtClean="0"/>
              <a:t>comparison</a:t>
            </a:r>
          </a:p>
          <a:p>
            <a:pPr marL="457200" lvl="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Investigate smarter ways of feeding administrative data into module </a:t>
            </a:r>
            <a:r>
              <a:rPr lang="en-GB" dirty="0" smtClean="0"/>
              <a:t>spaces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6367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Credits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endParaRPr sz="1200" b="1" dirty="0"/>
          </a:p>
          <a:p>
            <a:pPr rtl="0">
              <a:spcBef>
                <a:spcPts val="0"/>
              </a:spcBef>
              <a:buNone/>
            </a:pPr>
            <a:endParaRPr lang="en" sz="1200" b="1" dirty="0" smtClean="0"/>
          </a:p>
          <a:p>
            <a:pPr rtl="0">
              <a:spcBef>
                <a:spcPts val="0"/>
              </a:spcBef>
              <a:buNone/>
            </a:pPr>
            <a:endParaRPr lang="en" sz="1200" b="1" dirty="0"/>
          </a:p>
          <a:p>
            <a:pPr rtl="0">
              <a:spcBef>
                <a:spcPts val="0"/>
              </a:spcBef>
              <a:buNone/>
            </a:pPr>
            <a:endParaRPr lang="en" sz="1200" b="1" dirty="0" smtClean="0"/>
          </a:p>
          <a:p>
            <a:pPr rtl="0">
              <a:spcBef>
                <a:spcPts val="0"/>
              </a:spcBef>
              <a:buNone/>
            </a:pPr>
            <a:endParaRPr lang="en" sz="1200" b="1" dirty="0"/>
          </a:p>
          <a:p>
            <a:pPr rtl="0">
              <a:spcBef>
                <a:spcPts val="0"/>
              </a:spcBef>
              <a:buNone/>
            </a:pPr>
            <a:endParaRPr lang="en" sz="1200" b="1" dirty="0" smtClean="0"/>
          </a:p>
          <a:p>
            <a:pPr rtl="0">
              <a:spcBef>
                <a:spcPts val="0"/>
              </a:spcBef>
              <a:buNone/>
            </a:pPr>
            <a:endParaRPr lang="en" sz="1200" b="1" dirty="0"/>
          </a:p>
          <a:p>
            <a:pPr rtl="0">
              <a:spcBef>
                <a:spcPts val="0"/>
              </a:spcBef>
              <a:buNone/>
            </a:pPr>
            <a:endParaRPr lang="en" sz="1200" b="1" dirty="0" smtClean="0"/>
          </a:p>
          <a:p>
            <a:pPr rtl="0">
              <a:spcBef>
                <a:spcPts val="0"/>
              </a:spcBef>
              <a:buNone/>
            </a:pPr>
            <a:endParaRPr lang="en" sz="1200" b="1" dirty="0"/>
          </a:p>
          <a:p>
            <a:pPr rtl="0">
              <a:spcBef>
                <a:spcPts val="0"/>
              </a:spcBef>
              <a:buNone/>
            </a:pPr>
            <a:endParaRPr lang="en" sz="1200" b="1" dirty="0" smtClean="0"/>
          </a:p>
          <a:p>
            <a:pPr rtl="0">
              <a:spcBef>
                <a:spcPts val="0"/>
              </a:spcBef>
              <a:buNone/>
            </a:pPr>
            <a:r>
              <a:rPr lang="en" sz="1200" b="1" dirty="0" smtClean="0"/>
              <a:t>Photo </a:t>
            </a:r>
            <a:r>
              <a:rPr lang="en" sz="1200" b="1" dirty="0"/>
              <a:t>Credits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dirty="0"/>
              <a:t>“wood for the trees”  Nick Smith, CC BY SA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u="sng" dirty="0">
                <a:solidFill>
                  <a:schemeClr val="hlink"/>
                </a:solidFill>
                <a:hlinkClick r:id="rId3"/>
              </a:rPr>
              <a:t>http://commons.wikimedia.org/wiki/File:Can't_see_the_wood_for_the_trees_-_geograph.org.uk_-_386949.jpg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dirty="0"/>
              <a:t>ukgardenphotos, CC BY ND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u="sng" dirty="0">
                <a:solidFill>
                  <a:schemeClr val="hlink"/>
                </a:solidFill>
                <a:hlinkClick r:id="rId4"/>
              </a:rPr>
              <a:t>https://www.flickr.com/photos/ukgardenphotos/5618316267/in/photostream/</a:t>
            </a:r>
            <a:r>
              <a:rPr lang="en" sz="1200" dirty="0"/>
              <a:t> </a:t>
            </a:r>
          </a:p>
          <a:p>
            <a:pPr rtl="0">
              <a:spcBef>
                <a:spcPts val="0"/>
              </a:spcBef>
              <a:buNone/>
            </a:pPr>
            <a:endParaRPr sz="1200" dirty="0"/>
          </a:p>
          <a:p>
            <a:pPr rtl="0">
              <a:spcBef>
                <a:spcPts val="0"/>
              </a:spcBef>
              <a:buNone/>
            </a:pPr>
            <a:r>
              <a:rPr lang="en" sz="1200" b="1" dirty="0"/>
              <a:t>People Credits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dirty="0"/>
              <a:t>Warwick University Internship Programme</a:t>
            </a:r>
          </a:p>
          <a:p>
            <a:pPr rtl="0">
              <a:spcBef>
                <a:spcPts val="0"/>
              </a:spcBef>
              <a:buNone/>
            </a:pPr>
            <a:r>
              <a:rPr lang="en" sz="1200" dirty="0"/>
              <a:t>Interviewees</a:t>
            </a:r>
          </a:p>
          <a:p>
            <a:pPr>
              <a:spcBef>
                <a:spcPts val="0"/>
              </a:spcBef>
              <a:buNone/>
            </a:pPr>
            <a:endParaRPr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Shape 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-973525"/>
            <a:ext cx="9144000" cy="685803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663200" y="395762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en" dirty="0">
                <a:solidFill>
                  <a:srgbClr val="FFFFFF"/>
                </a:solidFill>
              </a:rPr>
              <a:t>Background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 smtClean="0"/>
              <a:t>Background</a:t>
            </a:r>
            <a:endParaRPr lang="en" dirty="0"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251520" y="1364650"/>
            <a:ext cx="8712968" cy="3655372"/>
          </a:xfrm>
          <a:prstGeom prst="rect">
            <a:avLst/>
          </a:prstGeom>
        </p:spPr>
        <p:txBody>
          <a:bodyPr lIns="91425" tIns="91425" rIns="91425" bIns="91425" anchor="t" anchorCtr="0">
            <a:normAutofit fontScale="85000" lnSpcReduction="20000"/>
          </a:bodyPr>
          <a:lstStyle/>
          <a:p>
            <a:pPr marL="45720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2600" dirty="0" smtClean="0"/>
              <a:t>We knew that provision of module-level information and teaching content varied across departments</a:t>
            </a:r>
            <a:endParaRPr sz="2600" dirty="0"/>
          </a:p>
          <a:p>
            <a:pPr marL="45720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600" dirty="0" smtClean="0"/>
              <a:t>We knew that this could be frustrating for students</a:t>
            </a:r>
            <a:endParaRPr lang="en" sz="2600" dirty="0"/>
          </a:p>
          <a:p>
            <a:pPr marL="45720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2600" dirty="0" smtClean="0"/>
              <a:t>Many universities are starting to look at a more consistent approach to module homepages, we wondered if this is something we should do too</a:t>
            </a:r>
          </a:p>
          <a:p>
            <a:pPr marL="457200" indent="-457200" rtl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sz="2600" dirty="0" smtClean="0"/>
              <a:t>The Warwick University Administrative Internship Programme was the ideal opportunity to find a skilled student to investigate and we were lucky enough to hire Kritz </a:t>
            </a:r>
            <a:r>
              <a:rPr lang="en" sz="2600" dirty="0" smtClean="0"/>
              <a:t>Yeoh </a:t>
            </a:r>
            <a:r>
              <a:rPr lang="en" sz="2600" dirty="0" smtClean="0"/>
              <a:t>to undertake a module audit</a:t>
            </a:r>
            <a:endParaRPr lang="en-GB" sz="2600" dirty="0" smtClean="0"/>
          </a:p>
        </p:txBody>
      </p:sp>
    </p:spTree>
    <p:extLst>
      <p:ext uri="{BB962C8B-B14F-4D97-AF65-F5344CB8AC3E}">
        <p14:creationId xmlns:p14="http://schemas.microsoft.com/office/powerpoint/2010/main" val="290985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Manager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364650"/>
            <a:ext cx="6998700" cy="34223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600" dirty="0"/>
              <a:t>Kritz Yeoh</a:t>
            </a:r>
          </a:p>
          <a:p>
            <a:pPr rtl="0">
              <a:spcBef>
                <a:spcPts val="0"/>
              </a:spcBef>
              <a:buNone/>
            </a:pPr>
            <a:endParaRPr sz="2600" dirty="0"/>
          </a:p>
          <a:p>
            <a:pPr rtl="0">
              <a:spcBef>
                <a:spcPts val="0"/>
              </a:spcBef>
              <a:buNone/>
            </a:pPr>
            <a:r>
              <a:rPr lang="en" sz="2600" dirty="0"/>
              <a:t>BSc Mathematics, Operational Research, Statistics and Economics (MORSE)</a:t>
            </a:r>
          </a:p>
          <a:p>
            <a:pPr rtl="0">
              <a:spcBef>
                <a:spcPts val="0"/>
              </a:spcBef>
              <a:buNone/>
            </a:pPr>
            <a:endParaRPr sz="2600" dirty="0"/>
          </a:p>
          <a:p>
            <a:pPr>
              <a:spcBef>
                <a:spcPts val="0"/>
              </a:spcBef>
              <a:buNone/>
            </a:pPr>
            <a:r>
              <a:rPr lang="en" sz="2600" dirty="0"/>
              <a:t>Module Audit intern of Warwick Undergraduate Internship Programme (WUIP)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049" t="2273" r="2408" b="1878"/>
          <a:stretch/>
        </p:blipFill>
        <p:spPr>
          <a:xfrm>
            <a:off x="5580111" y="1563638"/>
            <a:ext cx="3406527" cy="3121835"/>
          </a:xfrm>
          <a:prstGeom prst="rect">
            <a:avLst/>
          </a:prstGeom>
        </p:spPr>
      </p:pic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Scope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55055"/>
            <a:ext cx="5565775" cy="37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Methodology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352550"/>
            <a:ext cx="8229600" cy="3447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939902"/>
            <a:ext cx="23812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Classifications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99" y="1171050"/>
            <a:ext cx="6292674" cy="39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5645900" y="1213175"/>
            <a:ext cx="3421200" cy="3839999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B7B7B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rmAutofit lnSpcReduction="10000"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Module description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Assessment methods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Staff name, email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Commitment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Materials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Additional materials - forums, recordings, others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Navigation, layout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Highlights - Course Information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836" y="1200150"/>
            <a:ext cx="8742614" cy="3842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487" y="108825"/>
            <a:ext cx="8409020" cy="4925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332</Words>
  <Application>Microsoft Office PowerPoint</Application>
  <PresentationFormat>On-screen Show (16:9)</PresentationFormat>
  <Paragraphs>72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biz</vt:lpstr>
      <vt:lpstr>Module Audit Project</vt:lpstr>
      <vt:lpstr>Background</vt:lpstr>
      <vt:lpstr>Background</vt:lpstr>
      <vt:lpstr>Project Manager</vt:lpstr>
      <vt:lpstr>Scope</vt:lpstr>
      <vt:lpstr>Methodology</vt:lpstr>
      <vt:lpstr>Classifications</vt:lpstr>
      <vt:lpstr>Highlights - Course Information</vt:lpstr>
      <vt:lpstr>PowerPoint Presentation</vt:lpstr>
      <vt:lpstr>PowerPoint Presentation</vt:lpstr>
      <vt:lpstr>Highlights - Additional Materials</vt:lpstr>
      <vt:lpstr>Highlights - navigation/layout</vt:lpstr>
      <vt:lpstr>Emerging Conclusions</vt:lpstr>
      <vt:lpstr>Implications and Next Steps</vt:lpstr>
      <vt:lpstr>Implications and Next Steps</vt:lpstr>
      <vt:lpstr>Credits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Audit Project</dc:title>
  <dc:creator>Yeoh, Kritz</dc:creator>
  <cp:lastModifiedBy>Yeoh, Kritz</cp:lastModifiedBy>
  <cp:revision>5</cp:revision>
  <dcterms:modified xsi:type="dcterms:W3CDTF">2014-09-25T14:58:13Z</dcterms:modified>
</cp:coreProperties>
</file>