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0" r:id="rId3"/>
    <p:sldId id="261" r:id="rId4"/>
    <p:sldId id="264" r:id="rId5"/>
    <p:sldId id="258" r:id="rId6"/>
    <p:sldId id="262" r:id="rId7"/>
    <p:sldId id="263" r:id="rId8"/>
    <p:sldId id="259" r:id="rId9"/>
    <p:sldId id="269" r:id="rId10"/>
    <p:sldId id="265" r:id="rId11"/>
    <p:sldId id="266" r:id="rId12"/>
    <p:sldId id="271" r:id="rId13"/>
    <p:sldId id="272" r:id="rId14"/>
    <p:sldId id="270" r:id="rId15"/>
    <p:sldId id="273" r:id="rId16"/>
    <p:sldId id="267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99FF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45" autoAdjust="0"/>
  </p:normalViewPr>
  <p:slideViewPr>
    <p:cSldViewPr>
      <p:cViewPr varScale="1">
        <p:scale>
          <a:sx n="96" d="100"/>
          <a:sy n="96" d="100"/>
        </p:scale>
        <p:origin x="41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5E2EB-117F-4E67-8091-C6D77EBEFFCB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96F4C-5491-47F7-99F7-CF433E18A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944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6F4C-5491-47F7-99F7-CF433E18A9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27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6F4C-5491-47F7-99F7-CF433E18A91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10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6F4C-5491-47F7-99F7-CF433E18A91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578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Started with Me (Kevin)</a:t>
            </a:r>
            <a:r>
              <a:rPr lang="en-US" baseline="0" dirty="0" smtClean="0"/>
              <a:t> on a plane to Australia watching  40 or so one minute physics videos……….On returning asking Rebecca how we might fund doing something similar –as such we wrote an IATL </a:t>
            </a:r>
            <a:r>
              <a:rPr lang="en-US" baseline="0" dirty="0" err="1" smtClean="0"/>
              <a:t>DigiChamp</a:t>
            </a:r>
            <a:r>
              <a:rPr lang="en-US" baseline="0" dirty="0" smtClean="0"/>
              <a:t> grant.  You’ve already heard from Leanne – won’t have time for – but wanted to a/ bridge the gap and b/ show some exciting areas and support 2</a:t>
            </a:r>
            <a:r>
              <a:rPr lang="en-US" baseline="30000" dirty="0" smtClean="0"/>
              <a:t>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yr</a:t>
            </a:r>
            <a:r>
              <a:rPr lang="en-US" baseline="0" dirty="0" smtClean="0"/>
              <a:t> tutorials.</a:t>
            </a:r>
          </a:p>
          <a:p>
            <a:r>
              <a:rPr lang="en-US" baseline="0" dirty="0" smtClean="0"/>
              <a:t>E-tutorials were a separate IATL funded project to Miriam Gifford and </a:t>
            </a:r>
            <a:r>
              <a:rPr lang="en-US" baseline="0" dirty="0" err="1" smtClean="0"/>
              <a:t>Jom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Beynon</a:t>
            </a:r>
            <a:r>
              <a:rPr lang="en-US" baseline="0" dirty="0" smtClean="0"/>
              <a:t> – recruiting  Myself and the </a:t>
            </a:r>
            <a:r>
              <a:rPr lang="en-US" baseline="0" dirty="0" err="1" smtClean="0"/>
              <a:t>digichamps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Lorenozo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Frigerio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6F4C-5491-47F7-99F7-CF433E18A91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860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Leanne discussed one of the projects within our </a:t>
            </a:r>
            <a:r>
              <a:rPr lang="en-US" dirty="0" err="1" smtClean="0"/>
              <a:t>Digichamps</a:t>
            </a:r>
            <a:r>
              <a:rPr lang="en-US" dirty="0" smtClean="0"/>
              <a:t>.</a:t>
            </a:r>
            <a:r>
              <a:rPr lang="en-US" baseline="0" dirty="0" smtClean="0"/>
              <a:t> For the e-tutorial – employed Judith Brown (</a:t>
            </a:r>
            <a:r>
              <a:rPr lang="en-US" baseline="0" dirty="0" err="1" smtClean="0"/>
              <a:t>Edu</a:t>
            </a:r>
            <a:r>
              <a:rPr lang="en-US" baseline="0" dirty="0" smtClean="0"/>
              <a:t> tech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6F4C-5491-47F7-99F7-CF433E18A91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07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423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2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99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11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7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10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52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8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94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50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88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08E5D-4E80-4484-A483-B9FF5D94F3C3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049B-676A-4B2C-B74D-ADA9F0655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51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8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://moodle.warwick.ac.uk/mod/book/view.php?id=78470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Pictur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Life Sciences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e-learning practical skills </a:t>
            </a:r>
            <a:br>
              <a:rPr lang="en-GB" dirty="0" smtClean="0"/>
            </a:br>
            <a:r>
              <a:rPr lang="en-GB" dirty="0" smtClean="0"/>
              <a:t>(IATL funded – </a:t>
            </a:r>
            <a:r>
              <a:rPr lang="en-GB" dirty="0" err="1" smtClean="0"/>
              <a:t>Digichamps</a:t>
            </a:r>
            <a:r>
              <a:rPr lang="en-GB" dirty="0" smtClean="0"/>
              <a:t> project)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15616" y="3068960"/>
            <a:ext cx="6400800" cy="2232248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Dr Leanne Williams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John Harvey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Leanne.williams@warwick.ac.uk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33"/>
            <a:ext cx="8229600" cy="749971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Helvetica Neue"/>
                <a:cs typeface="Helvetica Neue"/>
              </a:rPr>
              <a:t>Life Sciences e-tutorials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480" y="995092"/>
            <a:ext cx="8951944" cy="5656546"/>
          </a:xfrm>
        </p:spPr>
        <p:txBody>
          <a:bodyPr>
            <a:normAutofit lnSpcReduction="10000"/>
          </a:bodyPr>
          <a:lstStyle/>
          <a:p>
            <a:r>
              <a:rPr lang="en-US" sz="2200" b="1" dirty="0">
                <a:latin typeface="Helvetica Neue"/>
                <a:cs typeface="Helvetica Neue"/>
              </a:rPr>
              <a:t>SLS has an intensive tutorial </a:t>
            </a:r>
            <a:r>
              <a:rPr lang="en-US" sz="2200" b="1" dirty="0" err="1" smtClean="0">
                <a:latin typeface="Helvetica Neue"/>
                <a:cs typeface="Helvetica Neue"/>
              </a:rPr>
              <a:t>programme</a:t>
            </a:r>
            <a:endParaRPr lang="en-US" sz="2200" b="1" dirty="0">
              <a:latin typeface="Helvetica Neue"/>
              <a:cs typeface="Helvetica Neue"/>
            </a:endParaRPr>
          </a:p>
          <a:p>
            <a:pPr lvl="1"/>
            <a:r>
              <a:rPr lang="en-US" sz="2200" dirty="0">
                <a:latin typeface="Helvetica Neue"/>
                <a:cs typeface="Helvetica Neue"/>
              </a:rPr>
              <a:t>1h every week for year 1</a:t>
            </a:r>
          </a:p>
          <a:p>
            <a:pPr lvl="1"/>
            <a:r>
              <a:rPr lang="en-US" sz="2200" dirty="0" smtClean="0">
                <a:latin typeface="Helvetica Neue"/>
                <a:cs typeface="Helvetica Neue"/>
              </a:rPr>
              <a:t>1h </a:t>
            </a:r>
            <a:r>
              <a:rPr lang="en-US" sz="2200" dirty="0">
                <a:latin typeface="Helvetica Neue"/>
                <a:cs typeface="Helvetica Neue"/>
              </a:rPr>
              <a:t>every 2 weeks for years 2 and </a:t>
            </a:r>
            <a:r>
              <a:rPr lang="en-US" sz="2200" dirty="0" smtClean="0">
                <a:latin typeface="Helvetica Neue"/>
                <a:cs typeface="Helvetica Neue"/>
              </a:rPr>
              <a:t>3</a:t>
            </a:r>
          </a:p>
          <a:p>
            <a:pPr marL="457200" lvl="1" indent="0">
              <a:lnSpc>
                <a:spcPct val="50000"/>
              </a:lnSpc>
              <a:buNone/>
            </a:pPr>
            <a:endParaRPr lang="en-US" sz="2200" dirty="0">
              <a:latin typeface="Helvetica Neue"/>
              <a:cs typeface="Helvetica Neue"/>
            </a:endParaRPr>
          </a:p>
          <a:p>
            <a:r>
              <a:rPr lang="en-US" sz="2200" b="1" dirty="0">
                <a:latin typeface="Helvetica Neue"/>
                <a:cs typeface="Helvetica Neue"/>
              </a:rPr>
              <a:t>Year 2 research-led sessions</a:t>
            </a:r>
          </a:p>
          <a:p>
            <a:pPr lvl="1"/>
            <a:r>
              <a:rPr lang="en-US" sz="2200" dirty="0">
                <a:latin typeface="Helvetica Neue"/>
                <a:cs typeface="Helvetica Neue"/>
              </a:rPr>
              <a:t>rotation sessions with 4 different </a:t>
            </a:r>
            <a:r>
              <a:rPr lang="en-US" sz="2200" dirty="0" smtClean="0">
                <a:latin typeface="Helvetica Neue"/>
                <a:cs typeface="Helvetica Neue"/>
              </a:rPr>
              <a:t>academics</a:t>
            </a:r>
          </a:p>
          <a:p>
            <a:pPr lvl="1"/>
            <a:r>
              <a:rPr lang="en-US" sz="2200" dirty="0" smtClean="0">
                <a:latin typeface="Helvetica Neue"/>
                <a:cs typeface="Helvetica Neue"/>
              </a:rPr>
              <a:t>traditional </a:t>
            </a:r>
            <a:r>
              <a:rPr lang="en-US" sz="2200" dirty="0">
                <a:latin typeface="Helvetica Neue"/>
                <a:cs typeface="Helvetica Neue"/>
              </a:rPr>
              <a:t>format: read papers + </a:t>
            </a:r>
            <a:r>
              <a:rPr lang="en-US" sz="2200" dirty="0" smtClean="0">
                <a:latin typeface="Helvetica Neue"/>
                <a:cs typeface="Helvetica Neue"/>
              </a:rPr>
              <a:t>discussion</a:t>
            </a:r>
          </a:p>
          <a:p>
            <a:pPr>
              <a:lnSpc>
                <a:spcPct val="60000"/>
              </a:lnSpc>
            </a:pPr>
            <a:endParaRPr lang="en-US" sz="2200" b="1" dirty="0">
              <a:latin typeface="Helvetica Neue"/>
              <a:cs typeface="Helvetica Neue"/>
            </a:endParaRPr>
          </a:p>
          <a:p>
            <a:r>
              <a:rPr lang="en-US" sz="2200" b="1" dirty="0" smtClean="0">
                <a:latin typeface="Helvetica Neue"/>
                <a:cs typeface="Helvetica Neue"/>
              </a:rPr>
              <a:t>How </a:t>
            </a:r>
            <a:r>
              <a:rPr lang="en-US" sz="2200" b="1" dirty="0">
                <a:latin typeface="Helvetica Neue"/>
                <a:cs typeface="Helvetica Neue"/>
              </a:rPr>
              <a:t>can we take a good format and make it amazing?</a:t>
            </a:r>
          </a:p>
          <a:p>
            <a:pPr lvl="1"/>
            <a:r>
              <a:rPr lang="en-US" sz="2200" dirty="0">
                <a:latin typeface="Helvetica Neue"/>
                <a:cs typeface="Helvetica Neue"/>
              </a:rPr>
              <a:t>IATL </a:t>
            </a:r>
            <a:r>
              <a:rPr lang="en-US" sz="2200" dirty="0" smtClean="0">
                <a:latin typeface="Helvetica Neue"/>
                <a:cs typeface="Helvetica Neue"/>
              </a:rPr>
              <a:t>academic fellowship funding </a:t>
            </a:r>
            <a:r>
              <a:rPr lang="en-US" sz="2200" dirty="0">
                <a:latin typeface="Helvetica Neue"/>
                <a:cs typeface="Helvetica Neue"/>
              </a:rPr>
              <a:t>(project led by Miriam Gifford</a:t>
            </a:r>
            <a:r>
              <a:rPr lang="en-US" sz="2200" dirty="0" smtClean="0">
                <a:latin typeface="Helvetica Neue"/>
                <a:cs typeface="Helvetica Neue"/>
              </a:rPr>
              <a:t>)</a:t>
            </a:r>
          </a:p>
          <a:p>
            <a:pPr lvl="1"/>
            <a:r>
              <a:rPr lang="en-US" sz="2200" dirty="0"/>
              <a:t>engaged a former Life Sciences student</a:t>
            </a:r>
          </a:p>
          <a:p>
            <a:pPr marL="457200" lvl="1" indent="0">
              <a:buNone/>
            </a:pPr>
            <a:r>
              <a:rPr lang="en-US" sz="2200" dirty="0"/>
              <a:t>    and an academic technologist to</a:t>
            </a:r>
          </a:p>
          <a:p>
            <a:pPr marL="457200" lvl="1" indent="0">
              <a:buNone/>
            </a:pPr>
            <a:r>
              <a:rPr lang="en-US" sz="2200" dirty="0"/>
              <a:t>    produce ad-hoc e-resources</a:t>
            </a:r>
          </a:p>
          <a:p>
            <a:pPr lvl="1"/>
            <a:r>
              <a:rPr lang="en-US" sz="2200" dirty="0" smtClean="0">
                <a:latin typeface="Helvetica Neue"/>
                <a:cs typeface="Helvetica Neue"/>
              </a:rPr>
              <a:t>involve the Y2 students as producers</a:t>
            </a:r>
          </a:p>
          <a:p>
            <a:pPr marL="457200" lvl="1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in their </a:t>
            </a:r>
            <a:r>
              <a:rPr lang="en-US" sz="2200" dirty="0" smtClean="0">
                <a:latin typeface="Helvetica Neue"/>
                <a:cs typeface="Helvetica Neue"/>
              </a:rPr>
              <a:t>tutorial </a:t>
            </a:r>
            <a:r>
              <a:rPr lang="en-US" sz="2200" dirty="0" err="1" smtClean="0">
                <a:latin typeface="Helvetica Neue"/>
                <a:cs typeface="Helvetica Neue"/>
              </a:rPr>
              <a:t>programme</a:t>
            </a:r>
            <a:endParaRPr lang="en-US" sz="2200" dirty="0" smtClean="0">
              <a:latin typeface="Helvetica Neue"/>
              <a:cs typeface="Helvetica Neue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325421" y="4817806"/>
            <a:ext cx="2829402" cy="2049276"/>
            <a:chOff x="-477" y="0"/>
            <a:chExt cx="3572664" cy="2523399"/>
          </a:xfrm>
        </p:grpSpPr>
        <p:pic>
          <p:nvPicPr>
            <p:cNvPr id="8" name="Picture 7" descr="Macintosh HD:Users:hrsiae:Documents:Grants:Internal funds applications:IATL:Interactive teaching.JPG"/>
            <p:cNvPicPr/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58520" cy="25122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-477" y="2258110"/>
              <a:ext cx="2061968" cy="265289"/>
            </a:xfrm>
            <a:prstGeom prst="rect">
              <a:avLst/>
            </a:prstGeom>
            <a:solidFill>
              <a:schemeClr val="tx1">
                <a:alpha val="52000"/>
              </a:schemeClr>
            </a:solidFill>
          </p:spPr>
          <p:txBody>
            <a:bodyPr wrap="none" lIns="72000" tIns="0" rIns="72000" bIns="0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  <a:latin typeface="Helvetica Neue"/>
                  <a:cs typeface="Helvetica Neue"/>
                </a:rPr>
                <a:t>Semina</a:t>
              </a:r>
              <a:r>
                <a:rPr lang="en-US" sz="1400" dirty="0">
                  <a:solidFill>
                    <a:schemeClr val="bg1"/>
                  </a:solidFill>
                  <a:latin typeface="Helvetica Neue"/>
                  <a:cs typeface="Helvetica Neue"/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  <a:latin typeface="Helvetica Neue"/>
                  <a:cs typeface="Helvetica Neue"/>
                </a:rPr>
                <a:t>Ploumakis</a:t>
              </a:r>
              <a:r>
                <a:rPr lang="en-US" sz="1400" dirty="0" smtClean="0">
                  <a:solidFill>
                    <a:schemeClr val="bg1"/>
                  </a:solidFill>
                  <a:latin typeface="Helvetica Neue"/>
                  <a:cs typeface="Helvetica Neue"/>
                </a:rPr>
                <a:t>      </a:t>
              </a:r>
              <a:endParaRPr lang="en-US" sz="1400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37669" y="2258110"/>
              <a:ext cx="1534518" cy="265289"/>
            </a:xfrm>
            <a:prstGeom prst="rect">
              <a:avLst/>
            </a:prstGeom>
            <a:solidFill>
              <a:schemeClr val="tx1">
                <a:alpha val="52000"/>
              </a:schemeClr>
            </a:solidFill>
          </p:spPr>
          <p:txBody>
            <a:bodyPr wrap="square" lIns="72000" tIns="0" rIns="72000" bIns="0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Helvetica Neue"/>
                  <a:cs typeface="Helvetica Neue"/>
                </a:rPr>
                <a:t>Judith Brown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978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572001" y="3449053"/>
            <a:ext cx="4572000" cy="3408947"/>
            <a:chOff x="5372667" y="3796237"/>
            <a:chExt cx="3771333" cy="3061763"/>
          </a:xfrm>
        </p:grpSpPr>
        <p:pic>
          <p:nvPicPr>
            <p:cNvPr id="6" name="Picture 5" descr="Macintosh HD:Users:hrsiae:Documents:Projects:IATL enhanced tutorial teaching:Photos of tutorials in action:Miriam Gifford.JPG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2667" y="3796237"/>
              <a:ext cx="3771333" cy="3061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467868" y="6469465"/>
              <a:ext cx="1056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 Neue"/>
                  <a:cs typeface="Helvetica Neue"/>
                </a:rPr>
                <a:t>genetics</a:t>
              </a:r>
              <a:endParaRPr lang="en-US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1" y="-1"/>
            <a:ext cx="4575488" cy="3515569"/>
            <a:chOff x="5400577" y="0"/>
            <a:chExt cx="3746911" cy="3030963"/>
          </a:xfrm>
        </p:grpSpPr>
        <p:pic>
          <p:nvPicPr>
            <p:cNvPr id="5" name="Picture 4" descr="Macintosh HD:Users:hrsiae:Documents:Projects:IATL enhanced tutorial teaching:Photos of tutorials in action:Kevin Moffat.JP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0577" y="0"/>
              <a:ext cx="3746911" cy="29736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442612" y="2661631"/>
              <a:ext cx="1505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"/>
                  <a:cs typeface="Helvetica Neue"/>
                </a:rPr>
                <a:t>drunken flies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103" y="0"/>
            <a:ext cx="4558897" cy="3542304"/>
            <a:chOff x="2795884" y="1395675"/>
            <a:chExt cx="3625500" cy="2792642"/>
          </a:xfrm>
        </p:grpSpPr>
        <p:pic>
          <p:nvPicPr>
            <p:cNvPr id="8" name="Picture 7" descr="Macintosh HD:Users:hrsiae:Documents:Projects:IATL enhanced tutorial teaching:Photos of tutorials in action:David Roper.JPG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5884" y="1395675"/>
              <a:ext cx="3625500" cy="2719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795884" y="3818985"/>
              <a:ext cx="1715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"/>
                  <a:cs typeface="Helvetica Neue"/>
                </a:rPr>
                <a:t>drug discovery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1" y="3449053"/>
            <a:ext cx="4823856" cy="3408947"/>
            <a:chOff x="-1" y="3796237"/>
            <a:chExt cx="4307229" cy="3061763"/>
          </a:xfrm>
        </p:grpSpPr>
        <p:pic>
          <p:nvPicPr>
            <p:cNvPr id="7" name="Picture 6" descr="Macintosh HD:Users:hrsiae:Documents:Projects:IATL enhanced tutorial teaching:Photos of tutorials in action:Lorenzo Frigerio.JPG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96237"/>
              <a:ext cx="4082351" cy="3061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491763" y="6474697"/>
              <a:ext cx="1815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"/>
                  <a:cs typeface="Helvetica Neue"/>
                </a:rPr>
                <a:t>organelle shape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08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9512" y="7211"/>
            <a:ext cx="8229600" cy="1143000"/>
          </a:xfrm>
        </p:spPr>
        <p:txBody>
          <a:bodyPr/>
          <a:lstStyle/>
          <a:p>
            <a:r>
              <a:rPr lang="en-US" dirty="0" err="1" smtClean="0"/>
              <a:t>Nearpod</a:t>
            </a:r>
            <a:r>
              <a:rPr lang="en-US" dirty="0" smtClean="0"/>
              <a:t> app and the 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844824"/>
            <a:ext cx="3323208" cy="332320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320144" y="1844824"/>
            <a:ext cx="4212296" cy="3336939"/>
            <a:chOff x="-1" y="3796237"/>
            <a:chExt cx="4307229" cy="3061763"/>
          </a:xfrm>
        </p:grpSpPr>
        <p:pic>
          <p:nvPicPr>
            <p:cNvPr id="9" name="Picture 8" descr="Macintosh HD:Users:hrsiae:Documents:Projects:IATL enhanced tutorial teaching:Photos of tutorials in action:Lorenzo Frigerio.JP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96237"/>
              <a:ext cx="4082351" cy="3061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491763" y="6474697"/>
              <a:ext cx="1815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"/>
                  <a:cs typeface="Helvetica Neue"/>
                </a:rPr>
                <a:t>organelle shape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123728" y="551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……annotate </a:t>
            </a:r>
            <a:r>
              <a:rPr lang="en-US" dirty="0"/>
              <a:t>diagrams and draw structures as well as verbally explain key concepts underlying ER dynamics</a:t>
            </a:r>
          </a:p>
        </p:txBody>
      </p:sp>
    </p:spTree>
    <p:extLst>
      <p:ext uri="{BB962C8B-B14F-4D97-AF65-F5344CB8AC3E}">
        <p14:creationId xmlns:p14="http://schemas.microsoft.com/office/powerpoint/2010/main" val="278762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6648"/>
            <a:ext cx="8229600" cy="1143000"/>
          </a:xfrm>
        </p:spPr>
        <p:txBody>
          <a:bodyPr/>
          <a:lstStyle/>
          <a:p>
            <a:r>
              <a:rPr lang="en-US" dirty="0" smtClean="0"/>
              <a:t>GWAS – app use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44824"/>
            <a:ext cx="2032000" cy="203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933056"/>
            <a:ext cx="2032000" cy="2032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779912" y="1844824"/>
            <a:ext cx="5040560" cy="4104456"/>
            <a:chOff x="5372667" y="3796237"/>
            <a:chExt cx="3771333" cy="3061763"/>
          </a:xfrm>
        </p:grpSpPr>
        <p:pic>
          <p:nvPicPr>
            <p:cNvPr id="8" name="Picture 7" descr="Macintosh HD:Users:hrsiae:Documents:Projects:IATL enhanced tutorial teaching:Photos of tutorials in action:Miriam Gifford.JPG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2667" y="3796237"/>
              <a:ext cx="3771333" cy="3061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467868" y="6469465"/>
              <a:ext cx="1056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Helvetica Neue"/>
                  <a:cs typeface="Helvetica Neue"/>
                </a:rPr>
                <a:t>genetics</a:t>
              </a:r>
              <a:endParaRPr lang="en-US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359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Drunken flies – Production of an e-book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466" y="1412776"/>
            <a:ext cx="3347864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Prefaced with </a:t>
            </a:r>
            <a:r>
              <a:rPr lang="en-US" sz="2400" dirty="0" err="1" smtClean="0"/>
              <a:t>Digichamps</a:t>
            </a:r>
            <a:r>
              <a:rPr lang="en-US" sz="2400" dirty="0" smtClean="0"/>
              <a:t> video:</a:t>
            </a:r>
          </a:p>
          <a:p>
            <a:pPr lvl="1"/>
            <a:r>
              <a:rPr lang="en-US" sz="2000" dirty="0">
                <a:hlinkClick r:id="rId4"/>
              </a:rPr>
              <a:t>http://moodle.warwick.ac.uk/mod/book/view.php?id=</a:t>
            </a:r>
            <a:r>
              <a:rPr lang="en-US" sz="2000" dirty="0" smtClean="0">
                <a:hlinkClick r:id="rId4"/>
              </a:rPr>
              <a:t>78470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dirty="0" smtClean="0"/>
              <a:t>Myself and </a:t>
            </a:r>
            <a:r>
              <a:rPr lang="en-US" sz="2400" dirty="0" err="1" smtClean="0"/>
              <a:t>Semina</a:t>
            </a:r>
            <a:r>
              <a:rPr lang="en-US" sz="2400" dirty="0" smtClean="0"/>
              <a:t> wrote the introduction</a:t>
            </a:r>
          </a:p>
          <a:p>
            <a:endParaRPr lang="en-US" sz="2400" dirty="0"/>
          </a:p>
          <a:p>
            <a:r>
              <a:rPr lang="en-US" sz="2400" dirty="0" smtClean="0"/>
              <a:t>Tutorials, each contributed a chapter to the book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Content Placeholder 6" descr="Screen Shot 2015-05-06 at 12.40.38.pn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070" r="-116070"/>
          <a:stretch>
            <a:fillRect/>
          </a:stretch>
        </p:blipFill>
        <p:spPr>
          <a:xfrm>
            <a:off x="1907704" y="1628800"/>
            <a:ext cx="4038600" cy="4525963"/>
          </a:xfrm>
        </p:spPr>
      </p:pic>
      <p:pic>
        <p:nvPicPr>
          <p:cNvPr id="8" name="DrosphilaIntroAnimation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16016" y="2348880"/>
            <a:ext cx="4248472" cy="2832315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358535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Student opinion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3558" y="1364575"/>
            <a:ext cx="8100900" cy="120032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</a:t>
            </a:r>
            <a:r>
              <a:rPr lang="en-US" dirty="0" smtClean="0"/>
              <a:t> </a:t>
            </a:r>
            <a:r>
              <a:rPr lang="en-US" dirty="0"/>
              <a:t>There was an app called '</a:t>
            </a:r>
            <a:r>
              <a:rPr lang="en-US" dirty="0" err="1"/>
              <a:t>NearPod</a:t>
            </a:r>
            <a:r>
              <a:rPr lang="en-US" dirty="0"/>
              <a:t>' that we used (which is</a:t>
            </a:r>
            <a:r>
              <a:rPr lang="en-US" b="1" dirty="0"/>
              <a:t> amazing</a:t>
            </a:r>
            <a:r>
              <a:rPr lang="en-US" dirty="0"/>
              <a:t>!) which allowed us to fully engage within the tutorial </a:t>
            </a:r>
            <a:r>
              <a:rPr lang="en-US" dirty="0" smtClean="0"/>
              <a:t>……... </a:t>
            </a:r>
            <a:r>
              <a:rPr lang="en-US" dirty="0"/>
              <a:t>Throughout this tutorial, there was a lot of interactive </a:t>
            </a:r>
            <a:r>
              <a:rPr lang="en-US" dirty="0" smtClean="0"/>
              <a:t>sections…….. </a:t>
            </a:r>
            <a:r>
              <a:rPr lang="en-US" dirty="0"/>
              <a:t>I 100% believe that this would not have been the same experience without the </a:t>
            </a:r>
            <a:r>
              <a:rPr lang="en-US" dirty="0" err="1"/>
              <a:t>iPads</a:t>
            </a:r>
            <a:r>
              <a:rPr lang="en-GB" dirty="0"/>
              <a:t> </a:t>
            </a:r>
            <a:r>
              <a:rPr lang="en-GB" dirty="0" smtClean="0"/>
              <a:t>.”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11560" y="4077072"/>
            <a:ext cx="8208912" cy="258532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</a:t>
            </a:r>
            <a:r>
              <a:rPr lang="en-US" dirty="0"/>
              <a:t>In Kevin Moffat’s tutorial, we were asked to write a section of the eBook.</a:t>
            </a:r>
            <a:endParaRPr lang="en-GB" dirty="0"/>
          </a:p>
          <a:p>
            <a:pPr algn="ctr"/>
            <a:r>
              <a:rPr lang="en-GB" dirty="0"/>
              <a:t> </a:t>
            </a:r>
          </a:p>
          <a:p>
            <a:pPr algn="ctr"/>
            <a:r>
              <a:rPr lang="en-GB" dirty="0"/>
              <a:t>I found the formation of the eBook very useful. It gave me the opportunity do develop my understanding on a topic by reading information which was produced by my peers and so was in a language I found easier to understand. </a:t>
            </a:r>
          </a:p>
          <a:p>
            <a:pPr algn="ctr"/>
            <a:r>
              <a:rPr lang="en-US" dirty="0"/>
              <a:t> </a:t>
            </a:r>
            <a:endParaRPr lang="en-GB" dirty="0"/>
          </a:p>
          <a:p>
            <a:pPr algn="ctr"/>
            <a:r>
              <a:rPr lang="en-GB" dirty="0"/>
              <a:t>Much more co-productive vibe, able to lead tutorial more and control train of thought. Much more exciting and motivating. </a:t>
            </a:r>
          </a:p>
          <a:p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11560" y="2780928"/>
            <a:ext cx="8100900" cy="92333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“…I </a:t>
            </a:r>
            <a:r>
              <a:rPr lang="en-GB" dirty="0"/>
              <a:t>found the diversity of learning materials very helpful as it gave me the opportunity to engage with the information in different ways which, I found, made learning the information easier</a:t>
            </a:r>
            <a:r>
              <a:rPr lang="en-GB" dirty="0" smtClean="0"/>
              <a:t>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99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411" y="126358"/>
            <a:ext cx="7563853" cy="515327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Outcomes and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664" y="793526"/>
            <a:ext cx="8229600" cy="5957530"/>
          </a:xfrm>
        </p:spPr>
        <p:txBody>
          <a:bodyPr>
            <a:noAutofit/>
          </a:bodyPr>
          <a:lstStyle/>
          <a:p>
            <a:r>
              <a:rPr lang="en-US" sz="2200" b="1" dirty="0"/>
              <a:t>Excellent student feedback</a:t>
            </a:r>
          </a:p>
          <a:p>
            <a:pPr lvl="1"/>
            <a:r>
              <a:rPr lang="en-US" sz="2200" dirty="0"/>
              <a:t>sessions are more interactive and engaging</a:t>
            </a:r>
          </a:p>
          <a:p>
            <a:pPr lvl="1"/>
            <a:r>
              <a:rPr lang="en-US" sz="2200" dirty="0" smtClean="0">
                <a:solidFill>
                  <a:srgbClr val="0000FF"/>
                </a:solidFill>
              </a:rPr>
              <a:t>“we go to tutorials </a:t>
            </a:r>
            <a:r>
              <a:rPr lang="en-US" sz="2200" dirty="0">
                <a:solidFill>
                  <a:srgbClr val="0000FF"/>
                </a:solidFill>
              </a:rPr>
              <a:t>A LOT more confident about what we’re about to </a:t>
            </a:r>
            <a:r>
              <a:rPr lang="en-US" sz="2200" dirty="0" smtClean="0">
                <a:solidFill>
                  <a:srgbClr val="0000FF"/>
                </a:solidFill>
              </a:rPr>
              <a:t>do”</a:t>
            </a:r>
            <a:endParaRPr lang="en-US" sz="2200" dirty="0">
              <a:solidFill>
                <a:srgbClr val="0000FF"/>
              </a:solidFill>
            </a:endParaRPr>
          </a:p>
          <a:p>
            <a:r>
              <a:rPr lang="en-US" sz="2200" b="1" dirty="0"/>
              <a:t>Staff buy-in</a:t>
            </a:r>
          </a:p>
          <a:p>
            <a:pPr lvl="1"/>
            <a:r>
              <a:rPr lang="en-US" sz="2200" dirty="0"/>
              <a:t>student-led improvement of teaching material</a:t>
            </a:r>
          </a:p>
          <a:p>
            <a:pPr lvl="1"/>
            <a:r>
              <a:rPr lang="en-US" sz="2200" dirty="0" smtClean="0"/>
              <a:t>many </a:t>
            </a:r>
            <a:r>
              <a:rPr lang="en-US" sz="2200" dirty="0"/>
              <a:t>staff have now </a:t>
            </a:r>
            <a:r>
              <a:rPr lang="en-US" sz="2200" dirty="0" smtClean="0"/>
              <a:t>installed enabling technology: </a:t>
            </a:r>
          </a:p>
          <a:p>
            <a:pPr marL="457200" lvl="1" indent="0">
              <a:buNone/>
            </a:pPr>
            <a:r>
              <a:rPr lang="en-US" sz="2200" dirty="0" smtClean="0"/>
              <a:t>    TV</a:t>
            </a:r>
            <a:r>
              <a:rPr lang="en-US" sz="2200" dirty="0"/>
              <a:t>/Apple </a:t>
            </a:r>
            <a:r>
              <a:rPr lang="en-US" sz="2200" dirty="0" smtClean="0"/>
              <a:t>TVs</a:t>
            </a:r>
            <a:endParaRPr lang="en-US" sz="2200" dirty="0"/>
          </a:p>
          <a:p>
            <a:r>
              <a:rPr lang="en-US" sz="2200" b="1" dirty="0"/>
              <a:t>Added value</a:t>
            </a:r>
          </a:p>
          <a:p>
            <a:pPr lvl="1"/>
            <a:r>
              <a:rPr lang="en-US" sz="2200" dirty="0"/>
              <a:t>e-resources extended </a:t>
            </a:r>
            <a:r>
              <a:rPr lang="en-US" sz="2200" dirty="0" smtClean="0"/>
              <a:t>to other </a:t>
            </a:r>
            <a:r>
              <a:rPr lang="en-US" sz="2200" dirty="0"/>
              <a:t>traditional tutorial sessions</a:t>
            </a:r>
          </a:p>
          <a:p>
            <a:pPr lvl="1"/>
            <a:r>
              <a:rPr lang="en-US" sz="2200" dirty="0" err="1"/>
              <a:t>iPads</a:t>
            </a:r>
            <a:r>
              <a:rPr lang="en-US" sz="2200" dirty="0"/>
              <a:t> used for note taking + revision</a:t>
            </a:r>
          </a:p>
          <a:p>
            <a:r>
              <a:rPr lang="en-US" sz="2200" b="1" dirty="0"/>
              <a:t>What next?</a:t>
            </a:r>
          </a:p>
          <a:p>
            <a:pPr lvl="1"/>
            <a:r>
              <a:rPr lang="en-US" sz="2200" dirty="0"/>
              <a:t>ALL tutorial material to be made interactive with the help </a:t>
            </a:r>
            <a:r>
              <a:rPr lang="en-US" sz="2200" dirty="0" smtClean="0"/>
              <a:t>of our students; link to other e-developments in SLS</a:t>
            </a:r>
          </a:p>
          <a:p>
            <a:pPr lvl="1"/>
            <a:r>
              <a:rPr lang="en-US" sz="2200" dirty="0" smtClean="0"/>
              <a:t>Students suggest apps: involved in their own learning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3379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7874000" cy="4508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47864" y="2348880"/>
            <a:ext cx="96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maybe)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486509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E-tutorials</a:t>
            </a:r>
            <a:r>
              <a:rPr lang="en-US" dirty="0" smtClean="0"/>
              <a:t>: Thanks to Lorenzo </a:t>
            </a:r>
            <a:r>
              <a:rPr lang="en-US" dirty="0" err="1" smtClean="0"/>
              <a:t>Frigerio</a:t>
            </a:r>
            <a:r>
              <a:rPr lang="en-US" dirty="0" smtClean="0"/>
              <a:t>, Miriam Gifford, David Roper, Judith Brown, </a:t>
            </a:r>
            <a:r>
              <a:rPr lang="en-US" dirty="0" err="1" smtClean="0"/>
              <a:t>Semina</a:t>
            </a:r>
            <a:r>
              <a:rPr lang="en-US" dirty="0" smtClean="0"/>
              <a:t> </a:t>
            </a:r>
            <a:r>
              <a:rPr lang="en-US" dirty="0" err="1" smtClean="0"/>
              <a:t>Ploumakis</a:t>
            </a:r>
            <a:r>
              <a:rPr lang="en-US" dirty="0" smtClean="0"/>
              <a:t> and the twenty students who contributed to the tutorials and their development.</a:t>
            </a:r>
          </a:p>
          <a:p>
            <a:endParaRPr lang="en-US" dirty="0"/>
          </a:p>
          <a:p>
            <a:r>
              <a:rPr lang="en-US" b="1" dirty="0" err="1" smtClean="0"/>
              <a:t>Digichamps</a:t>
            </a:r>
            <a:r>
              <a:rPr lang="en-US" dirty="0" smtClean="0"/>
              <a:t>: Thanks to Rebecca Freeman, Leanne Williams, John Harvey, Hannah </a:t>
            </a:r>
            <a:r>
              <a:rPr lang="en-US" dirty="0" err="1" smtClean="0"/>
              <a:t>Pape</a:t>
            </a:r>
            <a:r>
              <a:rPr lang="en-US" dirty="0" smtClean="0"/>
              <a:t>, </a:t>
            </a:r>
            <a:r>
              <a:rPr lang="en-US" dirty="0" err="1" smtClean="0"/>
              <a:t>Marylaka</a:t>
            </a:r>
            <a:r>
              <a:rPr lang="en-US" dirty="0" smtClean="0"/>
              <a:t> Griffiths and Leonie Lee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8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Barriers to teaching a practical subject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10885" y="1511997"/>
            <a:ext cx="6100966" cy="707886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GB" sz="4000" dirty="0"/>
              <a:t>Increase in student numbers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38683" y="5627614"/>
            <a:ext cx="8845370" cy="707886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  <a:ln w="57150"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chemeClr val="tx2">
                    <a:lumMod val="75000"/>
                  </a:schemeClr>
                </a:solidFill>
              </a:rPr>
              <a:t>Increased diversity </a:t>
            </a:r>
            <a:r>
              <a:rPr lang="en-GB" sz="4000" dirty="0" smtClean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GB" sz="4000" dirty="0">
                <a:solidFill>
                  <a:schemeClr val="tx2">
                    <a:lumMod val="75000"/>
                  </a:schemeClr>
                </a:solidFill>
              </a:rPr>
              <a:t>student experience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456912" y="3789040"/>
            <a:ext cx="8208912" cy="1323439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4000" dirty="0" smtClean="0"/>
              <a:t>Limited demonstrators </a:t>
            </a:r>
            <a:r>
              <a:rPr lang="en-GB" sz="4000" dirty="0"/>
              <a:t>with the appropriate experience and skills.</a:t>
            </a:r>
          </a:p>
        </p:txBody>
      </p:sp>
      <p:sp>
        <p:nvSpPr>
          <p:cNvPr id="8" name="Rectangle 7"/>
          <p:cNvSpPr/>
          <p:nvPr/>
        </p:nvSpPr>
        <p:spPr>
          <a:xfrm>
            <a:off x="2904408" y="2649106"/>
            <a:ext cx="3313921" cy="70788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50000">
                <a:schemeClr val="accent3">
                  <a:tint val="44500"/>
                  <a:satMod val="160000"/>
                </a:schemeClr>
              </a:gs>
              <a:gs pos="100000">
                <a:schemeClr val="accent3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4000" dirty="0"/>
              <a:t>Less resources.</a:t>
            </a:r>
          </a:p>
        </p:txBody>
      </p:sp>
    </p:spTree>
    <p:extLst>
      <p:ext uri="{BB962C8B-B14F-4D97-AF65-F5344CB8AC3E}">
        <p14:creationId xmlns:p14="http://schemas.microsoft.com/office/powerpoint/2010/main" val="112230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Barriers to learning a practical subject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1866" y="3225170"/>
            <a:ext cx="3440750" cy="707886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GB" sz="4000" dirty="0"/>
              <a:t>Low confidence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1512237" y="1691516"/>
            <a:ext cx="6015621" cy="707886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4000" dirty="0"/>
              <a:t>Limited </a:t>
            </a:r>
            <a:r>
              <a:rPr lang="en-GB" sz="4000" dirty="0" smtClean="0"/>
              <a:t>practical </a:t>
            </a:r>
            <a:r>
              <a:rPr lang="en-GB" sz="4000" dirty="0"/>
              <a:t>experience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1475656" y="4810799"/>
            <a:ext cx="6193170" cy="132343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800000"/>
            </a:solidFill>
          </a:ln>
        </p:spPr>
        <p:txBody>
          <a:bodyPr wrap="none">
            <a:spAutoFit/>
          </a:bodyPr>
          <a:lstStyle/>
          <a:p>
            <a:r>
              <a:rPr lang="en-GB" sz="4000" dirty="0" smtClean="0"/>
              <a:t>Less focus on the underlying </a:t>
            </a:r>
          </a:p>
          <a:p>
            <a:pPr algn="ctr"/>
            <a:r>
              <a:rPr lang="en-GB" sz="4000" dirty="0" smtClean="0"/>
              <a:t>scientific principles</a:t>
            </a:r>
            <a:endParaRPr lang="en-GB" sz="4000" dirty="0"/>
          </a:p>
        </p:txBody>
      </p:sp>
      <p:sp>
        <p:nvSpPr>
          <p:cNvPr id="8" name="Down Arrow 7"/>
          <p:cNvSpPr/>
          <p:nvPr/>
        </p:nvSpPr>
        <p:spPr>
          <a:xfrm>
            <a:off x="4356097" y="2523082"/>
            <a:ext cx="432289" cy="5882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56097" y="4149080"/>
            <a:ext cx="432289" cy="5882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moodle.warwick.ac.uk/pluginfile.php/161205/course/section/43852/IMG_8033.JPG"/>
          <p:cNvSpPr>
            <a:spLocks noChangeAspect="1" noChangeArrowheads="1"/>
          </p:cNvSpPr>
          <p:nvPr/>
        </p:nvSpPr>
        <p:spPr bwMode="auto">
          <a:xfrm>
            <a:off x="63500" y="-13563600"/>
            <a:ext cx="40690800" cy="271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93101"/>
            <a:ext cx="8064388" cy="537625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28600" y="-24008"/>
            <a:ext cx="9172600" cy="11430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lab set-up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1" t="8929" r="15662" b="6250"/>
          <a:stretch/>
        </p:blipFill>
        <p:spPr bwMode="auto">
          <a:xfrm>
            <a:off x="323528" y="620688"/>
            <a:ext cx="8474998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6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Student opinion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3557" r="3729" b="6886"/>
          <a:stretch/>
        </p:blipFill>
        <p:spPr>
          <a:xfrm>
            <a:off x="4788024" y="4015799"/>
            <a:ext cx="3721956" cy="281441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4" t="3322" r="2881" b="7462"/>
          <a:stretch/>
        </p:blipFill>
        <p:spPr>
          <a:xfrm>
            <a:off x="123825" y="1381921"/>
            <a:ext cx="3719711" cy="262314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8" t="3156" r="3001" b="8104"/>
          <a:stretch/>
        </p:blipFill>
        <p:spPr>
          <a:xfrm>
            <a:off x="123825" y="4077072"/>
            <a:ext cx="3719711" cy="2723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" t="2945" r="3211" b="7462"/>
          <a:stretch/>
        </p:blipFill>
        <p:spPr>
          <a:xfrm>
            <a:off x="4788024" y="1165828"/>
            <a:ext cx="3679257" cy="2768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7544" y="1381921"/>
            <a:ext cx="328103" cy="244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180001" y="1171978"/>
            <a:ext cx="328103" cy="244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27473" y="4065196"/>
            <a:ext cx="328103" cy="244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347965" y="3954573"/>
            <a:ext cx="328103" cy="244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40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Student opinion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3558" y="1628800"/>
            <a:ext cx="8100900" cy="120032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“I </a:t>
            </a:r>
            <a:r>
              <a:rPr lang="en-GB" dirty="0"/>
              <a:t>thought the e-learning tool was useful and suited my style of learning - being able to see the lab protocol being carried out gave me a far better idea of what to do (and more confidence in doing it) than I would have had if I was simply reading instructions from a lab manual</a:t>
            </a:r>
            <a:r>
              <a:rPr lang="en-GB" dirty="0" smtClean="0"/>
              <a:t>.”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93557" y="4979608"/>
            <a:ext cx="8100901" cy="6463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r>
              <a:rPr lang="en-GB" dirty="0" smtClean="0"/>
              <a:t>“It </a:t>
            </a:r>
            <a:r>
              <a:rPr lang="en-GB" dirty="0"/>
              <a:t>makes me feel more like an independent student, as </a:t>
            </a:r>
            <a:r>
              <a:rPr lang="en-GB" dirty="0" smtClean="0"/>
              <a:t>did I not </a:t>
            </a:r>
            <a:r>
              <a:rPr lang="en-GB" dirty="0"/>
              <a:t>only do the experiment on my own but also collect the data and analyse it</a:t>
            </a:r>
            <a:r>
              <a:rPr lang="en-GB" dirty="0" smtClean="0"/>
              <a:t>.”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93558" y="3212976"/>
            <a:ext cx="8100900" cy="1200329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“I </a:t>
            </a:r>
            <a:r>
              <a:rPr lang="en-GB" dirty="0"/>
              <a:t>think it should be used as an additional resource, not as a replacement. It was very, very useful and I enjoyed using it. However, when I'm in the lab, I am unable to use it so the paper manuals are perfect for </a:t>
            </a:r>
            <a:r>
              <a:rPr lang="en-GB" dirty="0" err="1"/>
              <a:t>rejogging</a:t>
            </a:r>
            <a:r>
              <a:rPr lang="en-GB" dirty="0"/>
              <a:t> your memory of the e-learning tool and helping you even further. The combination of the two is GREAT</a:t>
            </a:r>
            <a:r>
              <a:rPr lang="en-GB" dirty="0" smtClean="0"/>
              <a:t>!”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3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1400"/>
          </a:xfr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value of this is three fold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2514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Students as producers – let students guide you in how you teach them (not what you teach). 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Increases preparedness, confidence and gives students more time to focus on the underlying principles of the experiment.</a:t>
            </a:r>
          </a:p>
          <a:p>
            <a:pPr marL="514350" indent="-514350">
              <a:buFont typeface="+mj-lt"/>
              <a:buAutoNum type="arabicPeriod"/>
            </a:pPr>
            <a:endParaRPr lang="en-GB" sz="1100" dirty="0" smtClean="0"/>
          </a:p>
          <a:p>
            <a:pPr marL="514350" indent="-514350">
              <a:buFont typeface="+mj-lt"/>
              <a:buAutoNum type="arabicPeriod"/>
            </a:pPr>
            <a:endParaRPr lang="en-GB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For us - more flexibility –</a:t>
            </a:r>
          </a:p>
          <a:p>
            <a:pPr marL="40005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flipped lab </a:t>
            </a:r>
          </a:p>
          <a:p>
            <a:pPr lvl="1"/>
            <a:r>
              <a:rPr lang="en-GB" dirty="0" smtClean="0"/>
              <a:t>distance learning </a:t>
            </a:r>
          </a:p>
          <a:p>
            <a:pPr lvl="1"/>
            <a:r>
              <a:rPr lang="en-GB" dirty="0" smtClean="0"/>
              <a:t>different assessment methods e.g. practical exams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9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51400"/>
          </a:xfrm>
          <a:prstGeom prst="rect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err="1" smtClean="0"/>
              <a:t>Digichamps</a:t>
            </a:r>
            <a:r>
              <a:rPr lang="en-US" dirty="0" smtClean="0"/>
              <a:t> and e-tutorials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 skills video</a:t>
            </a:r>
          </a:p>
          <a:p>
            <a:endParaRPr lang="en-US" dirty="0"/>
          </a:p>
          <a:p>
            <a:r>
              <a:rPr lang="en-US" dirty="0" smtClean="0"/>
              <a:t>Offer holder videos</a:t>
            </a:r>
          </a:p>
          <a:p>
            <a:endParaRPr lang="en-US" dirty="0"/>
          </a:p>
          <a:p>
            <a:r>
              <a:rPr lang="en-US" dirty="0" smtClean="0"/>
              <a:t>E-tutorial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817</Words>
  <Application>Microsoft Office PowerPoint</Application>
  <PresentationFormat>On-screen Show (4:3)</PresentationFormat>
  <Paragraphs>107</Paragraphs>
  <Slides>17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Helvetica Neue</vt:lpstr>
      <vt:lpstr>Office Theme</vt:lpstr>
      <vt:lpstr>Life Sciences  e-learning practical skills  (IATL funded – Digichamps project)</vt:lpstr>
      <vt:lpstr>Barriers to teaching a practical subject</vt:lpstr>
      <vt:lpstr>Barriers to learning a practical subject</vt:lpstr>
      <vt:lpstr>PowerPoint Presentation</vt:lpstr>
      <vt:lpstr>PowerPoint Presentation</vt:lpstr>
      <vt:lpstr>PowerPoint Presentation</vt:lpstr>
      <vt:lpstr>PowerPoint Presentation</vt:lpstr>
      <vt:lpstr>The value of this is three fold</vt:lpstr>
      <vt:lpstr>Digichamps and e-tutorials</vt:lpstr>
      <vt:lpstr>Life Sciences e-tutorials</vt:lpstr>
      <vt:lpstr>PowerPoint Presentation</vt:lpstr>
      <vt:lpstr>Nearpod app and the ER</vt:lpstr>
      <vt:lpstr>GWAS – app use</vt:lpstr>
      <vt:lpstr>Drunken flies – Production of an e-book</vt:lpstr>
      <vt:lpstr>PowerPoint Presentation</vt:lpstr>
      <vt:lpstr>Outcomes and outlook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Sciences  e-learning technical skills</dc:title>
  <dc:creator>Leanne</dc:creator>
  <cp:lastModifiedBy>Rupp, William</cp:lastModifiedBy>
  <cp:revision>45</cp:revision>
  <dcterms:created xsi:type="dcterms:W3CDTF">2015-03-08T12:02:25Z</dcterms:created>
  <dcterms:modified xsi:type="dcterms:W3CDTF">2015-05-22T14:59:46Z</dcterms:modified>
</cp:coreProperties>
</file>