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0"/>
  </p:notesMasterIdLst>
  <p:handoutMasterIdLst>
    <p:handoutMasterId r:id="rId11"/>
  </p:handoutMasterIdLst>
  <p:sldIdLst>
    <p:sldId id="269" r:id="rId4"/>
    <p:sldId id="307" r:id="rId5"/>
    <p:sldId id="271" r:id="rId6"/>
    <p:sldId id="305" r:id="rId7"/>
    <p:sldId id="274" r:id="rId8"/>
    <p:sldId id="275" r:id="rId9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27" autoAdjust="0"/>
    <p:restoredTop sz="91435" autoAdjust="0"/>
  </p:normalViewPr>
  <p:slideViewPr>
    <p:cSldViewPr showGuides="1">
      <p:cViewPr varScale="1">
        <p:scale>
          <a:sx n="80" d="100"/>
          <a:sy n="80" d="100"/>
        </p:scale>
        <p:origin x="69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814"/>
            <a:ext cx="2945341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1814"/>
            <a:ext cx="294534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907"/>
            <a:ext cx="4983689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14"/>
            <a:ext cx="2945341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1814"/>
            <a:ext cx="294534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8894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72725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38427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01323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62658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30/11/2016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services/ris/funding/costing_pricing/" TargetMode="External"/><Relationship Id="rId2" Type="http://schemas.openxmlformats.org/officeDocument/2006/relationships/hyperlink" Target="http://www2.warwick.ac.uk/services/ris/funding/prep_research_proposal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2.warwick.ac.uk/services/ris/funding/accepting/" TargetMode="External"/><Relationship Id="rId5" Type="http://schemas.openxmlformats.org/officeDocument/2006/relationships/hyperlink" Target="http://www2.warwick.ac.uk/services/ris/funding/approvals/" TargetMode="External"/><Relationship Id="rId4" Type="http://schemas.openxmlformats.org/officeDocument/2006/relationships/hyperlink" Target="http://www2.warwick.ac.uk/services/ris/funding/prep_contrac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services/ri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researchresearch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services/ris/peopl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9512" y="4581128"/>
            <a:ext cx="7056784" cy="1296144"/>
          </a:xfrm>
        </p:spPr>
        <p:txBody>
          <a:bodyPr/>
          <a:lstStyle/>
          <a:p>
            <a:r>
              <a:rPr lang="en-GB" altLang="en-US" sz="3600" dirty="0" smtClean="0"/>
              <a:t>Research and Impact Services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74720" y="5905545"/>
            <a:ext cx="8789767" cy="1327299"/>
          </a:xfrm>
        </p:spPr>
        <p:txBody>
          <a:bodyPr/>
          <a:lstStyle/>
          <a:p>
            <a:endParaRPr lang="en-GB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96" y="228600"/>
            <a:ext cx="8244408" cy="1066800"/>
          </a:xfrm>
        </p:spPr>
        <p:txBody>
          <a:bodyPr/>
          <a:lstStyle/>
          <a:p>
            <a:r>
              <a:rPr lang="en-US" sz="3600" dirty="0"/>
              <a:t>Research &amp; Impact Services (R&amp;IS) is responsible </a:t>
            </a:r>
            <a:r>
              <a:rPr lang="en-US" sz="3600" dirty="0" smtClean="0"/>
              <a:t>for: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49796" y="1295400"/>
            <a:ext cx="8244408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latin typeface="+mj-lt"/>
              </a:rPr>
              <a:t>“overseeing </a:t>
            </a:r>
            <a:r>
              <a:rPr lang="en-US" sz="2100" dirty="0">
                <a:latin typeface="+mj-lt"/>
              </a:rPr>
              <a:t>the administration of all research grants, their related agreements, and research contracts</a:t>
            </a:r>
            <a:r>
              <a:rPr lang="en-US" sz="2100" dirty="0" smtClean="0">
                <a:latin typeface="+mj-lt"/>
              </a:rPr>
              <a:t>.” </a:t>
            </a:r>
            <a:r>
              <a:rPr lang="en-US" sz="2100" dirty="0">
                <a:latin typeface="+mj-lt"/>
              </a:rPr>
              <a:t>Each Academic Department receives support from a dedicated team of R&amp;IS research grants and contracts officers. They offer the following services: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u="sng" dirty="0">
                <a:latin typeface="+mj-lt"/>
                <a:hlinkClick r:id="rId2"/>
              </a:rPr>
              <a:t>Bid development</a:t>
            </a:r>
            <a:r>
              <a:rPr lang="en-US" sz="2100" dirty="0">
                <a:latin typeface="+mj-lt"/>
              </a:rPr>
              <a:t> within &amp; across departments;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u="sng" dirty="0">
                <a:latin typeface="+mj-lt"/>
                <a:hlinkClick r:id="rId3"/>
              </a:rPr>
              <a:t>FEC costing and pricing </a:t>
            </a:r>
            <a:r>
              <a:rPr lang="en-US" sz="2100" dirty="0">
                <a:latin typeface="+mj-lt"/>
              </a:rPr>
              <a:t>to ensure effective cost recovery;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+mj-lt"/>
              </a:rPr>
              <a:t>Expert advice on funding rules and regulations;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+mj-lt"/>
              </a:rPr>
              <a:t>Legal &amp; </a:t>
            </a:r>
            <a:r>
              <a:rPr lang="en-US" sz="2100" u="sng" dirty="0">
                <a:latin typeface="+mj-lt"/>
                <a:hlinkClick r:id="rId4"/>
              </a:rPr>
              <a:t>contracts</a:t>
            </a:r>
            <a:r>
              <a:rPr lang="en-US" sz="2100" dirty="0">
                <a:latin typeface="+mj-lt"/>
              </a:rPr>
              <a:t> advice as this pertains to research &amp; research related agreements;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 smtClean="0">
                <a:latin typeface="+mj-lt"/>
              </a:rPr>
              <a:t>Approval </a:t>
            </a:r>
            <a:r>
              <a:rPr lang="en-US" sz="2100" dirty="0">
                <a:latin typeface="+mj-lt"/>
              </a:rPr>
              <a:t>of research grants and contracts on behalf of the University;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+mj-lt"/>
              </a:rPr>
              <a:t>Preparation of </a:t>
            </a:r>
            <a:r>
              <a:rPr lang="en-US" sz="2100" u="sng" dirty="0">
                <a:latin typeface="+mj-lt"/>
                <a:hlinkClick r:id="rId5"/>
              </a:rPr>
              <a:t>major research proposals</a:t>
            </a:r>
            <a:r>
              <a:rPr lang="en-US" sz="2100" dirty="0">
                <a:latin typeface="+mj-lt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u="sng" dirty="0">
                <a:latin typeface="+mj-lt"/>
                <a:hlinkClick r:id="rId6"/>
              </a:rPr>
              <a:t>Acceptance of research awards</a:t>
            </a:r>
            <a:r>
              <a:rPr lang="en-US" sz="2100" dirty="0">
                <a:latin typeface="+mj-lt"/>
              </a:rPr>
              <a:t> on behalf of the University</a:t>
            </a:r>
            <a:r>
              <a:rPr lang="en-US" sz="2100" dirty="0" smtClean="0">
                <a:latin typeface="+mj-lt"/>
              </a:rPr>
              <a:t>.</a:t>
            </a:r>
            <a:endParaRPr lang="en-GB" sz="2100" dirty="0">
              <a:latin typeface="+mj-lt"/>
            </a:endParaRPr>
          </a:p>
          <a:p>
            <a:endParaRPr lang="en-GB" sz="2100" dirty="0" smtClean="0">
              <a:latin typeface="+mj-lt"/>
            </a:endParaRPr>
          </a:p>
          <a:p>
            <a:endParaRPr lang="en-GB" sz="2200" dirty="0" smtClean="0">
              <a:latin typeface="+mj-lt"/>
            </a:endParaRPr>
          </a:p>
          <a:p>
            <a:endParaRPr lang="en-GB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711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kern="1200" dirty="0" smtClean="0">
                <a:solidFill>
                  <a:prstClr val="black"/>
                </a:solidFill>
                <a:latin typeface="Calibri Light" panose="020F0302020204030204"/>
              </a:rPr>
              <a:t>R&amp;IS Research Development Support</a:t>
            </a:r>
            <a:endParaRPr lang="en-GB" sz="3600" dirty="0"/>
          </a:p>
        </p:txBody>
      </p:sp>
      <p:sp>
        <p:nvSpPr>
          <p:cNvPr id="5" name="Rectangle 4"/>
          <p:cNvSpPr/>
          <p:nvPr/>
        </p:nvSpPr>
        <p:spPr>
          <a:xfrm>
            <a:off x="755576" y="1293737"/>
            <a:ext cx="7848872" cy="3392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prstClr val="black"/>
                </a:solidFill>
                <a:latin typeface="Calibri"/>
                <a:cs typeface="+mn-cs"/>
              </a:rPr>
              <a:t>Identification of funding opportunities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latin typeface="Calibri"/>
                <a:cs typeface="+mn-cs"/>
              </a:rPr>
              <a:t>one-to-one conversations to discuss research ideas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latin typeface="Calibri"/>
                <a:cs typeface="+mn-cs"/>
              </a:rPr>
              <a:t>email </a:t>
            </a: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circulars through departments</a:t>
            </a:r>
            <a:endParaRPr lang="en-GB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latin typeface="Calibri"/>
                <a:cs typeface="+mn-cs"/>
              </a:rPr>
              <a:t>targeted </a:t>
            </a: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opportunities to individual researchers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online resources</a:t>
            </a:r>
            <a:r>
              <a:rPr lang="en-GB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– </a:t>
            </a:r>
            <a:r>
              <a:rPr lang="en-GB" dirty="0">
                <a:solidFill>
                  <a:prstClr val="black"/>
                </a:solidFill>
                <a:latin typeface="Calibri"/>
                <a:cs typeface="+mn-cs"/>
              </a:rPr>
              <a:t>check Faculty pages and </a:t>
            </a:r>
            <a:r>
              <a:rPr lang="en-GB" dirty="0">
                <a:solidFill>
                  <a:prstClr val="black"/>
                </a:solidFill>
                <a:latin typeface="Calibri"/>
                <a:cs typeface="+mn-cs"/>
                <a:hlinkClick r:id="rId3"/>
              </a:rPr>
              <a:t>http://www2.warwick.ac.uk/services/ris</a:t>
            </a: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  <a:hlinkClick r:id="rId3"/>
              </a:rPr>
              <a:t>/</a:t>
            </a: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 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help </a:t>
            </a:r>
            <a:r>
              <a:rPr lang="en-GB" dirty="0">
                <a:solidFill>
                  <a:prstClr val="black"/>
                </a:solidFill>
                <a:latin typeface="Calibri"/>
                <a:cs typeface="+mn-cs"/>
              </a:rPr>
              <a:t>with signing up to Research Professional  </a:t>
            </a:r>
            <a:r>
              <a:rPr lang="en-GB" dirty="0">
                <a:solidFill>
                  <a:prstClr val="black"/>
                </a:solidFill>
                <a:latin typeface="Calibri"/>
                <a:cs typeface="+mn-cs"/>
                <a:hlinkClick r:id="rId4"/>
              </a:rPr>
              <a:t>www.researchresearch.com</a:t>
            </a:r>
            <a:r>
              <a:rPr lang="en-GB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059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kern="1200" dirty="0" smtClean="0">
                <a:solidFill>
                  <a:prstClr val="black"/>
                </a:solidFill>
                <a:latin typeface="Calibri Light" panose="020F0302020204030204"/>
              </a:rPr>
              <a:t>R&amp;IS Research Development Support</a:t>
            </a:r>
            <a:endParaRPr lang="en-GB" sz="3600" dirty="0"/>
          </a:p>
        </p:txBody>
      </p:sp>
      <p:sp>
        <p:nvSpPr>
          <p:cNvPr id="5" name="Rectangle 4"/>
          <p:cNvSpPr/>
          <p:nvPr/>
        </p:nvSpPr>
        <p:spPr>
          <a:xfrm>
            <a:off x="647564" y="1412776"/>
            <a:ext cx="7848872" cy="4314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prstClr val="black"/>
                </a:solidFill>
                <a:latin typeface="Calibri"/>
                <a:cs typeface="+mn-cs"/>
              </a:rPr>
              <a:t>Support with proposal preparation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advising on timetable for preparation/submission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help with setting up/populating online forms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interpreting funders’ guidelines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generating budgets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support for impact and technical elements of applications 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liaising with funders, project partners, other internal support services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checking/reviewing applications/organising internal peer review</a:t>
            </a:r>
            <a:endParaRPr lang="en-GB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378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772400" cy="1066800"/>
          </a:xfrm>
        </p:spPr>
        <p:txBody>
          <a:bodyPr/>
          <a:lstStyle/>
          <a:p>
            <a:r>
              <a:rPr lang="en-GB" altLang="en-US" sz="4000" kern="1200" dirty="0" smtClean="0">
                <a:solidFill>
                  <a:prstClr val="black"/>
                </a:solidFill>
                <a:latin typeface="Calibri Light" panose="020F0302020204030204"/>
              </a:rPr>
              <a:t>R&amp;IS Research Development Support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114800"/>
          </a:xfrm>
        </p:spPr>
        <p:txBody>
          <a:bodyPr/>
          <a:lstStyle/>
          <a:p>
            <a:pPr marL="0" lvl="0" indent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defRPr/>
            </a:pPr>
            <a:r>
              <a:rPr lang="en-GB" sz="2400" b="1" kern="1200" dirty="0">
                <a:solidFill>
                  <a:prstClr val="black"/>
                </a:solidFill>
              </a:rPr>
              <a:t>Proposal submission and award acceptance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sz="2400" kern="1200" dirty="0">
                <a:solidFill>
                  <a:prstClr val="black"/>
                </a:solidFill>
              </a:rPr>
              <a:t>negotiating through internal review and approval processes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sz="2400" kern="1200" dirty="0">
                <a:solidFill>
                  <a:prstClr val="black"/>
                </a:solidFill>
              </a:rPr>
              <a:t>institutional sign off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sz="2400" kern="1200" dirty="0">
                <a:solidFill>
                  <a:prstClr val="black"/>
                </a:solidFill>
              </a:rPr>
              <a:t>support with responses to reviews 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sz="2400" kern="1200" dirty="0">
                <a:solidFill>
                  <a:prstClr val="black"/>
                </a:solidFill>
              </a:rPr>
              <a:t>negotiating through internal acceptance processes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sz="2400" kern="1200" dirty="0">
                <a:solidFill>
                  <a:prstClr val="black"/>
                </a:solidFill>
              </a:rPr>
              <a:t>negotiating contracts/sub-contracts</a:t>
            </a: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sz="2400" kern="1200" dirty="0">
                <a:solidFill>
                  <a:prstClr val="black"/>
                </a:solidFill>
              </a:rPr>
              <a:t>advising on ethical approval process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64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kern="1200" dirty="0" smtClean="0">
                <a:solidFill>
                  <a:prstClr val="black"/>
                </a:solidFill>
                <a:latin typeface="Calibri Light" panose="020F0302020204030204"/>
              </a:rPr>
              <a:t>Find your R&amp;IS Contacts: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u="sng" dirty="0">
                <a:hlinkClick r:id="rId3"/>
              </a:rPr>
              <a:t>http://www2.warwick.ac.uk/services/ris/people/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816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Warwick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5959FE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521</TotalTime>
  <Words>198</Words>
  <Application>Microsoft Office PowerPoint</Application>
  <PresentationFormat>On-screen Show (4:3)</PresentationFormat>
  <Paragraphs>42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Template_Warwick</vt:lpstr>
      <vt:lpstr>1_Custom Design</vt:lpstr>
      <vt:lpstr>Custom Design</vt:lpstr>
      <vt:lpstr>Research and Impact Services</vt:lpstr>
      <vt:lpstr>Research &amp; Impact Services (R&amp;IS) is responsible for:</vt:lpstr>
      <vt:lpstr>R&amp;IS Research Development Support</vt:lpstr>
      <vt:lpstr>R&amp;IS Research Development Support</vt:lpstr>
      <vt:lpstr>R&amp;IS Research Development Support</vt:lpstr>
      <vt:lpstr>Find your R&amp;IS Contacts: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Keira;Haymes, Mike</dc:creator>
  <cp:lastModifiedBy>Cooper, Jane</cp:lastModifiedBy>
  <cp:revision>57</cp:revision>
  <cp:lastPrinted>2016-07-04T07:56:54Z</cp:lastPrinted>
  <dcterms:created xsi:type="dcterms:W3CDTF">2015-05-13T11:12:00Z</dcterms:created>
  <dcterms:modified xsi:type="dcterms:W3CDTF">2016-11-30T10:38:32Z</dcterms:modified>
</cp:coreProperties>
</file>