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8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68AB5-7884-489D-A3B6-221092CA5F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0D582-3224-4EDF-A936-EBDF05386D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2B0EB-ACC7-4040-8B15-86BCFE503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E0DD5-2F83-4237-A958-226F69746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9F4C-463F-49C3-8CDE-882FEA655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1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021AC-E035-4EF5-B7BD-272C1F42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A3ACB9-06EC-489E-B063-B0669A3FF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AEEE0-175D-460E-9E97-6CC5BA1BF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D91-3DCD-4A52-AE87-ACC3E385A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1B7E0-FDA4-4132-8E9D-653147E5F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623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8342CE-2D8C-419C-80C1-9E980399F7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F056B-63C9-4C56-B913-61135FCE3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53046-2F55-4F21-8925-44A2CC2EA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98719-7DF9-4D77-BF95-4B54328F7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63503-92FD-4E9A-86F2-6B7B31EF8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89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B3F79-82C7-4918-8DA4-4858F7ADC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13103-A2B5-457E-B16B-0623ABF43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EAA35-066B-443E-B718-72E81DE75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EC5F4-EEB5-4296-92A3-B59003AD4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BDA53-9AA5-44A1-A946-C20D9F19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68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7A823-E485-4733-A2FF-00AACFD38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A690C3-1331-41F1-86D6-6E5465FBA9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E3356-7ABB-41A8-8AEF-C775B749C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E7E61-84C8-48BA-A958-4FECDD2F4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AD5AD-DF17-4924-A7DF-09F065B80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78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B29F7-9784-4A0D-805F-AC529226C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AEC42-43AD-411D-A70C-ACA6C0D63B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F664BF-F1AB-43B4-B309-10AECECA7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EB05BE-CED1-4A3A-BECC-F1135D1D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829DE-7323-4BC1-A837-2CEE93B4F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B6C38-8FA9-4EA2-979B-0E4133835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55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F72DE-15DD-4F7F-A34A-98C2B11F8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56E28D-485E-4BAC-91BA-4A474C561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964FC-26BE-4064-8BC0-9D83492BD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FD04BA-5F23-4A84-8952-4338EC14E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7E31C-27AE-48C3-BCD7-88F5E03FA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6E91BD-1F1B-4075-B1F7-7BC532EA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70D46F-252B-464D-9210-11BB3E0D4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3E9B18-7A7D-4767-BF37-E5A19AAC1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201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536AD-8AAD-4467-BE13-659F2951D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C57BF1-9324-46B8-BEE8-A7A0D7B85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9903EB-5B2E-4C07-AD3F-02CABEC92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CAB2B9-E951-445A-8DD0-515702C88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3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FF0329-0FDE-4953-8B3E-F94C9A62D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CBB53-303F-400D-8F8F-0040AF91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D0B6D-5E8A-4B17-84A3-E3CBD6131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183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0C6A7-8E41-484F-A618-F8D3536CA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14B3F-D862-4E2A-BB91-A9C580222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3BA28-4812-4592-91AE-C594EEBE3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2E3246-98BD-44FB-899C-AD117CCF6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4C85B-86B5-4F4A-8012-061C9298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4D097-7C3A-476A-8142-249BE4AE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201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4CBE2-9381-4511-8B91-95EF14FCC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6BBE10-EA98-46AC-ADB4-573D48A544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46ACC5-677D-478E-94C4-98298537C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E73BE-B481-4930-B7EF-9126379E0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B045B-5424-4207-B908-59D015670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F3458-E67D-440E-B319-E65C9BEE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14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421825-555F-4D1E-AAA3-36146A1CA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8D38E-CCB1-498C-BF57-8B4B01FC4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E07E5F-23AA-459A-83FC-564EC07854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18585-BF33-4730-8058-6E7064DD9D2B}" type="datetimeFigureOut">
              <a:rPr lang="en-GB" smtClean="0"/>
              <a:t>05/03/2018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309FF-2C7A-4819-8E34-EEB3F470F8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DA11C-9E69-48CA-AA96-8D88FCDFA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15E8E-235D-4982-B4BD-223F486A93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71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oatp.apprenticeships.sfa.bis.gov.uk/download" TargetMode="External"/><Relationship Id="rId2" Type="http://schemas.openxmlformats.org/officeDocument/2006/relationships/hyperlink" Target="https://www.instituteforapprenticeships.org/apprenticeship-standards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StaffApprenticehips@warwick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CF5DBC-766C-4058-B222-BDADD6485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123" y="98191"/>
            <a:ext cx="5742061" cy="797798"/>
          </a:xfrm>
        </p:spPr>
        <p:txBody>
          <a:bodyPr>
            <a:noAutofit/>
          </a:bodyPr>
          <a:lstStyle/>
          <a:p>
            <a:r>
              <a:rPr lang="en-GB" sz="2000" b="1" dirty="0">
                <a:solidFill>
                  <a:schemeClr val="accent2"/>
                </a:solidFill>
              </a:rPr>
              <a:t>University of Warwick – 5 steps to an apprenticeship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E5B9A0-CA08-4F4A-9B9B-C1D846F3A9D6}"/>
              </a:ext>
            </a:extLst>
          </p:cNvPr>
          <p:cNvSpPr/>
          <p:nvPr/>
        </p:nvSpPr>
        <p:spPr>
          <a:xfrm>
            <a:off x="173179" y="3534861"/>
            <a:ext cx="2266095" cy="32249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1. Planning</a:t>
            </a:r>
          </a:p>
          <a:p>
            <a:r>
              <a:rPr lang="en-GB" sz="1200" dirty="0"/>
              <a:t>Secure approval for an apprenticeship: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ARC or approval to appoint for new recruits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line manager support (including backfill arrangements) for existing staff</a:t>
            </a:r>
          </a:p>
          <a:p>
            <a:endParaRPr lang="en-GB" sz="1200" dirty="0"/>
          </a:p>
          <a:p>
            <a:r>
              <a:rPr lang="en-GB" sz="1200" dirty="0"/>
              <a:t>Recruit an apprentice if filling a vacancy (apprenticeship providers can help with this)</a:t>
            </a:r>
          </a:p>
          <a:p>
            <a:endParaRPr lang="en-GB" sz="1400" dirty="0"/>
          </a:p>
          <a:p>
            <a:r>
              <a:rPr lang="en-GB" sz="1200" dirty="0"/>
              <a:t>Choose an </a:t>
            </a:r>
            <a:r>
              <a:rPr lang="en-GB" sz="1200" dirty="0">
                <a:hlinkClick r:id="rId2"/>
              </a:rPr>
              <a:t>apprenticeship Standard</a:t>
            </a:r>
            <a:r>
              <a:rPr lang="en-GB" sz="1200" dirty="0"/>
              <a:t>. HR advisers / LDC can help identify relevant Standards</a:t>
            </a:r>
          </a:p>
          <a:p>
            <a:r>
              <a:rPr lang="en-GB" sz="1400" dirty="0"/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43FFDD-DE98-4700-A7FD-A561BD7B688C}"/>
              </a:ext>
            </a:extLst>
          </p:cNvPr>
          <p:cNvSpPr/>
          <p:nvPr/>
        </p:nvSpPr>
        <p:spPr>
          <a:xfrm>
            <a:off x="2602052" y="2625163"/>
            <a:ext cx="2184740" cy="41346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2. Provision</a:t>
            </a:r>
          </a:p>
          <a:p>
            <a:r>
              <a:rPr lang="en-GB" sz="1200" dirty="0"/>
              <a:t>Choose an apprenticeship provider.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Check the IfA website to see which providers deliver your chosen standard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The provider </a:t>
            </a:r>
            <a:r>
              <a:rPr lang="en-GB" sz="1100" u="sng" dirty="0"/>
              <a:t>must </a:t>
            </a:r>
            <a:r>
              <a:rPr lang="en-GB" sz="1100" dirty="0"/>
              <a:t>be on the </a:t>
            </a:r>
            <a:r>
              <a:rPr lang="en-GB" sz="1100" dirty="0">
                <a:hlinkClick r:id="rId3"/>
              </a:rPr>
              <a:t>Register of Apprenticeship Training Providers</a:t>
            </a:r>
            <a:endParaRPr lang="en-GB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Provision should be procured in line with the University’s own rules, ideally through a call-off contract or framework agreement</a:t>
            </a:r>
          </a:p>
          <a:p>
            <a:endParaRPr lang="en-GB" sz="1200" dirty="0"/>
          </a:p>
          <a:p>
            <a:r>
              <a:rPr lang="en-GB" sz="1200" dirty="0"/>
              <a:t>Choose an end-point assessor. EPAs must be on the Register of End Point Assessment Organisations</a:t>
            </a:r>
          </a:p>
          <a:p>
            <a:endParaRPr lang="en-GB" sz="1200" dirty="0"/>
          </a:p>
          <a:p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41F602-7B1C-4EDE-AA2D-09A490782DAD}"/>
              </a:ext>
            </a:extLst>
          </p:cNvPr>
          <p:cNvSpPr/>
          <p:nvPr/>
        </p:nvSpPr>
        <p:spPr>
          <a:xfrm>
            <a:off x="4970990" y="1860705"/>
            <a:ext cx="2271439" cy="48991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3. Set up</a:t>
            </a:r>
          </a:p>
          <a:p>
            <a:r>
              <a:rPr lang="en-GB" sz="1200" dirty="0"/>
              <a:t>All apprentices must have a contract of employment (contracts do not change for existing members of staff)</a:t>
            </a:r>
          </a:p>
          <a:p>
            <a:endParaRPr lang="en-GB" sz="1200" dirty="0"/>
          </a:p>
          <a:p>
            <a:r>
              <a:rPr lang="en-GB" sz="1200" dirty="0"/>
              <a:t>All apprentices must sign an Apprenticeship Agreement which states the apprenticeship being undertaken</a:t>
            </a:r>
          </a:p>
          <a:p>
            <a:endParaRPr lang="en-GB" sz="1200" dirty="0"/>
          </a:p>
          <a:p>
            <a:r>
              <a:rPr lang="en-GB" sz="1200" dirty="0"/>
              <a:t>A final price is negotiated between the University and the provider, taking into account the apprentice’s  existing skills and preferred delivery method</a:t>
            </a:r>
          </a:p>
          <a:p>
            <a:endParaRPr lang="en-GB" sz="1200" dirty="0"/>
          </a:p>
          <a:p>
            <a:r>
              <a:rPr lang="en-GB" sz="1200" dirty="0"/>
              <a:t>The contract must reflect agreements with provider and must be cleared with the central contracting team, including FP11 and signature process</a:t>
            </a:r>
          </a:p>
          <a:p>
            <a:endParaRPr lang="en-GB" sz="1200" dirty="0"/>
          </a:p>
          <a:p>
            <a:r>
              <a:rPr lang="en-GB" sz="1200" dirty="0"/>
              <a:t>Pass apprenticeship details to LDC for adding to the University's levy account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1AF3D9-71B2-45DD-BCC3-D8F6086E5392}"/>
              </a:ext>
            </a:extLst>
          </p:cNvPr>
          <p:cNvSpPr/>
          <p:nvPr/>
        </p:nvSpPr>
        <p:spPr>
          <a:xfrm>
            <a:off x="7405207" y="1033654"/>
            <a:ext cx="2271439" cy="572615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4. Progress</a:t>
            </a:r>
          </a:p>
          <a:p>
            <a:r>
              <a:rPr lang="en-GB" sz="1200" dirty="0"/>
              <a:t>Apprentices are supported in following a learning plan agreed with their line manager and learning provider</a:t>
            </a:r>
          </a:p>
          <a:p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80% of learning is done on the job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20% of learning is done off-the-job. The learning plan should set out what that means (eg college attendance, online learning, assignments) and how time will be recorded</a:t>
            </a:r>
          </a:p>
          <a:p>
            <a:endParaRPr lang="en-GB" sz="1200" dirty="0"/>
          </a:p>
          <a:p>
            <a:r>
              <a:rPr lang="en-GB" sz="1200" dirty="0"/>
              <a:t>Mentors should be in place to support apprentices’ learning</a:t>
            </a:r>
          </a:p>
          <a:p>
            <a:endParaRPr lang="en-GB" sz="1200" dirty="0"/>
          </a:p>
          <a:p>
            <a:r>
              <a:rPr lang="en-GB" sz="1200" dirty="0"/>
              <a:t>Apprentice, manager and learning provider agree formal progress-review points</a:t>
            </a:r>
          </a:p>
          <a:p>
            <a:endParaRPr lang="en-GB" sz="1200" dirty="0"/>
          </a:p>
          <a:p>
            <a:r>
              <a:rPr lang="en-GB" sz="1200" dirty="0"/>
              <a:t>Departments notify LDC on </a:t>
            </a:r>
            <a:r>
              <a:rPr lang="en-GB" sz="1200" dirty="0">
                <a:hlinkClick r:id="rId4"/>
              </a:rPr>
              <a:t>StaffApprenticehips@warwick.ac.uk</a:t>
            </a:r>
            <a:r>
              <a:rPr lang="en-GB" sz="1200" dirty="0"/>
              <a:t> if there are any changes so that payments to the provider can be paused or halted promptly if necessary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3DB5BF-A998-4EC6-A956-1B09E6808E36}"/>
              </a:ext>
            </a:extLst>
          </p:cNvPr>
          <p:cNvSpPr/>
          <p:nvPr/>
        </p:nvSpPr>
        <p:spPr>
          <a:xfrm>
            <a:off x="9860844" y="272163"/>
            <a:ext cx="2159322" cy="64876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/>
              <a:t>5. Achievement</a:t>
            </a:r>
          </a:p>
          <a:p>
            <a:r>
              <a:rPr lang="en-GB" sz="1200" dirty="0"/>
              <a:t>Apprentice, manager and learning provider agree  timing of the end-point assessment (NB at least the minimum duration as set out in the specific standard which will be a minimum of 12 months)</a:t>
            </a:r>
          </a:p>
          <a:p>
            <a:endParaRPr lang="en-GB" sz="1200" dirty="0"/>
          </a:p>
          <a:p>
            <a:r>
              <a:rPr lang="en-GB" sz="1200" dirty="0"/>
              <a:t>End-point assessment is arranged </a:t>
            </a:r>
          </a:p>
          <a:p>
            <a:endParaRPr lang="en-GB" sz="1200" dirty="0"/>
          </a:p>
          <a:p>
            <a:r>
              <a:rPr lang="en-GB" sz="1200" dirty="0"/>
              <a:t>Assessment of achievement</a:t>
            </a:r>
          </a:p>
          <a:p>
            <a:endParaRPr lang="en-GB" sz="1200" dirty="0"/>
          </a:p>
          <a:p>
            <a:r>
              <a:rPr lang="en-GB" sz="1200" dirty="0"/>
              <a:t>Celebrate success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18E6BD7A-4081-401E-8338-F4CFBC2A3863}"/>
              </a:ext>
            </a:extLst>
          </p:cNvPr>
          <p:cNvSpPr/>
          <p:nvPr/>
        </p:nvSpPr>
        <p:spPr>
          <a:xfrm rot="5400000">
            <a:off x="-565758" y="1622274"/>
            <a:ext cx="2594428" cy="1019027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GB" sz="1200" u="sng" dirty="0"/>
              <a:t>Line managers</a:t>
            </a:r>
          </a:p>
          <a:p>
            <a:pPr algn="ctr"/>
            <a:endParaRPr lang="en-GB" sz="1100" dirty="0"/>
          </a:p>
          <a:p>
            <a:pPr algn="ctr"/>
            <a:r>
              <a:rPr lang="en-GB" sz="1100" dirty="0"/>
              <a:t>Consider apprenticeships as a way of filling skills gaps, widening the recruitment pool, improving retention and succession planning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3854EDAF-7BE2-4815-A3AC-EF52550D9FBA}"/>
              </a:ext>
            </a:extLst>
          </p:cNvPr>
          <p:cNvSpPr/>
          <p:nvPr/>
        </p:nvSpPr>
        <p:spPr>
          <a:xfrm rot="5400000">
            <a:off x="614173" y="1624149"/>
            <a:ext cx="2614675" cy="1035525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GB" sz="1200" u="sng" dirty="0"/>
              <a:t>Staff</a:t>
            </a:r>
          </a:p>
          <a:p>
            <a:endParaRPr lang="en-GB" sz="1100" dirty="0"/>
          </a:p>
          <a:p>
            <a:pPr algn="ctr"/>
            <a:r>
              <a:rPr lang="en-GB" sz="1100" dirty="0"/>
              <a:t>Consider an apprenticeship through PDR  as part of their development or career planning</a:t>
            </a:r>
          </a:p>
          <a:p>
            <a:pPr algn="ctr"/>
            <a:r>
              <a:rPr lang="en-GB" sz="1100" dirty="0"/>
              <a:t>Agree plans with line manager</a:t>
            </a:r>
          </a:p>
        </p:txBody>
      </p:sp>
    </p:spTree>
    <p:extLst>
      <p:ext uri="{BB962C8B-B14F-4D97-AF65-F5344CB8AC3E}">
        <p14:creationId xmlns:p14="http://schemas.microsoft.com/office/powerpoint/2010/main" val="239186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426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University of Warwick – 5 steps to an apprenticeship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Warwick – recruiting an apprentice</dc:title>
  <dc:creator>Helen George</dc:creator>
  <cp:lastModifiedBy>Helen George</cp:lastModifiedBy>
  <cp:revision>19</cp:revision>
  <dcterms:created xsi:type="dcterms:W3CDTF">2018-02-27T13:33:20Z</dcterms:created>
  <dcterms:modified xsi:type="dcterms:W3CDTF">2018-03-05T14:02:28Z</dcterms:modified>
</cp:coreProperties>
</file>