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82" r:id="rId3"/>
    <p:sldId id="283" r:id="rId4"/>
    <p:sldId id="284" r:id="rId5"/>
    <p:sldId id="285" r:id="rId6"/>
    <p:sldId id="286" r:id="rId7"/>
    <p:sldId id="287" r:id="rId8"/>
    <p:sldId id="288" r:id="rId9"/>
    <p:sldId id="289" r:id="rId10"/>
    <p:sldId id="290" r:id="rId11"/>
    <p:sldId id="291" r:id="rId12"/>
    <p:sldId id="292" r:id="rId13"/>
    <p:sldId id="293" r:id="rId14"/>
    <p:sldId id="294" r:id="rId15"/>
    <p:sldId id="295"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A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9" autoAdjust="0"/>
    <p:restoredTop sz="88367" autoAdjust="0"/>
  </p:normalViewPr>
  <p:slideViewPr>
    <p:cSldViewPr snapToGrid="0">
      <p:cViewPr varScale="1">
        <p:scale>
          <a:sx n="105" d="100"/>
          <a:sy n="105" d="100"/>
        </p:scale>
        <p:origin x="786"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0DBCEA-A539-4F60-BCE9-CFB278878489}" type="datetimeFigureOut">
              <a:rPr lang="en-GB" smtClean="0"/>
              <a:t>07/11/2023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AEDC2E-922D-4CAD-A1C3-226EEEC2FEB9}" type="slidenum">
              <a:rPr lang="en-GB" smtClean="0"/>
              <a:t>‹#›</a:t>
            </a:fld>
            <a:endParaRPr lang="en-GB"/>
          </a:p>
        </p:txBody>
      </p:sp>
    </p:spTree>
    <p:extLst>
      <p:ext uri="{BB962C8B-B14F-4D97-AF65-F5344CB8AC3E}">
        <p14:creationId xmlns:p14="http://schemas.microsoft.com/office/powerpoint/2010/main" val="36096049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a:t>Click to edit Master title style</a:t>
            </a:r>
            <a:endParaRPr lang="en-GB" altLang="en-US" noProof="0" dirty="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5377815"/>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217400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fld id="{72E287BB-3086-4210-9121-C8814C0F308E}" type="datetimeFigureOut">
              <a:rPr lang="en-GB" smtClean="0"/>
              <a:t>07/11/2023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F153DD9A-210C-47A3-9526-D12501393016}" type="slidenum">
              <a:rPr lang="en-GB" smtClean="0"/>
              <a:t>‹#›</a:t>
            </a:fld>
            <a:endParaRPr lang="en-GB"/>
          </a:p>
        </p:txBody>
      </p:sp>
    </p:spTree>
    <p:extLst>
      <p:ext uri="{BB962C8B-B14F-4D97-AF65-F5344CB8AC3E}">
        <p14:creationId xmlns:p14="http://schemas.microsoft.com/office/powerpoint/2010/main" val="12631106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72E287BB-3086-4210-9121-C8814C0F308E}" type="datetimeFigureOut">
              <a:rPr lang="en-GB" smtClean="0"/>
              <a:t>07/11/2023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53DD9A-210C-47A3-9526-D12501393016}" type="slidenum">
              <a:rPr lang="en-GB" smtClean="0"/>
              <a:t>‹#›</a:t>
            </a:fld>
            <a:endParaRPr lang="en-GB"/>
          </a:p>
        </p:txBody>
      </p:sp>
    </p:spTree>
    <p:extLst>
      <p:ext uri="{BB962C8B-B14F-4D97-AF65-F5344CB8AC3E}">
        <p14:creationId xmlns:p14="http://schemas.microsoft.com/office/powerpoint/2010/main" val="29688131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72E287BB-3086-4210-9121-C8814C0F308E}" type="datetimeFigureOut">
              <a:rPr lang="en-GB" smtClean="0"/>
              <a:t>07/11/2023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53DD9A-210C-47A3-9526-D12501393016}" type="slidenum">
              <a:rPr lang="en-GB" smtClean="0"/>
              <a:t>‹#›</a:t>
            </a:fld>
            <a:endParaRPr lang="en-GB"/>
          </a:p>
        </p:txBody>
      </p:sp>
    </p:spTree>
    <p:extLst>
      <p:ext uri="{BB962C8B-B14F-4D97-AF65-F5344CB8AC3E}">
        <p14:creationId xmlns:p14="http://schemas.microsoft.com/office/powerpoint/2010/main" val="375559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2923696"/>
          </a:xfrm>
          <a:prstGeom prst="rect">
            <a:avLst/>
          </a:prstGeom>
        </p:spPr>
      </p:pic>
    </p:spTree>
    <p:extLst>
      <p:ext uri="{BB962C8B-B14F-4D97-AF65-F5344CB8AC3E}">
        <p14:creationId xmlns:p14="http://schemas.microsoft.com/office/powerpoint/2010/main" val="701176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72E287BB-3086-4210-9121-C8814C0F308E}" type="datetimeFigureOut">
              <a:rPr lang="en-GB" smtClean="0"/>
              <a:t>07/11/2023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53DD9A-210C-47A3-9526-D12501393016}" type="slidenum">
              <a:rPr lang="en-GB" smtClean="0"/>
              <a:t>‹#›</a:t>
            </a:fld>
            <a:endParaRPr lang="en-GB"/>
          </a:p>
        </p:txBody>
      </p:sp>
    </p:spTree>
    <p:extLst>
      <p:ext uri="{BB962C8B-B14F-4D97-AF65-F5344CB8AC3E}">
        <p14:creationId xmlns:p14="http://schemas.microsoft.com/office/powerpoint/2010/main" val="4219599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solidFill>
                <a:srgbClr val="000000"/>
              </a:solidFill>
              <a:latin typeface="Times New Roman" pitchFamily="18" charset="0"/>
              <a:cs typeface="Arial"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fld id="{72E287BB-3086-4210-9121-C8814C0F308E}" type="datetimeFigureOut">
              <a:rPr lang="en-GB" smtClean="0"/>
              <a:t>07/11/2023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53DD9A-210C-47A3-9526-D12501393016}" type="slidenum">
              <a:rPr lang="en-GB" smtClean="0"/>
              <a:t>‹#›</a:t>
            </a:fld>
            <a:endParaRPr lang="en-GB"/>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1377314"/>
          </a:xfrm>
          <a:prstGeom prst="rect">
            <a:avLst/>
          </a:prstGeom>
        </p:spPr>
      </p:pic>
    </p:spTree>
    <p:extLst>
      <p:ext uri="{BB962C8B-B14F-4D97-AF65-F5344CB8AC3E}">
        <p14:creationId xmlns:p14="http://schemas.microsoft.com/office/powerpoint/2010/main" val="1468541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72E287BB-3086-4210-9121-C8814C0F308E}" type="datetimeFigureOut">
              <a:rPr lang="en-GB" smtClean="0"/>
              <a:t>07/11/2023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F153DD9A-210C-47A3-9526-D12501393016}" type="slidenum">
              <a:rPr lang="en-GB" smtClean="0"/>
              <a:t>‹#›</a:t>
            </a:fld>
            <a:endParaRPr lang="en-GB"/>
          </a:p>
        </p:txBody>
      </p:sp>
    </p:spTree>
    <p:extLst>
      <p:ext uri="{BB962C8B-B14F-4D97-AF65-F5344CB8AC3E}">
        <p14:creationId xmlns:p14="http://schemas.microsoft.com/office/powerpoint/2010/main" val="244355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72E287BB-3086-4210-9121-C8814C0F308E}" type="datetimeFigureOut">
              <a:rPr lang="en-GB" smtClean="0"/>
              <a:t>07/11/2023</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F153DD9A-210C-47A3-9526-D12501393016}" type="slidenum">
              <a:rPr lang="en-GB" smtClean="0"/>
              <a:t>‹#›</a:t>
            </a:fld>
            <a:endParaRPr lang="en-GB"/>
          </a:p>
        </p:txBody>
      </p:sp>
    </p:spTree>
    <p:extLst>
      <p:ext uri="{BB962C8B-B14F-4D97-AF65-F5344CB8AC3E}">
        <p14:creationId xmlns:p14="http://schemas.microsoft.com/office/powerpoint/2010/main" val="1497141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72E287BB-3086-4210-9121-C8814C0F308E}" type="datetimeFigureOut">
              <a:rPr lang="en-GB" smtClean="0"/>
              <a:t>07/11/2023</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F153DD9A-210C-47A3-9526-D12501393016}" type="slidenum">
              <a:rPr lang="en-GB" smtClean="0"/>
              <a:t>‹#›</a:t>
            </a:fld>
            <a:endParaRPr lang="en-GB"/>
          </a:p>
        </p:txBody>
      </p:sp>
    </p:spTree>
    <p:extLst>
      <p:ext uri="{BB962C8B-B14F-4D97-AF65-F5344CB8AC3E}">
        <p14:creationId xmlns:p14="http://schemas.microsoft.com/office/powerpoint/2010/main" val="182200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72E287BB-3086-4210-9121-C8814C0F308E}" type="datetimeFigureOut">
              <a:rPr lang="en-GB" smtClean="0"/>
              <a:t>07/11/2023</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F153DD9A-210C-47A3-9526-D12501393016}" type="slidenum">
              <a:rPr lang="en-GB" smtClean="0"/>
              <a:t>‹#›</a:t>
            </a:fld>
            <a:endParaRPr lang="en-GB"/>
          </a:p>
        </p:txBody>
      </p:sp>
    </p:spTree>
    <p:extLst>
      <p:ext uri="{BB962C8B-B14F-4D97-AF65-F5344CB8AC3E}">
        <p14:creationId xmlns:p14="http://schemas.microsoft.com/office/powerpoint/2010/main" val="2585342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fld id="{72E287BB-3086-4210-9121-C8814C0F308E}" type="datetimeFigureOut">
              <a:rPr lang="en-GB" smtClean="0"/>
              <a:t>07/11/2023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F153DD9A-210C-47A3-9526-D12501393016}" type="slidenum">
              <a:rPr lang="en-GB" smtClean="0"/>
              <a:t>‹#›</a:t>
            </a:fld>
            <a:endParaRPr lang="en-GB"/>
          </a:p>
        </p:txBody>
      </p:sp>
    </p:spTree>
    <p:extLst>
      <p:ext uri="{BB962C8B-B14F-4D97-AF65-F5344CB8AC3E}">
        <p14:creationId xmlns:p14="http://schemas.microsoft.com/office/powerpoint/2010/main" val="20818455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12200467"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72E287BB-3086-4210-9121-C8814C0F308E}" type="datetimeFigureOut">
              <a:rPr lang="en-GB" smtClean="0"/>
              <a:t>07/11/2023</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F153DD9A-210C-47A3-9526-D12501393016}" type="slidenum">
              <a:rPr lang="en-GB" smtClean="0"/>
              <a:t>‹#›</a:t>
            </a:fld>
            <a:endParaRPr lang="en-GB"/>
          </a:p>
        </p:txBody>
      </p:sp>
    </p:spTree>
    <p:extLst>
      <p:ext uri="{BB962C8B-B14F-4D97-AF65-F5344CB8AC3E}">
        <p14:creationId xmlns:p14="http://schemas.microsoft.com/office/powerpoint/2010/main" val="16418000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HEBCI Refresher</a:t>
            </a:r>
          </a:p>
        </p:txBody>
      </p:sp>
      <p:sp>
        <p:nvSpPr>
          <p:cNvPr id="4" name="Subtitle 3"/>
          <p:cNvSpPr>
            <a:spLocks noGrp="1"/>
          </p:cNvSpPr>
          <p:nvPr>
            <p:ph type="subTitle" idx="1"/>
          </p:nvPr>
        </p:nvSpPr>
        <p:spPr/>
        <p:txBody>
          <a:bodyPr/>
          <a:lstStyle/>
          <a:p>
            <a:r>
              <a:rPr lang="en-GB" dirty="0"/>
              <a:t>Wednesday 18</a:t>
            </a:r>
            <a:r>
              <a:rPr lang="en-GB" baseline="30000" dirty="0"/>
              <a:t>th</a:t>
            </a:r>
            <a:r>
              <a:rPr lang="en-GB" dirty="0"/>
              <a:t> October 2023</a:t>
            </a:r>
          </a:p>
          <a:p>
            <a:r>
              <a:rPr lang="en-GB" dirty="0"/>
              <a:t>Mark Bobe</a:t>
            </a:r>
          </a:p>
        </p:txBody>
      </p:sp>
    </p:spTree>
    <p:extLst>
      <p:ext uri="{BB962C8B-B14F-4D97-AF65-F5344CB8AC3E}">
        <p14:creationId xmlns:p14="http://schemas.microsoft.com/office/powerpoint/2010/main" val="252513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1C651-1F2D-3AEA-812A-B591028DF75D}"/>
              </a:ext>
            </a:extLst>
          </p:cNvPr>
          <p:cNvSpPr>
            <a:spLocks noGrp="1"/>
          </p:cNvSpPr>
          <p:nvPr>
            <p:ph type="title"/>
          </p:nvPr>
        </p:nvSpPr>
        <p:spPr/>
        <p:txBody>
          <a:bodyPr/>
          <a:lstStyle/>
          <a:p>
            <a:r>
              <a:rPr lang="en-US" dirty="0"/>
              <a:t>Collaborative Research (2)</a:t>
            </a:r>
          </a:p>
        </p:txBody>
      </p:sp>
      <p:sp>
        <p:nvSpPr>
          <p:cNvPr id="3" name="Content Placeholder 2">
            <a:extLst>
              <a:ext uri="{FF2B5EF4-FFF2-40B4-BE49-F238E27FC236}">
                <a16:creationId xmlns:a16="http://schemas.microsoft.com/office/drawing/2014/main" id="{DDF96A98-30A4-43FA-5DD4-0B3261591C00}"/>
              </a:ext>
            </a:extLst>
          </p:cNvPr>
          <p:cNvSpPr>
            <a:spLocks noGrp="1"/>
          </p:cNvSpPr>
          <p:nvPr>
            <p:ph idx="1"/>
          </p:nvPr>
        </p:nvSpPr>
        <p:spPr/>
        <p:txBody>
          <a:bodyPr/>
          <a:lstStyle/>
          <a:p>
            <a:r>
              <a:rPr lang="en-US" sz="2000" dirty="0"/>
              <a:t>Other UK Government departments </a:t>
            </a:r>
          </a:p>
          <a:p>
            <a:pPr lvl="1"/>
            <a:r>
              <a:rPr lang="en-US" sz="2000" dirty="0"/>
              <a:t>includes income from all government departments and Innovate UK (including income from Knowledge Transfer Partnerships (KTPs)) should be included under this sub-head. </a:t>
            </a:r>
          </a:p>
          <a:p>
            <a:r>
              <a:rPr lang="en-US" sz="2000" dirty="0"/>
              <a:t>EU Government</a:t>
            </a:r>
          </a:p>
          <a:p>
            <a:pPr lvl="1"/>
            <a:r>
              <a:rPr lang="en-US" sz="2000" dirty="0"/>
              <a:t>includes all research income from all government bodies operating in the EU, which includes the European Commission but excludes bodies in the UK.</a:t>
            </a:r>
          </a:p>
          <a:p>
            <a:r>
              <a:rPr lang="en-US" sz="2000" dirty="0"/>
              <a:t>Other </a:t>
            </a:r>
          </a:p>
          <a:p>
            <a:pPr lvl="1"/>
            <a:r>
              <a:rPr lang="en-US" sz="2000" dirty="0"/>
              <a:t>    includes charities, public and not-for-profit </a:t>
            </a:r>
            <a:r>
              <a:rPr lang="en-US" sz="2000" dirty="0" err="1"/>
              <a:t>organisations</a:t>
            </a:r>
            <a:r>
              <a:rPr lang="en-US" sz="2000" dirty="0"/>
              <a:t> as well as commercial businesses. This Sub-head can include non-EU funding and charities who are not registered in the UK.</a:t>
            </a:r>
          </a:p>
        </p:txBody>
      </p:sp>
    </p:spTree>
    <p:extLst>
      <p:ext uri="{BB962C8B-B14F-4D97-AF65-F5344CB8AC3E}">
        <p14:creationId xmlns:p14="http://schemas.microsoft.com/office/powerpoint/2010/main" val="2715783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68BBB-6089-EF7B-CEA2-F55F058F039F}"/>
              </a:ext>
            </a:extLst>
          </p:cNvPr>
          <p:cNvSpPr>
            <a:spLocks noGrp="1"/>
          </p:cNvSpPr>
          <p:nvPr>
            <p:ph type="title"/>
          </p:nvPr>
        </p:nvSpPr>
        <p:spPr/>
        <p:txBody>
          <a:bodyPr/>
          <a:lstStyle/>
          <a:p>
            <a:r>
              <a:rPr lang="en-US" dirty="0"/>
              <a:t>Worked Example 1</a:t>
            </a:r>
          </a:p>
        </p:txBody>
      </p:sp>
      <p:sp>
        <p:nvSpPr>
          <p:cNvPr id="3" name="Content Placeholder 2">
            <a:extLst>
              <a:ext uri="{FF2B5EF4-FFF2-40B4-BE49-F238E27FC236}">
                <a16:creationId xmlns:a16="http://schemas.microsoft.com/office/drawing/2014/main" id="{641DB44A-53EC-3078-DA2E-2469A6AE3A19}"/>
              </a:ext>
            </a:extLst>
          </p:cNvPr>
          <p:cNvSpPr>
            <a:spLocks noGrp="1"/>
          </p:cNvSpPr>
          <p:nvPr>
            <p:ph idx="1"/>
          </p:nvPr>
        </p:nvSpPr>
        <p:spPr/>
        <p:txBody>
          <a:bodyPr/>
          <a:lstStyle/>
          <a:p>
            <a:r>
              <a:rPr lang="en-GB" sz="2000" b="0" i="0" u="none" strike="noStrike" dirty="0">
                <a:solidFill>
                  <a:srgbClr val="212121"/>
                </a:solidFill>
                <a:effectLst/>
                <a:latin typeface="Calibri" panose="020F0502020204030204" pitchFamily="34" charset="0"/>
              </a:rPr>
              <a:t>Ref. No: 76340</a:t>
            </a:r>
            <a:br>
              <a:rPr lang="en-GB" sz="2000" dirty="0"/>
            </a:br>
            <a:r>
              <a:rPr lang="en-GB" sz="2000" b="0" i="0" u="none" strike="noStrike" dirty="0">
                <a:solidFill>
                  <a:srgbClr val="212121"/>
                </a:solidFill>
                <a:effectLst/>
                <a:latin typeface="Calibri" panose="020F0502020204030204" pitchFamily="34" charset="0"/>
              </a:rPr>
              <a:t>Department: Institute for Employment Research</a:t>
            </a:r>
            <a:br>
              <a:rPr lang="en-GB" sz="2000" dirty="0"/>
            </a:br>
            <a:r>
              <a:rPr lang="en-GB" sz="2000" b="0" i="0" u="none" strike="noStrike" dirty="0">
                <a:solidFill>
                  <a:srgbClr val="212121"/>
                </a:solidFill>
                <a:effectLst/>
                <a:latin typeface="Calibri" panose="020F0502020204030204" pitchFamily="34" charset="0"/>
              </a:rPr>
              <a:t>PI: </a:t>
            </a:r>
            <a:r>
              <a:rPr lang="en-GB" sz="2000" b="0" i="0" u="none" strike="noStrike" dirty="0" err="1">
                <a:solidFill>
                  <a:srgbClr val="212121"/>
                </a:solidFill>
                <a:effectLst/>
                <a:latin typeface="Calibri" panose="020F0502020204030204" pitchFamily="34" charset="0"/>
              </a:rPr>
              <a:t>Jeisson</a:t>
            </a:r>
            <a:r>
              <a:rPr lang="en-GB" sz="2000" b="0" i="0" u="none" strike="noStrike" dirty="0">
                <a:solidFill>
                  <a:srgbClr val="212121"/>
                </a:solidFill>
                <a:effectLst/>
                <a:latin typeface="Calibri" panose="020F0502020204030204" pitchFamily="34" charset="0"/>
              </a:rPr>
              <a:t> </a:t>
            </a:r>
            <a:r>
              <a:rPr lang="en-GB" sz="2000" b="0" i="0" u="none" strike="noStrike" dirty="0" err="1">
                <a:solidFill>
                  <a:srgbClr val="212121"/>
                </a:solidFill>
                <a:effectLst/>
                <a:latin typeface="Calibri" panose="020F0502020204030204" pitchFamily="34" charset="0"/>
              </a:rPr>
              <a:t>CardenasRubio</a:t>
            </a:r>
            <a:br>
              <a:rPr lang="en-GB" sz="2000" dirty="0"/>
            </a:br>
            <a:r>
              <a:rPr lang="en-GB" sz="2000" b="0" i="0" u="none" strike="noStrike" dirty="0">
                <a:solidFill>
                  <a:srgbClr val="212121"/>
                </a:solidFill>
                <a:effectLst/>
                <a:latin typeface="Calibri" panose="020F0502020204030204" pitchFamily="34" charset="0"/>
              </a:rPr>
              <a:t>Title: Green jobs in the Midlands with a special focus on hydrogen related economic activity</a:t>
            </a:r>
            <a:br>
              <a:rPr lang="en-GB" sz="2000" dirty="0"/>
            </a:br>
            <a:r>
              <a:rPr lang="en-GB" sz="2000" b="0" i="0" u="none" strike="noStrike" dirty="0">
                <a:solidFill>
                  <a:srgbClr val="212121"/>
                </a:solidFill>
                <a:effectLst/>
                <a:latin typeface="Calibri" panose="020F0502020204030204" pitchFamily="34" charset="0"/>
              </a:rPr>
              <a:t>FUNDER: Funder: Black Country Consortium Ltd </a:t>
            </a:r>
            <a:br>
              <a:rPr lang="en-GB" sz="2000" dirty="0"/>
            </a:br>
            <a:r>
              <a:rPr lang="en-GB" sz="2000" b="0" i="0" u="none" strike="noStrike" dirty="0">
                <a:solidFill>
                  <a:srgbClr val="212121"/>
                </a:solidFill>
                <a:effectLst/>
                <a:latin typeface="Calibri" panose="020F0502020204030204" pitchFamily="34" charset="0"/>
              </a:rPr>
              <a:t>HESA Category: Other 9H</a:t>
            </a:r>
            <a:br>
              <a:rPr lang="en-GB" sz="2000" dirty="0"/>
            </a:br>
            <a:r>
              <a:rPr lang="en-GB" sz="2000" b="0" i="0" u="none" strike="noStrike" dirty="0">
                <a:solidFill>
                  <a:srgbClr val="212121"/>
                </a:solidFill>
                <a:effectLst/>
                <a:latin typeface="Calibri" panose="020F0502020204030204" pitchFamily="34" charset="0"/>
              </a:rPr>
              <a:t>HEBCI Category: Contract research: SMEs (SME)</a:t>
            </a:r>
          </a:p>
          <a:p>
            <a:r>
              <a:rPr lang="en-GB" sz="2000" dirty="0">
                <a:solidFill>
                  <a:srgbClr val="212121"/>
                </a:solidFill>
                <a:latin typeface="Calibri" panose="020F0502020204030204" pitchFamily="34" charset="0"/>
              </a:rPr>
              <a:t>Subsequently advised that funder was changing to Staffordshire University.</a:t>
            </a:r>
          </a:p>
          <a:p>
            <a:r>
              <a:rPr lang="en-GB" sz="2000" dirty="0"/>
              <a:t>Original and current funder acting as commissioner, not conduit.</a:t>
            </a:r>
          </a:p>
          <a:p>
            <a:r>
              <a:rPr lang="en-GB" sz="2000" dirty="0"/>
              <a:t>Not funding from public source for research WITH contributions from non-HEP</a:t>
            </a:r>
          </a:p>
          <a:p>
            <a:r>
              <a:rPr lang="en-GB" sz="2000" dirty="0"/>
              <a:t>Therefore Contract Research</a:t>
            </a:r>
          </a:p>
          <a:p>
            <a:r>
              <a:rPr lang="en-GB" sz="2000" dirty="0"/>
              <a:t>Category changed to: Contract Research non-commercial organisation</a:t>
            </a:r>
            <a:br>
              <a:rPr lang="en-GB" sz="2000" dirty="0"/>
            </a:br>
            <a:endParaRPr lang="en-US" sz="2000" dirty="0"/>
          </a:p>
        </p:txBody>
      </p:sp>
    </p:spTree>
    <p:extLst>
      <p:ext uri="{BB962C8B-B14F-4D97-AF65-F5344CB8AC3E}">
        <p14:creationId xmlns:p14="http://schemas.microsoft.com/office/powerpoint/2010/main" val="844372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68BBB-6089-EF7B-CEA2-F55F058F039F}"/>
              </a:ext>
            </a:extLst>
          </p:cNvPr>
          <p:cNvSpPr>
            <a:spLocks noGrp="1"/>
          </p:cNvSpPr>
          <p:nvPr>
            <p:ph type="title"/>
          </p:nvPr>
        </p:nvSpPr>
        <p:spPr/>
        <p:txBody>
          <a:bodyPr/>
          <a:lstStyle/>
          <a:p>
            <a:r>
              <a:rPr lang="en-US" dirty="0"/>
              <a:t>Worked Example 2</a:t>
            </a:r>
          </a:p>
        </p:txBody>
      </p:sp>
      <p:sp>
        <p:nvSpPr>
          <p:cNvPr id="3" name="Content Placeholder 2">
            <a:extLst>
              <a:ext uri="{FF2B5EF4-FFF2-40B4-BE49-F238E27FC236}">
                <a16:creationId xmlns:a16="http://schemas.microsoft.com/office/drawing/2014/main" id="{641DB44A-53EC-3078-DA2E-2469A6AE3A19}"/>
              </a:ext>
            </a:extLst>
          </p:cNvPr>
          <p:cNvSpPr>
            <a:spLocks noGrp="1"/>
          </p:cNvSpPr>
          <p:nvPr>
            <p:ph idx="1"/>
          </p:nvPr>
        </p:nvSpPr>
        <p:spPr/>
        <p:txBody>
          <a:bodyPr/>
          <a:lstStyle/>
          <a:p>
            <a:r>
              <a:rPr lang="en-GB" sz="2000" b="0" i="0" u="none" strike="noStrike" dirty="0">
                <a:solidFill>
                  <a:srgbClr val="1F497D"/>
                </a:solidFill>
                <a:effectLst/>
                <a:latin typeface="Calibri" panose="020F0502020204030204" pitchFamily="34" charset="0"/>
                <a:cs typeface="Calibri" panose="020F0502020204030204" pitchFamily="34" charset="0"/>
              </a:rPr>
              <a:t>R.ESWM.3780 – funder Meridian Limited, classed on the return as Commercial.</a:t>
            </a:r>
          </a:p>
          <a:p>
            <a:r>
              <a:rPr lang="en-GB" sz="2000" b="0" i="0" u="none" strike="noStrike" dirty="0">
                <a:solidFill>
                  <a:srgbClr val="1F497D"/>
                </a:solidFill>
                <a:effectLst/>
                <a:latin typeface="Calibri" panose="020F0502020204030204" pitchFamily="34" charset="0"/>
                <a:cs typeface="Calibri" panose="020F0502020204030204" pitchFamily="34" charset="0"/>
              </a:rPr>
              <a:t>Income invoiced to ZENZIC-UK Limited (formerly Meridian Mobility UK Ltd).</a:t>
            </a:r>
          </a:p>
          <a:p>
            <a:r>
              <a:rPr lang="en-GB" sz="2000" dirty="0">
                <a:solidFill>
                  <a:srgbClr val="1F497D"/>
                </a:solidFill>
                <a:latin typeface="Calibri" panose="020F0502020204030204" pitchFamily="34" charset="0"/>
                <a:cs typeface="Calibri" panose="020F0502020204030204" pitchFamily="34" charset="0"/>
              </a:rPr>
              <a:t>P</a:t>
            </a:r>
            <a:r>
              <a:rPr lang="en-GB" sz="2000" b="0" i="0" u="none" strike="noStrike" dirty="0">
                <a:solidFill>
                  <a:srgbClr val="1F497D"/>
                </a:solidFill>
                <a:effectLst/>
                <a:latin typeface="Calibri" panose="020F0502020204030204" pitchFamily="34" charset="0"/>
                <a:cs typeface="Calibri" panose="020F0502020204030204" pitchFamily="34" charset="0"/>
              </a:rPr>
              <a:t>arent company is Advanced Propulsion Centre UK Ltd (APC UK Ltd).</a:t>
            </a:r>
          </a:p>
          <a:p>
            <a:r>
              <a:rPr lang="en-GB" sz="2000" dirty="0">
                <a:latin typeface="Calibri" panose="020F0502020204030204" pitchFamily="34" charset="0"/>
                <a:cs typeface="Calibri" panose="020F0502020204030204" pitchFamily="34" charset="0"/>
              </a:rPr>
              <a:t>APC UK Ltd co-funds R&amp;D with industry, utilising Government funds. Collaborative Research Other Government Departments?</a:t>
            </a:r>
          </a:p>
          <a:p>
            <a:r>
              <a:rPr lang="en-GB" sz="2000" dirty="0">
                <a:latin typeface="Calibri" panose="020F0502020204030204" pitchFamily="34" charset="0"/>
                <a:cs typeface="Calibri" panose="020F0502020204030204" pitchFamily="34" charset="0"/>
              </a:rPr>
              <a:t>Turnover of APC in excess of £50m (not SME)</a:t>
            </a:r>
          </a:p>
          <a:p>
            <a:r>
              <a:rPr lang="en-GB" sz="2000" dirty="0">
                <a:latin typeface="Calibri" panose="020F0502020204030204" pitchFamily="34" charset="0"/>
                <a:cs typeface="Calibri" panose="020F0502020204030204" pitchFamily="34" charset="0"/>
              </a:rPr>
              <a:t>In this specific case contract was/is with Meridian Mobility, fully funded, therefore Contract Research non-SME</a:t>
            </a:r>
          </a:p>
          <a:p>
            <a:r>
              <a:rPr lang="en-GB" sz="2000" dirty="0">
                <a:latin typeface="Calibri" panose="020F0502020204030204" pitchFamily="34" charset="0"/>
                <a:cs typeface="Calibri" panose="020F0502020204030204" pitchFamily="34" charset="0"/>
              </a:rPr>
              <a:t>NOTE: Companies can change category from SME to non-SME in subsequent years (</a:t>
            </a:r>
            <a:r>
              <a:rPr lang="en-GB" sz="2000" dirty="0" err="1">
                <a:latin typeface="Calibri" panose="020F0502020204030204" pitchFamily="34" charset="0"/>
                <a:cs typeface="Calibri" panose="020F0502020204030204" pitchFamily="34" charset="0"/>
              </a:rPr>
              <a:t>eg</a:t>
            </a:r>
            <a:r>
              <a:rPr lang="en-GB" sz="2000" dirty="0">
                <a:latin typeface="Calibri" panose="020F0502020204030204" pitchFamily="34" charset="0"/>
                <a:cs typeface="Calibri" panose="020F0502020204030204" pitchFamily="34" charset="0"/>
              </a:rPr>
              <a:t> British Volt), they can also be taken over, reduce in size or indeed go out of business… Not always consistent across years.</a:t>
            </a:r>
            <a:br>
              <a:rPr lang="en-GB" sz="2000" dirty="0">
                <a:latin typeface="Calibri" panose="020F0502020204030204" pitchFamily="34" charset="0"/>
                <a:cs typeface="Calibri" panose="020F0502020204030204" pitchFamily="34" charset="0"/>
              </a:rPr>
            </a:b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52328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68BBB-6089-EF7B-CEA2-F55F058F039F}"/>
              </a:ext>
            </a:extLst>
          </p:cNvPr>
          <p:cNvSpPr>
            <a:spLocks noGrp="1"/>
          </p:cNvSpPr>
          <p:nvPr>
            <p:ph type="title"/>
          </p:nvPr>
        </p:nvSpPr>
        <p:spPr/>
        <p:txBody>
          <a:bodyPr/>
          <a:lstStyle/>
          <a:p>
            <a:r>
              <a:rPr lang="en-US" dirty="0"/>
              <a:t>Worked Example: BEIS Research Councils</a:t>
            </a:r>
          </a:p>
        </p:txBody>
      </p:sp>
      <p:sp>
        <p:nvSpPr>
          <p:cNvPr id="3" name="Content Placeholder 2">
            <a:extLst>
              <a:ext uri="{FF2B5EF4-FFF2-40B4-BE49-F238E27FC236}">
                <a16:creationId xmlns:a16="http://schemas.microsoft.com/office/drawing/2014/main" id="{641DB44A-53EC-3078-DA2E-2469A6AE3A19}"/>
              </a:ext>
            </a:extLst>
          </p:cNvPr>
          <p:cNvSpPr>
            <a:spLocks noGrp="1"/>
          </p:cNvSpPr>
          <p:nvPr>
            <p:ph idx="1"/>
          </p:nvPr>
        </p:nvSpPr>
        <p:spPr/>
        <p:txBody>
          <a:bodyPr/>
          <a:lstStyle/>
          <a:p>
            <a:r>
              <a:rPr lang="en-US" sz="2000" dirty="0">
                <a:highlight>
                  <a:srgbClr val="FFFF00"/>
                </a:highlight>
              </a:rPr>
              <a:t>research projects with public funding from at least one public body, and a material contribution from at least one external non-academic collaborator.</a:t>
            </a:r>
          </a:p>
          <a:p>
            <a:r>
              <a:rPr lang="en-GB" sz="2000" dirty="0">
                <a:latin typeface="Calibri" panose="020F0502020204030204" pitchFamily="34" charset="0"/>
                <a:cs typeface="Calibri" panose="020F0502020204030204" pitchFamily="34" charset="0"/>
              </a:rPr>
              <a:t>Research project – AWARDED 2022-23, from an UKRI RC. Had two collaborators (PI &amp; COI), Warwick based. No other contributing (cash or in-kind) collaborators.</a:t>
            </a:r>
          </a:p>
          <a:p>
            <a:r>
              <a:rPr lang="en-GB" sz="2000" dirty="0">
                <a:latin typeface="Calibri" panose="020F0502020204030204" pitchFamily="34" charset="0"/>
                <a:cs typeface="Calibri" panose="020F0502020204030204" pitchFamily="34" charset="0"/>
              </a:rPr>
              <a:t>On Ideate categorised as Collaborative research: BIS Research Councils (RC)</a:t>
            </a:r>
          </a:p>
          <a:p>
            <a:r>
              <a:rPr lang="en-GB" sz="2000" dirty="0">
                <a:latin typeface="Calibri" panose="020F0502020204030204" pitchFamily="34" charset="0"/>
                <a:cs typeface="Calibri" panose="020F0502020204030204" pitchFamily="34" charset="0"/>
              </a:rPr>
              <a:t>Is this correct?</a:t>
            </a:r>
          </a:p>
          <a:p>
            <a:pPr marL="0" indent="0">
              <a:buNone/>
            </a:pPr>
            <a:br>
              <a:rPr lang="en-GB" sz="2000" dirty="0">
                <a:latin typeface="Calibri" panose="020F0502020204030204" pitchFamily="34" charset="0"/>
                <a:cs typeface="Calibri" panose="020F0502020204030204" pitchFamily="34" charset="0"/>
              </a:rPr>
            </a:b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688486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68BBB-6089-EF7B-CEA2-F55F058F039F}"/>
              </a:ext>
            </a:extLst>
          </p:cNvPr>
          <p:cNvSpPr>
            <a:spLocks noGrp="1"/>
          </p:cNvSpPr>
          <p:nvPr>
            <p:ph type="title"/>
          </p:nvPr>
        </p:nvSpPr>
        <p:spPr/>
        <p:txBody>
          <a:bodyPr/>
          <a:lstStyle/>
          <a:p>
            <a:r>
              <a:rPr lang="en-US" dirty="0"/>
              <a:t>Worked Example: Collaborative Research Other Sources</a:t>
            </a:r>
          </a:p>
        </p:txBody>
      </p:sp>
      <p:sp>
        <p:nvSpPr>
          <p:cNvPr id="3" name="Content Placeholder 2">
            <a:extLst>
              <a:ext uri="{FF2B5EF4-FFF2-40B4-BE49-F238E27FC236}">
                <a16:creationId xmlns:a16="http://schemas.microsoft.com/office/drawing/2014/main" id="{641DB44A-53EC-3078-DA2E-2469A6AE3A19}"/>
              </a:ext>
            </a:extLst>
          </p:cNvPr>
          <p:cNvSpPr>
            <a:spLocks noGrp="1"/>
          </p:cNvSpPr>
          <p:nvPr>
            <p:ph idx="1"/>
          </p:nvPr>
        </p:nvSpPr>
        <p:spPr/>
        <p:txBody>
          <a:bodyPr/>
          <a:lstStyle/>
          <a:p>
            <a:r>
              <a:rPr lang="en-US" sz="2000" dirty="0">
                <a:highlight>
                  <a:srgbClr val="FFFF00"/>
                </a:highlight>
              </a:rPr>
              <a:t>research projects with public funding from at least one public body, and a material contribution from at least one external non-academic collaborator.</a:t>
            </a:r>
          </a:p>
          <a:p>
            <a:r>
              <a:rPr lang="en-GB" sz="2000" dirty="0">
                <a:latin typeface="Calibri" panose="020F0502020204030204" pitchFamily="34" charset="0"/>
                <a:cs typeface="Calibri" panose="020F0502020204030204" pitchFamily="34" charset="0"/>
              </a:rPr>
              <a:t>2022-23 Award from EPSRC: EPSRC Core Equipment Award (institutional)</a:t>
            </a:r>
          </a:p>
          <a:p>
            <a:r>
              <a:rPr lang="en-GB" sz="2000" dirty="0">
                <a:latin typeface="Calibri" panose="020F0502020204030204" pitchFamily="34" charset="0"/>
                <a:cs typeface="Calibri" panose="020F0502020204030204" pitchFamily="34" charset="0"/>
              </a:rPr>
              <a:t>Contribution from one public body (EPSRC), listed as: Collaborative research: Other UK government depts (Gov)</a:t>
            </a:r>
          </a:p>
          <a:p>
            <a:r>
              <a:rPr lang="en-GB" sz="2000" dirty="0">
                <a:latin typeface="Calibri" panose="020F0502020204030204" pitchFamily="34" charset="0"/>
                <a:cs typeface="Calibri" panose="020F0502020204030204" pitchFamily="34" charset="0"/>
              </a:rPr>
              <a:t>Is this correct?</a:t>
            </a:r>
          </a:p>
          <a:p>
            <a:r>
              <a:rPr lang="en-GB" sz="2000" dirty="0">
                <a:latin typeface="Calibri" panose="020F0502020204030204" pitchFamily="34" charset="0"/>
                <a:cs typeface="Calibri" panose="020F0502020204030204" pitchFamily="34" charset="0"/>
              </a:rPr>
              <a:t>What additional information could we use to confirm this?</a:t>
            </a:r>
            <a:br>
              <a:rPr lang="en-GB" sz="2000" dirty="0">
                <a:latin typeface="Calibri" panose="020F0502020204030204" pitchFamily="34" charset="0"/>
                <a:cs typeface="Calibri" panose="020F0502020204030204" pitchFamily="34" charset="0"/>
              </a:rPr>
            </a:b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23074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68BBB-6089-EF7B-CEA2-F55F058F039F}"/>
              </a:ext>
            </a:extLst>
          </p:cNvPr>
          <p:cNvSpPr>
            <a:spLocks noGrp="1"/>
          </p:cNvSpPr>
          <p:nvPr>
            <p:ph type="title"/>
          </p:nvPr>
        </p:nvSpPr>
        <p:spPr/>
        <p:txBody>
          <a:bodyPr/>
          <a:lstStyle/>
          <a:p>
            <a:r>
              <a:rPr lang="en-US" dirty="0"/>
              <a:t>Worked Example: Collaborative research: Other UK government departments</a:t>
            </a:r>
          </a:p>
        </p:txBody>
      </p:sp>
      <p:sp>
        <p:nvSpPr>
          <p:cNvPr id="3" name="Content Placeholder 2">
            <a:extLst>
              <a:ext uri="{FF2B5EF4-FFF2-40B4-BE49-F238E27FC236}">
                <a16:creationId xmlns:a16="http://schemas.microsoft.com/office/drawing/2014/main" id="{641DB44A-53EC-3078-DA2E-2469A6AE3A19}"/>
              </a:ext>
            </a:extLst>
          </p:cNvPr>
          <p:cNvSpPr>
            <a:spLocks noGrp="1"/>
          </p:cNvSpPr>
          <p:nvPr>
            <p:ph idx="1"/>
          </p:nvPr>
        </p:nvSpPr>
        <p:spPr/>
        <p:txBody>
          <a:bodyPr/>
          <a:lstStyle/>
          <a:p>
            <a:r>
              <a:rPr lang="en-US" sz="2000" dirty="0">
                <a:highlight>
                  <a:srgbClr val="FFFF00"/>
                </a:highlight>
              </a:rPr>
              <a:t>research projects with public funding from at least one public body, and a material contribution from at least one external non-academic collaborator.</a:t>
            </a:r>
          </a:p>
          <a:p>
            <a:r>
              <a:rPr lang="en-GB" sz="2000" dirty="0">
                <a:latin typeface="Calibri" panose="020F0502020204030204" pitchFamily="34" charset="0"/>
                <a:cs typeface="Calibri" panose="020F0502020204030204" pitchFamily="34" charset="0"/>
              </a:rPr>
              <a:t>Award with funder listed as: UKRI C/O UK SHARED BUSINESS</a:t>
            </a:r>
          </a:p>
          <a:p>
            <a:r>
              <a:rPr lang="en-GB" sz="2000" dirty="0">
                <a:latin typeface="Calibri" panose="020F0502020204030204" pitchFamily="34" charset="0"/>
                <a:cs typeface="Calibri" panose="020F0502020204030204" pitchFamily="34" charset="0"/>
              </a:rPr>
              <a:t>Bonus Question: What is this for?</a:t>
            </a:r>
          </a:p>
          <a:p>
            <a:r>
              <a:rPr lang="en-GB" sz="2000" dirty="0">
                <a:latin typeface="Calibri" panose="020F0502020204030204" pitchFamily="34" charset="0"/>
                <a:cs typeface="Calibri" panose="020F0502020204030204" pitchFamily="34" charset="0"/>
              </a:rPr>
              <a:t>What information would I need to confirm the correct categorisation?</a:t>
            </a:r>
            <a:br>
              <a:rPr lang="en-GB" sz="2000" dirty="0">
                <a:latin typeface="Calibri" panose="020F0502020204030204" pitchFamily="34" charset="0"/>
                <a:cs typeface="Calibri" panose="020F0502020204030204" pitchFamily="34" charset="0"/>
              </a:rPr>
            </a:b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67581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92A32-1C78-ECB2-5CD1-F7C8DDF53E93}"/>
              </a:ext>
            </a:extLst>
          </p:cNvPr>
          <p:cNvSpPr>
            <a:spLocks noGrp="1"/>
          </p:cNvSpPr>
          <p:nvPr>
            <p:ph type="title"/>
          </p:nvPr>
        </p:nvSpPr>
        <p:spPr/>
        <p:txBody>
          <a:bodyPr/>
          <a:lstStyle/>
          <a:p>
            <a:pPr algn="ctr"/>
            <a:r>
              <a:rPr lang="en-US" dirty="0"/>
              <a:t>Purpose of the Higher Education-Business and Community Interaction Survey</a:t>
            </a:r>
          </a:p>
        </p:txBody>
      </p:sp>
      <p:sp>
        <p:nvSpPr>
          <p:cNvPr id="3" name="Content Placeholder 2">
            <a:extLst>
              <a:ext uri="{FF2B5EF4-FFF2-40B4-BE49-F238E27FC236}">
                <a16:creationId xmlns:a16="http://schemas.microsoft.com/office/drawing/2014/main" id="{C7232437-A46B-74EC-B013-756F7F829A56}"/>
              </a:ext>
            </a:extLst>
          </p:cNvPr>
          <p:cNvSpPr>
            <a:spLocks noGrp="1"/>
          </p:cNvSpPr>
          <p:nvPr>
            <p:ph idx="1"/>
          </p:nvPr>
        </p:nvSpPr>
        <p:spPr>
          <a:xfrm>
            <a:off x="914400" y="1660849"/>
            <a:ext cx="10363200" cy="4114800"/>
          </a:xfrm>
        </p:spPr>
        <p:txBody>
          <a:bodyPr/>
          <a:lstStyle/>
          <a:p>
            <a:r>
              <a:rPr lang="en-US" sz="1800" dirty="0"/>
              <a:t>To provide data on the continuing development of interaction between higher education providers (HEPs) and business and the wider community </a:t>
            </a:r>
          </a:p>
          <a:p>
            <a:endParaRPr lang="en-US" sz="1800" dirty="0"/>
          </a:p>
          <a:p>
            <a:r>
              <a:rPr lang="en-US" sz="1800" dirty="0"/>
              <a:t>To provide reliable and relevant information to support the continued public funding of knowledge exchange (KE) activity in the UK </a:t>
            </a:r>
          </a:p>
          <a:p>
            <a:endParaRPr lang="en-US" sz="1800" dirty="0"/>
          </a:p>
          <a:p>
            <a:r>
              <a:rPr lang="en-US" sz="1800" dirty="0"/>
              <a:t>To give HEPs good benchmarking and management information</a:t>
            </a:r>
          </a:p>
          <a:p>
            <a:endParaRPr lang="en-US" sz="1800" dirty="0"/>
          </a:p>
          <a:p>
            <a:r>
              <a:rPr lang="en-US" sz="1800" dirty="0"/>
              <a:t>To develop a source of indicators at the level of the individual HEP, some of which can be used to inform funding bodies’ allocations of continued funding </a:t>
            </a:r>
          </a:p>
          <a:p>
            <a:endParaRPr lang="en-US" sz="1800" dirty="0"/>
          </a:p>
          <a:p>
            <a:r>
              <a:rPr lang="en-US" sz="1800" dirty="0"/>
              <a:t>To gain a UK-wide perspective in knowledge exchange and to highlight any significant differences across the four UK nations.</a:t>
            </a:r>
          </a:p>
        </p:txBody>
      </p:sp>
    </p:spTree>
    <p:extLst>
      <p:ext uri="{BB962C8B-B14F-4D97-AF65-F5344CB8AC3E}">
        <p14:creationId xmlns:p14="http://schemas.microsoft.com/office/powerpoint/2010/main" val="33048839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2B219-135E-3A64-44F7-9A331CD36FA3}"/>
              </a:ext>
            </a:extLst>
          </p:cNvPr>
          <p:cNvSpPr>
            <a:spLocks noGrp="1"/>
          </p:cNvSpPr>
          <p:nvPr>
            <p:ph type="title"/>
          </p:nvPr>
        </p:nvSpPr>
        <p:spPr/>
        <p:txBody>
          <a:bodyPr/>
          <a:lstStyle/>
          <a:p>
            <a:r>
              <a:rPr lang="en-US" dirty="0"/>
              <a:t>Reasons to collect HE-BCI data</a:t>
            </a:r>
          </a:p>
        </p:txBody>
      </p:sp>
      <p:sp>
        <p:nvSpPr>
          <p:cNvPr id="3" name="Content Placeholder 2">
            <a:extLst>
              <a:ext uri="{FF2B5EF4-FFF2-40B4-BE49-F238E27FC236}">
                <a16:creationId xmlns:a16="http://schemas.microsoft.com/office/drawing/2014/main" id="{5721662A-4EB2-B0E2-9F14-0317F3A30DF6}"/>
              </a:ext>
            </a:extLst>
          </p:cNvPr>
          <p:cNvSpPr>
            <a:spLocks noGrp="1"/>
          </p:cNvSpPr>
          <p:nvPr>
            <p:ph idx="1"/>
          </p:nvPr>
        </p:nvSpPr>
        <p:spPr/>
        <p:txBody>
          <a:bodyPr/>
          <a:lstStyle/>
          <a:p>
            <a:r>
              <a:rPr lang="en-US" dirty="0"/>
              <a:t>To assist in the production of knowledge exchange activity information.</a:t>
            </a:r>
          </a:p>
          <a:p>
            <a:r>
              <a:rPr lang="en-US" dirty="0"/>
              <a:t>To assist in the production of management information.</a:t>
            </a:r>
          </a:p>
          <a:p>
            <a:r>
              <a:rPr lang="en-US" dirty="0"/>
              <a:t>To support policy development.</a:t>
            </a:r>
          </a:p>
          <a:p>
            <a:r>
              <a:rPr lang="en-US" dirty="0"/>
              <a:t>To provide metrics to drive the allocation of public </a:t>
            </a:r>
          </a:p>
          <a:p>
            <a:r>
              <a:rPr lang="en-US" dirty="0"/>
              <a:t>To further develop HEPs' infrastructure in this area.</a:t>
            </a:r>
          </a:p>
        </p:txBody>
      </p:sp>
    </p:spTree>
    <p:extLst>
      <p:ext uri="{BB962C8B-B14F-4D97-AF65-F5344CB8AC3E}">
        <p14:creationId xmlns:p14="http://schemas.microsoft.com/office/powerpoint/2010/main" val="8055221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A26D5-532C-5394-7C78-65A2A2D791B5}"/>
              </a:ext>
            </a:extLst>
          </p:cNvPr>
          <p:cNvSpPr>
            <a:spLocks noGrp="1"/>
          </p:cNvSpPr>
          <p:nvPr>
            <p:ph type="title"/>
          </p:nvPr>
        </p:nvSpPr>
        <p:spPr/>
        <p:txBody>
          <a:bodyPr/>
          <a:lstStyle/>
          <a:p>
            <a:r>
              <a:rPr lang="en-US" dirty="0"/>
              <a:t>Statutory requirements</a:t>
            </a:r>
          </a:p>
        </p:txBody>
      </p:sp>
      <p:sp>
        <p:nvSpPr>
          <p:cNvPr id="3" name="Content Placeholder 2">
            <a:extLst>
              <a:ext uri="{FF2B5EF4-FFF2-40B4-BE49-F238E27FC236}">
                <a16:creationId xmlns:a16="http://schemas.microsoft.com/office/drawing/2014/main" id="{AD0420E3-DE4B-4C82-C772-6F399E24D0E9}"/>
              </a:ext>
            </a:extLst>
          </p:cNvPr>
          <p:cNvSpPr>
            <a:spLocks noGrp="1"/>
          </p:cNvSpPr>
          <p:nvPr>
            <p:ph idx="1"/>
          </p:nvPr>
        </p:nvSpPr>
        <p:spPr/>
        <p:txBody>
          <a:bodyPr/>
          <a:lstStyle/>
          <a:p>
            <a:r>
              <a:rPr lang="en-US" sz="1800" dirty="0"/>
              <a:t>The HE-BCI record is collected in line with statutory requirements from all HE providers in Wales, Scotland and Northern Ireland, and in line with statutory requirements from all approved (fee cap) providers in England.</a:t>
            </a:r>
          </a:p>
          <a:p>
            <a:endParaRPr lang="en-US" sz="1800" dirty="0"/>
          </a:p>
          <a:p>
            <a:r>
              <a:rPr lang="en-US" sz="1800" dirty="0"/>
              <a:t>The HE-BCI record covers a range of activities: from the </a:t>
            </a:r>
            <a:r>
              <a:rPr lang="en-US" sz="1800" dirty="0" err="1"/>
              <a:t>commercialisation</a:t>
            </a:r>
            <a:r>
              <a:rPr lang="en-US" sz="1800" dirty="0"/>
              <a:t> of new knowledge, through to the delivery of professional training, consultancy and services, to activities intended to have direct social benefits. ‘Business' in this context refers to both public and private sector partners of all sizes and sectors, with which HEPs have interactions.</a:t>
            </a:r>
          </a:p>
          <a:p>
            <a:endParaRPr lang="en-US" sz="1800" dirty="0"/>
          </a:p>
          <a:p>
            <a:r>
              <a:rPr lang="en-US" sz="1800" dirty="0"/>
              <a:t>The HE-BCI record is seeking to collect interactions between UK HEPs and businesses and the wider community. This excludes interactions between a UK HEP and their constituent parts, colleges or corporate group, or with another UK HEP, regardless of whether in the UK or overseas. </a:t>
            </a:r>
          </a:p>
        </p:txBody>
      </p:sp>
    </p:spTree>
    <p:extLst>
      <p:ext uri="{BB962C8B-B14F-4D97-AF65-F5344CB8AC3E}">
        <p14:creationId xmlns:p14="http://schemas.microsoft.com/office/powerpoint/2010/main" val="2148217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9E7C1-DAF7-3C53-F7D7-9C0E9AFD24B2}"/>
              </a:ext>
            </a:extLst>
          </p:cNvPr>
          <p:cNvSpPr>
            <a:spLocks noGrp="1"/>
          </p:cNvSpPr>
          <p:nvPr>
            <p:ph type="title"/>
          </p:nvPr>
        </p:nvSpPr>
        <p:spPr/>
        <p:txBody>
          <a:bodyPr/>
          <a:lstStyle/>
          <a:p>
            <a:r>
              <a:rPr lang="en-US" dirty="0"/>
              <a:t>Small and medium-sized enterprise</a:t>
            </a:r>
          </a:p>
        </p:txBody>
      </p:sp>
      <p:sp>
        <p:nvSpPr>
          <p:cNvPr id="3" name="Content Placeholder 2">
            <a:extLst>
              <a:ext uri="{FF2B5EF4-FFF2-40B4-BE49-F238E27FC236}">
                <a16:creationId xmlns:a16="http://schemas.microsoft.com/office/drawing/2014/main" id="{554B5A5D-C063-9482-DA72-018F97CF3F9A}"/>
              </a:ext>
            </a:extLst>
          </p:cNvPr>
          <p:cNvSpPr>
            <a:spLocks noGrp="1"/>
          </p:cNvSpPr>
          <p:nvPr>
            <p:ph idx="1"/>
          </p:nvPr>
        </p:nvSpPr>
        <p:spPr/>
        <p:txBody>
          <a:bodyPr/>
          <a:lstStyle/>
          <a:p>
            <a:r>
              <a:rPr lang="en-US" sz="1800" dirty="0"/>
              <a:t>employ fewer than 250 employees worldwide (including partners and executive directors), and</a:t>
            </a:r>
          </a:p>
          <a:p>
            <a:endParaRPr lang="en-US" sz="1800" dirty="0"/>
          </a:p>
          <a:p>
            <a:r>
              <a:rPr lang="en-US" sz="1800" dirty="0"/>
              <a:t>has either an annual turnover not exceeding 50m euros, or an annual balance sheet total not exceeding 43m euros, and</a:t>
            </a:r>
          </a:p>
          <a:p>
            <a:endParaRPr lang="en-US" sz="1800" dirty="0"/>
          </a:p>
          <a:p>
            <a:r>
              <a:rPr lang="en-US" sz="1800" dirty="0"/>
              <a:t>conforms to the following independence criteria:</a:t>
            </a:r>
          </a:p>
          <a:p>
            <a:endParaRPr lang="en-US" sz="1800" dirty="0"/>
          </a:p>
          <a:p>
            <a:r>
              <a:rPr lang="en-US" sz="1800" dirty="0"/>
              <a:t>An enterprise is considered independent unless 25% or more of the capital or of the voting rights is owned by an enterprise falling outside the definition of an SME whichever may apply, or jointly by several such enterprises. (This ceiling may be exceeded if the enterprise is held by public investment corporations, venture capital companies or institutional investors, provided no control is exercised either individually or jointly, or if the capital is spread in such a way that it is not possible to determine by whom it is held).</a:t>
            </a:r>
          </a:p>
        </p:txBody>
      </p:sp>
    </p:spTree>
    <p:extLst>
      <p:ext uri="{BB962C8B-B14F-4D97-AF65-F5344CB8AC3E}">
        <p14:creationId xmlns:p14="http://schemas.microsoft.com/office/powerpoint/2010/main" val="33777496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0C917-90ED-9AFF-31D1-E995F7736E37}"/>
              </a:ext>
            </a:extLst>
          </p:cNvPr>
          <p:cNvSpPr>
            <a:spLocks noGrp="1"/>
          </p:cNvSpPr>
          <p:nvPr>
            <p:ph type="title"/>
          </p:nvPr>
        </p:nvSpPr>
        <p:spPr/>
        <p:txBody>
          <a:bodyPr/>
          <a:lstStyle/>
          <a:p>
            <a:pPr algn="ctr"/>
            <a:r>
              <a:rPr lang="en-US" dirty="0"/>
              <a:t>Research</a:t>
            </a:r>
          </a:p>
        </p:txBody>
      </p:sp>
      <p:sp>
        <p:nvSpPr>
          <p:cNvPr id="3" name="Content Placeholder 2">
            <a:extLst>
              <a:ext uri="{FF2B5EF4-FFF2-40B4-BE49-F238E27FC236}">
                <a16:creationId xmlns:a16="http://schemas.microsoft.com/office/drawing/2014/main" id="{85D29E8D-DD01-F034-DA41-9C8BC6BC591E}"/>
              </a:ext>
            </a:extLst>
          </p:cNvPr>
          <p:cNvSpPr>
            <a:spLocks noGrp="1"/>
          </p:cNvSpPr>
          <p:nvPr>
            <p:ph idx="1"/>
          </p:nvPr>
        </p:nvSpPr>
        <p:spPr/>
        <p:txBody>
          <a:bodyPr/>
          <a:lstStyle/>
          <a:p>
            <a:r>
              <a:rPr lang="en-US" dirty="0"/>
              <a:t>For the purposes of the HE-BCI, research is defined as ‘original investigation undertaken in order to gain knowledge and understanding'. </a:t>
            </a:r>
          </a:p>
          <a:p>
            <a:endParaRPr lang="en-US" dirty="0"/>
          </a:p>
          <a:p>
            <a:r>
              <a:rPr lang="en-US" dirty="0"/>
              <a:t>This definition excludes routine testing and analysis and the development of teaching materials that do not embody original research.</a:t>
            </a:r>
          </a:p>
        </p:txBody>
      </p:sp>
    </p:spTree>
    <p:extLst>
      <p:ext uri="{BB962C8B-B14F-4D97-AF65-F5344CB8AC3E}">
        <p14:creationId xmlns:p14="http://schemas.microsoft.com/office/powerpoint/2010/main" val="33697562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8AA52-11B6-B30B-25D7-805E3DF551E2}"/>
              </a:ext>
            </a:extLst>
          </p:cNvPr>
          <p:cNvSpPr>
            <a:spLocks noGrp="1"/>
          </p:cNvSpPr>
          <p:nvPr>
            <p:ph type="title"/>
          </p:nvPr>
        </p:nvSpPr>
        <p:spPr/>
        <p:txBody>
          <a:bodyPr/>
          <a:lstStyle/>
          <a:p>
            <a:pPr algn="ctr"/>
            <a:r>
              <a:rPr lang="en-US" dirty="0"/>
              <a:t>Contract Research</a:t>
            </a:r>
          </a:p>
        </p:txBody>
      </p:sp>
      <p:sp>
        <p:nvSpPr>
          <p:cNvPr id="3" name="Content Placeholder 2">
            <a:extLst>
              <a:ext uri="{FF2B5EF4-FFF2-40B4-BE49-F238E27FC236}">
                <a16:creationId xmlns:a16="http://schemas.microsoft.com/office/drawing/2014/main" id="{C0A2D8A6-6A68-B9C0-9E2C-64C9D782611B}"/>
              </a:ext>
            </a:extLst>
          </p:cNvPr>
          <p:cNvSpPr>
            <a:spLocks noGrp="1"/>
          </p:cNvSpPr>
          <p:nvPr>
            <p:ph idx="1"/>
          </p:nvPr>
        </p:nvSpPr>
        <p:spPr/>
        <p:txBody>
          <a:bodyPr/>
          <a:lstStyle/>
          <a:p>
            <a:r>
              <a:rPr lang="en-US" sz="2000" dirty="0"/>
              <a:t>This includes contract numbers and income identifiable by the HE provider as meeting the specific research needs of external partners. You should exclude both any income already returned in collaborative research involving public funding and basic research council grants. Contract research income from charities may be included where the charity is contracting research for its own purposes. </a:t>
            </a:r>
          </a:p>
          <a:p>
            <a:endParaRPr lang="en-US" sz="2000" dirty="0"/>
          </a:p>
          <a:p>
            <a:r>
              <a:rPr lang="en-US" sz="2000" dirty="0"/>
              <a:t>Income must align with the accounting policies adopted by the provider. So, in the year when the financial accounts recorded that your provider received the income, it should be returned in the corresponding HE-BCI submission.</a:t>
            </a:r>
          </a:p>
        </p:txBody>
      </p:sp>
    </p:spTree>
    <p:extLst>
      <p:ext uri="{BB962C8B-B14F-4D97-AF65-F5344CB8AC3E}">
        <p14:creationId xmlns:p14="http://schemas.microsoft.com/office/powerpoint/2010/main" val="40572516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8FC58-AA23-1A32-5870-55F87432F4F5}"/>
              </a:ext>
            </a:extLst>
          </p:cNvPr>
          <p:cNvSpPr>
            <a:spLocks noGrp="1"/>
          </p:cNvSpPr>
          <p:nvPr>
            <p:ph type="title"/>
          </p:nvPr>
        </p:nvSpPr>
        <p:spPr/>
        <p:txBody>
          <a:bodyPr/>
          <a:lstStyle/>
          <a:p>
            <a:pPr algn="ctr"/>
            <a:r>
              <a:rPr lang="en-US" dirty="0"/>
              <a:t>Collaborative research involving public funding</a:t>
            </a:r>
          </a:p>
        </p:txBody>
      </p:sp>
      <p:sp>
        <p:nvSpPr>
          <p:cNvPr id="3" name="Content Placeholder 2">
            <a:extLst>
              <a:ext uri="{FF2B5EF4-FFF2-40B4-BE49-F238E27FC236}">
                <a16:creationId xmlns:a16="http://schemas.microsoft.com/office/drawing/2014/main" id="{568BAA8B-D054-582E-5597-50BDF5DCB480}"/>
              </a:ext>
            </a:extLst>
          </p:cNvPr>
          <p:cNvSpPr>
            <a:spLocks noGrp="1"/>
          </p:cNvSpPr>
          <p:nvPr>
            <p:ph idx="1"/>
          </p:nvPr>
        </p:nvSpPr>
        <p:spPr/>
        <p:txBody>
          <a:bodyPr/>
          <a:lstStyle/>
          <a:p>
            <a:r>
              <a:rPr lang="en-US" sz="2000" dirty="0"/>
              <a:t>This includes research projects </a:t>
            </a:r>
            <a:r>
              <a:rPr lang="en-US" sz="2000" dirty="0">
                <a:highlight>
                  <a:srgbClr val="FFFF00"/>
                </a:highlight>
              </a:rPr>
              <a:t>with public funding from at least one public body, and a material contribution from at least one external non-academic collaborator</a:t>
            </a:r>
            <a:r>
              <a:rPr lang="en-US" sz="2000" dirty="0"/>
              <a:t>. The collaborative contribution may be cash or 'in kind' if this is specified in a collaborative agreement and auditable. In-kind contributions include contributions to the project from the non-academic collaborators (for example staff time, use of equipment and other resources, materials, provision of data etc.) as described in the project collaboration agreement.</a:t>
            </a:r>
          </a:p>
          <a:p>
            <a:endParaRPr lang="en-US" sz="2000" dirty="0"/>
          </a:p>
          <a:p>
            <a:r>
              <a:rPr lang="en-US" sz="2000" dirty="0"/>
              <a:t>Please note: Where a consortium of providers are receiving a benefit from in-kind contributions that are shared between multiple HEPs in the UK and overseas, it should be shared across all partners irrelevant of location so that the UK partners are showing a truer share. </a:t>
            </a:r>
          </a:p>
        </p:txBody>
      </p:sp>
    </p:spTree>
    <p:extLst>
      <p:ext uri="{BB962C8B-B14F-4D97-AF65-F5344CB8AC3E}">
        <p14:creationId xmlns:p14="http://schemas.microsoft.com/office/powerpoint/2010/main" val="31043138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27B5C-43CE-DCB9-34A7-663B70EA312D}"/>
              </a:ext>
            </a:extLst>
          </p:cNvPr>
          <p:cNvSpPr>
            <a:spLocks noGrp="1"/>
          </p:cNvSpPr>
          <p:nvPr>
            <p:ph type="title"/>
          </p:nvPr>
        </p:nvSpPr>
        <p:spPr/>
        <p:txBody>
          <a:bodyPr/>
          <a:lstStyle/>
          <a:p>
            <a:pPr algn="ctr"/>
            <a:r>
              <a:rPr lang="en-US" dirty="0"/>
              <a:t>Collaborative Research</a:t>
            </a:r>
          </a:p>
        </p:txBody>
      </p:sp>
      <p:sp>
        <p:nvSpPr>
          <p:cNvPr id="3" name="Content Placeholder 2">
            <a:extLst>
              <a:ext uri="{FF2B5EF4-FFF2-40B4-BE49-F238E27FC236}">
                <a16:creationId xmlns:a16="http://schemas.microsoft.com/office/drawing/2014/main" id="{2F6191B6-B22E-82AC-ABE7-541699D9CC60}"/>
              </a:ext>
            </a:extLst>
          </p:cNvPr>
          <p:cNvSpPr>
            <a:spLocks noGrp="1"/>
          </p:cNvSpPr>
          <p:nvPr>
            <p:ph idx="1"/>
          </p:nvPr>
        </p:nvSpPr>
        <p:spPr/>
        <p:txBody>
          <a:bodyPr/>
          <a:lstStyle/>
          <a:p>
            <a:r>
              <a:rPr lang="en-US" dirty="0"/>
              <a:t>Collaborative research involving public funding is </a:t>
            </a:r>
            <a:r>
              <a:rPr lang="en-US" dirty="0" err="1"/>
              <a:t>analysed</a:t>
            </a:r>
            <a:r>
              <a:rPr lang="en-US" dirty="0"/>
              <a:t> as follows:</a:t>
            </a:r>
          </a:p>
          <a:p>
            <a:r>
              <a:rPr lang="en-US" dirty="0"/>
              <a:t>UKRI Research Councils, Royal Society &amp; British Academy</a:t>
            </a:r>
          </a:p>
          <a:p>
            <a:pPr lvl="1"/>
            <a:r>
              <a:rPr lang="en-US" dirty="0"/>
              <a:t>includes income from all collaborative research from research councils covered by the UK Research and Innovation as well as funding from cross UKRI </a:t>
            </a:r>
            <a:r>
              <a:rPr lang="en-US" dirty="0" err="1"/>
              <a:t>programmes</a:t>
            </a:r>
            <a:r>
              <a:rPr lang="en-US" dirty="0"/>
              <a:t> such as the Strength in Places Fund (SIPF) or similar cross UKRI funding that meets the requirements for collaborative research.</a:t>
            </a:r>
          </a:p>
        </p:txBody>
      </p:sp>
    </p:spTree>
    <p:extLst>
      <p:ext uri="{BB962C8B-B14F-4D97-AF65-F5344CB8AC3E}">
        <p14:creationId xmlns:p14="http://schemas.microsoft.com/office/powerpoint/2010/main" val="2863948717"/>
      </p:ext>
    </p:extLst>
  </p:cSld>
  <p:clrMapOvr>
    <a:masterClrMapping/>
  </p:clrMapOvr>
</p:sld>
</file>

<file path=ppt/theme/theme1.xml><?xml version="1.0" encoding="utf-8"?>
<a:theme xmlns:a="http://schemas.openxmlformats.org/drawingml/2006/main" name="Theme1">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796</TotalTime>
  <Words>1381</Words>
  <Application>Microsoft Office PowerPoint</Application>
  <PresentationFormat>Widescreen</PresentationFormat>
  <Paragraphs>88</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Times New Roman</vt:lpstr>
      <vt:lpstr>Theme1</vt:lpstr>
      <vt:lpstr>HEBCI Refresher</vt:lpstr>
      <vt:lpstr>Purpose of the Higher Education-Business and Community Interaction Survey</vt:lpstr>
      <vt:lpstr>Reasons to collect HE-BCI data</vt:lpstr>
      <vt:lpstr>Statutory requirements</vt:lpstr>
      <vt:lpstr>Small and medium-sized enterprise</vt:lpstr>
      <vt:lpstr>Research</vt:lpstr>
      <vt:lpstr>Contract Research</vt:lpstr>
      <vt:lpstr>Collaborative research involving public funding</vt:lpstr>
      <vt:lpstr>Collaborative Research</vt:lpstr>
      <vt:lpstr>Collaborative Research (2)</vt:lpstr>
      <vt:lpstr>Worked Example 1</vt:lpstr>
      <vt:lpstr>Worked Example 2</vt:lpstr>
      <vt:lpstr>Worked Example: BEIS Research Councils</vt:lpstr>
      <vt:lpstr>Worked Example: Collaborative Research Other Sources</vt:lpstr>
      <vt:lpstr>Worked Example: Collaborative research: Other UK government departments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Harris, Carole</dc:creator>
  <cp:lastModifiedBy>Bobe, Mark</cp:lastModifiedBy>
  <cp:revision>47</cp:revision>
  <dcterms:created xsi:type="dcterms:W3CDTF">2019-12-05T10:49:21Z</dcterms:created>
  <dcterms:modified xsi:type="dcterms:W3CDTF">2023-11-07T10:25:52Z</dcterms:modified>
</cp:coreProperties>
</file>