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2" r:id="rId4"/>
    <p:sldId id="272" r:id="rId5"/>
    <p:sldId id="260" r:id="rId6"/>
    <p:sldId id="271" r:id="rId7"/>
    <p:sldId id="267" r:id="rId8"/>
    <p:sldId id="269" r:id="rId9"/>
    <p:sldId id="270" r:id="rId10"/>
    <p:sldId id="263" r:id="rId11"/>
    <p:sldId id="264" r:id="rId12"/>
    <p:sldId id="266"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A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4372" autoAdjust="0"/>
  </p:normalViewPr>
  <p:slideViewPr>
    <p:cSldViewPr snapToGrid="0">
      <p:cViewPr varScale="1">
        <p:scale>
          <a:sx n="96" d="100"/>
          <a:sy n="96" d="100"/>
        </p:scale>
        <p:origin x="1092" y="84"/>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0DBCEA-A539-4F60-BCE9-CFB278878489}" type="datetimeFigureOut">
              <a:rPr lang="en-GB" smtClean="0"/>
              <a:t>10/10/2023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AEDC2E-922D-4CAD-A1C3-226EEEC2FEB9}" type="slidenum">
              <a:rPr lang="en-GB" smtClean="0"/>
              <a:t>‹#›</a:t>
            </a:fld>
            <a:endParaRPr lang="en-GB"/>
          </a:p>
        </p:txBody>
      </p:sp>
    </p:spTree>
    <p:extLst>
      <p:ext uri="{BB962C8B-B14F-4D97-AF65-F5344CB8AC3E}">
        <p14:creationId xmlns:p14="http://schemas.microsoft.com/office/powerpoint/2010/main" val="3609604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9AEDC2E-922D-4CAD-A1C3-226EEEC2FEB9}" type="slidenum">
              <a:rPr lang="en-GB" smtClean="0"/>
              <a:t>1</a:t>
            </a:fld>
            <a:endParaRPr lang="en-GB" dirty="0"/>
          </a:p>
        </p:txBody>
      </p:sp>
    </p:spTree>
    <p:extLst>
      <p:ext uri="{BB962C8B-B14F-4D97-AF65-F5344CB8AC3E}">
        <p14:creationId xmlns:p14="http://schemas.microsoft.com/office/powerpoint/2010/main" val="812569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Collaborators / Sub-contractors / Partners</a:t>
            </a:r>
          </a:p>
          <a:p>
            <a:endParaRPr lang="en-GB" dirty="0"/>
          </a:p>
          <a:p>
            <a:endParaRPr lang="en-GB" dirty="0"/>
          </a:p>
        </p:txBody>
      </p:sp>
      <p:sp>
        <p:nvSpPr>
          <p:cNvPr id="4" name="Slide Number Placeholder 3"/>
          <p:cNvSpPr>
            <a:spLocks noGrp="1"/>
          </p:cNvSpPr>
          <p:nvPr>
            <p:ph type="sldNum" sz="quarter" idx="5"/>
          </p:nvPr>
        </p:nvSpPr>
        <p:spPr/>
        <p:txBody>
          <a:bodyPr/>
          <a:lstStyle/>
          <a:p>
            <a:fld id="{99AEDC2E-922D-4CAD-A1C3-226EEEC2FEB9}" type="slidenum">
              <a:rPr lang="en-GB" smtClean="0"/>
              <a:t>11</a:t>
            </a:fld>
            <a:endParaRPr lang="en-GB"/>
          </a:p>
        </p:txBody>
      </p:sp>
    </p:spTree>
    <p:extLst>
      <p:ext uri="{BB962C8B-B14F-4D97-AF65-F5344CB8AC3E}">
        <p14:creationId xmlns:p14="http://schemas.microsoft.com/office/powerpoint/2010/main" val="1182956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Collaborators / Sub-contractors / Partners data is added in the External Components section of Ideate.</a:t>
            </a:r>
          </a:p>
          <a:p>
            <a:pPr marL="171450" indent="-171450">
              <a:buFont typeface="Arial" panose="020B0604020202020204" pitchFamily="34" charset="0"/>
              <a:buChar char="•"/>
            </a:pPr>
            <a:r>
              <a:rPr lang="en-GB" dirty="0"/>
              <a:t>It’s important to record any external partners and their relationships for HESA reporting and MI reporting.</a:t>
            </a:r>
          </a:p>
          <a:p>
            <a:pPr marL="171450" indent="-171450">
              <a:buFont typeface="Arial" panose="020B0604020202020204" pitchFamily="34" charset="0"/>
              <a:buChar char="•"/>
            </a:pPr>
            <a:r>
              <a:rPr lang="en-GB" dirty="0"/>
              <a:t>Research Ops use this section of Ideate to report on the University’s work with overseas organisations, industrial partnerships, ODA data, </a:t>
            </a:r>
            <a:r>
              <a:rPr lang="en-GB" dirty="0" err="1"/>
              <a:t>FoI</a:t>
            </a:r>
            <a:r>
              <a:rPr lang="en-GB" dirty="0"/>
              <a:t> requests, and checking that we are not working with Sanctioned Countries. The more data recorded here, the better.</a:t>
            </a:r>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40239A4E-2C98-41D9-96E5-9835D9D989DC}" type="slidenum">
              <a:rPr lang="en-GB" smtClean="0"/>
              <a:t>12</a:t>
            </a:fld>
            <a:endParaRPr lang="en-GB"/>
          </a:p>
        </p:txBody>
      </p:sp>
    </p:spTree>
    <p:extLst>
      <p:ext uri="{BB962C8B-B14F-4D97-AF65-F5344CB8AC3E}">
        <p14:creationId xmlns:p14="http://schemas.microsoft.com/office/powerpoint/2010/main" val="1929585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HESA collect, assure and disseminate HE data – includes research income. </a:t>
            </a:r>
          </a:p>
          <a:p>
            <a:r>
              <a:rPr lang="en-GB" dirty="0"/>
              <a:t>It is Important that this is correct as is part of the University’s statutory returns – the data is used widely in terms of</a:t>
            </a:r>
            <a:r>
              <a:rPr lang="en-GB" baseline="0" dirty="0"/>
              <a:t> government reporting</a:t>
            </a:r>
            <a:endParaRPr lang="en-GB" dirty="0"/>
          </a:p>
          <a:p>
            <a:r>
              <a:rPr lang="en-GB" dirty="0"/>
              <a:t>This is reported upon annually through finance. However, the data comes from Ideate</a:t>
            </a:r>
            <a:r>
              <a:rPr lang="en-GB" baseline="0" dirty="0"/>
              <a:t> initially and is checked by research finance upon </a:t>
            </a:r>
            <a:r>
              <a:rPr lang="en-GB" baseline="0"/>
              <a:t>award.</a:t>
            </a:r>
            <a:endParaRPr lang="en-GB" dirty="0"/>
          </a:p>
          <a:p>
            <a:r>
              <a:rPr lang="en-GB" dirty="0"/>
              <a:t>We can only include in our return what is classified as ‘research’</a:t>
            </a:r>
          </a:p>
        </p:txBody>
      </p:sp>
      <p:sp>
        <p:nvSpPr>
          <p:cNvPr id="4" name="Slide Number Placeholder 3"/>
          <p:cNvSpPr>
            <a:spLocks noGrp="1"/>
          </p:cNvSpPr>
          <p:nvPr>
            <p:ph type="sldNum" sz="quarter" idx="10"/>
          </p:nvPr>
        </p:nvSpPr>
        <p:spPr/>
        <p:txBody>
          <a:bodyPr/>
          <a:lstStyle/>
          <a:p>
            <a:fld id="{99AEDC2E-922D-4CAD-A1C3-226EEEC2FEB9}" type="slidenum">
              <a:rPr lang="en-GB" smtClean="0"/>
              <a:t>2</a:t>
            </a:fld>
            <a:endParaRPr lang="en-GB" dirty="0"/>
          </a:p>
        </p:txBody>
      </p:sp>
    </p:spTree>
    <p:extLst>
      <p:ext uri="{BB962C8B-B14F-4D97-AF65-F5344CB8AC3E}">
        <p14:creationId xmlns:p14="http://schemas.microsoft.com/office/powerpoint/2010/main" val="2164479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Frascati definition – more information and links to guidance on the R&amp;IS web pages</a:t>
            </a:r>
          </a:p>
          <a:p>
            <a:endParaRPr lang="en-GB" dirty="0"/>
          </a:p>
          <a:p>
            <a:r>
              <a:rPr lang="en-GB" dirty="0"/>
              <a:t>The term R&amp;D covers 3 activities these are basic Research, applied research and experimental development</a:t>
            </a:r>
          </a:p>
          <a:p>
            <a:endParaRPr lang="en-GB" dirty="0"/>
          </a:p>
          <a:p>
            <a:r>
              <a:rPr lang="en-GB" b="1" dirty="0"/>
              <a:t>Exclusions - </a:t>
            </a:r>
            <a:r>
              <a:rPr lang="en-GB" dirty="0"/>
              <a:t>Activities that should normally be excluded include: scientific and technical information services; testing and standardisation; feasibility studies; specialised health care; policy-related studies; programmatic evaluations; purely R&amp;D financing activities; and indirect supporting activities.</a:t>
            </a:r>
          </a:p>
          <a:p>
            <a:endParaRPr lang="en-GB" dirty="0"/>
          </a:p>
          <a:p>
            <a:r>
              <a:rPr lang="en-GB" dirty="0"/>
              <a:t>This</a:t>
            </a:r>
            <a:r>
              <a:rPr lang="en-GB" baseline="0" dirty="0"/>
              <a:t> definition is important for our HESA return and also for much of the reporting we do –  the research dashboards are based on Research only and key applications and awards reports and these are presented at research committee.</a:t>
            </a:r>
          </a:p>
          <a:p>
            <a:endParaRPr lang="en-GB" baseline="0" dirty="0"/>
          </a:p>
          <a:p>
            <a:r>
              <a:rPr lang="en-GB" baseline="0" dirty="0"/>
              <a:t>Email evidence is required by the PI to show how the project sits in the Frascati definition.</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in doubt, speak to your RSM or the Research Systems team for guidance.</a:t>
            </a:r>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99AEDC2E-922D-4CAD-A1C3-226EEEC2FEB9}" type="slidenum">
              <a:rPr lang="en-GB" smtClean="0"/>
              <a:t>3</a:t>
            </a:fld>
            <a:endParaRPr lang="en-GB" dirty="0"/>
          </a:p>
        </p:txBody>
      </p:sp>
    </p:spTree>
    <p:extLst>
      <p:ext uri="{BB962C8B-B14F-4D97-AF65-F5344CB8AC3E}">
        <p14:creationId xmlns:p14="http://schemas.microsoft.com/office/powerpoint/2010/main" val="2462414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000" dirty="0"/>
              <a:t>For audit purposes, the classification of a competitive charity must be supported by evidence of open competition and peer review (usually from a website – review</a:t>
            </a:r>
            <a:r>
              <a:rPr lang="en-GB" sz="2000" baseline="0" dirty="0"/>
              <a:t> panel of external experts etc.</a:t>
            </a:r>
            <a:r>
              <a:rPr lang="en-GB" sz="2000" dirty="0"/>
              <a:t>). The Research Systems team will upload this to the Ideate funder record, this also need uploading to the documentation page on the ideate record with the proposal.</a:t>
            </a:r>
          </a:p>
          <a:p>
            <a:endParaRPr lang="en-GB" sz="2000" dirty="0"/>
          </a:p>
          <a:p>
            <a:r>
              <a:rPr lang="en-GB" sz="2000" dirty="0"/>
              <a:t>In order to claim QR we need prove, Evidence needs uploading for each application you do.</a:t>
            </a:r>
          </a:p>
          <a:p>
            <a:endParaRPr lang="en-GB" sz="2000" dirty="0"/>
          </a:p>
          <a:p>
            <a:r>
              <a:rPr lang="en-GB" sz="2000" dirty="0"/>
              <a:t>If you struggle come and speak to us to decide it together.</a:t>
            </a:r>
          </a:p>
          <a:p>
            <a:endParaRPr lang="en-GB" sz="2000" dirty="0"/>
          </a:p>
          <a:p>
            <a:r>
              <a:rPr lang="en-GB" sz="2000" dirty="0"/>
              <a:t>Every time we receive a request for this we will contact you for further detail if none have been provided ????</a:t>
            </a:r>
          </a:p>
          <a:p>
            <a:endParaRPr lang="en-GB" sz="2000" dirty="0"/>
          </a:p>
          <a:p>
            <a:endParaRPr lang="en-GB" dirty="0"/>
          </a:p>
        </p:txBody>
      </p:sp>
      <p:sp>
        <p:nvSpPr>
          <p:cNvPr id="4" name="Slide Number Placeholder 3"/>
          <p:cNvSpPr>
            <a:spLocks noGrp="1"/>
          </p:cNvSpPr>
          <p:nvPr>
            <p:ph type="sldNum" sz="quarter" idx="10"/>
          </p:nvPr>
        </p:nvSpPr>
        <p:spPr/>
        <p:txBody>
          <a:bodyPr/>
          <a:lstStyle/>
          <a:p>
            <a:fld id="{99AEDC2E-922D-4CAD-A1C3-226EEEC2FEB9}" type="slidenum">
              <a:rPr lang="en-GB" smtClean="0"/>
              <a:t>5</a:t>
            </a:fld>
            <a:endParaRPr lang="en-GB"/>
          </a:p>
        </p:txBody>
      </p:sp>
    </p:spTree>
    <p:extLst>
      <p:ext uri="{BB962C8B-B14F-4D97-AF65-F5344CB8AC3E}">
        <p14:creationId xmlns:p14="http://schemas.microsoft.com/office/powerpoint/2010/main" val="2544207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evidence is needed, the funders’ website is often useful.</a:t>
            </a:r>
          </a:p>
        </p:txBody>
      </p:sp>
      <p:sp>
        <p:nvSpPr>
          <p:cNvPr id="4" name="Slide Number Placeholder 3"/>
          <p:cNvSpPr>
            <a:spLocks noGrp="1"/>
          </p:cNvSpPr>
          <p:nvPr>
            <p:ph type="sldNum" sz="quarter" idx="5"/>
          </p:nvPr>
        </p:nvSpPr>
        <p:spPr/>
        <p:txBody>
          <a:bodyPr/>
          <a:lstStyle/>
          <a:p>
            <a:fld id="{99AEDC2E-922D-4CAD-A1C3-226EEEC2FEB9}" type="slidenum">
              <a:rPr lang="en-GB" smtClean="0"/>
              <a:t>6</a:t>
            </a:fld>
            <a:endParaRPr lang="en-GB"/>
          </a:p>
        </p:txBody>
      </p:sp>
    </p:spTree>
    <p:extLst>
      <p:ext uri="{BB962C8B-B14F-4D97-AF65-F5344CB8AC3E}">
        <p14:creationId xmlns:p14="http://schemas.microsoft.com/office/powerpoint/2010/main" val="2348285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Funder interface of Ideate. All Research &amp; Impact Services staff have access to this section. We currently have over 8.5k funders and counting, </a:t>
            </a:r>
          </a:p>
          <a:p>
            <a:endParaRPr lang="en-GB" dirty="0"/>
          </a:p>
        </p:txBody>
      </p:sp>
      <p:sp>
        <p:nvSpPr>
          <p:cNvPr id="4" name="Slide Number Placeholder 3"/>
          <p:cNvSpPr>
            <a:spLocks noGrp="1"/>
          </p:cNvSpPr>
          <p:nvPr>
            <p:ph type="sldNum" sz="quarter" idx="10"/>
          </p:nvPr>
        </p:nvSpPr>
        <p:spPr/>
        <p:txBody>
          <a:bodyPr/>
          <a:lstStyle/>
          <a:p>
            <a:fld id="{99AEDC2E-922D-4CAD-A1C3-226EEEC2FEB9}" type="slidenum">
              <a:rPr lang="en-GB" smtClean="0"/>
              <a:t>7</a:t>
            </a:fld>
            <a:endParaRPr lang="en-GB"/>
          </a:p>
        </p:txBody>
      </p:sp>
    </p:spTree>
    <p:extLst>
      <p:ext uri="{BB962C8B-B14F-4D97-AF65-F5344CB8AC3E}">
        <p14:creationId xmlns:p14="http://schemas.microsoft.com/office/powerpoint/2010/main" val="3168176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HESA categories can be changed at source by Research Ops, but once a funder is selected for a proposal the HESA category cannot be changed without editing the original funder record.</a:t>
            </a:r>
          </a:p>
          <a:p>
            <a:endParaRPr lang="en-GB" dirty="0"/>
          </a:p>
          <a:p>
            <a:endParaRPr lang="en-GB" dirty="0"/>
          </a:p>
        </p:txBody>
      </p:sp>
      <p:sp>
        <p:nvSpPr>
          <p:cNvPr id="4" name="Slide Number Placeholder 3"/>
          <p:cNvSpPr>
            <a:spLocks noGrp="1"/>
          </p:cNvSpPr>
          <p:nvPr>
            <p:ph type="sldNum" sz="quarter" idx="5"/>
          </p:nvPr>
        </p:nvSpPr>
        <p:spPr/>
        <p:txBody>
          <a:bodyPr/>
          <a:lstStyle/>
          <a:p>
            <a:fld id="{99AEDC2E-922D-4CAD-A1C3-226EEEC2FEB9}" type="slidenum">
              <a:rPr lang="en-GB" smtClean="0"/>
              <a:t>8</a:t>
            </a:fld>
            <a:endParaRPr lang="en-GB"/>
          </a:p>
        </p:txBody>
      </p:sp>
    </p:spTree>
    <p:extLst>
      <p:ext uri="{BB962C8B-B14F-4D97-AF65-F5344CB8AC3E}">
        <p14:creationId xmlns:p14="http://schemas.microsoft.com/office/powerpoint/2010/main" val="2873918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where staff can view and upload documents, particularly for evidence of competitive processes for charities, credit checks and due diligence work. It’s important to check this part of Ideate as DD and credit checks might need to be redone if they are over a year old or the value of the new project is far higher than the original checks.  </a:t>
            </a:r>
          </a:p>
        </p:txBody>
      </p:sp>
      <p:sp>
        <p:nvSpPr>
          <p:cNvPr id="4" name="Slide Number Placeholder 3"/>
          <p:cNvSpPr>
            <a:spLocks noGrp="1"/>
          </p:cNvSpPr>
          <p:nvPr>
            <p:ph type="sldNum" sz="quarter" idx="5"/>
          </p:nvPr>
        </p:nvSpPr>
        <p:spPr/>
        <p:txBody>
          <a:bodyPr/>
          <a:lstStyle/>
          <a:p>
            <a:fld id="{99AEDC2E-922D-4CAD-A1C3-226EEEC2FEB9}" type="slidenum">
              <a:rPr lang="en-GB" smtClean="0"/>
              <a:t>9</a:t>
            </a:fld>
            <a:endParaRPr lang="en-GB"/>
          </a:p>
        </p:txBody>
      </p:sp>
    </p:spTree>
    <p:extLst>
      <p:ext uri="{BB962C8B-B14F-4D97-AF65-F5344CB8AC3E}">
        <p14:creationId xmlns:p14="http://schemas.microsoft.com/office/powerpoint/2010/main" val="267570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frequently seen issues regarding Funders are things like;</a:t>
            </a:r>
          </a:p>
          <a:p>
            <a:endParaRPr lang="en-GB" dirty="0"/>
          </a:p>
          <a:p>
            <a:pPr marL="171450" indent="-171450">
              <a:buFont typeface="Arial" panose="020B0604020202020204" pitchFamily="34" charset="0"/>
              <a:buChar char="•"/>
            </a:pPr>
            <a:r>
              <a:rPr lang="en-GB" dirty="0"/>
              <a:t>Competitive Charities – Is this really a competitive process? The Ops team ask for evidence when adding the funder to Ideate, so it’s good if that can be provided at source.</a:t>
            </a:r>
          </a:p>
          <a:p>
            <a:pPr marL="171450" indent="-171450">
              <a:buFont typeface="Arial" panose="020B0604020202020204" pitchFamily="34" charset="0"/>
              <a:buChar char="•"/>
            </a:pPr>
            <a:r>
              <a:rPr lang="en-GB" dirty="0"/>
              <a:t>Industry Funding – the HESA category will differ depending on where funding is coming from. For example, Lubrizol’s HQ is in the US, but if the UK arm of the company is funding the research, you’d have to select the UK funder, which would make the HESA category of the project UK Industry &amp; Commerce. If you get this wrong, Research Finance will come after you!</a:t>
            </a:r>
          </a:p>
          <a:p>
            <a:pPr marL="171450" indent="-171450">
              <a:buFont typeface="Arial" panose="020B0604020202020204" pitchFamily="34" charset="0"/>
              <a:buChar char="•"/>
            </a:pPr>
            <a:r>
              <a:rPr lang="en-GB" dirty="0"/>
              <a:t>EU &amp; Overseas categorisation – when requesting a funder, make sure the HESA category suits the location. Switzerland, Norway and Liechtenstein are non-EU, so would go down as Overseas. I’m not sure we have funders from Liechtenstein, but you get the idea.</a:t>
            </a:r>
          </a:p>
        </p:txBody>
      </p:sp>
      <p:sp>
        <p:nvSpPr>
          <p:cNvPr id="4" name="Slide Number Placeholder 3"/>
          <p:cNvSpPr>
            <a:spLocks noGrp="1"/>
          </p:cNvSpPr>
          <p:nvPr>
            <p:ph type="sldNum" sz="quarter" idx="5"/>
          </p:nvPr>
        </p:nvSpPr>
        <p:spPr/>
        <p:txBody>
          <a:bodyPr/>
          <a:lstStyle/>
          <a:p>
            <a:fld id="{99AEDC2E-922D-4CAD-A1C3-226EEEC2FEB9}" type="slidenum">
              <a:rPr lang="en-GB" smtClean="0"/>
              <a:t>10</a:t>
            </a:fld>
            <a:endParaRPr lang="en-GB"/>
          </a:p>
        </p:txBody>
      </p:sp>
    </p:spTree>
    <p:extLst>
      <p:ext uri="{BB962C8B-B14F-4D97-AF65-F5344CB8AC3E}">
        <p14:creationId xmlns:p14="http://schemas.microsoft.com/office/powerpoint/2010/main" val="24154812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217400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10/10/2023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1263110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10/10/2023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2968813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10/10/2023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375559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701176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10/10/2023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4219599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Times New Roman" pitchFamily="18" charset="0"/>
              <a:cs typeface="Arial"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10/10/2023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1468541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10/10/2023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244355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10/10/2023</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1497141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10/10/2023</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182200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10/10/2023</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2585342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72E287BB-3086-4210-9121-C8814C0F308E}" type="datetimeFigureOut">
              <a:rPr lang="en-GB" smtClean="0"/>
              <a:t>10/10/2023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2081845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72E287BB-3086-4210-9121-C8814C0F308E}" type="datetimeFigureOut">
              <a:rPr lang="en-GB" smtClean="0"/>
              <a:t>10/10/2023</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F153DD9A-210C-47A3-9526-D12501393016}" type="slidenum">
              <a:rPr lang="en-GB" smtClean="0"/>
              <a:t>‹#›</a:t>
            </a:fld>
            <a:endParaRPr lang="en-GB"/>
          </a:p>
        </p:txBody>
      </p:sp>
    </p:spTree>
    <p:extLst>
      <p:ext uri="{BB962C8B-B14F-4D97-AF65-F5344CB8AC3E}">
        <p14:creationId xmlns:p14="http://schemas.microsoft.com/office/powerpoint/2010/main" val="16418000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arwick.ac.uk/services/ris/systems/dataquality/frascati"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R&amp;IS - HESA Training</a:t>
            </a:r>
          </a:p>
        </p:txBody>
      </p:sp>
      <p:sp>
        <p:nvSpPr>
          <p:cNvPr id="4" name="Subtitle 3"/>
          <p:cNvSpPr>
            <a:spLocks noGrp="1"/>
          </p:cNvSpPr>
          <p:nvPr>
            <p:ph type="subTitle" idx="1"/>
          </p:nvPr>
        </p:nvSpPr>
        <p:spPr>
          <a:xfrm>
            <a:off x="335360" y="4077072"/>
            <a:ext cx="10458536" cy="1327299"/>
          </a:xfrm>
        </p:spPr>
        <p:txBody>
          <a:bodyPr/>
          <a:lstStyle/>
          <a:p>
            <a:endParaRPr lang="en-GB" dirty="0"/>
          </a:p>
          <a:p>
            <a:r>
              <a:rPr lang="en-GB" sz="2800" dirty="0"/>
              <a:t>Andrea Donnelly, Thomas Crompton and Tom Sharp</a:t>
            </a:r>
          </a:p>
        </p:txBody>
      </p:sp>
    </p:spTree>
    <p:extLst>
      <p:ext uri="{BB962C8B-B14F-4D97-AF65-F5344CB8AC3E}">
        <p14:creationId xmlns:p14="http://schemas.microsoft.com/office/powerpoint/2010/main" val="252513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Frequently seen issues</a:t>
            </a:r>
          </a:p>
        </p:txBody>
      </p:sp>
      <p:sp>
        <p:nvSpPr>
          <p:cNvPr id="3" name="Content Placeholder 2"/>
          <p:cNvSpPr>
            <a:spLocks noGrp="1"/>
          </p:cNvSpPr>
          <p:nvPr>
            <p:ph idx="1"/>
          </p:nvPr>
        </p:nvSpPr>
        <p:spPr>
          <a:xfrm>
            <a:off x="914400" y="1569562"/>
            <a:ext cx="10363200" cy="4114800"/>
          </a:xfrm>
        </p:spPr>
        <p:txBody>
          <a:bodyPr/>
          <a:lstStyle/>
          <a:p>
            <a:r>
              <a:rPr lang="en-GB" sz="2000" dirty="0"/>
              <a:t>Competitive Charities – if you submit a Competitive Charities funder request, you may be asked for evidence</a:t>
            </a:r>
          </a:p>
          <a:p>
            <a:r>
              <a:rPr lang="en-GB" sz="2000" dirty="0"/>
              <a:t>Industry – UK / EU / Overseas - income received from a multinational company should be coded depending on the location of the office making the award, e.g. a multinational with a French subsidiary making the award would be coded as EU. </a:t>
            </a:r>
          </a:p>
          <a:p>
            <a:r>
              <a:rPr lang="en-GB" sz="2000" dirty="0"/>
              <a:t>EU / Overseas – Switzerland, Norway and Liechtenstein are Overseas. </a:t>
            </a:r>
            <a:br>
              <a:rPr lang="en-GB" sz="2000" dirty="0"/>
            </a:br>
            <a:r>
              <a:rPr lang="en-GB" sz="2000" dirty="0"/>
              <a:t>Research Ops often change funder requests that have EU countries but have an ‘Overseas’ HESA designation in the web form. EU and Overseas funding data is frequently requested, and the HESA category is key to this. </a:t>
            </a:r>
          </a:p>
          <a:p>
            <a:r>
              <a:rPr lang="en-GB" sz="2000" dirty="0"/>
              <a:t>Missing company numbers and charity numbers – these are used to identify organisations and help Credit Control obtain credit checks. </a:t>
            </a:r>
          </a:p>
          <a:p>
            <a:endParaRPr lang="en-GB" sz="2000" dirty="0"/>
          </a:p>
          <a:p>
            <a:pPr marL="0" indent="0">
              <a:buNone/>
            </a:pPr>
            <a:endParaRPr lang="en-GB" dirty="0"/>
          </a:p>
        </p:txBody>
      </p:sp>
    </p:spTree>
    <p:extLst>
      <p:ext uri="{BB962C8B-B14F-4D97-AF65-F5344CB8AC3E}">
        <p14:creationId xmlns:p14="http://schemas.microsoft.com/office/powerpoint/2010/main" val="1930557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Collaborators / Sub-contractors / Partners</a:t>
            </a:r>
          </a:p>
        </p:txBody>
      </p:sp>
      <p:sp>
        <p:nvSpPr>
          <p:cNvPr id="3" name="Content Placeholder 2"/>
          <p:cNvSpPr>
            <a:spLocks noGrp="1"/>
          </p:cNvSpPr>
          <p:nvPr>
            <p:ph idx="1"/>
          </p:nvPr>
        </p:nvSpPr>
        <p:spPr>
          <a:xfrm>
            <a:off x="771525" y="1371599"/>
            <a:ext cx="10725150" cy="4505325"/>
          </a:xfrm>
        </p:spPr>
        <p:txBody>
          <a:bodyPr/>
          <a:lstStyle/>
          <a:p>
            <a:pPr marL="0" lvl="0" indent="0" fontAlgn="auto">
              <a:spcBef>
                <a:spcPts val="0"/>
              </a:spcBef>
              <a:spcAft>
                <a:spcPts val="0"/>
              </a:spcAft>
              <a:buNone/>
            </a:pPr>
            <a:r>
              <a:rPr lang="en-GB" sz="2000" kern="1200" dirty="0">
                <a:solidFill>
                  <a:prstClr val="black"/>
                </a:solidFill>
              </a:rPr>
              <a:t>It is the </a:t>
            </a:r>
            <a:r>
              <a:rPr lang="en-GB" sz="2000" b="1" kern="1200" dirty="0">
                <a:solidFill>
                  <a:prstClr val="black"/>
                </a:solidFill>
              </a:rPr>
              <a:t>nature of the relationship</a:t>
            </a:r>
            <a:r>
              <a:rPr lang="en-GB" sz="2000" kern="1200" dirty="0">
                <a:solidFill>
                  <a:prstClr val="black"/>
                </a:solidFill>
              </a:rPr>
              <a:t> that determines whether the research income can be counted:</a:t>
            </a:r>
          </a:p>
          <a:p>
            <a:pPr marL="0" lvl="0" indent="0" fontAlgn="auto">
              <a:spcBef>
                <a:spcPts val="0"/>
              </a:spcBef>
              <a:spcAft>
                <a:spcPts val="0"/>
              </a:spcAft>
              <a:buNone/>
            </a:pPr>
            <a:endParaRPr lang="en-GB" sz="2000" kern="1200" dirty="0">
              <a:solidFill>
                <a:prstClr val="black"/>
              </a:solidFill>
            </a:endParaRPr>
          </a:p>
          <a:p>
            <a:pPr lvl="0" fontAlgn="auto">
              <a:spcBef>
                <a:spcPts val="0"/>
              </a:spcBef>
              <a:spcAft>
                <a:spcPts val="0"/>
              </a:spcAft>
              <a:buFont typeface="Arial" panose="020B0604020202020204" pitchFamily="34" charset="0"/>
              <a:buChar char="•"/>
            </a:pPr>
            <a:r>
              <a:rPr lang="en-GB" sz="2000" kern="1200" dirty="0">
                <a:solidFill>
                  <a:prstClr val="black"/>
                </a:solidFill>
              </a:rPr>
              <a:t>Collaborator – the University is in </a:t>
            </a:r>
            <a:r>
              <a:rPr lang="en-GB" sz="2000" b="1" kern="1200" dirty="0">
                <a:solidFill>
                  <a:prstClr val="black"/>
                </a:solidFill>
              </a:rPr>
              <a:t>collaboration</a:t>
            </a:r>
            <a:r>
              <a:rPr lang="en-GB" sz="2000" kern="1200" dirty="0">
                <a:solidFill>
                  <a:prstClr val="black"/>
                </a:solidFill>
              </a:rPr>
              <a:t> with a party at application and assuming a share of academic, legal and financial responsibility – this can NOT be included in research income in the University’s accounts. e.g. collaboration on an UKRI grant.</a:t>
            </a:r>
          </a:p>
          <a:p>
            <a:pPr lvl="0" fontAlgn="auto">
              <a:spcBef>
                <a:spcPts val="0"/>
              </a:spcBef>
              <a:spcAft>
                <a:spcPts val="0"/>
              </a:spcAft>
              <a:buFont typeface="Arial" panose="020B0604020202020204" pitchFamily="34" charset="0"/>
              <a:buChar char="•"/>
            </a:pPr>
            <a:endParaRPr lang="en-GB" sz="2000" kern="1200" dirty="0">
              <a:solidFill>
                <a:prstClr val="black"/>
              </a:solidFill>
            </a:endParaRPr>
          </a:p>
          <a:p>
            <a:pPr lvl="0" fontAlgn="auto">
              <a:spcBef>
                <a:spcPts val="0"/>
              </a:spcBef>
              <a:spcAft>
                <a:spcPts val="0"/>
              </a:spcAft>
              <a:buFont typeface="Arial" panose="020B0604020202020204" pitchFamily="34" charset="0"/>
              <a:buChar char="•"/>
            </a:pPr>
            <a:r>
              <a:rPr lang="en-GB" sz="2000" kern="1200" dirty="0">
                <a:solidFill>
                  <a:prstClr val="black"/>
                </a:solidFill>
              </a:rPr>
              <a:t>Sub-Contactor - if a party is acting in the capacity of a </a:t>
            </a:r>
            <a:r>
              <a:rPr lang="en-GB" sz="2000" b="1" kern="1200" dirty="0">
                <a:solidFill>
                  <a:prstClr val="black"/>
                </a:solidFill>
              </a:rPr>
              <a:t>subcontractor, </a:t>
            </a:r>
            <a:r>
              <a:rPr lang="en-GB" sz="2000" kern="1200" dirty="0">
                <a:solidFill>
                  <a:prstClr val="black"/>
                </a:solidFill>
              </a:rPr>
              <a:t>where the University would hold the balance of control, risk and responsibility – this CAN be included in research income in the University’s accounts. e.g. buying in a survey/service on a project.</a:t>
            </a:r>
          </a:p>
          <a:p>
            <a:pPr lvl="0" fontAlgn="auto">
              <a:spcBef>
                <a:spcPts val="0"/>
              </a:spcBef>
              <a:spcAft>
                <a:spcPts val="0"/>
              </a:spcAft>
              <a:buFont typeface="Arial" panose="020B0604020202020204" pitchFamily="34" charset="0"/>
              <a:buChar char="•"/>
            </a:pPr>
            <a:endParaRPr lang="en-GB" sz="2000" kern="1200" dirty="0">
              <a:solidFill>
                <a:prstClr val="black"/>
              </a:solidFill>
            </a:endParaRPr>
          </a:p>
          <a:p>
            <a:pPr lvl="0" fontAlgn="auto">
              <a:spcBef>
                <a:spcPts val="0"/>
              </a:spcBef>
              <a:spcAft>
                <a:spcPts val="0"/>
              </a:spcAft>
              <a:buFont typeface="Arial" panose="020B0604020202020204" pitchFamily="34" charset="0"/>
              <a:buChar char="•"/>
            </a:pPr>
            <a:r>
              <a:rPr lang="en-GB" sz="2000" kern="1200" dirty="0">
                <a:solidFill>
                  <a:prstClr val="black"/>
                </a:solidFill>
              </a:rPr>
              <a:t>Partner – the University is working in </a:t>
            </a:r>
            <a:r>
              <a:rPr lang="en-GB" sz="2000" b="1" kern="1200" dirty="0">
                <a:solidFill>
                  <a:prstClr val="black"/>
                </a:solidFill>
              </a:rPr>
              <a:t>partnership</a:t>
            </a:r>
            <a:r>
              <a:rPr lang="en-GB" sz="2000" kern="1200" dirty="0">
                <a:solidFill>
                  <a:prstClr val="black"/>
                </a:solidFill>
              </a:rPr>
              <a:t> with a party who supply some input to the research, often in terms of an in-kind contribution e.g. industrial company providing some equipment for use – example FLF </a:t>
            </a:r>
          </a:p>
          <a:p>
            <a:pPr marL="0" lvl="0" indent="0" fontAlgn="auto">
              <a:spcBef>
                <a:spcPts val="0"/>
              </a:spcBef>
              <a:spcAft>
                <a:spcPts val="0"/>
              </a:spcAft>
              <a:buNone/>
            </a:pPr>
            <a:endParaRPr lang="en-GB" sz="1800" kern="1200" dirty="0">
              <a:solidFill>
                <a:prstClr val="black"/>
              </a:solidFill>
            </a:endParaRPr>
          </a:p>
          <a:p>
            <a:endParaRPr lang="en-GB" dirty="0"/>
          </a:p>
        </p:txBody>
      </p:sp>
    </p:spTree>
    <p:extLst>
      <p:ext uri="{BB962C8B-B14F-4D97-AF65-F5344CB8AC3E}">
        <p14:creationId xmlns:p14="http://schemas.microsoft.com/office/powerpoint/2010/main" val="917127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r="18978" b="-1362"/>
          <a:stretch/>
        </p:blipFill>
        <p:spPr>
          <a:xfrm>
            <a:off x="600076" y="1455428"/>
            <a:ext cx="3466751" cy="2257783"/>
          </a:xfrm>
          <a:prstGeom prst="rect">
            <a:avLst/>
          </a:prstGeom>
        </p:spPr>
      </p:pic>
      <p:sp>
        <p:nvSpPr>
          <p:cNvPr id="2" name="TextBox 1"/>
          <p:cNvSpPr txBox="1"/>
          <p:nvPr/>
        </p:nvSpPr>
        <p:spPr>
          <a:xfrm>
            <a:off x="6753224" y="1600200"/>
            <a:ext cx="4371975" cy="3693319"/>
          </a:xfrm>
          <a:prstGeom prst="rect">
            <a:avLst/>
          </a:prstGeom>
          <a:noFill/>
        </p:spPr>
        <p:txBody>
          <a:bodyPr wrap="square" rtlCol="0">
            <a:spAutoFit/>
          </a:bodyPr>
          <a:lstStyle/>
          <a:p>
            <a:pPr lvl="0"/>
            <a:r>
              <a:rPr lang="en-GB" dirty="0">
                <a:solidFill>
                  <a:prstClr val="black"/>
                </a:solidFill>
              </a:rPr>
              <a:t>The nature of the relationship affects whether the research income can be counted, which affects how we record the budget in Ideate:</a:t>
            </a:r>
          </a:p>
          <a:p>
            <a:pPr lvl="0"/>
            <a:endParaRPr lang="en-GB" dirty="0">
              <a:solidFill>
                <a:prstClr val="black"/>
              </a:solidFill>
            </a:endParaRPr>
          </a:p>
          <a:p>
            <a:pPr marL="285750" lvl="0" indent="-285750">
              <a:buFont typeface="Arial" panose="020B0604020202020204" pitchFamily="34" charset="0"/>
              <a:buChar char="•"/>
            </a:pPr>
            <a:r>
              <a:rPr lang="en-GB" b="1" dirty="0">
                <a:solidFill>
                  <a:prstClr val="black"/>
                </a:solidFill>
              </a:rPr>
              <a:t>Sub-Contractors</a:t>
            </a:r>
            <a:r>
              <a:rPr lang="en-GB" dirty="0">
                <a:solidFill>
                  <a:prstClr val="black"/>
                </a:solidFill>
              </a:rPr>
              <a:t> – Ideate DOES include sub-contractors’ budget in </a:t>
            </a:r>
            <a:r>
              <a:rPr lang="en-GB" dirty="0" err="1">
                <a:solidFill>
                  <a:prstClr val="black"/>
                </a:solidFill>
              </a:rPr>
              <a:t>fEC</a:t>
            </a:r>
            <a:r>
              <a:rPr lang="en-GB" dirty="0">
                <a:solidFill>
                  <a:prstClr val="black"/>
                </a:solidFill>
              </a:rPr>
              <a:t> / Price, which is pulled through automatically to the costing.</a:t>
            </a:r>
          </a:p>
          <a:p>
            <a:pPr marL="285750" lvl="0" indent="-285750">
              <a:buFont typeface="Arial" panose="020B0604020202020204" pitchFamily="34" charset="0"/>
              <a:buChar char="•"/>
            </a:pPr>
            <a:r>
              <a:rPr lang="en-GB" dirty="0">
                <a:solidFill>
                  <a:prstClr val="black"/>
                </a:solidFill>
              </a:rPr>
              <a:t>Don’t use dots or dashes in mandatory fields for contact details – Research Finance often refer to these </a:t>
            </a:r>
            <a:r>
              <a:rPr lang="en-GB">
                <a:solidFill>
                  <a:prstClr val="black"/>
                </a:solidFill>
              </a:rPr>
              <a:t>for contacts.</a:t>
            </a:r>
            <a:endParaRPr lang="en-GB" dirty="0">
              <a:solidFill>
                <a:prstClr val="black"/>
              </a:solidFill>
            </a:endParaRPr>
          </a:p>
          <a:p>
            <a:pPr lvl="0"/>
            <a:endParaRPr lang="en-GB" dirty="0">
              <a:solidFill>
                <a:prstClr val="black"/>
              </a:solidFill>
            </a:endParaRPr>
          </a:p>
        </p:txBody>
      </p:sp>
      <p:sp>
        <p:nvSpPr>
          <p:cNvPr id="11" name="Title 1"/>
          <p:cNvSpPr>
            <a:spLocks noGrp="1"/>
          </p:cNvSpPr>
          <p:nvPr>
            <p:ph type="title"/>
          </p:nvPr>
        </p:nvSpPr>
        <p:spPr>
          <a:xfrm>
            <a:off x="914400" y="228600"/>
            <a:ext cx="10363200" cy="1066800"/>
          </a:xfrm>
        </p:spPr>
        <p:txBody>
          <a:bodyPr/>
          <a:lstStyle/>
          <a:p>
            <a:r>
              <a:rPr lang="en-GB" dirty="0"/>
              <a:t>Collaborators / Sub-contractors / Partners</a:t>
            </a:r>
          </a:p>
        </p:txBody>
      </p:sp>
      <p:sp>
        <p:nvSpPr>
          <p:cNvPr id="4" name="TextBox 3"/>
          <p:cNvSpPr txBox="1"/>
          <p:nvPr/>
        </p:nvSpPr>
        <p:spPr>
          <a:xfrm>
            <a:off x="682461" y="4139356"/>
            <a:ext cx="4448175" cy="1200329"/>
          </a:xfrm>
          <a:prstGeom prst="rect">
            <a:avLst/>
          </a:prstGeom>
          <a:noFill/>
        </p:spPr>
        <p:txBody>
          <a:bodyPr wrap="square" rtlCol="0">
            <a:spAutoFit/>
          </a:bodyPr>
          <a:lstStyle/>
          <a:p>
            <a:r>
              <a:rPr lang="en-GB" dirty="0"/>
              <a:t>Important to record any external parties and the nature of the relationship for HESA and other reporting (e.g. international relationships, industrial partnerships)</a:t>
            </a:r>
          </a:p>
        </p:txBody>
      </p:sp>
    </p:spTree>
    <p:extLst>
      <p:ext uri="{BB962C8B-B14F-4D97-AF65-F5344CB8AC3E}">
        <p14:creationId xmlns:p14="http://schemas.microsoft.com/office/powerpoint/2010/main" val="1882077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96E17-A1F5-40F1-91AD-242F3B97FB61}"/>
              </a:ext>
            </a:extLst>
          </p:cNvPr>
          <p:cNvSpPr>
            <a:spLocks noGrp="1"/>
          </p:cNvSpPr>
          <p:nvPr>
            <p:ph type="ctrTitle"/>
          </p:nvPr>
        </p:nvSpPr>
        <p:spPr/>
        <p:txBody>
          <a:bodyPr/>
          <a:lstStyle/>
          <a:p>
            <a:r>
              <a:rPr lang="en-GB" dirty="0"/>
              <a:t>R&amp;IS – HESA Training</a:t>
            </a:r>
          </a:p>
        </p:txBody>
      </p:sp>
      <p:sp>
        <p:nvSpPr>
          <p:cNvPr id="3" name="Subtitle 2">
            <a:extLst>
              <a:ext uri="{FF2B5EF4-FFF2-40B4-BE49-F238E27FC236}">
                <a16:creationId xmlns:a16="http://schemas.microsoft.com/office/drawing/2014/main" id="{FE0587DE-DFFF-46AD-9711-650293CDCEC5}"/>
              </a:ext>
            </a:extLst>
          </p:cNvPr>
          <p:cNvSpPr>
            <a:spLocks noGrp="1"/>
          </p:cNvSpPr>
          <p:nvPr>
            <p:ph type="subTitle" idx="1"/>
          </p:nvPr>
        </p:nvSpPr>
        <p:spPr/>
        <p:txBody>
          <a:bodyPr/>
          <a:lstStyle/>
          <a:p>
            <a:r>
              <a:rPr lang="en-GB" dirty="0"/>
              <a:t>Thanks for listening. Any questions?</a:t>
            </a:r>
          </a:p>
        </p:txBody>
      </p:sp>
    </p:spTree>
    <p:extLst>
      <p:ext uri="{BB962C8B-B14F-4D97-AF65-F5344CB8AC3E}">
        <p14:creationId xmlns:p14="http://schemas.microsoft.com/office/powerpoint/2010/main" val="1757289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HESA?</a:t>
            </a:r>
          </a:p>
        </p:txBody>
      </p:sp>
      <p:sp>
        <p:nvSpPr>
          <p:cNvPr id="3" name="Content Placeholder 2"/>
          <p:cNvSpPr>
            <a:spLocks noGrp="1"/>
          </p:cNvSpPr>
          <p:nvPr>
            <p:ph idx="1"/>
          </p:nvPr>
        </p:nvSpPr>
        <p:spPr/>
        <p:txBody>
          <a:bodyPr/>
          <a:lstStyle/>
          <a:p>
            <a:r>
              <a:rPr lang="en-GB" sz="2800" dirty="0"/>
              <a:t>HESA (Higher Education Statistics Agency) is responsible for collecting, analysing, publishing HE data</a:t>
            </a:r>
          </a:p>
          <a:p>
            <a:r>
              <a:rPr lang="en-GB" sz="2800" dirty="0"/>
              <a:t>HE providers have a statutory requirement to report data to HE funding and regulatory bodies </a:t>
            </a:r>
          </a:p>
          <a:p>
            <a:r>
              <a:rPr lang="en-GB" sz="2800" dirty="0"/>
              <a:t>Research income - should conform to the conventions of the Frascati definition of research</a:t>
            </a:r>
          </a:p>
          <a:p>
            <a:pPr marL="0" indent="0">
              <a:buNone/>
            </a:pPr>
            <a:endParaRPr lang="en-GB" sz="2000" dirty="0"/>
          </a:p>
        </p:txBody>
      </p:sp>
    </p:spTree>
    <p:extLst>
      <p:ext uri="{BB962C8B-B14F-4D97-AF65-F5344CB8AC3E}">
        <p14:creationId xmlns:p14="http://schemas.microsoft.com/office/powerpoint/2010/main" val="1149664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Frascati definition of research</a:t>
            </a:r>
          </a:p>
        </p:txBody>
      </p:sp>
      <p:sp>
        <p:nvSpPr>
          <p:cNvPr id="3" name="Content Placeholder 2"/>
          <p:cNvSpPr>
            <a:spLocks noGrp="1"/>
          </p:cNvSpPr>
          <p:nvPr>
            <p:ph idx="1"/>
          </p:nvPr>
        </p:nvSpPr>
        <p:spPr>
          <a:xfrm>
            <a:off x="914400" y="1371599"/>
            <a:ext cx="10363200" cy="4391025"/>
          </a:xfrm>
        </p:spPr>
        <p:txBody>
          <a:bodyPr/>
          <a:lstStyle/>
          <a:p>
            <a:pPr marL="0" indent="0">
              <a:buNone/>
            </a:pPr>
            <a:r>
              <a:rPr lang="en-GB" sz="1800" dirty="0">
                <a:hlinkClick r:id="rId3"/>
              </a:rPr>
              <a:t>https://warwick.ac.uk/services/ris/systems/dataquality/frascati</a:t>
            </a:r>
            <a:endParaRPr lang="en-GB" sz="1800" dirty="0"/>
          </a:p>
          <a:p>
            <a:pPr marL="0" indent="0">
              <a:buNone/>
            </a:pPr>
            <a:endParaRPr lang="en-GB" sz="1800" i="1" dirty="0"/>
          </a:p>
          <a:p>
            <a:pPr marL="0" indent="0">
              <a:buNone/>
            </a:pPr>
            <a:r>
              <a:rPr lang="en-GB" sz="1800" i="1" dirty="0"/>
              <a:t>Research and experimental development (R&amp;D) comprise creative work undertaken on a systematic basis in order to increase the stock of knowledge, including knowledge of man, culture and society, and the use of this stock of knowledge to devise new applications.</a:t>
            </a:r>
          </a:p>
          <a:p>
            <a:endParaRPr lang="en-GB" sz="1800" i="1" dirty="0"/>
          </a:p>
          <a:p>
            <a:r>
              <a:rPr lang="en-GB" sz="2000" dirty="0"/>
              <a:t>Includes: Basic research, Applied research, Experimental development</a:t>
            </a:r>
          </a:p>
          <a:p>
            <a:r>
              <a:rPr lang="en-GB" sz="2000" dirty="0"/>
              <a:t>Should have ‘an element of novelty and the resolution of scientific and/or technological uncertainty’</a:t>
            </a:r>
          </a:p>
          <a:p>
            <a:r>
              <a:rPr lang="en-GB" sz="2000" dirty="0"/>
              <a:t>Does not include: routine testing and analysis of materials, components, products, processes, etc; feasibility studies; routine software development; general purpose data collection</a:t>
            </a:r>
            <a:endParaRPr lang="en-GB" sz="1800" dirty="0"/>
          </a:p>
          <a:p>
            <a:r>
              <a:rPr lang="en-GB" sz="2000" dirty="0"/>
              <a:t>Most reporting based on ‘</a:t>
            </a:r>
            <a:r>
              <a:rPr lang="en-GB" sz="2000" b="1" dirty="0"/>
              <a:t>Research</a:t>
            </a:r>
            <a:r>
              <a:rPr lang="en-GB" sz="2000" dirty="0"/>
              <a:t>’ only (as recorded under ‘Activity Type’ in Ideate). If projects are wrongly tagged, there’s a risk they’ll be missed or wrongly attributed in management information reports. If in doubt, please speak to the Research Operations team.</a:t>
            </a:r>
          </a:p>
          <a:p>
            <a:endParaRPr lang="en-GB" sz="1800" dirty="0"/>
          </a:p>
          <a:p>
            <a:endParaRPr lang="en-GB" dirty="0"/>
          </a:p>
        </p:txBody>
      </p:sp>
    </p:spTree>
    <p:extLst>
      <p:ext uri="{BB962C8B-B14F-4D97-AF65-F5344CB8AC3E}">
        <p14:creationId xmlns:p14="http://schemas.microsoft.com/office/powerpoint/2010/main" val="3610980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55536-92BB-5051-1079-14171DDC04C9}"/>
              </a:ext>
            </a:extLst>
          </p:cNvPr>
          <p:cNvSpPr>
            <a:spLocks noGrp="1"/>
          </p:cNvSpPr>
          <p:nvPr>
            <p:ph type="title"/>
          </p:nvPr>
        </p:nvSpPr>
        <p:spPr/>
        <p:txBody>
          <a:bodyPr/>
          <a:lstStyle/>
          <a:p>
            <a:r>
              <a:rPr lang="en-GB" dirty="0"/>
              <a:t>Sources of Income</a:t>
            </a:r>
          </a:p>
        </p:txBody>
      </p:sp>
      <p:graphicFrame>
        <p:nvGraphicFramePr>
          <p:cNvPr id="7" name="Content Placeholder 6">
            <a:extLst>
              <a:ext uri="{FF2B5EF4-FFF2-40B4-BE49-F238E27FC236}">
                <a16:creationId xmlns:a16="http://schemas.microsoft.com/office/drawing/2014/main" id="{F606F512-40E0-9144-F044-863FEAFDF082}"/>
              </a:ext>
            </a:extLst>
          </p:cNvPr>
          <p:cNvGraphicFramePr>
            <a:graphicFrameLocks noGrp="1"/>
          </p:cNvGraphicFramePr>
          <p:nvPr>
            <p:ph idx="1"/>
            <p:extLst>
              <p:ext uri="{D42A27DB-BD31-4B8C-83A1-F6EECF244321}">
                <p14:modId xmlns:p14="http://schemas.microsoft.com/office/powerpoint/2010/main" val="3949419274"/>
              </p:ext>
            </p:extLst>
          </p:nvPr>
        </p:nvGraphicFramePr>
        <p:xfrm>
          <a:off x="1371601" y="1295400"/>
          <a:ext cx="8054118" cy="3765580"/>
        </p:xfrm>
        <a:graphic>
          <a:graphicData uri="http://schemas.openxmlformats.org/drawingml/2006/table">
            <a:tbl>
              <a:tblPr firstRow="1" firstCol="1" bandRow="1">
                <a:tableStyleId>{46F890A9-2807-4EBB-B81D-B2AA78EC7F39}</a:tableStyleId>
              </a:tblPr>
              <a:tblGrid>
                <a:gridCol w="4027059">
                  <a:extLst>
                    <a:ext uri="{9D8B030D-6E8A-4147-A177-3AD203B41FA5}">
                      <a16:colId xmlns:a16="http://schemas.microsoft.com/office/drawing/2014/main" val="4019341148"/>
                    </a:ext>
                  </a:extLst>
                </a:gridCol>
                <a:gridCol w="4027059">
                  <a:extLst>
                    <a:ext uri="{9D8B030D-6E8A-4147-A177-3AD203B41FA5}">
                      <a16:colId xmlns:a16="http://schemas.microsoft.com/office/drawing/2014/main" val="4047990903"/>
                    </a:ext>
                  </a:extLst>
                </a:gridCol>
              </a:tblGrid>
              <a:tr h="226949">
                <a:tc>
                  <a:txBody>
                    <a:bodyPr/>
                    <a:lstStyle/>
                    <a:p>
                      <a:pPr>
                        <a:lnSpc>
                          <a:spcPct val="107000"/>
                        </a:lnSpc>
                        <a:spcAft>
                          <a:spcPts val="800"/>
                        </a:spcAft>
                      </a:pPr>
                      <a:r>
                        <a:rPr lang="en-GB" sz="1100" kern="100">
                          <a:effectLst/>
                        </a:rPr>
                        <a:t>Source of Income (as defined by HESA)</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HESA Category (category options in Ideate)</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77781736"/>
                  </a:ext>
                </a:extLst>
              </a:tr>
              <a:tr h="226949">
                <a:tc>
                  <a:txBody>
                    <a:bodyPr/>
                    <a:lstStyle/>
                    <a:p>
                      <a:pPr>
                        <a:lnSpc>
                          <a:spcPct val="107000"/>
                        </a:lnSpc>
                        <a:spcAft>
                          <a:spcPts val="800"/>
                        </a:spcAft>
                      </a:pPr>
                      <a:r>
                        <a:rPr lang="en-GB" sz="1100" kern="100">
                          <a:effectLst/>
                        </a:rPr>
                        <a:t>Research Councils (incl Royal Society, British Academy)</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Research Councils 9E</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91210171"/>
                  </a:ext>
                </a:extLst>
              </a:tr>
              <a:tr h="226949">
                <a:tc>
                  <a:txBody>
                    <a:bodyPr/>
                    <a:lstStyle/>
                    <a:p>
                      <a:pPr>
                        <a:lnSpc>
                          <a:spcPct val="107000"/>
                        </a:lnSpc>
                        <a:spcAft>
                          <a:spcPts val="800"/>
                        </a:spcAft>
                      </a:pPr>
                      <a:r>
                        <a:rPr lang="en-GB" sz="1100" kern="100" dirty="0">
                          <a:effectLst/>
                        </a:rPr>
                        <a:t>UK-based charities (open competitive process/peer review process)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dirty="0">
                          <a:effectLst/>
                        </a:rPr>
                        <a:t>UK Charities Competitive 9X</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84836618"/>
                  </a:ext>
                </a:extLst>
              </a:tr>
              <a:tr h="226949">
                <a:tc>
                  <a:txBody>
                    <a:bodyPr/>
                    <a:lstStyle/>
                    <a:p>
                      <a:pPr>
                        <a:lnSpc>
                          <a:spcPct val="107000"/>
                        </a:lnSpc>
                        <a:spcAft>
                          <a:spcPts val="800"/>
                        </a:spcAft>
                      </a:pPr>
                      <a:r>
                        <a:rPr lang="en-GB" sz="1100" kern="100">
                          <a:effectLst/>
                        </a:rPr>
                        <a:t>UK-based charities (other)</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UK Charities Other</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08625155"/>
                  </a:ext>
                </a:extLst>
              </a:tr>
              <a:tr h="464405">
                <a:tc>
                  <a:txBody>
                    <a:bodyPr/>
                    <a:lstStyle/>
                    <a:p>
                      <a:pPr>
                        <a:lnSpc>
                          <a:spcPct val="107000"/>
                        </a:lnSpc>
                        <a:spcAft>
                          <a:spcPts val="800"/>
                        </a:spcAft>
                      </a:pPr>
                      <a:r>
                        <a:rPr lang="en-GB" sz="1100" kern="100" dirty="0">
                          <a:effectLst/>
                        </a:rPr>
                        <a:t>UK central government bodies/local, health and hospital authorities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dirty="0">
                          <a:effectLst/>
                        </a:rPr>
                        <a:t>UK Government Bodies 9D</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11221687"/>
                  </a:ext>
                </a:extLst>
              </a:tr>
              <a:tr h="226949">
                <a:tc>
                  <a:txBody>
                    <a:bodyPr/>
                    <a:lstStyle/>
                    <a:p>
                      <a:pPr>
                        <a:lnSpc>
                          <a:spcPct val="107000"/>
                        </a:lnSpc>
                        <a:spcAft>
                          <a:spcPts val="800"/>
                        </a:spcAft>
                      </a:pPr>
                      <a:r>
                        <a:rPr lang="en-GB" sz="1100" kern="100">
                          <a:effectLst/>
                        </a:rPr>
                        <a:t>UK industry, commerce and public corporations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UK Industry and Commerce 9C</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39859593"/>
                  </a:ext>
                </a:extLst>
              </a:tr>
              <a:tr h="226949">
                <a:tc>
                  <a:txBody>
                    <a:bodyPr/>
                    <a:lstStyle/>
                    <a:p>
                      <a:pPr>
                        <a:lnSpc>
                          <a:spcPct val="107000"/>
                        </a:lnSpc>
                        <a:spcAft>
                          <a:spcPts val="800"/>
                        </a:spcAft>
                      </a:pPr>
                      <a:r>
                        <a:rPr lang="en-GB" sz="1100" kern="100">
                          <a:effectLst/>
                        </a:rPr>
                        <a:t>UK Other sources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UK Other 9H</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55002972"/>
                  </a:ext>
                </a:extLst>
              </a:tr>
              <a:tr h="226949">
                <a:tc>
                  <a:txBody>
                    <a:bodyPr/>
                    <a:lstStyle/>
                    <a:p>
                      <a:pPr>
                        <a:lnSpc>
                          <a:spcPct val="107000"/>
                        </a:lnSpc>
                        <a:spcAft>
                          <a:spcPts val="800"/>
                        </a:spcAft>
                      </a:pPr>
                      <a:r>
                        <a:rPr lang="en-GB" sz="1100" kern="100">
                          <a:effectLst/>
                        </a:rPr>
                        <a:t>EU government bodies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EU Government 9T</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04396400"/>
                  </a:ext>
                </a:extLst>
              </a:tr>
              <a:tr h="226949">
                <a:tc>
                  <a:txBody>
                    <a:bodyPr/>
                    <a:lstStyle/>
                    <a:p>
                      <a:pPr>
                        <a:lnSpc>
                          <a:spcPct val="107000"/>
                        </a:lnSpc>
                        <a:spcAft>
                          <a:spcPts val="800"/>
                        </a:spcAft>
                      </a:pPr>
                      <a:r>
                        <a:rPr lang="en-GB" sz="1100" kern="100" dirty="0">
                          <a:effectLst/>
                        </a:rPr>
                        <a:t>European Union Funding (</a:t>
                      </a:r>
                      <a:r>
                        <a:rPr lang="en-GB" sz="1100" kern="100" dirty="0" err="1">
                          <a:effectLst/>
                        </a:rPr>
                        <a:t>ie</a:t>
                      </a:r>
                      <a:r>
                        <a:rPr lang="en-GB" sz="1100" kern="100" dirty="0">
                          <a:effectLst/>
                        </a:rPr>
                        <a:t> ERC, EU, EC)</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Contracts EC 9I</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69028877"/>
                  </a:ext>
                </a:extLst>
              </a:tr>
              <a:tr h="226949">
                <a:tc>
                  <a:txBody>
                    <a:bodyPr/>
                    <a:lstStyle/>
                    <a:p>
                      <a:pPr>
                        <a:lnSpc>
                          <a:spcPct val="107000"/>
                        </a:lnSpc>
                        <a:spcAft>
                          <a:spcPts val="800"/>
                        </a:spcAft>
                      </a:pPr>
                      <a:r>
                        <a:rPr lang="en-GB" sz="1100" kern="100">
                          <a:effectLst/>
                        </a:rPr>
                        <a:t>EU-based charities (open competitive process)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EU Charities Competitive 92</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99653661"/>
                  </a:ext>
                </a:extLst>
              </a:tr>
              <a:tr h="226949">
                <a:tc>
                  <a:txBody>
                    <a:bodyPr/>
                    <a:lstStyle/>
                    <a:p>
                      <a:pPr>
                        <a:lnSpc>
                          <a:spcPct val="107000"/>
                        </a:lnSpc>
                        <a:spcAft>
                          <a:spcPts val="800"/>
                        </a:spcAft>
                      </a:pPr>
                      <a:r>
                        <a:rPr lang="en-GB" sz="1100" kern="100">
                          <a:effectLst/>
                        </a:rPr>
                        <a:t>EU industry, commerce and public corporations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EU Industry and Commerce 9B</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84247849"/>
                  </a:ext>
                </a:extLst>
              </a:tr>
              <a:tr h="226949">
                <a:tc>
                  <a:txBody>
                    <a:bodyPr/>
                    <a:lstStyle/>
                    <a:p>
                      <a:pPr>
                        <a:lnSpc>
                          <a:spcPct val="107000"/>
                        </a:lnSpc>
                        <a:spcAft>
                          <a:spcPts val="800"/>
                        </a:spcAft>
                      </a:pPr>
                      <a:r>
                        <a:rPr lang="en-GB" sz="1100" kern="100">
                          <a:effectLst/>
                        </a:rPr>
                        <a:t>EU (excluding UK) other</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EU Other 93</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20237709"/>
                  </a:ext>
                </a:extLst>
              </a:tr>
              <a:tr h="226949">
                <a:tc>
                  <a:txBody>
                    <a:bodyPr/>
                    <a:lstStyle/>
                    <a:p>
                      <a:pPr>
                        <a:lnSpc>
                          <a:spcPct val="107000"/>
                        </a:lnSpc>
                        <a:spcAft>
                          <a:spcPts val="800"/>
                        </a:spcAft>
                      </a:pPr>
                      <a:r>
                        <a:rPr lang="en-GB" sz="1100" kern="100">
                          <a:effectLst/>
                        </a:rPr>
                        <a:t>Non-EU-based charities (open competitive process)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Overseas Charities Competitive 9Y</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77557592"/>
                  </a:ext>
                </a:extLst>
              </a:tr>
              <a:tr h="226949">
                <a:tc>
                  <a:txBody>
                    <a:bodyPr/>
                    <a:lstStyle/>
                    <a:p>
                      <a:pPr>
                        <a:lnSpc>
                          <a:spcPct val="107000"/>
                        </a:lnSpc>
                        <a:spcAft>
                          <a:spcPts val="800"/>
                        </a:spcAft>
                      </a:pPr>
                      <a:r>
                        <a:rPr lang="en-GB" sz="1100" kern="100">
                          <a:effectLst/>
                        </a:rPr>
                        <a:t>Non-EU industry, commerce and public corporations</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a:effectLst/>
                        </a:rPr>
                        <a:t>Overseas Commercial 9G</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05077397"/>
                  </a:ext>
                </a:extLst>
              </a:tr>
              <a:tr h="226949">
                <a:tc>
                  <a:txBody>
                    <a:bodyPr/>
                    <a:lstStyle/>
                    <a:p>
                      <a:pPr>
                        <a:lnSpc>
                          <a:spcPct val="107000"/>
                        </a:lnSpc>
                        <a:spcAft>
                          <a:spcPts val="800"/>
                        </a:spcAft>
                      </a:pPr>
                      <a:r>
                        <a:rPr lang="en-GB" sz="1100" kern="100">
                          <a:effectLst/>
                        </a:rPr>
                        <a:t>Non-EU other</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kern="100" dirty="0">
                          <a:effectLst/>
                        </a:rPr>
                        <a:t>Overseas Other 94</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72004511"/>
                  </a:ext>
                </a:extLst>
              </a:tr>
            </a:tbl>
          </a:graphicData>
        </a:graphic>
      </p:graphicFrame>
    </p:spTree>
    <p:extLst>
      <p:ext uri="{BB962C8B-B14F-4D97-AF65-F5344CB8AC3E}">
        <p14:creationId xmlns:p14="http://schemas.microsoft.com/office/powerpoint/2010/main" val="3734540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Competitive Charities</a:t>
            </a:r>
          </a:p>
        </p:txBody>
      </p:sp>
      <p:sp>
        <p:nvSpPr>
          <p:cNvPr id="3" name="Content Placeholder 2"/>
          <p:cNvSpPr>
            <a:spLocks noGrp="1"/>
          </p:cNvSpPr>
          <p:nvPr>
            <p:ph idx="1"/>
          </p:nvPr>
        </p:nvSpPr>
        <p:spPr/>
        <p:txBody>
          <a:bodyPr/>
          <a:lstStyle/>
          <a:p>
            <a:r>
              <a:rPr lang="en-GB" sz="2000" dirty="0"/>
              <a:t>The correct recording of Competitive Charities is key:</a:t>
            </a:r>
          </a:p>
          <a:p>
            <a:pPr lvl="1"/>
            <a:r>
              <a:rPr lang="en-GB" sz="1800" dirty="0"/>
              <a:t>The University receives a top up from the Government for eligible charity research income via QR funding </a:t>
            </a:r>
          </a:p>
          <a:p>
            <a:pPr marL="0" indent="0">
              <a:buNone/>
            </a:pPr>
            <a:endParaRPr lang="en-GB" sz="2000" dirty="0"/>
          </a:p>
          <a:p>
            <a:pPr marL="0" indent="0">
              <a:buNone/>
            </a:pPr>
            <a:r>
              <a:rPr lang="en-GB" sz="2000" dirty="0"/>
              <a:t>HESA definition</a:t>
            </a:r>
          </a:p>
          <a:p>
            <a:pPr marL="171450" indent="0">
              <a:buNone/>
            </a:pPr>
            <a:r>
              <a:rPr lang="en-GB" sz="1800" i="1" dirty="0"/>
              <a:t>There should be evidence that a particular income stream or grant was available to more than one HEP through direct competition. This should be within a process where no credible candidate was excluded, and the income awarded to the HEP which demonstrated the highest quality research proposal according to external peer review.</a:t>
            </a:r>
          </a:p>
          <a:p>
            <a:pPr lvl="1">
              <a:buFont typeface="Arial" panose="020B0604020202020204" pitchFamily="34" charset="0"/>
              <a:buChar char="•"/>
            </a:pPr>
            <a:endParaRPr lang="en-GB" sz="1200" dirty="0"/>
          </a:p>
          <a:p>
            <a:r>
              <a:rPr lang="en-GB" sz="2000" dirty="0"/>
              <a:t>To be eligible the funding must be from a </a:t>
            </a:r>
            <a:r>
              <a:rPr lang="en-GB" sz="2000" b="1" dirty="0"/>
              <a:t>registered charity</a:t>
            </a:r>
            <a:r>
              <a:rPr lang="en-GB" sz="2000" dirty="0"/>
              <a:t>, delivered through an </a:t>
            </a:r>
            <a:r>
              <a:rPr lang="en-GB" sz="2000" b="1" dirty="0"/>
              <a:t>openly competitive</a:t>
            </a:r>
            <a:r>
              <a:rPr lang="en-GB" sz="2000" dirty="0"/>
              <a:t> process and subject to </a:t>
            </a:r>
            <a:r>
              <a:rPr lang="en-GB" sz="2000" b="1" dirty="0"/>
              <a:t>external peer review </a:t>
            </a:r>
            <a:r>
              <a:rPr lang="en-GB" sz="2000" dirty="0"/>
              <a:t>in the award process. </a:t>
            </a:r>
          </a:p>
          <a:p>
            <a:endParaRPr lang="en-GB" dirty="0"/>
          </a:p>
        </p:txBody>
      </p:sp>
    </p:spTree>
    <p:extLst>
      <p:ext uri="{BB962C8B-B14F-4D97-AF65-F5344CB8AC3E}">
        <p14:creationId xmlns:p14="http://schemas.microsoft.com/office/powerpoint/2010/main" val="3451160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067C8-F02B-6A24-8D0E-A314A83635FA}"/>
              </a:ext>
            </a:extLst>
          </p:cNvPr>
          <p:cNvSpPr>
            <a:spLocks noGrp="1"/>
          </p:cNvSpPr>
          <p:nvPr>
            <p:ph type="title"/>
          </p:nvPr>
        </p:nvSpPr>
        <p:spPr/>
        <p:txBody>
          <a:bodyPr/>
          <a:lstStyle/>
          <a:p>
            <a:r>
              <a:rPr lang="en-GB" dirty="0"/>
              <a:t>Evidence of Competitive Processes</a:t>
            </a:r>
          </a:p>
        </p:txBody>
      </p:sp>
      <p:sp>
        <p:nvSpPr>
          <p:cNvPr id="3" name="Content Placeholder 2">
            <a:extLst>
              <a:ext uri="{FF2B5EF4-FFF2-40B4-BE49-F238E27FC236}">
                <a16:creationId xmlns:a16="http://schemas.microsoft.com/office/drawing/2014/main" id="{7E92F076-7FA1-9B0F-3DD1-61C1A2FBD578}"/>
              </a:ext>
            </a:extLst>
          </p:cNvPr>
          <p:cNvSpPr>
            <a:spLocks noGrp="1"/>
          </p:cNvSpPr>
          <p:nvPr>
            <p:ph idx="1"/>
          </p:nvPr>
        </p:nvSpPr>
        <p:spPr/>
        <p:txBody>
          <a:bodyPr/>
          <a:lstStyle/>
          <a:p>
            <a:r>
              <a:rPr lang="en-GB" sz="2800" dirty="0"/>
              <a:t>Proof of a competitive process can often be found on funders’ websites. The example below is from Oracle Cancer Trust, which is governed by the AMRC; </a:t>
            </a:r>
          </a:p>
        </p:txBody>
      </p:sp>
      <p:pic>
        <p:nvPicPr>
          <p:cNvPr id="5" name="Picture 4">
            <a:extLst>
              <a:ext uri="{FF2B5EF4-FFF2-40B4-BE49-F238E27FC236}">
                <a16:creationId xmlns:a16="http://schemas.microsoft.com/office/drawing/2014/main" id="{86E9D9F1-438A-F98C-6D82-5FC6D498E6E9}"/>
              </a:ext>
            </a:extLst>
          </p:cNvPr>
          <p:cNvPicPr>
            <a:picLocks noChangeAspect="1"/>
          </p:cNvPicPr>
          <p:nvPr/>
        </p:nvPicPr>
        <p:blipFill>
          <a:blip r:embed="rId3"/>
          <a:stretch>
            <a:fillRect/>
          </a:stretch>
        </p:blipFill>
        <p:spPr>
          <a:xfrm>
            <a:off x="2978350" y="2773017"/>
            <a:ext cx="5300945" cy="2467155"/>
          </a:xfrm>
          <a:prstGeom prst="rect">
            <a:avLst/>
          </a:prstGeom>
        </p:spPr>
      </p:pic>
    </p:spTree>
    <p:extLst>
      <p:ext uri="{BB962C8B-B14F-4D97-AF65-F5344CB8AC3E}">
        <p14:creationId xmlns:p14="http://schemas.microsoft.com/office/powerpoint/2010/main" val="1306860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10363200" cy="957174"/>
          </a:xfrm>
        </p:spPr>
        <p:txBody>
          <a:bodyPr/>
          <a:lstStyle/>
          <a:p>
            <a:r>
              <a:rPr lang="en-GB" dirty="0"/>
              <a:t>Funder Records Are Available For Officers</a:t>
            </a:r>
          </a:p>
        </p:txBody>
      </p:sp>
      <p:sp>
        <p:nvSpPr>
          <p:cNvPr id="3" name="Content Placeholder 2"/>
          <p:cNvSpPr>
            <a:spLocks noGrp="1"/>
          </p:cNvSpPr>
          <p:nvPr>
            <p:ph idx="1"/>
          </p:nvPr>
        </p:nvSpPr>
        <p:spPr>
          <a:xfrm>
            <a:off x="486659" y="4164895"/>
            <a:ext cx="10363200" cy="1714500"/>
          </a:xfrm>
        </p:spPr>
        <p:txBody>
          <a:bodyPr/>
          <a:lstStyle/>
          <a:p>
            <a:pPr marL="0" indent="0">
              <a:buNone/>
            </a:pPr>
            <a:endParaRPr lang="en-GB" sz="2000" dirty="0"/>
          </a:p>
        </p:txBody>
      </p:sp>
      <p:pic>
        <p:nvPicPr>
          <p:cNvPr id="4" name="Picture 3"/>
          <p:cNvPicPr>
            <a:picLocks noChangeAspect="1"/>
          </p:cNvPicPr>
          <p:nvPr/>
        </p:nvPicPr>
        <p:blipFill>
          <a:blip r:embed="rId3"/>
          <a:stretch>
            <a:fillRect/>
          </a:stretch>
        </p:blipFill>
        <p:spPr>
          <a:xfrm>
            <a:off x="2096799" y="1292086"/>
            <a:ext cx="7523433" cy="2533754"/>
          </a:xfrm>
          <a:prstGeom prst="rect">
            <a:avLst/>
          </a:prstGeom>
        </p:spPr>
      </p:pic>
    </p:spTree>
    <p:extLst>
      <p:ext uri="{BB962C8B-B14F-4D97-AF65-F5344CB8AC3E}">
        <p14:creationId xmlns:p14="http://schemas.microsoft.com/office/powerpoint/2010/main" val="2555314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23D46-5E79-05C5-14A1-E480EDB53E71}"/>
              </a:ext>
            </a:extLst>
          </p:cNvPr>
          <p:cNvSpPr>
            <a:spLocks noGrp="1"/>
          </p:cNvSpPr>
          <p:nvPr>
            <p:ph type="title"/>
          </p:nvPr>
        </p:nvSpPr>
        <p:spPr/>
        <p:txBody>
          <a:bodyPr/>
          <a:lstStyle/>
          <a:p>
            <a:r>
              <a:rPr lang="en-GB" dirty="0"/>
              <a:t>Funder Information on Ideate</a:t>
            </a:r>
          </a:p>
        </p:txBody>
      </p:sp>
      <p:cxnSp>
        <p:nvCxnSpPr>
          <p:cNvPr id="6" name="Straight Arrow Connector 5">
            <a:extLst>
              <a:ext uri="{FF2B5EF4-FFF2-40B4-BE49-F238E27FC236}">
                <a16:creationId xmlns:a16="http://schemas.microsoft.com/office/drawing/2014/main" id="{992AC147-F5BA-07E1-9912-3C70E136F2DD}"/>
              </a:ext>
            </a:extLst>
          </p:cNvPr>
          <p:cNvCxnSpPr>
            <a:cxnSpLocks/>
          </p:cNvCxnSpPr>
          <p:nvPr/>
        </p:nvCxnSpPr>
        <p:spPr bwMode="auto">
          <a:xfrm flipV="1">
            <a:off x="3836504" y="1779104"/>
            <a:ext cx="2544418" cy="1133061"/>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7" name="TextBox 6">
            <a:extLst>
              <a:ext uri="{FF2B5EF4-FFF2-40B4-BE49-F238E27FC236}">
                <a16:creationId xmlns:a16="http://schemas.microsoft.com/office/drawing/2014/main" id="{E4593ACE-0B27-4A67-4C64-26B769FB72F0}"/>
              </a:ext>
            </a:extLst>
          </p:cNvPr>
          <p:cNvSpPr txBox="1"/>
          <p:nvPr/>
        </p:nvSpPr>
        <p:spPr>
          <a:xfrm>
            <a:off x="6727513" y="1594438"/>
            <a:ext cx="5151025" cy="646331"/>
          </a:xfrm>
          <a:prstGeom prst="rect">
            <a:avLst/>
          </a:prstGeom>
          <a:noFill/>
        </p:spPr>
        <p:txBody>
          <a:bodyPr wrap="square" rtlCol="0">
            <a:spAutoFit/>
          </a:bodyPr>
          <a:lstStyle/>
          <a:p>
            <a:r>
              <a:rPr lang="en-GB" dirty="0"/>
              <a:t>HESA categories are ‘hard-coded’ to each funder.</a:t>
            </a:r>
          </a:p>
          <a:p>
            <a:r>
              <a:rPr lang="en-GB" dirty="0"/>
              <a:t>Cannot be changed at proposal level. </a:t>
            </a:r>
          </a:p>
        </p:txBody>
      </p:sp>
      <p:cxnSp>
        <p:nvCxnSpPr>
          <p:cNvPr id="12" name="Straight Arrow Connector 11">
            <a:extLst>
              <a:ext uri="{FF2B5EF4-FFF2-40B4-BE49-F238E27FC236}">
                <a16:creationId xmlns:a16="http://schemas.microsoft.com/office/drawing/2014/main" id="{411F9E1D-032F-4375-E618-1ADA42E45FFA}"/>
              </a:ext>
            </a:extLst>
          </p:cNvPr>
          <p:cNvCxnSpPr>
            <a:cxnSpLocks/>
          </p:cNvCxnSpPr>
          <p:nvPr/>
        </p:nvCxnSpPr>
        <p:spPr bwMode="auto">
          <a:xfrm>
            <a:off x="3120887" y="3661328"/>
            <a:ext cx="3388631" cy="0"/>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5" name="TextBox 14">
            <a:extLst>
              <a:ext uri="{FF2B5EF4-FFF2-40B4-BE49-F238E27FC236}">
                <a16:creationId xmlns:a16="http://schemas.microsoft.com/office/drawing/2014/main" id="{ACEBA4E2-04B1-C7C8-3A46-A32CA4ADF303}"/>
              </a:ext>
            </a:extLst>
          </p:cNvPr>
          <p:cNvSpPr txBox="1"/>
          <p:nvPr/>
        </p:nvSpPr>
        <p:spPr>
          <a:xfrm>
            <a:off x="6639747" y="3429000"/>
            <a:ext cx="4467441" cy="646331"/>
          </a:xfrm>
          <a:prstGeom prst="rect">
            <a:avLst/>
          </a:prstGeom>
          <a:noFill/>
        </p:spPr>
        <p:txBody>
          <a:bodyPr wrap="none" rtlCol="0">
            <a:spAutoFit/>
          </a:bodyPr>
          <a:lstStyle/>
          <a:p>
            <a:r>
              <a:rPr lang="en-GB" dirty="0"/>
              <a:t>The date of the latest credit check is recorded</a:t>
            </a:r>
          </a:p>
          <a:p>
            <a:r>
              <a:rPr lang="en-GB" dirty="0"/>
              <a:t>to identify if a new report is needed.</a:t>
            </a:r>
          </a:p>
        </p:txBody>
      </p:sp>
      <p:pic>
        <p:nvPicPr>
          <p:cNvPr id="19" name="Picture 18">
            <a:extLst>
              <a:ext uri="{FF2B5EF4-FFF2-40B4-BE49-F238E27FC236}">
                <a16:creationId xmlns:a16="http://schemas.microsoft.com/office/drawing/2014/main" id="{7BDA0E4F-FEE5-B4AD-8BC0-BFF0BA2E2425}"/>
              </a:ext>
            </a:extLst>
          </p:cNvPr>
          <p:cNvPicPr>
            <a:picLocks noChangeAspect="1"/>
          </p:cNvPicPr>
          <p:nvPr/>
        </p:nvPicPr>
        <p:blipFill rotWithShape="1">
          <a:blip r:embed="rId3"/>
          <a:srcRect r="5691" b="49219"/>
          <a:stretch/>
        </p:blipFill>
        <p:spPr>
          <a:xfrm>
            <a:off x="1020376" y="4170079"/>
            <a:ext cx="3027592" cy="1196664"/>
          </a:xfrm>
          <a:prstGeom prst="rect">
            <a:avLst/>
          </a:prstGeom>
        </p:spPr>
      </p:pic>
      <p:pic>
        <p:nvPicPr>
          <p:cNvPr id="22" name="Picture 21">
            <a:extLst>
              <a:ext uri="{FF2B5EF4-FFF2-40B4-BE49-F238E27FC236}">
                <a16:creationId xmlns:a16="http://schemas.microsoft.com/office/drawing/2014/main" id="{BD7E820A-2103-B0A1-81AB-4C7695931A25}"/>
              </a:ext>
            </a:extLst>
          </p:cNvPr>
          <p:cNvPicPr>
            <a:picLocks noChangeAspect="1"/>
          </p:cNvPicPr>
          <p:nvPr/>
        </p:nvPicPr>
        <p:blipFill>
          <a:blip r:embed="rId4"/>
          <a:stretch>
            <a:fillRect/>
          </a:stretch>
        </p:blipFill>
        <p:spPr>
          <a:xfrm>
            <a:off x="914400" y="1401710"/>
            <a:ext cx="3239544" cy="1906166"/>
          </a:xfrm>
          <a:prstGeom prst="rect">
            <a:avLst/>
          </a:prstGeom>
        </p:spPr>
      </p:pic>
      <p:pic>
        <p:nvPicPr>
          <p:cNvPr id="26" name="Picture 25">
            <a:extLst>
              <a:ext uri="{FF2B5EF4-FFF2-40B4-BE49-F238E27FC236}">
                <a16:creationId xmlns:a16="http://schemas.microsoft.com/office/drawing/2014/main" id="{EAA58D50-49F7-F012-534D-7CFAD9C55F2A}"/>
              </a:ext>
            </a:extLst>
          </p:cNvPr>
          <p:cNvPicPr>
            <a:picLocks noChangeAspect="1"/>
          </p:cNvPicPr>
          <p:nvPr/>
        </p:nvPicPr>
        <p:blipFill rotWithShape="1">
          <a:blip r:embed="rId5"/>
          <a:srcRect t="1" r="32232" b="18135"/>
          <a:stretch/>
        </p:blipFill>
        <p:spPr>
          <a:xfrm>
            <a:off x="1020376" y="3401831"/>
            <a:ext cx="1813061" cy="403758"/>
          </a:xfrm>
          <a:prstGeom prst="rect">
            <a:avLst/>
          </a:prstGeom>
        </p:spPr>
      </p:pic>
      <p:cxnSp>
        <p:nvCxnSpPr>
          <p:cNvPr id="29" name="Straight Arrow Connector 28">
            <a:extLst>
              <a:ext uri="{FF2B5EF4-FFF2-40B4-BE49-F238E27FC236}">
                <a16:creationId xmlns:a16="http://schemas.microsoft.com/office/drawing/2014/main" id="{FBEE1BBD-3989-6A2B-9521-25CB3681A3C3}"/>
              </a:ext>
            </a:extLst>
          </p:cNvPr>
          <p:cNvCxnSpPr>
            <a:cxnSpLocks/>
          </p:cNvCxnSpPr>
          <p:nvPr/>
        </p:nvCxnSpPr>
        <p:spPr bwMode="auto">
          <a:xfrm>
            <a:off x="4033199" y="4489589"/>
            <a:ext cx="2447727" cy="0"/>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2" name="TextBox 31">
            <a:extLst>
              <a:ext uri="{FF2B5EF4-FFF2-40B4-BE49-F238E27FC236}">
                <a16:creationId xmlns:a16="http://schemas.microsoft.com/office/drawing/2014/main" id="{EC43376B-C95B-0A65-AB9B-F4295F266737}"/>
              </a:ext>
            </a:extLst>
          </p:cNvPr>
          <p:cNvSpPr txBox="1"/>
          <p:nvPr/>
        </p:nvSpPr>
        <p:spPr>
          <a:xfrm>
            <a:off x="6639747" y="4294066"/>
            <a:ext cx="4508735" cy="1200329"/>
          </a:xfrm>
          <a:prstGeom prst="rect">
            <a:avLst/>
          </a:prstGeom>
          <a:noFill/>
        </p:spPr>
        <p:txBody>
          <a:bodyPr wrap="none" rtlCol="0">
            <a:spAutoFit/>
          </a:bodyPr>
          <a:lstStyle/>
          <a:p>
            <a:r>
              <a:rPr lang="en-GB" dirty="0"/>
              <a:t>The Notes field is used to record finance </a:t>
            </a:r>
          </a:p>
          <a:p>
            <a:r>
              <a:rPr lang="en-GB" dirty="0"/>
              <a:t>guidance from Credit Control, changes in </a:t>
            </a:r>
          </a:p>
          <a:p>
            <a:r>
              <a:rPr lang="en-GB" dirty="0"/>
              <a:t>HESA categorisation, and competitive process </a:t>
            </a:r>
          </a:p>
          <a:p>
            <a:r>
              <a:rPr lang="en-GB" dirty="0"/>
              <a:t>information</a:t>
            </a:r>
          </a:p>
        </p:txBody>
      </p:sp>
    </p:spTree>
    <p:extLst>
      <p:ext uri="{BB962C8B-B14F-4D97-AF65-F5344CB8AC3E}">
        <p14:creationId xmlns:p14="http://schemas.microsoft.com/office/powerpoint/2010/main" val="1242275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1CF12-B956-A846-52AB-83AEB891A97C}"/>
              </a:ext>
            </a:extLst>
          </p:cNvPr>
          <p:cNvSpPr>
            <a:spLocks noGrp="1"/>
          </p:cNvSpPr>
          <p:nvPr>
            <p:ph type="title"/>
          </p:nvPr>
        </p:nvSpPr>
        <p:spPr/>
        <p:txBody>
          <a:bodyPr/>
          <a:lstStyle/>
          <a:p>
            <a:r>
              <a:rPr lang="en-GB" dirty="0"/>
              <a:t>Funder Attachments</a:t>
            </a:r>
          </a:p>
        </p:txBody>
      </p:sp>
      <p:pic>
        <p:nvPicPr>
          <p:cNvPr id="5" name="Content Placeholder 4">
            <a:extLst>
              <a:ext uri="{FF2B5EF4-FFF2-40B4-BE49-F238E27FC236}">
                <a16:creationId xmlns:a16="http://schemas.microsoft.com/office/drawing/2014/main" id="{7D9F9B58-C218-ED50-6B21-56759F95C4FB}"/>
              </a:ext>
            </a:extLst>
          </p:cNvPr>
          <p:cNvPicPr>
            <a:picLocks noGrp="1" noChangeAspect="1"/>
          </p:cNvPicPr>
          <p:nvPr>
            <p:ph idx="1"/>
          </p:nvPr>
        </p:nvPicPr>
        <p:blipFill>
          <a:blip r:embed="rId3"/>
          <a:stretch>
            <a:fillRect/>
          </a:stretch>
        </p:blipFill>
        <p:spPr>
          <a:xfrm>
            <a:off x="1004600" y="1295400"/>
            <a:ext cx="4974695" cy="4114800"/>
          </a:xfrm>
        </p:spPr>
      </p:pic>
      <p:sp>
        <p:nvSpPr>
          <p:cNvPr id="7" name="TextBox 6">
            <a:extLst>
              <a:ext uri="{FF2B5EF4-FFF2-40B4-BE49-F238E27FC236}">
                <a16:creationId xmlns:a16="http://schemas.microsoft.com/office/drawing/2014/main" id="{984A068A-8FF3-1E41-4474-3C70C6C619E2}"/>
              </a:ext>
            </a:extLst>
          </p:cNvPr>
          <p:cNvSpPr txBox="1"/>
          <p:nvPr/>
        </p:nvSpPr>
        <p:spPr>
          <a:xfrm>
            <a:off x="6738730" y="2109656"/>
            <a:ext cx="5061450" cy="923330"/>
          </a:xfrm>
          <a:prstGeom prst="rect">
            <a:avLst/>
          </a:prstGeom>
          <a:noFill/>
        </p:spPr>
        <p:txBody>
          <a:bodyPr wrap="none" rtlCol="0">
            <a:spAutoFit/>
          </a:bodyPr>
          <a:lstStyle/>
          <a:p>
            <a:r>
              <a:rPr lang="en-GB" dirty="0"/>
              <a:t>Officers can view and upload documents relating to </a:t>
            </a:r>
          </a:p>
          <a:p>
            <a:r>
              <a:rPr lang="en-GB" dirty="0"/>
              <a:t>due diligence, credit checks, and evidence of </a:t>
            </a:r>
          </a:p>
          <a:p>
            <a:r>
              <a:rPr lang="en-GB" dirty="0"/>
              <a:t>competitive processes.</a:t>
            </a:r>
          </a:p>
        </p:txBody>
      </p:sp>
      <p:sp>
        <p:nvSpPr>
          <p:cNvPr id="9" name="TextBox 8">
            <a:extLst>
              <a:ext uri="{FF2B5EF4-FFF2-40B4-BE49-F238E27FC236}">
                <a16:creationId xmlns:a16="http://schemas.microsoft.com/office/drawing/2014/main" id="{EED1DABF-B654-3E0C-86D1-EDA3995CC1F6}"/>
              </a:ext>
            </a:extLst>
          </p:cNvPr>
          <p:cNvSpPr txBox="1"/>
          <p:nvPr/>
        </p:nvSpPr>
        <p:spPr>
          <a:xfrm>
            <a:off x="6738730" y="3429000"/>
            <a:ext cx="4578305" cy="646331"/>
          </a:xfrm>
          <a:prstGeom prst="rect">
            <a:avLst/>
          </a:prstGeom>
          <a:noFill/>
        </p:spPr>
        <p:txBody>
          <a:bodyPr wrap="none" rtlCol="0">
            <a:spAutoFit/>
          </a:bodyPr>
          <a:lstStyle/>
          <a:p>
            <a:r>
              <a:rPr lang="en-GB" dirty="0"/>
              <a:t>Any changes to HESA category will be recorded</a:t>
            </a:r>
            <a:br>
              <a:rPr lang="en-GB" dirty="0"/>
            </a:br>
            <a:r>
              <a:rPr lang="en-GB" dirty="0"/>
              <a:t>here.</a:t>
            </a:r>
          </a:p>
        </p:txBody>
      </p:sp>
    </p:spTree>
    <p:extLst>
      <p:ext uri="{BB962C8B-B14F-4D97-AF65-F5344CB8AC3E}">
        <p14:creationId xmlns:p14="http://schemas.microsoft.com/office/powerpoint/2010/main" val="1165793963"/>
      </p:ext>
    </p:extLst>
  </p:cSld>
  <p:clrMapOvr>
    <a:masterClrMapping/>
  </p:clrMapOvr>
</p:sld>
</file>

<file path=ppt/theme/theme1.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2438</TotalTime>
  <Words>1826</Words>
  <Application>Microsoft Office PowerPoint</Application>
  <PresentationFormat>Widescreen</PresentationFormat>
  <Paragraphs>141</Paragraphs>
  <Slides>13</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Times New Roman</vt:lpstr>
      <vt:lpstr>Theme1</vt:lpstr>
      <vt:lpstr>R&amp;IS - HESA Training</vt:lpstr>
      <vt:lpstr>What is HESA?</vt:lpstr>
      <vt:lpstr>Frascati definition of research</vt:lpstr>
      <vt:lpstr>Sources of Income</vt:lpstr>
      <vt:lpstr>Competitive Charities</vt:lpstr>
      <vt:lpstr>Evidence of Competitive Processes</vt:lpstr>
      <vt:lpstr>Funder Records Are Available For Officers</vt:lpstr>
      <vt:lpstr>Funder Information on Ideate</vt:lpstr>
      <vt:lpstr>Funder Attachments</vt:lpstr>
      <vt:lpstr>Frequently seen issues</vt:lpstr>
      <vt:lpstr>Collaborators / Sub-contractors / Partners</vt:lpstr>
      <vt:lpstr>Collaborators / Sub-contractors / Partners</vt:lpstr>
      <vt:lpstr>R&amp;IS – HESA Training</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Harris, Carole</dc:creator>
  <cp:lastModifiedBy>Sharp, Tom</cp:lastModifiedBy>
  <cp:revision>76</cp:revision>
  <dcterms:created xsi:type="dcterms:W3CDTF">2019-12-05T10:49:21Z</dcterms:created>
  <dcterms:modified xsi:type="dcterms:W3CDTF">2023-10-10T09:00:57Z</dcterms:modified>
</cp:coreProperties>
</file>