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213868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CEF74B"/>
    <a:srgbClr val="E8ED11"/>
    <a:srgbClr val="1A0FFD"/>
    <a:srgbClr val="44CF3D"/>
    <a:srgbClr val="2D1EE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9091" autoAdjust="0"/>
  </p:normalViewPr>
  <p:slideViewPr>
    <p:cSldViewPr>
      <p:cViewPr varScale="1">
        <p:scale>
          <a:sx n="24" d="100"/>
          <a:sy n="24" d="100"/>
        </p:scale>
        <p:origin x="-726" y="-96"/>
      </p:cViewPr>
      <p:guideLst>
        <p:guide orient="horz" pos="6736"/>
        <p:guide pos="9537"/>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Kavninder\Desktop\URSS\Final%20data%20plo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sz="1800"/>
            </a:pPr>
            <a:r>
              <a:rPr lang="en-US" sz="1800" b="0" i="0" baseline="0"/>
              <a:t>Distance(mm) between transmitter and receiver vs Voltage Output of the receiver circuit(V)</a:t>
            </a:r>
            <a:endParaRPr lang="en-US" sz="1800"/>
          </a:p>
        </c:rich>
      </c:tx>
      <c:layout/>
    </c:title>
    <c:plotArea>
      <c:layout>
        <c:manualLayout>
          <c:layoutTarget val="inner"/>
          <c:xMode val="edge"/>
          <c:yMode val="edge"/>
          <c:x val="0.11738329769789184"/>
          <c:y val="0.17975947169508275"/>
          <c:w val="0.84229930596642921"/>
          <c:h val="0.73053054217172209"/>
        </c:manualLayout>
      </c:layout>
      <c:scatterChart>
        <c:scatterStyle val="lineMarker"/>
        <c:ser>
          <c:idx val="0"/>
          <c:order val="0"/>
          <c:spPr>
            <a:ln w="28575">
              <a:noFill/>
            </a:ln>
          </c:spPr>
          <c:marker>
            <c:symbol val="diamond"/>
            <c:size val="7"/>
            <c:spPr>
              <a:solidFill>
                <a:schemeClr val="tx1"/>
              </a:solidFill>
            </c:spPr>
          </c:marker>
          <c:trendline>
            <c:trendlineType val="linear"/>
            <c:dispEq val="1"/>
            <c:trendlineLbl>
              <c:layout>
                <c:manualLayout>
                  <c:x val="-0.28556813258056635"/>
                  <c:y val="-0.17787449368431976"/>
                </c:manualLayout>
              </c:layout>
              <c:tx>
                <c:rich>
                  <a:bodyPr/>
                  <a:lstStyle/>
                  <a:p>
                    <a:pPr>
                      <a:defRPr lang="en-US" sz="1400"/>
                    </a:pPr>
                    <a:r>
                      <a:rPr lang="en-US" baseline="0"/>
                      <a:t>ln(y) = -0.0242x + 1.8246</a:t>
                    </a:r>
                    <a:endParaRPr lang="en-US"/>
                  </a:p>
                </c:rich>
              </c:tx>
              <c:numFmt formatCode="General" sourceLinked="0"/>
            </c:trendlineLbl>
          </c:trendline>
          <c:xVal>
            <c:numRef>
              <c:f>Sheet1!$B$5:$B$18</c:f>
              <c:numCache>
                <c:formatCode>General</c:formatCode>
                <c:ptCount val="14"/>
                <c:pt idx="0">
                  <c:v>40</c:v>
                </c:pt>
                <c:pt idx="1">
                  <c:v>60</c:v>
                </c:pt>
                <c:pt idx="2">
                  <c:v>80</c:v>
                </c:pt>
                <c:pt idx="3">
                  <c:v>100</c:v>
                </c:pt>
                <c:pt idx="4">
                  <c:v>120</c:v>
                </c:pt>
                <c:pt idx="5">
                  <c:v>140</c:v>
                </c:pt>
                <c:pt idx="6">
                  <c:v>160</c:v>
                </c:pt>
                <c:pt idx="7">
                  <c:v>180</c:v>
                </c:pt>
                <c:pt idx="8">
                  <c:v>200</c:v>
                </c:pt>
                <c:pt idx="9">
                  <c:v>220</c:v>
                </c:pt>
                <c:pt idx="10">
                  <c:v>240</c:v>
                </c:pt>
                <c:pt idx="11">
                  <c:v>260</c:v>
                </c:pt>
                <c:pt idx="12">
                  <c:v>280</c:v>
                </c:pt>
                <c:pt idx="13">
                  <c:v>300</c:v>
                </c:pt>
              </c:numCache>
            </c:numRef>
          </c:xVal>
          <c:yVal>
            <c:numRef>
              <c:f>Sheet1!$C$5:$C$18</c:f>
              <c:numCache>
                <c:formatCode>0.00</c:formatCode>
                <c:ptCount val="14"/>
                <c:pt idx="0">
                  <c:v>0.69314718055994551</c:v>
                </c:pt>
                <c:pt idx="1">
                  <c:v>0.22314355131420974</c:v>
                </c:pt>
                <c:pt idx="2">
                  <c:v>-0.18632957819149362</c:v>
                </c:pt>
                <c:pt idx="3">
                  <c:v>-0.60147999203412195</c:v>
                </c:pt>
                <c:pt idx="4">
                  <c:v>-0.97816613559224175</c:v>
                </c:pt>
                <c:pt idx="5">
                  <c:v>-1.3903023825174294</c:v>
                </c:pt>
                <c:pt idx="6">
                  <c:v>-1.845160245955169</c:v>
                </c:pt>
                <c:pt idx="7">
                  <c:v>-2.3330443004787527</c:v>
                </c:pt>
                <c:pt idx="8">
                  <c:v>-2.9759296462578115</c:v>
                </c:pt>
                <c:pt idx="9">
                  <c:v>-3.5404594489956631</c:v>
                </c:pt>
                <c:pt idx="10">
                  <c:v>-4.0173835210859679</c:v>
                </c:pt>
                <c:pt idx="11">
                  <c:v>-4.5098600061837697</c:v>
                </c:pt>
                <c:pt idx="12">
                  <c:v>-5.1159958097540779</c:v>
                </c:pt>
                <c:pt idx="13">
                  <c:v>-5.521460917862246</c:v>
                </c:pt>
              </c:numCache>
            </c:numRef>
          </c:yVal>
        </c:ser>
        <c:axId val="56244096"/>
        <c:axId val="57409920"/>
      </c:scatterChart>
      <c:valAx>
        <c:axId val="56244096"/>
        <c:scaling>
          <c:orientation val="minMax"/>
        </c:scaling>
        <c:axPos val="b"/>
        <c:title>
          <c:tx>
            <c:rich>
              <a:bodyPr/>
              <a:lstStyle/>
              <a:p>
                <a:pPr>
                  <a:defRPr lang="en-US" sz="1800"/>
                </a:pPr>
                <a:r>
                  <a:rPr lang="en-US" sz="1800" b="0" i="0" baseline="0"/>
                  <a:t>Distance (mm)</a:t>
                </a:r>
                <a:endParaRPr lang="en-US" sz="1800"/>
              </a:p>
            </c:rich>
          </c:tx>
          <c:layout>
            <c:manualLayout>
              <c:xMode val="edge"/>
              <c:yMode val="edge"/>
              <c:x val="0.43164130261716976"/>
              <c:y val="0.92353622813527159"/>
            </c:manualLayout>
          </c:layout>
        </c:title>
        <c:numFmt formatCode="General" sourceLinked="1"/>
        <c:tickLblPos val="nextTo"/>
        <c:txPr>
          <a:bodyPr/>
          <a:lstStyle/>
          <a:p>
            <a:pPr>
              <a:defRPr lang="en-US" sz="1300"/>
            </a:pPr>
            <a:endParaRPr lang="en-US"/>
          </a:p>
        </c:txPr>
        <c:crossAx val="57409920"/>
        <c:crosses val="autoZero"/>
        <c:crossBetween val="midCat"/>
      </c:valAx>
      <c:valAx>
        <c:axId val="57409920"/>
        <c:scaling>
          <c:orientation val="minMax"/>
        </c:scaling>
        <c:axPos val="l"/>
        <c:majorGridlines/>
        <c:title>
          <c:tx>
            <c:rich>
              <a:bodyPr rot="-5400000" vert="horz"/>
              <a:lstStyle/>
              <a:p>
                <a:pPr>
                  <a:defRPr lang="en-US" sz="1800"/>
                </a:pPr>
                <a:r>
                  <a:rPr lang="en-US" sz="1800" b="0" i="0" baseline="0"/>
                  <a:t>ln(Voltage)</a:t>
                </a:r>
                <a:endParaRPr lang="en-US" sz="1800"/>
              </a:p>
            </c:rich>
          </c:tx>
          <c:layout>
            <c:manualLayout>
              <c:xMode val="edge"/>
              <c:yMode val="edge"/>
              <c:x val="3.6654955360325469E-3"/>
              <c:y val="0.37078327535765343"/>
            </c:manualLayout>
          </c:layout>
        </c:title>
        <c:numFmt formatCode="0.00" sourceLinked="1"/>
        <c:tickLblPos val="nextTo"/>
        <c:txPr>
          <a:bodyPr/>
          <a:lstStyle/>
          <a:p>
            <a:pPr>
              <a:defRPr lang="en-US" sz="1300"/>
            </a:pPr>
            <a:endParaRPr lang="en-US"/>
          </a:p>
        </c:txPr>
        <c:crossAx val="56244096"/>
        <c:crosses val="autoZero"/>
        <c:crossBetween val="midCat"/>
      </c:valAx>
    </c:plotArea>
    <c:plotVisOnly val="1"/>
  </c:chart>
  <c:spPr>
    <a:solidFill>
      <a:schemeClr val="bg1"/>
    </a:solidFill>
    <a:ln w="25400">
      <a:solidFill>
        <a:schemeClr val="tx1"/>
      </a:solidFill>
    </a:ln>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1"/>
            <a:ext cx="2945659" cy="496411"/>
          </a:xfrm>
          <a:prstGeom prst="rect">
            <a:avLst/>
          </a:prstGeom>
        </p:spPr>
        <p:txBody>
          <a:bodyPr vert="horz" lIns="91440" tIns="45720" rIns="91440" bIns="45720" rtlCol="0"/>
          <a:lstStyle>
            <a:lvl1pPr algn="r">
              <a:defRPr sz="1200"/>
            </a:lvl1pPr>
          </a:lstStyle>
          <a:p>
            <a:fld id="{DD88D0BA-1C7B-4DAE-A8A9-40DC913E9884}" type="datetimeFigureOut">
              <a:rPr lang="en-US" smtClean="0"/>
              <a:pPr/>
              <a:t>10/1/2008</a:t>
            </a:fld>
            <a:endParaRPr lang="en-US"/>
          </a:p>
        </p:txBody>
      </p:sp>
      <p:sp>
        <p:nvSpPr>
          <p:cNvPr id="4" name="Slide Image Placeholder 3"/>
          <p:cNvSpPr>
            <a:spLocks noGrp="1" noRot="1" noChangeAspect="1"/>
          </p:cNvSpPr>
          <p:nvPr>
            <p:ph type="sldImg" idx="2"/>
          </p:nvPr>
        </p:nvSpPr>
        <p:spPr>
          <a:xfrm>
            <a:off x="763588" y="744538"/>
            <a:ext cx="52705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193"/>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193"/>
            <a:ext cx="2945659" cy="496411"/>
          </a:xfrm>
          <a:prstGeom prst="rect">
            <a:avLst/>
          </a:prstGeom>
        </p:spPr>
        <p:txBody>
          <a:bodyPr vert="horz" lIns="91440" tIns="45720" rIns="91440" bIns="45720" rtlCol="0" anchor="b"/>
          <a:lstStyle>
            <a:lvl1pPr algn="r">
              <a:defRPr sz="1200"/>
            </a:lvl1pPr>
          </a:lstStyle>
          <a:p>
            <a:fld id="{0CA893B7-B709-424A-9D37-61C5CCBC0A2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A893B7-B709-424A-9D37-61C5CCBC0A2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9" y="6643775"/>
            <a:ext cx="25737979" cy="4584300"/>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7" y="12119186"/>
            <a:ext cx="21195983" cy="546551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7C0EE6-CD8B-43C4-8A46-BF5AB5DC645E}" type="datetimeFigureOut">
              <a:rPr lang="en-US" smtClean="0"/>
              <a:pPr/>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C0EE6-CD8B-43C4-8A46-BF5AB5DC645E}" type="datetimeFigureOut">
              <a:rPr lang="en-US" smtClean="0"/>
              <a:pPr/>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856468"/>
            <a:ext cx="6812994" cy="1824808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4000" y="856468"/>
            <a:ext cx="19934317" cy="182480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C0EE6-CD8B-43C4-8A46-BF5AB5DC645E}" type="datetimeFigureOut">
              <a:rPr lang="en-US" smtClean="0"/>
              <a:pPr/>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7C0EE6-CD8B-43C4-8A46-BF5AB5DC645E}" type="datetimeFigureOut">
              <a:rPr lang="en-US" smtClean="0"/>
              <a:pPr/>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0" y="13743004"/>
            <a:ext cx="25737979" cy="42476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391910" y="9064640"/>
            <a:ext cx="25737979" cy="4678361"/>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7C0EE6-CD8B-43C4-8A46-BF5AB5DC645E}" type="datetimeFigureOut">
              <a:rPr lang="en-US" smtClean="0"/>
              <a:pPr/>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999" y="4990258"/>
            <a:ext cx="13373656" cy="14114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92320" y="4990258"/>
            <a:ext cx="13373656" cy="14114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7C0EE6-CD8B-43C4-8A46-BF5AB5DC645E}" type="datetimeFigureOut">
              <a:rPr lang="en-US" smtClean="0"/>
              <a:pPr/>
              <a:t>10/1/2008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999" y="4787278"/>
            <a:ext cx="13378914" cy="19951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99" y="6782388"/>
            <a:ext cx="13378914" cy="123221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08" y="4787278"/>
            <a:ext cx="13384170" cy="19951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81808" y="6782388"/>
            <a:ext cx="13384170" cy="123221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7C0EE6-CD8B-43C4-8A46-BF5AB5DC645E}" type="datetimeFigureOut">
              <a:rPr lang="en-US" smtClean="0"/>
              <a:pPr/>
              <a:t>10/1/2008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7C0EE6-CD8B-43C4-8A46-BF5AB5DC645E}" type="datetimeFigureOut">
              <a:rPr lang="en-US" smtClean="0"/>
              <a:pPr/>
              <a:t>10/1/2008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C0EE6-CD8B-43C4-8A46-BF5AB5DC645E}" type="datetimeFigureOut">
              <a:rPr lang="en-US" smtClean="0"/>
              <a:pPr/>
              <a:t>10/1/2008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1" y="851512"/>
            <a:ext cx="9961903" cy="3623874"/>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1838630" y="851516"/>
            <a:ext cx="16927347" cy="182530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1" y="4475391"/>
            <a:ext cx="9961903" cy="1462916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C0EE6-CD8B-43C4-8A46-BF5AB5DC645E}" type="datetimeFigureOut">
              <a:rPr lang="en-US" smtClean="0"/>
              <a:pPr/>
              <a:t>10/1/2008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8" y="14970760"/>
            <a:ext cx="18167985" cy="1767383"/>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935088" y="1910950"/>
            <a:ext cx="18167985" cy="128320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5935088" y="16738143"/>
            <a:ext cx="18167985" cy="25099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C0EE6-CD8B-43C4-8A46-BF5AB5DC645E}" type="datetimeFigureOut">
              <a:rPr lang="en-US" smtClean="0"/>
              <a:pPr/>
              <a:t>10/1/2008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168338-133F-4F89-B51F-2EA3B56712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bright="16000" contrast="1000"/>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856464"/>
            <a:ext cx="27251978" cy="3564467"/>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999" y="4990258"/>
            <a:ext cx="27251978" cy="141142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9" y="19822400"/>
            <a:ext cx="7065328" cy="1138649"/>
          </a:xfrm>
          <a:prstGeom prst="rect">
            <a:avLst/>
          </a:prstGeom>
        </p:spPr>
        <p:txBody>
          <a:bodyPr vert="horz" lIns="91440" tIns="45720" rIns="91440" bIns="45720" rtlCol="0" anchor="ctr"/>
          <a:lstStyle>
            <a:lvl1pPr algn="l">
              <a:defRPr sz="1200">
                <a:solidFill>
                  <a:schemeClr val="tx1">
                    <a:tint val="75000"/>
                  </a:schemeClr>
                </a:solidFill>
              </a:defRPr>
            </a:lvl1pPr>
          </a:lstStyle>
          <a:p>
            <a:fld id="{397C0EE6-CD8B-43C4-8A46-BF5AB5DC645E}" type="datetimeFigureOut">
              <a:rPr lang="en-US" smtClean="0"/>
              <a:pPr/>
              <a:t>10/1/2008</a:t>
            </a:fld>
            <a:endParaRPr lang="en-US"/>
          </a:p>
        </p:txBody>
      </p:sp>
      <p:sp>
        <p:nvSpPr>
          <p:cNvPr id="5" name="Footer Placeholder 4"/>
          <p:cNvSpPr>
            <a:spLocks noGrp="1"/>
          </p:cNvSpPr>
          <p:nvPr>
            <p:ph type="ftr" sz="quarter" idx="3"/>
          </p:nvPr>
        </p:nvSpPr>
        <p:spPr>
          <a:xfrm>
            <a:off x="10345659" y="19822400"/>
            <a:ext cx="9588659" cy="113864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19822400"/>
            <a:ext cx="7065328" cy="1138649"/>
          </a:xfrm>
          <a:prstGeom prst="rect">
            <a:avLst/>
          </a:prstGeom>
        </p:spPr>
        <p:txBody>
          <a:bodyPr vert="horz" lIns="91440" tIns="45720" rIns="91440" bIns="45720" rtlCol="0" anchor="ctr"/>
          <a:lstStyle>
            <a:lvl1pPr algn="r">
              <a:defRPr sz="1200">
                <a:solidFill>
                  <a:schemeClr val="tx1">
                    <a:tint val="75000"/>
                  </a:schemeClr>
                </a:solidFill>
              </a:defRPr>
            </a:lvl1pPr>
          </a:lstStyle>
          <a:p>
            <a:fld id="{2F168338-133F-4F89-B51F-2EA3B56712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bright="13000" contrast="1000"/>
          </a:blip>
          <a:srcRect/>
          <a:stretch>
            <a:fillRect t="-6000" b="-6000"/>
          </a:stretch>
        </a:blipFill>
        <a:effectLst/>
      </p:bgPr>
    </p:bg>
    <p:spTree>
      <p:nvGrpSpPr>
        <p:cNvPr id="1" name=""/>
        <p:cNvGrpSpPr/>
        <p:nvPr/>
      </p:nvGrpSpPr>
      <p:grpSpPr>
        <a:xfrm>
          <a:off x="0" y="0"/>
          <a:ext cx="0" cy="0"/>
          <a:chOff x="0" y="0"/>
          <a:chExt cx="0" cy="0"/>
        </a:xfrm>
      </p:grpSpPr>
      <p:pic>
        <p:nvPicPr>
          <p:cNvPr id="8" name="Picture 2" descr="intro_banner.jpg                                               00056021WIP                            B59E31D9:"/>
          <p:cNvPicPr>
            <a:picLocks noChangeAspect="1" noChangeArrowheads="1"/>
          </p:cNvPicPr>
          <p:nvPr/>
        </p:nvPicPr>
        <p:blipFill>
          <a:blip r:embed="rId4" cstate="print">
            <a:lum bright="20000"/>
          </a:blip>
          <a:srcRect l="34814" t="32759" r="32496" b="21307"/>
          <a:stretch>
            <a:fillRect/>
          </a:stretch>
        </p:blipFill>
        <p:spPr bwMode="auto">
          <a:xfrm>
            <a:off x="25399043" y="0"/>
            <a:ext cx="4881796" cy="1977964"/>
          </a:xfrm>
          <a:prstGeom prst="rect">
            <a:avLst/>
          </a:prstGeom>
          <a:noFill/>
        </p:spPr>
      </p:pic>
      <p:sp>
        <p:nvSpPr>
          <p:cNvPr id="6" name="Rectangle 5"/>
          <p:cNvSpPr/>
          <p:nvPr/>
        </p:nvSpPr>
        <p:spPr>
          <a:xfrm>
            <a:off x="1138139" y="0"/>
            <a:ext cx="27289316" cy="3016210"/>
          </a:xfrm>
          <a:prstGeom prst="rect">
            <a:avLst/>
          </a:prstGeom>
          <a:noFill/>
          <a:ln>
            <a:noFill/>
          </a:ln>
          <a:effectLst>
            <a:outerShdw blurRad="50800" dist="50800" dir="5400000" algn="ctr" rotWithShape="0">
              <a:schemeClr val="tx1"/>
            </a:outerShdw>
          </a:effectLst>
        </p:spPr>
        <p:txBody>
          <a:bodyPr wrap="square" lIns="91440" tIns="45720" rIns="91440" bIns="45720">
            <a:spAutoFit/>
          </a:bodyPr>
          <a:lstStyle/>
          <a:p>
            <a:pPr algn="ctr"/>
            <a:r>
              <a:rPr lang="en-GB" sz="106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lonna MT" pitchFamily="82" charset="0"/>
              </a:rPr>
              <a:t>MOWL – Marine Optical Wireless Link</a:t>
            </a:r>
          </a:p>
          <a:p>
            <a:pPr algn="ctr"/>
            <a:r>
              <a:rPr lang="en-GB" sz="4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Colonna MT" pitchFamily="82" charset="0"/>
              </a:rPr>
              <a:t>Kavninder Singh (Third year Electronic Engineering)</a:t>
            </a:r>
          </a:p>
          <a:p>
            <a:pPr algn="ctr"/>
            <a:r>
              <a:rPr lang="en-GB" sz="4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Colonna MT" pitchFamily="82" charset="0"/>
              </a:rPr>
              <a:t>Supervisor – Dr Roger Green</a:t>
            </a:r>
            <a:endParaRPr lang="en-US" sz="42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38100" dist="38100" dir="2700000" algn="tl">
                  <a:srgbClr val="000000">
                    <a:alpha val="43137"/>
                  </a:srgbClr>
                </a:outerShdw>
              </a:effectLst>
              <a:latin typeface="Colonna MT" pitchFamily="82" charset="0"/>
            </a:endParaRPr>
          </a:p>
        </p:txBody>
      </p:sp>
      <p:pic>
        <p:nvPicPr>
          <p:cNvPr id="11" name="Content Placeholder 10"/>
          <p:cNvPicPr>
            <a:picLocks noGrp="1"/>
          </p:cNvPicPr>
          <p:nvPr>
            <p:ph sz="half" idx="1"/>
          </p:nvPr>
        </p:nvPicPr>
        <p:blipFill>
          <a:blip r:embed="rId5"/>
          <a:srcRect l="6891" t="36082" r="37019" b="26068"/>
          <a:stretch>
            <a:fillRect/>
          </a:stretch>
        </p:blipFill>
        <p:spPr bwMode="auto">
          <a:xfrm>
            <a:off x="10996583" y="6907186"/>
            <a:ext cx="7786742" cy="4786346"/>
          </a:xfrm>
          <a:prstGeom prst="rect">
            <a:avLst/>
          </a:prstGeom>
          <a:noFill/>
          <a:ln w="9525">
            <a:solidFill>
              <a:prstClr val="black"/>
            </a:solidFill>
            <a:miter lim="800000"/>
            <a:headEnd/>
            <a:tailEnd/>
          </a:ln>
        </p:spPr>
      </p:pic>
      <p:pic>
        <p:nvPicPr>
          <p:cNvPr id="12" name="Content Placeholder 11"/>
          <p:cNvPicPr>
            <a:picLocks noGrp="1"/>
          </p:cNvPicPr>
          <p:nvPr>
            <p:ph sz="half" idx="2"/>
          </p:nvPr>
        </p:nvPicPr>
        <p:blipFill>
          <a:blip r:embed="rId6"/>
          <a:srcRect l="18590" t="27137" r="34936" b="30342"/>
          <a:stretch>
            <a:fillRect/>
          </a:stretch>
        </p:blipFill>
        <p:spPr bwMode="auto">
          <a:xfrm>
            <a:off x="1066701" y="7978756"/>
            <a:ext cx="7072362" cy="4786346"/>
          </a:xfrm>
          <a:prstGeom prst="rect">
            <a:avLst/>
          </a:prstGeom>
          <a:noFill/>
          <a:ln w="9525">
            <a:solidFill>
              <a:prstClr val="black"/>
            </a:solidFill>
            <a:miter lim="800000"/>
            <a:headEnd/>
            <a:tailEnd/>
          </a:ln>
        </p:spPr>
      </p:pic>
      <p:pic>
        <p:nvPicPr>
          <p:cNvPr id="1027" name="Picture 3" descr="C:\Documents and Settings\Kavninder\My Documents\My Pictures\Nokia\15092008137.jpg"/>
          <p:cNvPicPr>
            <a:picLocks noChangeAspect="1" noChangeArrowheads="1"/>
          </p:cNvPicPr>
          <p:nvPr/>
        </p:nvPicPr>
        <p:blipFill>
          <a:blip r:embed="rId7" cstate="print">
            <a:lum bright="3000" contrast="9000"/>
          </a:blip>
          <a:srcRect l="22556" t="28897" b="9899"/>
          <a:stretch>
            <a:fillRect/>
          </a:stretch>
        </p:blipFill>
        <p:spPr bwMode="auto">
          <a:xfrm>
            <a:off x="11282335" y="15193994"/>
            <a:ext cx="7358114" cy="4357718"/>
          </a:xfrm>
          <a:prstGeom prst="rect">
            <a:avLst/>
          </a:prstGeom>
          <a:noFill/>
          <a:ln w="15875" cmpd="sng">
            <a:solidFill>
              <a:schemeClr val="tx1"/>
            </a:solidFill>
          </a:ln>
        </p:spPr>
      </p:pic>
      <p:sp>
        <p:nvSpPr>
          <p:cNvPr id="17" name="Rounded Rectangle 16"/>
          <p:cNvSpPr/>
          <p:nvPr/>
        </p:nvSpPr>
        <p:spPr>
          <a:xfrm>
            <a:off x="21497969" y="13193730"/>
            <a:ext cx="8143932" cy="650085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i="1" u="sng" dirty="0" smtClean="0">
                <a:solidFill>
                  <a:schemeClr val="tx1"/>
                </a:solidFill>
              </a:rPr>
              <a:t>Conclusion</a:t>
            </a:r>
            <a:r>
              <a:rPr lang="en-GB" sz="3200" b="1" i="1" u="sng" dirty="0" smtClean="0">
                <a:solidFill>
                  <a:schemeClr val="tx1"/>
                </a:solidFill>
              </a:rPr>
              <a:t>-</a:t>
            </a:r>
          </a:p>
          <a:p>
            <a:r>
              <a:rPr lang="en-GB" sz="2800" i="1" dirty="0" smtClean="0">
                <a:solidFill>
                  <a:schemeClr val="tx1"/>
                </a:solidFill>
              </a:rPr>
              <a:t>The  </a:t>
            </a:r>
            <a:r>
              <a:rPr lang="en-GB" sz="2800" i="1" dirty="0" smtClean="0">
                <a:solidFill>
                  <a:schemeClr val="tx1"/>
                </a:solidFill>
              </a:rPr>
              <a:t>logarithmic </a:t>
            </a:r>
            <a:r>
              <a:rPr lang="en-GB" sz="2800" i="1" dirty="0" smtClean="0">
                <a:solidFill>
                  <a:schemeClr val="tx1"/>
                </a:solidFill>
              </a:rPr>
              <a:t>relationship between voltage output and </a:t>
            </a:r>
            <a:r>
              <a:rPr lang="en-GB" sz="2800" i="1" dirty="0" smtClean="0">
                <a:solidFill>
                  <a:schemeClr val="tx1"/>
                </a:solidFill>
              </a:rPr>
              <a:t>displacement </a:t>
            </a:r>
            <a:r>
              <a:rPr lang="en-GB" sz="2800" i="1" dirty="0" smtClean="0">
                <a:solidFill>
                  <a:schemeClr val="tx1"/>
                </a:solidFill>
              </a:rPr>
              <a:t>can be used to predict data transfer rate. The data will also help the project team to calculate the attenuation coefficient which can be used for constructing laser transmitter for long distance </a:t>
            </a:r>
            <a:r>
              <a:rPr lang="en-GB" sz="2800" i="1" dirty="0" smtClean="0">
                <a:solidFill>
                  <a:schemeClr val="tx1"/>
                </a:solidFill>
              </a:rPr>
              <a:t>underwater </a:t>
            </a:r>
            <a:r>
              <a:rPr lang="en-GB" sz="2800" i="1" dirty="0" smtClean="0">
                <a:solidFill>
                  <a:schemeClr val="tx1"/>
                </a:solidFill>
              </a:rPr>
              <a:t>communication.</a:t>
            </a:r>
          </a:p>
          <a:p>
            <a:endParaRPr lang="en-GB" sz="2800" i="1" dirty="0" smtClean="0">
              <a:solidFill>
                <a:schemeClr val="tx1"/>
              </a:solidFill>
            </a:endParaRPr>
          </a:p>
          <a:p>
            <a:r>
              <a:rPr lang="en-GB" sz="2800" b="1" i="1" u="sng" dirty="0" smtClean="0">
                <a:solidFill>
                  <a:schemeClr val="tx1"/>
                </a:solidFill>
              </a:rPr>
              <a:t>Acknowledgement </a:t>
            </a:r>
            <a:r>
              <a:rPr lang="en-GB" sz="2800" b="1" i="1" u="sng" dirty="0" smtClean="0">
                <a:solidFill>
                  <a:schemeClr val="tx1"/>
                </a:solidFill>
              </a:rPr>
              <a:t>-</a:t>
            </a:r>
            <a:r>
              <a:rPr lang="en-GB" sz="2800" i="1" dirty="0" smtClean="0">
                <a:solidFill>
                  <a:schemeClr val="tx1"/>
                </a:solidFill>
              </a:rPr>
              <a:t> </a:t>
            </a:r>
            <a:r>
              <a:rPr lang="en-GB" sz="2800" i="1" dirty="0" smtClean="0">
                <a:solidFill>
                  <a:schemeClr val="tx1"/>
                </a:solidFill>
              </a:rPr>
              <a:t>Many thanks to URSS for providing the funding </a:t>
            </a:r>
            <a:r>
              <a:rPr lang="en-GB" sz="2800" i="1" smtClean="0">
                <a:solidFill>
                  <a:schemeClr val="tx1"/>
                </a:solidFill>
              </a:rPr>
              <a:t>for </a:t>
            </a:r>
            <a:r>
              <a:rPr lang="en-GB" sz="2800" i="1" smtClean="0">
                <a:solidFill>
                  <a:schemeClr val="tx1"/>
                </a:solidFill>
              </a:rPr>
              <a:t>project </a:t>
            </a:r>
            <a:r>
              <a:rPr lang="en-GB" sz="2800" i="1" dirty="0" smtClean="0">
                <a:solidFill>
                  <a:schemeClr val="tx1"/>
                </a:solidFill>
              </a:rPr>
              <a:t>and I also appreciate all the support from my supervisor Dr Roger Green.</a:t>
            </a:r>
            <a:endParaRPr lang="en-GB" sz="2800" b="1" i="1" u="sng" dirty="0" smtClean="0">
              <a:solidFill>
                <a:schemeClr val="tx1"/>
              </a:solidFill>
            </a:endParaRPr>
          </a:p>
          <a:p>
            <a:endParaRPr lang="en-US" sz="2400" i="1" dirty="0">
              <a:solidFill>
                <a:schemeClr val="tx1"/>
              </a:solidFill>
            </a:endParaRPr>
          </a:p>
        </p:txBody>
      </p:sp>
      <p:graphicFrame>
        <p:nvGraphicFramePr>
          <p:cNvPr id="19" name="Chart 18"/>
          <p:cNvGraphicFramePr/>
          <p:nvPr/>
        </p:nvGraphicFramePr>
        <p:xfrm>
          <a:off x="22212349" y="8050194"/>
          <a:ext cx="6929486" cy="4929222"/>
        </p:xfrm>
        <a:graphic>
          <a:graphicData uri="http://schemas.openxmlformats.org/drawingml/2006/chart">
            <c:chart xmlns:c="http://schemas.openxmlformats.org/drawingml/2006/chart" xmlns:r="http://schemas.openxmlformats.org/officeDocument/2006/relationships" r:id="rId8"/>
          </a:graphicData>
        </a:graphic>
      </p:graphicFrame>
      <p:sp>
        <p:nvSpPr>
          <p:cNvPr id="16" name="Rounded Rectangle 15"/>
          <p:cNvSpPr/>
          <p:nvPr/>
        </p:nvSpPr>
        <p:spPr>
          <a:xfrm>
            <a:off x="21569407" y="1977964"/>
            <a:ext cx="8072494" cy="571504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i="1" u="sng" dirty="0" smtClean="0">
                <a:solidFill>
                  <a:schemeClr val="tx1"/>
                </a:solidFill>
              </a:rPr>
              <a:t>Results</a:t>
            </a:r>
            <a:r>
              <a:rPr lang="en-GB" sz="3200" b="1" i="1" u="sng" dirty="0" smtClean="0">
                <a:solidFill>
                  <a:schemeClr val="tx1"/>
                </a:solidFill>
              </a:rPr>
              <a:t>-</a:t>
            </a:r>
          </a:p>
          <a:p>
            <a:r>
              <a:rPr lang="en-GB" sz="2800" i="1" dirty="0" smtClean="0">
                <a:solidFill>
                  <a:schemeClr val="tx1"/>
                </a:solidFill>
              </a:rPr>
              <a:t>The measurements were taken for the output voltage while varying the distance between transmitter and receiver. The output voltage slowly decreased with increase in distance, and the signal completely died away after 300mm. As shown on the graph, the power transmitted is logarithmically related to the distance. The trend from graph can be used to predict strength of signal received by </a:t>
            </a:r>
            <a:r>
              <a:rPr lang="en-GB" sz="2800" i="1" dirty="0" smtClean="0">
                <a:solidFill>
                  <a:schemeClr val="tx1"/>
                </a:solidFill>
              </a:rPr>
              <a:t>photodiode, </a:t>
            </a:r>
            <a:r>
              <a:rPr lang="en-GB" sz="2800" i="1" dirty="0" smtClean="0">
                <a:solidFill>
                  <a:schemeClr val="tx1"/>
                </a:solidFill>
              </a:rPr>
              <a:t>and hence data transfer rate at a given displacement.</a:t>
            </a:r>
            <a:endParaRPr lang="en-US" sz="2800" i="1" dirty="0" smtClean="0">
              <a:solidFill>
                <a:schemeClr val="tx1"/>
              </a:solidFill>
            </a:endParaRPr>
          </a:p>
          <a:p>
            <a:endParaRPr lang="en-US" sz="2400" i="1" dirty="0">
              <a:solidFill>
                <a:schemeClr val="tx1"/>
              </a:solidFill>
            </a:endParaRPr>
          </a:p>
        </p:txBody>
      </p:sp>
      <p:sp>
        <p:nvSpPr>
          <p:cNvPr id="18" name="Rounded Rectangle 17"/>
          <p:cNvSpPr/>
          <p:nvPr/>
        </p:nvSpPr>
        <p:spPr>
          <a:xfrm>
            <a:off x="9210633" y="11979284"/>
            <a:ext cx="12073022" cy="3000396"/>
          </a:xfrm>
          <a:prstGeom prst="roundRect">
            <a:avLst>
              <a:gd name="adj" fmla="val 2924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800" i="1" dirty="0" smtClean="0">
                <a:solidFill>
                  <a:schemeClr val="tx1"/>
                </a:solidFill>
              </a:rPr>
              <a:t>After initial testing of the circuit on bread board, the components were soldered onto circuit board and mounted inside the water proof boxes (as shown in picture below). The waterproof boxes were mounted onto a T rail which enabled the linear movement of the transmitter and receiver in order to take measurements. The measurements were taken in a canal which </a:t>
            </a:r>
            <a:r>
              <a:rPr lang="en-GB" sz="2800" i="1" dirty="0" smtClean="0">
                <a:solidFill>
                  <a:schemeClr val="tx1"/>
                </a:solidFill>
              </a:rPr>
              <a:t>gives </a:t>
            </a:r>
            <a:r>
              <a:rPr lang="en-GB" sz="2800" i="1" dirty="0" smtClean="0">
                <a:solidFill>
                  <a:schemeClr val="tx1"/>
                </a:solidFill>
              </a:rPr>
              <a:t>a close approximation for sea water in terms of impurities.</a:t>
            </a:r>
          </a:p>
        </p:txBody>
      </p:sp>
      <p:sp>
        <p:nvSpPr>
          <p:cNvPr id="20" name="Rounded Rectangle 19"/>
          <p:cNvSpPr/>
          <p:nvPr/>
        </p:nvSpPr>
        <p:spPr>
          <a:xfrm>
            <a:off x="9210633" y="3049534"/>
            <a:ext cx="12144460" cy="3643338"/>
          </a:xfrm>
          <a:prstGeom prst="roundRect">
            <a:avLst>
              <a:gd name="adj" fmla="val 26364"/>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800" i="1" dirty="0" smtClean="0">
                <a:solidFill>
                  <a:schemeClr val="tx1"/>
                </a:solidFill>
              </a:rPr>
              <a:t>The </a:t>
            </a:r>
            <a:r>
              <a:rPr lang="en-GB" sz="2800" i="1" dirty="0" smtClean="0">
                <a:solidFill>
                  <a:schemeClr val="tx1"/>
                </a:solidFill>
              </a:rPr>
              <a:t>receiver circuit consisted of a photodiode followed by two stage signal amplification in order to get a notable output voltage. The circuit was designed with a very narrow bandwidth with the centre at </a:t>
            </a:r>
            <a:r>
              <a:rPr lang="en-GB" sz="2800" i="1" dirty="0" smtClean="0">
                <a:solidFill>
                  <a:schemeClr val="tx1"/>
                </a:solidFill>
              </a:rPr>
              <a:t>1 kHz</a:t>
            </a:r>
            <a:r>
              <a:rPr lang="en-GB" sz="2800" i="1" dirty="0" smtClean="0">
                <a:solidFill>
                  <a:schemeClr val="tx1"/>
                </a:solidFill>
              </a:rPr>
              <a:t>, in order to avoid background noise and other unwanted wavelengths to be </a:t>
            </a:r>
            <a:r>
              <a:rPr lang="en-GB" sz="2800" i="1" dirty="0" smtClean="0">
                <a:solidFill>
                  <a:schemeClr val="tx1"/>
                </a:solidFill>
              </a:rPr>
              <a:t>amplified. </a:t>
            </a:r>
            <a:r>
              <a:rPr lang="en-GB" sz="2800" i="1" dirty="0" smtClean="0">
                <a:solidFill>
                  <a:schemeClr val="tx1"/>
                </a:solidFill>
              </a:rPr>
              <a:t>Since the output signal is square wave, a full wave rectifier is used to convert the signal to DC which can be read from the digital voltmeter. To allow portability, the circuits were powered by 12V batteries.</a:t>
            </a:r>
            <a:endParaRPr lang="en-GB" sz="2800" dirty="0" smtClean="0">
              <a:solidFill>
                <a:schemeClr val="tx1"/>
              </a:solidFill>
            </a:endParaRPr>
          </a:p>
        </p:txBody>
      </p:sp>
      <p:sp>
        <p:nvSpPr>
          <p:cNvPr id="21" name="Rounded Rectangle 20"/>
          <p:cNvSpPr/>
          <p:nvPr/>
        </p:nvSpPr>
        <p:spPr>
          <a:xfrm>
            <a:off x="495197" y="13122292"/>
            <a:ext cx="8501122" cy="650085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i="1" u="sng" dirty="0" smtClean="0">
                <a:solidFill>
                  <a:schemeClr val="tx1"/>
                </a:solidFill>
              </a:rPr>
              <a:t>Design</a:t>
            </a:r>
            <a:r>
              <a:rPr lang="en-GB" sz="3200" b="1" i="1" u="sng" dirty="0" smtClean="0">
                <a:solidFill>
                  <a:schemeClr val="tx1"/>
                </a:solidFill>
              </a:rPr>
              <a:t>-</a:t>
            </a:r>
          </a:p>
          <a:p>
            <a:r>
              <a:rPr lang="en-GB" sz="2800" i="1" dirty="0" smtClean="0">
                <a:solidFill>
                  <a:schemeClr val="tx1"/>
                </a:solidFill>
              </a:rPr>
              <a:t>Before constructing the apparatus in order to take measurements, I had to design the transmitter and receiver circuits to work with 532nm light beam modulated at </a:t>
            </a:r>
            <a:r>
              <a:rPr lang="en-GB" sz="2800" i="1" dirty="0" smtClean="0">
                <a:solidFill>
                  <a:schemeClr val="tx1"/>
                </a:solidFill>
              </a:rPr>
              <a:t>1 kHz</a:t>
            </a:r>
            <a:r>
              <a:rPr lang="en-GB" sz="2800" i="1" dirty="0" smtClean="0">
                <a:solidFill>
                  <a:schemeClr val="tx1"/>
                </a:solidFill>
              </a:rPr>
              <a:t>.</a:t>
            </a:r>
          </a:p>
          <a:p>
            <a:r>
              <a:rPr lang="en-GB" sz="2800" i="1" dirty="0" smtClean="0">
                <a:solidFill>
                  <a:schemeClr val="tx1"/>
                </a:solidFill>
              </a:rPr>
              <a:t>	The transmitter circuit was designed using the software package </a:t>
            </a:r>
            <a:r>
              <a:rPr lang="en-GB" sz="2800" i="1" dirty="0" err="1" smtClean="0">
                <a:solidFill>
                  <a:schemeClr val="tx1"/>
                </a:solidFill>
              </a:rPr>
              <a:t>Multisim</a:t>
            </a:r>
            <a:r>
              <a:rPr lang="en-GB" sz="2800" i="1" dirty="0" smtClean="0">
                <a:solidFill>
                  <a:schemeClr val="tx1"/>
                </a:solidFill>
              </a:rPr>
              <a:t>. The circuit consisted of CMOS timer and the correct combination of resistors and capacitors (as shown in figure below</a:t>
            </a:r>
            <a:r>
              <a:rPr lang="en-GB" sz="2800" i="1" dirty="0" smtClean="0">
                <a:solidFill>
                  <a:schemeClr val="tx1"/>
                </a:solidFill>
              </a:rPr>
              <a:t>) to </a:t>
            </a:r>
            <a:r>
              <a:rPr lang="en-GB" sz="2800" i="1" dirty="0" smtClean="0">
                <a:solidFill>
                  <a:schemeClr val="tx1"/>
                </a:solidFill>
              </a:rPr>
              <a:t>drive the </a:t>
            </a:r>
            <a:r>
              <a:rPr lang="en-GB" sz="2800" i="1" dirty="0" smtClean="0">
                <a:solidFill>
                  <a:schemeClr val="tx1"/>
                </a:solidFill>
              </a:rPr>
              <a:t>green </a:t>
            </a:r>
            <a:r>
              <a:rPr lang="en-GB" sz="2800" i="1" dirty="0" smtClean="0">
                <a:solidFill>
                  <a:schemeClr val="tx1"/>
                </a:solidFill>
              </a:rPr>
              <a:t>LED used as a signal transmitter for square </a:t>
            </a:r>
            <a:r>
              <a:rPr lang="en-GB" sz="2800" i="1" dirty="0" smtClean="0">
                <a:solidFill>
                  <a:schemeClr val="tx1"/>
                </a:solidFill>
              </a:rPr>
              <a:t>wave. </a:t>
            </a:r>
            <a:r>
              <a:rPr lang="en-GB" sz="2800" i="1" dirty="0" smtClean="0">
                <a:solidFill>
                  <a:schemeClr val="tx1"/>
                </a:solidFill>
              </a:rPr>
              <a:t>The choice of square wave over sine wave is justified by the fact that square wave has higher RMS value which means stronger signal, and hence will travel further.</a:t>
            </a:r>
          </a:p>
        </p:txBody>
      </p:sp>
      <p:sp>
        <p:nvSpPr>
          <p:cNvPr id="22" name="Rounded Rectangle 21"/>
          <p:cNvSpPr/>
          <p:nvPr/>
        </p:nvSpPr>
        <p:spPr>
          <a:xfrm>
            <a:off x="495197" y="1977964"/>
            <a:ext cx="8501122" cy="5643602"/>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i="1" u="sng" dirty="0" smtClean="0">
                <a:solidFill>
                  <a:schemeClr val="tx1"/>
                </a:solidFill>
              </a:rPr>
              <a:t>Introduction</a:t>
            </a:r>
            <a:r>
              <a:rPr lang="en-GB" sz="3200" b="1" i="1" u="sng" dirty="0" smtClean="0">
                <a:solidFill>
                  <a:schemeClr val="tx1"/>
                </a:solidFill>
              </a:rPr>
              <a:t>-</a:t>
            </a:r>
          </a:p>
          <a:p>
            <a:r>
              <a:rPr lang="en-GB" sz="2800" i="1" dirty="0" smtClean="0">
                <a:solidFill>
                  <a:schemeClr val="tx1"/>
                </a:solidFill>
              </a:rPr>
              <a:t>The project </a:t>
            </a:r>
            <a:r>
              <a:rPr lang="en-GB" sz="2800" i="1" dirty="0" smtClean="0">
                <a:solidFill>
                  <a:schemeClr val="tx1"/>
                </a:solidFill>
              </a:rPr>
              <a:t>was</a:t>
            </a:r>
            <a:r>
              <a:rPr lang="en-GB" sz="2800" i="1" dirty="0" smtClean="0">
                <a:solidFill>
                  <a:schemeClr val="tx1"/>
                </a:solidFill>
              </a:rPr>
              <a:t> </a:t>
            </a:r>
            <a:r>
              <a:rPr lang="en-GB" sz="2800" i="1" dirty="0" smtClean="0">
                <a:solidFill>
                  <a:schemeClr val="tx1"/>
                </a:solidFill>
              </a:rPr>
              <a:t>part of the preliminary study </a:t>
            </a:r>
            <a:r>
              <a:rPr lang="en-GB" sz="2800" i="1" dirty="0" smtClean="0">
                <a:solidFill>
                  <a:schemeClr val="tx1"/>
                </a:solidFill>
              </a:rPr>
              <a:t>of a </a:t>
            </a:r>
            <a:r>
              <a:rPr lang="en-GB" sz="2800" i="1" dirty="0" smtClean="0">
                <a:solidFill>
                  <a:schemeClr val="tx1"/>
                </a:solidFill>
              </a:rPr>
              <a:t>bigger project </a:t>
            </a:r>
            <a:r>
              <a:rPr lang="en-GB" sz="2800" i="1" dirty="0" smtClean="0">
                <a:solidFill>
                  <a:schemeClr val="tx1"/>
                </a:solidFill>
              </a:rPr>
              <a:t>undertaken by engineering </a:t>
            </a:r>
            <a:r>
              <a:rPr lang="en-GB" sz="2800" i="1" dirty="0" smtClean="0">
                <a:solidFill>
                  <a:schemeClr val="tx1"/>
                </a:solidFill>
              </a:rPr>
              <a:t>department, and my aim was to examine the behaviour of electromagnetic signal transmission between transmitter and receiver in sea water. The preliminary study showed that the least absorbed electromagnetic frequency by water is that of green light (</a:t>
            </a:r>
            <a:r>
              <a:rPr lang="en-GB" sz="2800" i="1" dirty="0" smtClean="0">
                <a:solidFill>
                  <a:schemeClr val="tx1"/>
                </a:solidFill>
              </a:rPr>
              <a:t>532nm wavelength). </a:t>
            </a:r>
            <a:r>
              <a:rPr lang="en-GB" sz="2800" i="1" dirty="0" smtClean="0">
                <a:solidFill>
                  <a:schemeClr val="tx1"/>
                </a:solidFill>
              </a:rPr>
              <a:t>The signal properties will be observed by varying the distance between the transmitter and receiver and notice the change in the voltage induced in the receiver circuit. </a:t>
            </a:r>
            <a:endParaRPr lang="en-US" sz="2800" i="1" dirty="0">
              <a:solidFill>
                <a:schemeClr val="tx1"/>
              </a:solidFill>
            </a:endParaRPr>
          </a:p>
        </p:txBody>
      </p:sp>
      <p:sp>
        <p:nvSpPr>
          <p:cNvPr id="14" name="Rounded Rectangle 13"/>
          <p:cNvSpPr/>
          <p:nvPr/>
        </p:nvSpPr>
        <p:spPr>
          <a:xfrm>
            <a:off x="1352453" y="19837464"/>
            <a:ext cx="27575068" cy="1143008"/>
          </a:xfrm>
          <a:prstGeom prst="roundRect">
            <a:avLst>
              <a:gd name="adj" fmla="val 47255"/>
            </a:avLst>
          </a:prstGeom>
          <a:solidFill>
            <a:srgbClr val="E8ED1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400" b="1" i="1" u="sng" dirty="0" smtClean="0">
                <a:solidFill>
                  <a:schemeClr val="tx1"/>
                </a:solidFill>
              </a:rPr>
              <a:t>Experience</a:t>
            </a:r>
            <a:r>
              <a:rPr lang="en-US" sz="3400" b="1" i="1" dirty="0" smtClean="0">
                <a:solidFill>
                  <a:schemeClr val="tx1"/>
                </a:solidFill>
              </a:rPr>
              <a:t> </a:t>
            </a:r>
            <a:r>
              <a:rPr lang="en-US" sz="3400" b="1" i="1" dirty="0" smtClean="0">
                <a:solidFill>
                  <a:schemeClr val="tx1"/>
                </a:solidFill>
              </a:rPr>
              <a:t>– </a:t>
            </a:r>
            <a:r>
              <a:rPr lang="en-US" sz="2600" i="1" dirty="0" smtClean="0">
                <a:solidFill>
                  <a:schemeClr val="tx1"/>
                </a:solidFill>
              </a:rPr>
              <a:t>URSS provided me the platform to gain in depth understanding of the way wireless communication operates, how to design such circuits  by giving me an opportunity to get involved in a professional research project. This project will prove invaluable in making a decision for PhD after my final year, and in long term also provided me knowledge and skills involved in undertaking projects.</a:t>
            </a:r>
            <a:endParaRPr lang="en-US" sz="2600" i="1"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3400</TotalTime>
  <Words>546</Words>
  <Application>Microsoft Office PowerPoint</Application>
  <PresentationFormat>Custom</PresentationFormat>
  <Paragraphs>21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 water Wireless communication</dc:title>
  <dc:creator>Kavninder</dc:creator>
  <cp:lastModifiedBy>Kavninder</cp:lastModifiedBy>
  <cp:revision>69</cp:revision>
  <dcterms:created xsi:type="dcterms:W3CDTF">2008-09-19T19:00:41Z</dcterms:created>
  <dcterms:modified xsi:type="dcterms:W3CDTF">2008-10-01T19:57:04Z</dcterms:modified>
</cp:coreProperties>
</file>