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21386800"/>
  <p:notesSz cx="6858000" cy="9144000"/>
  <p:defaultTextStyle>
    <a:defPPr>
      <a:defRPr lang="en-US"/>
    </a:defPPr>
    <a:lvl1pPr algn="l" defTabSz="2951163" rtl="0" fontAlgn="base">
      <a:spcBef>
        <a:spcPct val="0"/>
      </a:spcBef>
      <a:spcAft>
        <a:spcPct val="0"/>
      </a:spcAft>
      <a:defRPr sz="5800" kern="1200">
        <a:solidFill>
          <a:schemeClr val="tx1"/>
        </a:solidFill>
        <a:latin typeface="Arial" charset="0"/>
        <a:ea typeface="+mn-ea"/>
        <a:cs typeface="+mn-cs"/>
      </a:defRPr>
    </a:lvl1pPr>
    <a:lvl2pPr marL="1474788" indent="-1017588" algn="l" defTabSz="2951163" rtl="0" fontAlgn="base">
      <a:spcBef>
        <a:spcPct val="0"/>
      </a:spcBef>
      <a:spcAft>
        <a:spcPct val="0"/>
      </a:spcAft>
      <a:defRPr sz="5800" kern="1200">
        <a:solidFill>
          <a:schemeClr val="tx1"/>
        </a:solidFill>
        <a:latin typeface="Arial" charset="0"/>
        <a:ea typeface="+mn-ea"/>
        <a:cs typeface="+mn-cs"/>
      </a:defRPr>
    </a:lvl2pPr>
    <a:lvl3pPr marL="2951163" indent="-2036763" algn="l" defTabSz="2951163" rtl="0" fontAlgn="base">
      <a:spcBef>
        <a:spcPct val="0"/>
      </a:spcBef>
      <a:spcAft>
        <a:spcPct val="0"/>
      </a:spcAft>
      <a:defRPr sz="5800" kern="1200">
        <a:solidFill>
          <a:schemeClr val="tx1"/>
        </a:solidFill>
        <a:latin typeface="Arial" charset="0"/>
        <a:ea typeface="+mn-ea"/>
        <a:cs typeface="+mn-cs"/>
      </a:defRPr>
    </a:lvl3pPr>
    <a:lvl4pPr marL="4427538" indent="-3055938" algn="l" defTabSz="2951163" rtl="0" fontAlgn="base">
      <a:spcBef>
        <a:spcPct val="0"/>
      </a:spcBef>
      <a:spcAft>
        <a:spcPct val="0"/>
      </a:spcAft>
      <a:defRPr sz="5800" kern="1200">
        <a:solidFill>
          <a:schemeClr val="tx1"/>
        </a:solidFill>
        <a:latin typeface="Arial" charset="0"/>
        <a:ea typeface="+mn-ea"/>
        <a:cs typeface="+mn-cs"/>
      </a:defRPr>
    </a:lvl4pPr>
    <a:lvl5pPr marL="5902325" indent="-4073525" algn="l" defTabSz="2951163" rtl="0" fontAlgn="base">
      <a:spcBef>
        <a:spcPct val="0"/>
      </a:spcBef>
      <a:spcAft>
        <a:spcPct val="0"/>
      </a:spcAft>
      <a:defRPr sz="5800" kern="1200">
        <a:solidFill>
          <a:schemeClr val="tx1"/>
        </a:solidFill>
        <a:latin typeface="Arial" charset="0"/>
        <a:ea typeface="+mn-ea"/>
        <a:cs typeface="+mn-cs"/>
      </a:defRPr>
    </a:lvl5pPr>
    <a:lvl6pPr marL="2286000" algn="l" defTabSz="914400" rtl="0" eaLnBrk="1" latinLnBrk="0" hangingPunct="1">
      <a:defRPr sz="5800" kern="1200">
        <a:solidFill>
          <a:schemeClr val="tx1"/>
        </a:solidFill>
        <a:latin typeface="Arial" charset="0"/>
        <a:ea typeface="+mn-ea"/>
        <a:cs typeface="+mn-cs"/>
      </a:defRPr>
    </a:lvl6pPr>
    <a:lvl7pPr marL="2743200" algn="l" defTabSz="914400" rtl="0" eaLnBrk="1" latinLnBrk="0" hangingPunct="1">
      <a:defRPr sz="5800" kern="1200">
        <a:solidFill>
          <a:schemeClr val="tx1"/>
        </a:solidFill>
        <a:latin typeface="Arial" charset="0"/>
        <a:ea typeface="+mn-ea"/>
        <a:cs typeface="+mn-cs"/>
      </a:defRPr>
    </a:lvl7pPr>
    <a:lvl8pPr marL="3200400" algn="l" defTabSz="914400" rtl="0" eaLnBrk="1" latinLnBrk="0" hangingPunct="1">
      <a:defRPr sz="5800" kern="1200">
        <a:solidFill>
          <a:schemeClr val="tx1"/>
        </a:solidFill>
        <a:latin typeface="Arial" charset="0"/>
        <a:ea typeface="+mn-ea"/>
        <a:cs typeface="+mn-cs"/>
      </a:defRPr>
    </a:lvl8pPr>
    <a:lvl9pPr marL="3657600" algn="l" defTabSz="914400" rtl="0" eaLnBrk="1" latinLnBrk="0" hangingPunct="1">
      <a:defRPr sz="5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9933"/>
    <a:srgbClr val="B71F4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autoAdjust="0"/>
    <p:restoredTop sz="98664" autoAdjust="0"/>
  </p:normalViewPr>
  <p:slideViewPr>
    <p:cSldViewPr>
      <p:cViewPr>
        <p:scale>
          <a:sx n="48" d="100"/>
          <a:sy n="48" d="100"/>
        </p:scale>
        <p:origin x="3240" y="2814"/>
      </p:cViewPr>
      <p:guideLst>
        <p:guide orient="horz" pos="12723"/>
        <p:guide orient="horz" pos="2654"/>
        <p:guide orient="horz" pos="13177"/>
        <p:guide orient="horz" pos="3561"/>
        <p:guide orient="horz" pos="3153"/>
        <p:guide pos="9537"/>
        <p:guide pos="7813"/>
        <p:guide pos="4502"/>
        <p:guide pos="329"/>
        <p:guide pos="6679"/>
        <p:guide pos="1117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er\My%20Documents\URSS\Opinion%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GB"/>
            </a:pPr>
            <a:r>
              <a:rPr lang="en-GB"/>
              <a:t>To</a:t>
            </a:r>
            <a:r>
              <a:rPr lang="en-GB" baseline="0"/>
              <a:t> determine whether someone residing/working in a household expressed a positive or negative opinion concerning Catholicism on behalf of those who were not present</a:t>
            </a:r>
            <a:endParaRPr lang="en-GB"/>
          </a:p>
        </c:rich>
      </c:tx>
    </c:title>
    <c:plotArea>
      <c:layout/>
      <c:barChart>
        <c:barDir val="col"/>
        <c:grouping val="clustered"/>
        <c:ser>
          <c:idx val="0"/>
          <c:order val="0"/>
          <c:tx>
            <c:v>Comment supporting Catholicism</c:v>
          </c:tx>
          <c:cat>
            <c:strRef>
              <c:f>'Opinion expressed by another'!$A$5:$A$9</c:f>
              <c:strCache>
                <c:ptCount val="5"/>
                <c:pt idx="0">
                  <c:v>Servants</c:v>
                </c:pt>
                <c:pt idx="1">
                  <c:v>Relative</c:v>
                </c:pt>
                <c:pt idx="2">
                  <c:v>Neighbour</c:v>
                </c:pt>
                <c:pt idx="3">
                  <c:v>Head of Watch</c:v>
                </c:pt>
                <c:pt idx="4">
                  <c:v>Servants own comments</c:v>
                </c:pt>
              </c:strCache>
            </c:strRef>
          </c:cat>
          <c:val>
            <c:numRef>
              <c:f>'Opinion expressed by another'!$E$5:$E$9</c:f>
              <c:numCache>
                <c:formatCode>General</c:formatCode>
                <c:ptCount val="5"/>
                <c:pt idx="0">
                  <c:v>6</c:v>
                </c:pt>
                <c:pt idx="1">
                  <c:v>2</c:v>
                </c:pt>
                <c:pt idx="2">
                  <c:v>5</c:v>
                </c:pt>
                <c:pt idx="3">
                  <c:v>1</c:v>
                </c:pt>
                <c:pt idx="4">
                  <c:v>1</c:v>
                </c:pt>
              </c:numCache>
            </c:numRef>
          </c:val>
        </c:ser>
        <c:ser>
          <c:idx val="1"/>
          <c:order val="1"/>
          <c:tx>
            <c:v>Neutral commenting neither supporting or against Catholicism</c:v>
          </c:tx>
          <c:cat>
            <c:strRef>
              <c:f>'Opinion expressed by another'!$A$5:$A$9</c:f>
              <c:strCache>
                <c:ptCount val="5"/>
                <c:pt idx="0">
                  <c:v>Servants</c:v>
                </c:pt>
                <c:pt idx="1">
                  <c:v>Relative</c:v>
                </c:pt>
                <c:pt idx="2">
                  <c:v>Neighbour</c:v>
                </c:pt>
                <c:pt idx="3">
                  <c:v>Head of Watch</c:v>
                </c:pt>
                <c:pt idx="4">
                  <c:v>Servants own comments</c:v>
                </c:pt>
              </c:strCache>
            </c:strRef>
          </c:cat>
          <c:val>
            <c:numRef>
              <c:f>'Opinion expressed by another'!$G$5:$G$9</c:f>
              <c:numCache>
                <c:formatCode>General</c:formatCode>
                <c:ptCount val="5"/>
                <c:pt idx="0">
                  <c:v>3</c:v>
                </c:pt>
                <c:pt idx="1">
                  <c:v>5</c:v>
                </c:pt>
                <c:pt idx="2">
                  <c:v>0</c:v>
                </c:pt>
                <c:pt idx="3">
                  <c:v>1</c:v>
                </c:pt>
                <c:pt idx="4">
                  <c:v>1</c:v>
                </c:pt>
              </c:numCache>
            </c:numRef>
          </c:val>
        </c:ser>
        <c:ser>
          <c:idx val="3"/>
          <c:order val="2"/>
          <c:tx>
            <c:v>A previous opinion had been made by another member of the household</c:v>
          </c:tx>
          <c:cat>
            <c:strRef>
              <c:f>'Opinion expressed by another'!$A$5:$A$9</c:f>
              <c:strCache>
                <c:ptCount val="5"/>
                <c:pt idx="0">
                  <c:v>Servants</c:v>
                </c:pt>
                <c:pt idx="1">
                  <c:v>Relative</c:v>
                </c:pt>
                <c:pt idx="2">
                  <c:v>Neighbour</c:v>
                </c:pt>
                <c:pt idx="3">
                  <c:v>Head of Watch</c:v>
                </c:pt>
                <c:pt idx="4">
                  <c:v>Servants own comments</c:v>
                </c:pt>
              </c:strCache>
            </c:strRef>
          </c:cat>
          <c:val>
            <c:numRef>
              <c:f>'Opinion expressed by another'!$L$5:$L$9</c:f>
              <c:numCache>
                <c:formatCode>General</c:formatCode>
                <c:ptCount val="5"/>
                <c:pt idx="0">
                  <c:v>0</c:v>
                </c:pt>
                <c:pt idx="1">
                  <c:v>0</c:v>
                </c:pt>
                <c:pt idx="2">
                  <c:v>0</c:v>
                </c:pt>
                <c:pt idx="3">
                  <c:v>0</c:v>
                </c:pt>
                <c:pt idx="4">
                  <c:v>2</c:v>
                </c:pt>
              </c:numCache>
            </c:numRef>
          </c:val>
        </c:ser>
        <c:axId val="36407936"/>
        <c:axId val="36585472"/>
      </c:barChart>
      <c:catAx>
        <c:axId val="36407936"/>
        <c:scaling>
          <c:orientation val="minMax"/>
        </c:scaling>
        <c:axPos val="b"/>
        <c:title>
          <c:tx>
            <c:rich>
              <a:bodyPr/>
              <a:lstStyle/>
              <a:p>
                <a:pPr>
                  <a:defRPr lang="en-GB"/>
                </a:pPr>
                <a:r>
                  <a:rPr lang="en-GB"/>
                  <a:t>Person making a comment on behalf of another</a:t>
                </a:r>
              </a:p>
            </c:rich>
          </c:tx>
        </c:title>
        <c:majorTickMark val="none"/>
        <c:tickLblPos val="nextTo"/>
        <c:txPr>
          <a:bodyPr/>
          <a:lstStyle/>
          <a:p>
            <a:pPr>
              <a:defRPr lang="en-GB"/>
            </a:pPr>
            <a:endParaRPr lang="en-US"/>
          </a:p>
        </c:txPr>
        <c:crossAx val="36585472"/>
        <c:crosses val="autoZero"/>
        <c:auto val="1"/>
        <c:lblAlgn val="ctr"/>
        <c:lblOffset val="100"/>
      </c:catAx>
      <c:valAx>
        <c:axId val="36585472"/>
        <c:scaling>
          <c:orientation val="minMax"/>
        </c:scaling>
        <c:axPos val="l"/>
        <c:majorGridlines/>
        <c:title>
          <c:tx>
            <c:rich>
              <a:bodyPr/>
              <a:lstStyle/>
              <a:p>
                <a:pPr>
                  <a:defRPr lang="en-GB"/>
                </a:pPr>
                <a:r>
                  <a:rPr lang="en-GB"/>
                  <a:t>Number</a:t>
                </a:r>
                <a:r>
                  <a:rPr lang="en-GB" baseline="0"/>
                  <a:t> of comments expressed</a:t>
                </a:r>
                <a:endParaRPr lang="en-GB"/>
              </a:p>
            </c:rich>
          </c:tx>
        </c:title>
        <c:numFmt formatCode="General" sourceLinked="1"/>
        <c:tickLblPos val="nextTo"/>
        <c:txPr>
          <a:bodyPr/>
          <a:lstStyle/>
          <a:p>
            <a:pPr>
              <a:defRPr lang="en-GB"/>
            </a:pPr>
            <a:endParaRPr lang="en-US"/>
          </a:p>
        </c:txPr>
        <c:crossAx val="36407936"/>
        <c:crosses val="autoZero"/>
        <c:crossBetween val="between"/>
      </c:valAx>
    </c:plotArea>
    <c:legend>
      <c:legendPos val="r"/>
      <c:txPr>
        <a:bodyPr/>
        <a:lstStyle/>
        <a:p>
          <a:pPr>
            <a:defRPr lang="en-GB"/>
          </a:pPr>
          <a:endParaRPr lang="en-US"/>
        </a:p>
      </c:txPr>
    </c:legend>
    <c:plotVisOnly val="1"/>
  </c:chart>
  <c:spPr>
    <a:solidFill>
      <a:schemeClr val="bg1"/>
    </a:solidFill>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951897"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951897" fontAlgn="auto">
              <a:spcBef>
                <a:spcPts val="0"/>
              </a:spcBef>
              <a:spcAft>
                <a:spcPts val="0"/>
              </a:spcAft>
              <a:defRPr sz="1200">
                <a:latin typeface="+mn-lt"/>
              </a:defRPr>
            </a:lvl1pPr>
          </a:lstStyle>
          <a:p>
            <a:pPr>
              <a:defRPr/>
            </a:pPr>
            <a:fld id="{0C08D32D-C680-40AA-8F92-A9F55CB7964A}" type="datetimeFigureOut">
              <a:rPr lang="en-US"/>
              <a:pPr>
                <a:defRPr/>
              </a:pPr>
              <a:t>10/2/2008</a:t>
            </a:fld>
            <a:endParaRPr lang="en-GB"/>
          </a:p>
        </p:txBody>
      </p:sp>
      <p:sp>
        <p:nvSpPr>
          <p:cNvPr id="4" name="Slide Image Placeholder 3"/>
          <p:cNvSpPr>
            <a:spLocks noGrp="1" noRot="1" noChangeAspect="1"/>
          </p:cNvSpPr>
          <p:nvPr>
            <p:ph type="sldImg" idx="2"/>
          </p:nvPr>
        </p:nvSpPr>
        <p:spPr>
          <a:xfrm>
            <a:off x="1001713" y="685800"/>
            <a:ext cx="4854575"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951897"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951897" fontAlgn="auto">
              <a:spcBef>
                <a:spcPts val="0"/>
              </a:spcBef>
              <a:spcAft>
                <a:spcPts val="0"/>
              </a:spcAft>
              <a:defRPr sz="1200">
                <a:latin typeface="+mn-lt"/>
              </a:defRPr>
            </a:lvl1pPr>
          </a:lstStyle>
          <a:p>
            <a:pPr>
              <a:defRPr/>
            </a:pPr>
            <a:fld id="{A46B1528-ED04-49C7-AA27-1BA8C600614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defTabSz="2951163" rtl="0" eaLnBrk="0" fontAlgn="base" hangingPunct="0">
      <a:spcBef>
        <a:spcPct val="30000"/>
      </a:spcBef>
      <a:spcAft>
        <a:spcPct val="0"/>
      </a:spcAft>
      <a:defRPr sz="3900" kern="1200">
        <a:solidFill>
          <a:schemeClr val="tx1"/>
        </a:solidFill>
        <a:latin typeface="+mn-lt"/>
        <a:ea typeface="+mn-ea"/>
        <a:cs typeface="+mn-cs"/>
      </a:defRPr>
    </a:lvl1pPr>
    <a:lvl2pPr marL="1474788" algn="l" defTabSz="2951163" rtl="0" eaLnBrk="0" fontAlgn="base" hangingPunct="0">
      <a:spcBef>
        <a:spcPct val="30000"/>
      </a:spcBef>
      <a:spcAft>
        <a:spcPct val="0"/>
      </a:spcAft>
      <a:defRPr sz="3900" kern="1200">
        <a:solidFill>
          <a:schemeClr val="tx1"/>
        </a:solidFill>
        <a:latin typeface="+mn-lt"/>
        <a:ea typeface="+mn-ea"/>
        <a:cs typeface="+mn-cs"/>
      </a:defRPr>
    </a:lvl2pPr>
    <a:lvl3pPr marL="2951163" algn="l" defTabSz="2951163" rtl="0" eaLnBrk="0" fontAlgn="base" hangingPunct="0">
      <a:spcBef>
        <a:spcPct val="30000"/>
      </a:spcBef>
      <a:spcAft>
        <a:spcPct val="0"/>
      </a:spcAft>
      <a:defRPr sz="3900" kern="1200">
        <a:solidFill>
          <a:schemeClr val="tx1"/>
        </a:solidFill>
        <a:latin typeface="+mn-lt"/>
        <a:ea typeface="+mn-ea"/>
        <a:cs typeface="+mn-cs"/>
      </a:defRPr>
    </a:lvl3pPr>
    <a:lvl4pPr marL="4427538" algn="l" defTabSz="2951163" rtl="0" eaLnBrk="0" fontAlgn="base" hangingPunct="0">
      <a:spcBef>
        <a:spcPct val="30000"/>
      </a:spcBef>
      <a:spcAft>
        <a:spcPct val="0"/>
      </a:spcAft>
      <a:defRPr sz="3900" kern="1200">
        <a:solidFill>
          <a:schemeClr val="tx1"/>
        </a:solidFill>
        <a:latin typeface="+mn-lt"/>
        <a:ea typeface="+mn-ea"/>
        <a:cs typeface="+mn-cs"/>
      </a:defRPr>
    </a:lvl4pPr>
    <a:lvl5pPr marL="5902325" algn="l" defTabSz="2951163" rtl="0" eaLnBrk="0" fontAlgn="base" hangingPunct="0">
      <a:spcBef>
        <a:spcPct val="30000"/>
      </a:spcBef>
      <a:spcAft>
        <a:spcPct val="0"/>
      </a:spcAft>
      <a:defRPr sz="3900" kern="1200">
        <a:solidFill>
          <a:schemeClr val="tx1"/>
        </a:solidFill>
        <a:latin typeface="+mn-lt"/>
        <a:ea typeface="+mn-ea"/>
        <a:cs typeface="+mn-cs"/>
      </a:defRPr>
    </a:lvl5pPr>
    <a:lvl6pPr marL="7379749" algn="l" defTabSz="2951897" rtl="0" eaLnBrk="1" latinLnBrk="0" hangingPunct="1">
      <a:defRPr sz="3900" kern="1200">
        <a:solidFill>
          <a:schemeClr val="tx1"/>
        </a:solidFill>
        <a:latin typeface="+mn-lt"/>
        <a:ea typeface="+mn-ea"/>
        <a:cs typeface="+mn-cs"/>
      </a:defRPr>
    </a:lvl6pPr>
    <a:lvl7pPr marL="8855704" algn="l" defTabSz="2951897" rtl="0" eaLnBrk="1" latinLnBrk="0" hangingPunct="1">
      <a:defRPr sz="3900" kern="1200">
        <a:solidFill>
          <a:schemeClr val="tx1"/>
        </a:solidFill>
        <a:latin typeface="+mn-lt"/>
        <a:ea typeface="+mn-ea"/>
        <a:cs typeface="+mn-cs"/>
      </a:defRPr>
    </a:lvl7pPr>
    <a:lvl8pPr marL="10331653" algn="l" defTabSz="2951897" rtl="0" eaLnBrk="1" latinLnBrk="0" hangingPunct="1">
      <a:defRPr sz="3900" kern="1200">
        <a:solidFill>
          <a:schemeClr val="tx1"/>
        </a:solidFill>
        <a:latin typeface="+mn-lt"/>
        <a:ea typeface="+mn-ea"/>
        <a:cs typeface="+mn-cs"/>
      </a:defRPr>
    </a:lvl8pPr>
    <a:lvl9pPr marL="11807601" algn="l" defTabSz="295189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951163" fontAlgn="base">
              <a:spcBef>
                <a:spcPct val="0"/>
              </a:spcBef>
              <a:spcAft>
                <a:spcPct val="0"/>
              </a:spcAft>
              <a:defRPr/>
            </a:pPr>
            <a:fld id="{57C2FD4E-7666-42E0-9AC9-CDBF57F1A1AC}" type="slidenum">
              <a:rPr lang="en-GB"/>
              <a:pPr defTabSz="2951163" fontAlgn="base">
                <a:spcBef>
                  <a:spcPct val="0"/>
                </a:spcBef>
                <a:spcAft>
                  <a:spcPct val="0"/>
                </a:spcAft>
                <a:defRPr/>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6643771"/>
            <a:ext cx="25737979" cy="4584300"/>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B681871E-7A04-42E8-AB3E-BC53070197EB}" type="datetimeFigureOut">
              <a:rPr lang="en-US"/>
              <a:pPr>
                <a:defRPr/>
              </a:pPr>
              <a:t>10/2/2008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6768FF1-5A33-48B7-91E7-AA67BB76C5E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32C1C43-7D53-49DA-87CD-9598436DBD9A}" type="datetimeFigureOut">
              <a:rPr lang="en-US"/>
              <a:pPr>
                <a:defRPr/>
              </a:pPr>
              <a:t>10/2/2008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607C657-AFDE-44FC-9147-64C6EBEF7FA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5"/>
            <a:ext cx="6812994" cy="1824808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3999" y="856465"/>
            <a:ext cx="19934317" cy="182480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42831CF-4B53-4C95-9D38-86BBD1C2F758}" type="datetimeFigureOut">
              <a:rPr lang="en-US"/>
              <a:pPr>
                <a:defRPr/>
              </a:pPr>
              <a:t>10/2/2008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CDBD2BE-577D-4677-AD90-CF2D43868DB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16BFD94-8AA0-476E-973B-9913404B12A4}" type="datetimeFigureOut">
              <a:rPr lang="en-US"/>
              <a:pPr>
                <a:defRPr/>
              </a:pPr>
              <a:t>10/2/2008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B9514B-B059-4897-B861-25D62FAB9751}"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13743001"/>
            <a:ext cx="25737979" cy="4247656"/>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6E5C4CA-054C-4220-B72C-32B6191CC59E}" type="datetimeFigureOut">
              <a:rPr lang="en-US"/>
              <a:pPr>
                <a:defRPr/>
              </a:pPr>
              <a:t>10/2/2008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885C2BC-21F5-4D30-82B3-D7EF8A9389E9}"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13999"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92320"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19DF4F7-0AFA-4096-884C-5B240D3FF7EE}" type="datetimeFigureOut">
              <a:rPr lang="en-US"/>
              <a:pPr>
                <a:defRPr/>
              </a:pPr>
              <a:t>10/2/2008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D9980F0-C3A9-49B6-980C-8427F740DD5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482EF9D3-34C4-455A-8F95-9ABE06AE8C4B}" type="datetimeFigureOut">
              <a:rPr lang="en-US"/>
              <a:pPr>
                <a:defRPr/>
              </a:pPr>
              <a:t>10/2/2008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D529ECEB-1663-4438-9FD1-2D192B63BDD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8DFAE06-3E2D-4FA8-9B29-E75E8870E3A1}" type="datetimeFigureOut">
              <a:rPr lang="en-US"/>
              <a:pPr>
                <a:defRPr/>
              </a:pPr>
              <a:t>10/2/2008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42DDF5B-8362-4EB9-ADAA-33513F331037}"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6B63916-B623-416E-B282-D4A0894FA52F}" type="datetimeFigureOut">
              <a:rPr lang="en-US"/>
              <a:pPr>
                <a:defRPr/>
              </a:pPr>
              <a:t>10/2/2008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FDD975F7-961B-4498-BA55-0B7575E1FB6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851512"/>
            <a:ext cx="9961903" cy="36238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E818D58-59F2-463F-8EC9-44C3FC488A20}" type="datetimeFigureOut">
              <a:rPr lang="en-US"/>
              <a:pPr>
                <a:defRPr/>
              </a:pPr>
              <a:t>10/2/2008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BD5A445-C90E-4B3B-BFA3-5DDB1F4534D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14970760"/>
            <a:ext cx="18167985" cy="1767383"/>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5935087" y="1910950"/>
            <a:ext cx="18167985" cy="12832080"/>
          </a:xfrm>
        </p:spPr>
        <p:txBody>
          <a:bodyPr rtlCol="0">
            <a:normAutofit/>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pPr lvl="0"/>
            <a:endParaRPr lang="en-GB" noProof="0"/>
          </a:p>
        </p:txBody>
      </p:sp>
      <p:sp>
        <p:nvSpPr>
          <p:cNvPr id="4" name="Text Placeholder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0A6A971-D04E-4A39-8E63-FB66D09052AB}" type="datetimeFigureOut">
              <a:rPr lang="en-US"/>
              <a:pPr>
                <a:defRPr/>
              </a:pPr>
              <a:t>10/2/2008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2BA40F8-615C-4A2A-9B2E-5D6EAF51BA8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9933"/>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14475" y="857250"/>
            <a:ext cx="27251025" cy="3563938"/>
          </a:xfrm>
          <a:prstGeom prst="rect">
            <a:avLst/>
          </a:prstGeom>
          <a:noFill/>
          <a:ln w="9525">
            <a:noFill/>
            <a:miter lim="800000"/>
            <a:headEnd/>
            <a:tailEnd/>
          </a:ln>
        </p:spPr>
        <p:txBody>
          <a:bodyPr vert="horz" wrap="square" lIns="295232" tIns="147616" rIns="295232" bIns="147616"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1514475" y="4989513"/>
            <a:ext cx="27251025" cy="14114462"/>
          </a:xfrm>
          <a:prstGeom prst="rect">
            <a:avLst/>
          </a:prstGeom>
          <a:noFill/>
          <a:ln w="9525">
            <a:noFill/>
            <a:miter lim="800000"/>
            <a:headEnd/>
            <a:tailEnd/>
          </a:ln>
        </p:spPr>
        <p:txBody>
          <a:bodyPr vert="horz" wrap="square" lIns="295232" tIns="147616" rIns="295232" bIns="1476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1514475" y="19823113"/>
            <a:ext cx="7064375" cy="1138237"/>
          </a:xfrm>
          <a:prstGeom prst="rect">
            <a:avLst/>
          </a:prstGeom>
        </p:spPr>
        <p:txBody>
          <a:bodyPr vert="horz" lIns="295232" tIns="147616" rIns="295232" bIns="147616" rtlCol="0" anchor="ctr"/>
          <a:lstStyle>
            <a:lvl1pPr algn="l" defTabSz="2951897" fontAlgn="auto">
              <a:spcBef>
                <a:spcPts val="0"/>
              </a:spcBef>
              <a:spcAft>
                <a:spcPts val="0"/>
              </a:spcAft>
              <a:defRPr sz="3900">
                <a:solidFill>
                  <a:schemeClr val="tx1">
                    <a:tint val="75000"/>
                  </a:schemeClr>
                </a:solidFill>
                <a:latin typeface="+mn-lt"/>
              </a:defRPr>
            </a:lvl1pPr>
          </a:lstStyle>
          <a:p>
            <a:pPr>
              <a:defRPr/>
            </a:pPr>
            <a:fld id="{6FD03723-3E56-4E58-9D50-5359CC048D02}" type="datetimeFigureOut">
              <a:rPr lang="en-US"/>
              <a:pPr>
                <a:defRPr/>
              </a:pPr>
              <a:t>10/2/2008</a:t>
            </a:fld>
            <a:endParaRPr lang="en-GB"/>
          </a:p>
        </p:txBody>
      </p:sp>
      <p:sp>
        <p:nvSpPr>
          <p:cNvPr id="5" name="Footer Placeholder 4"/>
          <p:cNvSpPr>
            <a:spLocks noGrp="1"/>
          </p:cNvSpPr>
          <p:nvPr>
            <p:ph type="ftr" sz="quarter" idx="3"/>
          </p:nvPr>
        </p:nvSpPr>
        <p:spPr>
          <a:xfrm>
            <a:off x="10345738" y="19823113"/>
            <a:ext cx="9588500" cy="1138237"/>
          </a:xfrm>
          <a:prstGeom prst="rect">
            <a:avLst/>
          </a:prstGeom>
        </p:spPr>
        <p:txBody>
          <a:bodyPr vert="horz" lIns="295232" tIns="147616" rIns="295232" bIns="147616" rtlCol="0" anchor="ctr"/>
          <a:lstStyle>
            <a:lvl1pPr algn="ctr" defTabSz="2951897" fontAlgn="auto">
              <a:spcBef>
                <a:spcPts val="0"/>
              </a:spcBef>
              <a:spcAft>
                <a:spcPts val="0"/>
              </a:spcAft>
              <a:defRPr sz="39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21701125" y="19823113"/>
            <a:ext cx="7064375" cy="1138237"/>
          </a:xfrm>
          <a:prstGeom prst="rect">
            <a:avLst/>
          </a:prstGeom>
        </p:spPr>
        <p:txBody>
          <a:bodyPr vert="horz" lIns="295232" tIns="147616" rIns="295232" bIns="147616" rtlCol="0" anchor="ctr"/>
          <a:lstStyle>
            <a:lvl1pPr algn="r" defTabSz="2951897" fontAlgn="auto">
              <a:spcBef>
                <a:spcPts val="0"/>
              </a:spcBef>
              <a:spcAft>
                <a:spcPts val="0"/>
              </a:spcAft>
              <a:defRPr sz="3900">
                <a:solidFill>
                  <a:schemeClr val="tx1">
                    <a:tint val="75000"/>
                  </a:schemeClr>
                </a:solidFill>
                <a:latin typeface="+mn-lt"/>
              </a:defRPr>
            </a:lvl1pPr>
          </a:lstStyle>
          <a:p>
            <a:pPr>
              <a:defRPr/>
            </a:pPr>
            <a:fld id="{69478953-DC84-4A55-8B5B-0FA23868BC2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951163" rtl="0" eaLnBrk="0" fontAlgn="base" hangingPunct="0">
        <a:spcBef>
          <a:spcPct val="0"/>
        </a:spcBef>
        <a:spcAft>
          <a:spcPct val="0"/>
        </a:spcAft>
        <a:defRPr sz="14200" kern="1200">
          <a:solidFill>
            <a:schemeClr val="tx1"/>
          </a:solidFill>
          <a:latin typeface="+mj-lt"/>
          <a:ea typeface="+mj-ea"/>
          <a:cs typeface="+mj-cs"/>
        </a:defRPr>
      </a:lvl1pPr>
      <a:lvl2pPr algn="ctr" defTabSz="2951163" rtl="0" eaLnBrk="0" fontAlgn="base" hangingPunct="0">
        <a:spcBef>
          <a:spcPct val="0"/>
        </a:spcBef>
        <a:spcAft>
          <a:spcPct val="0"/>
        </a:spcAft>
        <a:defRPr sz="14200">
          <a:solidFill>
            <a:schemeClr val="tx1"/>
          </a:solidFill>
          <a:latin typeface="Calibri" pitchFamily="34" charset="0"/>
        </a:defRPr>
      </a:lvl2pPr>
      <a:lvl3pPr algn="ctr" defTabSz="2951163" rtl="0" eaLnBrk="0" fontAlgn="base" hangingPunct="0">
        <a:spcBef>
          <a:spcPct val="0"/>
        </a:spcBef>
        <a:spcAft>
          <a:spcPct val="0"/>
        </a:spcAft>
        <a:defRPr sz="14200">
          <a:solidFill>
            <a:schemeClr val="tx1"/>
          </a:solidFill>
          <a:latin typeface="Calibri" pitchFamily="34" charset="0"/>
        </a:defRPr>
      </a:lvl3pPr>
      <a:lvl4pPr algn="ctr" defTabSz="2951163" rtl="0" eaLnBrk="0" fontAlgn="base" hangingPunct="0">
        <a:spcBef>
          <a:spcPct val="0"/>
        </a:spcBef>
        <a:spcAft>
          <a:spcPct val="0"/>
        </a:spcAft>
        <a:defRPr sz="14200">
          <a:solidFill>
            <a:schemeClr val="tx1"/>
          </a:solidFill>
          <a:latin typeface="Calibri" pitchFamily="34" charset="0"/>
        </a:defRPr>
      </a:lvl4pPr>
      <a:lvl5pPr algn="ctr" defTabSz="2951163" rtl="0" eaLnBrk="0" fontAlgn="base" hangingPunct="0">
        <a:spcBef>
          <a:spcPct val="0"/>
        </a:spcBef>
        <a:spcAft>
          <a:spcPct val="0"/>
        </a:spcAft>
        <a:defRPr sz="14200">
          <a:solidFill>
            <a:schemeClr val="tx1"/>
          </a:solidFill>
          <a:latin typeface="Calibri" pitchFamily="34" charset="0"/>
        </a:defRPr>
      </a:lvl5pPr>
      <a:lvl6pPr marL="457200" algn="ctr" defTabSz="2951163" rtl="0" fontAlgn="base">
        <a:spcBef>
          <a:spcPct val="0"/>
        </a:spcBef>
        <a:spcAft>
          <a:spcPct val="0"/>
        </a:spcAft>
        <a:defRPr sz="14200">
          <a:solidFill>
            <a:schemeClr val="tx1"/>
          </a:solidFill>
          <a:latin typeface="Calibri" pitchFamily="34" charset="0"/>
        </a:defRPr>
      </a:lvl6pPr>
      <a:lvl7pPr marL="914400" algn="ctr" defTabSz="2951163" rtl="0" fontAlgn="base">
        <a:spcBef>
          <a:spcPct val="0"/>
        </a:spcBef>
        <a:spcAft>
          <a:spcPct val="0"/>
        </a:spcAft>
        <a:defRPr sz="14200">
          <a:solidFill>
            <a:schemeClr val="tx1"/>
          </a:solidFill>
          <a:latin typeface="Calibri" pitchFamily="34" charset="0"/>
        </a:defRPr>
      </a:lvl7pPr>
      <a:lvl8pPr marL="1371600" algn="ctr" defTabSz="2951163" rtl="0" fontAlgn="base">
        <a:spcBef>
          <a:spcPct val="0"/>
        </a:spcBef>
        <a:spcAft>
          <a:spcPct val="0"/>
        </a:spcAft>
        <a:defRPr sz="14200">
          <a:solidFill>
            <a:schemeClr val="tx1"/>
          </a:solidFill>
          <a:latin typeface="Calibri" pitchFamily="34" charset="0"/>
        </a:defRPr>
      </a:lvl8pPr>
      <a:lvl9pPr marL="1828800" algn="ctr" defTabSz="2951163" rtl="0" fontAlgn="base">
        <a:spcBef>
          <a:spcPct val="0"/>
        </a:spcBef>
        <a:spcAft>
          <a:spcPct val="0"/>
        </a:spcAft>
        <a:defRPr sz="14200">
          <a:solidFill>
            <a:schemeClr val="tx1"/>
          </a:solidFill>
          <a:latin typeface="Calibri" pitchFamily="34" charset="0"/>
        </a:defRPr>
      </a:lvl9pPr>
    </p:titleStyle>
    <p:bodyStyle>
      <a:lvl1pPr marL="1106488" indent="-1106488" algn="l" defTabSz="2951163" rtl="0" eaLnBrk="0" fontAlgn="base" hangingPunct="0">
        <a:spcBef>
          <a:spcPct val="20000"/>
        </a:spcBef>
        <a:spcAft>
          <a:spcPct val="0"/>
        </a:spcAft>
        <a:buFont typeface="Arial" charset="0"/>
        <a:buChar char="•"/>
        <a:defRPr sz="10300" kern="1200">
          <a:solidFill>
            <a:schemeClr val="tx1"/>
          </a:solidFill>
          <a:latin typeface="+mn-lt"/>
          <a:ea typeface="+mn-ea"/>
          <a:cs typeface="+mn-cs"/>
        </a:defRPr>
      </a:lvl1pPr>
      <a:lvl2pPr marL="2398713" indent="-922338" algn="l" defTabSz="2951163" rtl="0" eaLnBrk="0" fontAlgn="base" hangingPunct="0">
        <a:spcBef>
          <a:spcPct val="20000"/>
        </a:spcBef>
        <a:spcAft>
          <a:spcPct val="0"/>
        </a:spcAft>
        <a:buFont typeface="Arial" charset="0"/>
        <a:buChar char="–"/>
        <a:defRPr sz="9000" kern="1200">
          <a:solidFill>
            <a:schemeClr val="tx1"/>
          </a:solidFill>
          <a:latin typeface="+mn-lt"/>
          <a:ea typeface="+mn-ea"/>
          <a:cs typeface="+mn-cs"/>
        </a:defRPr>
      </a:lvl2pPr>
      <a:lvl3pPr marL="3689350" indent="-736600" algn="l" defTabSz="2951163" rtl="0" eaLnBrk="0" fontAlgn="base" hangingPunct="0">
        <a:spcBef>
          <a:spcPct val="20000"/>
        </a:spcBef>
        <a:spcAft>
          <a:spcPct val="0"/>
        </a:spcAft>
        <a:buFont typeface="Arial" charset="0"/>
        <a:buChar char="•"/>
        <a:defRPr sz="7700" kern="1200">
          <a:solidFill>
            <a:schemeClr val="tx1"/>
          </a:solidFill>
          <a:latin typeface="+mn-lt"/>
          <a:ea typeface="+mn-ea"/>
          <a:cs typeface="+mn-cs"/>
        </a:defRPr>
      </a:lvl3pPr>
      <a:lvl4pPr marL="5165725" indent="-736600" algn="l" defTabSz="2951163" rtl="0" eaLnBrk="0" fontAlgn="base" hangingPunct="0">
        <a:spcBef>
          <a:spcPct val="20000"/>
        </a:spcBef>
        <a:spcAft>
          <a:spcPct val="0"/>
        </a:spcAft>
        <a:buFont typeface="Arial" charset="0"/>
        <a:buChar char="–"/>
        <a:defRPr sz="6500" kern="1200">
          <a:solidFill>
            <a:schemeClr val="tx1"/>
          </a:solidFill>
          <a:latin typeface="+mn-lt"/>
          <a:ea typeface="+mn-ea"/>
          <a:cs typeface="+mn-cs"/>
        </a:defRPr>
      </a:lvl4pPr>
      <a:lvl5pPr marL="6642100" indent="-736600" algn="l" defTabSz="2951163" rtl="0" eaLnBrk="0" fontAlgn="base" hangingPunct="0">
        <a:spcBef>
          <a:spcPct val="20000"/>
        </a:spcBef>
        <a:spcAft>
          <a:spcPct val="0"/>
        </a:spcAft>
        <a:buFont typeface="Arial"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2550" y="692150"/>
            <a:ext cx="28927425" cy="2214563"/>
          </a:xfrm>
        </p:spPr>
        <p:txBody>
          <a:bodyPr rtlCol="0">
            <a:noAutofit/>
          </a:bodyPr>
          <a:lstStyle/>
          <a:p>
            <a:pPr defTabSz="2952323" eaLnBrk="1" fontAlgn="auto" hangingPunct="1">
              <a:spcAft>
                <a:spcPts val="0"/>
              </a:spcAft>
              <a:defRPr/>
            </a:pPr>
            <a:endParaRPr lang="en-GB" sz="7250" b="1" dirty="0">
              <a:solidFill>
                <a:srgbClr val="002060"/>
              </a:solidFill>
              <a:latin typeface="Candara" pitchFamily="34" charset="0"/>
            </a:endParaRPr>
          </a:p>
        </p:txBody>
      </p:sp>
      <p:sp>
        <p:nvSpPr>
          <p:cNvPr id="9" name="Rounded Rectangle 8"/>
          <p:cNvSpPr/>
          <p:nvPr/>
        </p:nvSpPr>
        <p:spPr>
          <a:xfrm>
            <a:off x="495300" y="620713"/>
            <a:ext cx="29360813" cy="2071687"/>
          </a:xfrm>
          <a:prstGeom prst="roundRect">
            <a:avLst/>
          </a:prstGeom>
          <a:solidFill>
            <a:srgbClr val="FFCC66"/>
          </a:solidFill>
          <a:ln>
            <a:solidFill>
              <a:srgbClr val="0070C0"/>
            </a:solidFill>
          </a:ln>
        </p:spPr>
        <p:style>
          <a:lnRef idx="2">
            <a:schemeClr val="accent6"/>
          </a:lnRef>
          <a:fillRef idx="1">
            <a:schemeClr val="lt1"/>
          </a:fillRef>
          <a:effectRef idx="0">
            <a:schemeClr val="accent6"/>
          </a:effectRef>
          <a:fontRef idx="minor">
            <a:schemeClr val="dk1"/>
          </a:fontRef>
        </p:style>
        <p:txBody>
          <a:bodyPr anchor="ctr"/>
          <a:lstStyle/>
          <a:p>
            <a:pPr algn="ctr" defTabSz="2951897" fontAlgn="auto">
              <a:spcBef>
                <a:spcPts val="0"/>
              </a:spcBef>
              <a:spcAft>
                <a:spcPts val="0"/>
              </a:spcAft>
              <a:defRPr/>
            </a:pPr>
            <a:endParaRPr lang="en-GB" sz="7500" b="1" dirty="0">
              <a:solidFill>
                <a:srgbClr val="002060"/>
              </a:solidFill>
              <a:latin typeface="Candara" pitchFamily="34" charset="0"/>
            </a:endParaRPr>
          </a:p>
          <a:p>
            <a:pPr algn="ctr" defTabSz="2951897" fontAlgn="auto">
              <a:spcBef>
                <a:spcPts val="0"/>
              </a:spcBef>
              <a:spcAft>
                <a:spcPts val="0"/>
              </a:spcAft>
              <a:defRPr/>
            </a:pPr>
            <a:r>
              <a:rPr lang="en-GB" sz="7500" b="1" dirty="0">
                <a:solidFill>
                  <a:srgbClr val="002060"/>
                </a:solidFill>
                <a:latin typeface="Candara" pitchFamily="34" charset="0"/>
              </a:rPr>
              <a:t>Database of a unique public opinion poll in sixteenth-century France</a:t>
            </a:r>
          </a:p>
          <a:p>
            <a:pPr algn="ctr" defTabSz="2951897" fontAlgn="auto">
              <a:spcBef>
                <a:spcPts val="0"/>
              </a:spcBef>
              <a:spcAft>
                <a:spcPts val="0"/>
              </a:spcAft>
              <a:defRPr/>
            </a:pPr>
            <a:endParaRPr lang="en-GB" sz="7500" dirty="0"/>
          </a:p>
        </p:txBody>
      </p:sp>
      <p:sp>
        <p:nvSpPr>
          <p:cNvPr id="10" name="Rounded Rectangle 9"/>
          <p:cNvSpPr/>
          <p:nvPr/>
        </p:nvSpPr>
        <p:spPr>
          <a:xfrm>
            <a:off x="522288" y="4195763"/>
            <a:ext cx="9715500" cy="16002000"/>
          </a:xfrm>
          <a:prstGeom prst="roundRect">
            <a:avLst/>
          </a:prstGeom>
          <a:solidFill>
            <a:srgbClr val="FFCC66"/>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4000" b="1">
              <a:solidFill>
                <a:srgbClr val="002060"/>
              </a:solidFill>
              <a:latin typeface="Candara" pitchFamily="34" charset="0"/>
              <a:ea typeface="Batang" pitchFamily="18" charset="-127"/>
            </a:endParaRPr>
          </a:p>
          <a:p>
            <a:pPr algn="ctr"/>
            <a:endParaRPr lang="en-GB" sz="4000" b="1">
              <a:solidFill>
                <a:srgbClr val="002060"/>
              </a:solidFill>
              <a:latin typeface="Candara" pitchFamily="34" charset="0"/>
              <a:ea typeface="Batang" pitchFamily="18" charset="-127"/>
            </a:endParaRPr>
          </a:p>
          <a:p>
            <a:pPr algn="ctr"/>
            <a:endParaRPr lang="en-GB" sz="4000" b="1">
              <a:solidFill>
                <a:srgbClr val="002060"/>
              </a:solidFill>
              <a:latin typeface="Candara" pitchFamily="34" charset="0"/>
              <a:ea typeface="Batang" pitchFamily="18" charset="-127"/>
            </a:endParaRPr>
          </a:p>
          <a:p>
            <a:pPr algn="ctr"/>
            <a:endParaRPr lang="en-GB" sz="4000" b="1">
              <a:solidFill>
                <a:srgbClr val="002060"/>
              </a:solidFill>
              <a:latin typeface="Candara" pitchFamily="34" charset="0"/>
              <a:ea typeface="Batang" pitchFamily="18" charset="-127"/>
            </a:endParaRPr>
          </a:p>
          <a:p>
            <a:pPr algn="ctr"/>
            <a:r>
              <a:rPr lang="en-GB" sz="4000" b="1">
                <a:solidFill>
                  <a:srgbClr val="002060"/>
                </a:solidFill>
                <a:latin typeface="Candara" pitchFamily="34" charset="0"/>
                <a:ea typeface="Batang" pitchFamily="18" charset="-127"/>
              </a:rPr>
              <a:t>AIM OF THE RESEARCH</a:t>
            </a:r>
          </a:p>
          <a:p>
            <a:endParaRPr lang="en-GB" sz="2400">
              <a:solidFill>
                <a:schemeClr val="tx2"/>
              </a:solidFill>
              <a:latin typeface="Batang" pitchFamily="18" charset="-127"/>
              <a:ea typeface="Batang" pitchFamily="18" charset="-127"/>
            </a:endParaRPr>
          </a:p>
          <a:p>
            <a:r>
              <a:rPr lang="en-GB" sz="2400">
                <a:solidFill>
                  <a:srgbClr val="002060"/>
                </a:solidFill>
                <a:latin typeface="Batang" pitchFamily="18" charset="-127"/>
                <a:ea typeface="Batang" pitchFamily="18" charset="-127"/>
              </a:rPr>
              <a:t>The purpose  of the project was to analyse the findings of a survey which took place over  five days in April 1563 in the French town of Troyes. The goal of the census was to determine whether the people of Troyes wished to uphold the existing religion of Catholicism or whether they wished to permit new Protestant services at a time when France was engulfed in intense religious wars. The town was divided into four quarters of which the records for only one of the quarter remains, Comporté, thus any assumptions and conclusions that I made will be for Comporté only.  Heads for the quarter were designated to visit each household, recording their name, response and signature.</a:t>
            </a:r>
            <a:endParaRPr lang="en-GB" sz="2400">
              <a:solidFill>
                <a:schemeClr val="tx2"/>
              </a:solidFill>
              <a:latin typeface="Batang" pitchFamily="18" charset="-127"/>
              <a:ea typeface="Batang" pitchFamily="18" charset="-127"/>
            </a:endParaRPr>
          </a:p>
          <a:p>
            <a:endParaRPr lang="en-GB" sz="2400">
              <a:solidFill>
                <a:schemeClr val="tx2"/>
              </a:solidFill>
              <a:latin typeface="Batang" pitchFamily="18" charset="-127"/>
              <a:ea typeface="Batang" pitchFamily="18" charset="-127"/>
            </a:endParaRPr>
          </a:p>
          <a:p>
            <a:pPr algn="ctr"/>
            <a:r>
              <a:rPr lang="en-GB" sz="4000" b="1">
                <a:solidFill>
                  <a:srgbClr val="002060"/>
                </a:solidFill>
                <a:latin typeface="Candara" pitchFamily="34" charset="0"/>
                <a:ea typeface="Batang" pitchFamily="18" charset="-127"/>
              </a:rPr>
              <a:t>METHODOLOGY</a:t>
            </a:r>
          </a:p>
          <a:p>
            <a:endParaRPr lang="en-GB" sz="2400">
              <a:solidFill>
                <a:srgbClr val="FFFFFF"/>
              </a:solidFill>
              <a:latin typeface="Batang" pitchFamily="18" charset="-127"/>
              <a:ea typeface="Batang" pitchFamily="18" charset="-127"/>
            </a:endParaRPr>
          </a:p>
          <a:p>
            <a:r>
              <a:rPr lang="en-GB" sz="2400">
                <a:solidFill>
                  <a:srgbClr val="FFFFFF"/>
                </a:solidFill>
                <a:latin typeface="Batang" pitchFamily="18" charset="-127"/>
                <a:ea typeface="Batang" pitchFamily="18" charset="-127"/>
              </a:rPr>
              <a:t> </a:t>
            </a:r>
            <a:r>
              <a:rPr lang="en-GB" sz="2400">
                <a:solidFill>
                  <a:srgbClr val="002060"/>
                </a:solidFill>
                <a:latin typeface="Batang" pitchFamily="18" charset="-127"/>
                <a:ea typeface="Batang" pitchFamily="18" charset="-127"/>
              </a:rPr>
              <a:t>A total of 1087 records exist for the quarter of Comporté. The most practical way to view and analyse the data was to sort it in the form of a database. Headings were assigned to appropriate categories which were made as strict and relevant as possible to ensure efficient assessment of the information. When all the data had been entered into the database, I began to produce simple queries which allowed me to customise information relevant to my search.  After I collated all the statistics and facts necessary to evaluate the data and make a credible conclusion, I began to produce graphs making the data more digestible than in bare figures.</a:t>
            </a:r>
          </a:p>
          <a:p>
            <a:endParaRPr lang="en-GB" sz="2400">
              <a:solidFill>
                <a:srgbClr val="002060"/>
              </a:solidFill>
              <a:latin typeface="Batang" pitchFamily="18" charset="-127"/>
              <a:ea typeface="Batang" pitchFamily="18" charset="-127"/>
            </a:endParaRPr>
          </a:p>
          <a:p>
            <a:pPr algn="ctr"/>
            <a:r>
              <a:rPr lang="en-GB" sz="4000" b="1">
                <a:solidFill>
                  <a:srgbClr val="002060"/>
                </a:solidFill>
                <a:latin typeface="Candara" pitchFamily="34" charset="0"/>
              </a:rPr>
              <a:t>FINDINGS </a:t>
            </a:r>
          </a:p>
          <a:p>
            <a:pPr algn="ctr"/>
            <a:endParaRPr lang="en-GB" sz="2400" b="1">
              <a:solidFill>
                <a:srgbClr val="002060"/>
              </a:solidFill>
              <a:latin typeface="Batang" pitchFamily="18" charset="-127"/>
              <a:ea typeface="Batang" pitchFamily="18" charset="-127"/>
            </a:endParaRPr>
          </a:p>
          <a:p>
            <a:r>
              <a:rPr lang="en-GB" sz="2400">
                <a:solidFill>
                  <a:srgbClr val="002060"/>
                </a:solidFill>
                <a:latin typeface="Batang" pitchFamily="18" charset="-127"/>
                <a:ea typeface="Batang" pitchFamily="18" charset="-127"/>
              </a:rPr>
              <a:t>A striking discovery of this survey is what the opinions divulge about the type of society that lived in the quarter of Comporté. No direct denunciations of particular members of the other religious community were recorded, revealing some degree of tolerance between the two</a:t>
            </a:r>
          </a:p>
          <a:p>
            <a:endParaRPr lang="en-GB" sz="2400">
              <a:solidFill>
                <a:srgbClr val="002060"/>
              </a:solidFill>
              <a:latin typeface="Batang" pitchFamily="18" charset="-127"/>
              <a:ea typeface="Batang" pitchFamily="18" charset="-127"/>
            </a:endParaRPr>
          </a:p>
          <a:p>
            <a:endParaRPr lang="en-GB" sz="2400">
              <a:solidFill>
                <a:srgbClr val="002060"/>
              </a:solidFill>
              <a:latin typeface="Batang" pitchFamily="18" charset="-127"/>
              <a:ea typeface="Batang" pitchFamily="18" charset="-127"/>
            </a:endParaRPr>
          </a:p>
          <a:p>
            <a:endParaRPr lang="en-GB" sz="2400">
              <a:solidFill>
                <a:schemeClr val="tx2"/>
              </a:solidFill>
              <a:latin typeface="Batang" pitchFamily="18" charset="-127"/>
              <a:ea typeface="Batang" pitchFamily="18" charset="-127"/>
            </a:endParaRPr>
          </a:p>
          <a:p>
            <a:endParaRPr lang="en-GB" sz="2400">
              <a:solidFill>
                <a:schemeClr val="tx2"/>
              </a:solidFill>
              <a:latin typeface="Batang" pitchFamily="18" charset="-127"/>
              <a:ea typeface="Batang" pitchFamily="18" charset="-127"/>
            </a:endParaRPr>
          </a:p>
          <a:p>
            <a:endParaRPr lang="en-GB" sz="2400">
              <a:solidFill>
                <a:schemeClr val="tx2"/>
              </a:solidFill>
              <a:latin typeface="Batang" pitchFamily="18" charset="-127"/>
              <a:ea typeface="Batang" pitchFamily="18" charset="-127"/>
            </a:endParaRPr>
          </a:p>
          <a:p>
            <a:endParaRPr lang="en-GB" sz="2400">
              <a:solidFill>
                <a:schemeClr val="tx2"/>
              </a:solidFill>
              <a:latin typeface="Batang" pitchFamily="18" charset="-127"/>
              <a:ea typeface="Batang" pitchFamily="18" charset="-127"/>
            </a:endParaRPr>
          </a:p>
        </p:txBody>
      </p:sp>
      <p:sp>
        <p:nvSpPr>
          <p:cNvPr id="13" name="Rounded Rectangle 12"/>
          <p:cNvSpPr/>
          <p:nvPr/>
        </p:nvSpPr>
        <p:spPr>
          <a:xfrm>
            <a:off x="19997738" y="4213225"/>
            <a:ext cx="9715500" cy="15984538"/>
          </a:xfrm>
          <a:prstGeom prst="roundRect">
            <a:avLst/>
          </a:prstGeom>
          <a:solidFill>
            <a:srgbClr val="FFCC66"/>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GB" sz="2400">
                <a:solidFill>
                  <a:srgbClr val="002060"/>
                </a:solidFill>
                <a:latin typeface="Batang" pitchFamily="18" charset="-127"/>
                <a:ea typeface="Batang" pitchFamily="18" charset="-127"/>
              </a:rPr>
              <a:t>opposed faiths.  Even when aggressive declarations were expressed such as ‘</a:t>
            </a:r>
            <a:r>
              <a:rPr lang="en-GB" sz="2400" b="1">
                <a:solidFill>
                  <a:srgbClr val="002060"/>
                </a:solidFill>
                <a:latin typeface="Batang" pitchFamily="18" charset="-127"/>
                <a:ea typeface="Batang" pitchFamily="18" charset="-127"/>
              </a:rPr>
              <a:t>if her five children became Huguenots she would break all their necks</a:t>
            </a:r>
            <a:r>
              <a:rPr lang="en-GB" sz="2400">
                <a:solidFill>
                  <a:srgbClr val="002060"/>
                </a:solidFill>
                <a:latin typeface="Batang" pitchFamily="18" charset="-127"/>
                <a:ea typeface="Batang" pitchFamily="18" charset="-127"/>
              </a:rPr>
              <a:t>’ and ‘</a:t>
            </a:r>
            <a:r>
              <a:rPr lang="en-GB" sz="2400" b="1">
                <a:solidFill>
                  <a:srgbClr val="002060"/>
                </a:solidFill>
                <a:latin typeface="Batang" pitchFamily="18" charset="-127"/>
                <a:ea typeface="Batang" pitchFamily="18" charset="-127"/>
              </a:rPr>
              <a:t>they would prefer to be disembowelled</a:t>
            </a:r>
            <a:r>
              <a:rPr lang="en-GB" sz="2400">
                <a:solidFill>
                  <a:srgbClr val="002060"/>
                </a:solidFill>
                <a:latin typeface="Batang" pitchFamily="18" charset="-127"/>
                <a:ea typeface="Batang" pitchFamily="18" charset="-127"/>
              </a:rPr>
              <a:t>’, those who made them derived from a wide stratum of society, leaving no real connection between social category and religious opinion. Another significant finding that I made concerns gender. Although men were the dominant gender in the survey, 2/5s of women who were involved in the census expressed an opinion about the services. This not only highlights their importance within the household, but provides us with a rare opportunity to hear their voices when few documents from the period record female opinion. Moreover, widows who made a declaration comprised just fewer than 25 per cent of all the women who made a comment, emphasising their role as heads of household.</a:t>
            </a:r>
          </a:p>
          <a:p>
            <a:pPr algn="ctr"/>
            <a:endParaRPr lang="en-GB" sz="2400" b="1">
              <a:solidFill>
                <a:srgbClr val="002060"/>
              </a:solidFill>
            </a:endParaRPr>
          </a:p>
          <a:p>
            <a:pPr algn="ctr"/>
            <a:r>
              <a:rPr lang="en-GB" sz="4000" b="1">
                <a:solidFill>
                  <a:srgbClr val="002060"/>
                </a:solidFill>
                <a:latin typeface="Candara" pitchFamily="34" charset="0"/>
                <a:ea typeface="Batang" pitchFamily="18" charset="-127"/>
              </a:rPr>
              <a:t>CONCLUSION</a:t>
            </a:r>
            <a:endParaRPr lang="en-GB" sz="4000" b="1">
              <a:solidFill>
                <a:srgbClr val="002060"/>
              </a:solidFill>
              <a:latin typeface="Candara" pitchFamily="34" charset="0"/>
            </a:endParaRPr>
          </a:p>
          <a:p>
            <a:endParaRPr lang="en-GB" sz="2400">
              <a:solidFill>
                <a:srgbClr val="002060"/>
              </a:solidFill>
            </a:endParaRPr>
          </a:p>
          <a:p>
            <a:r>
              <a:rPr lang="en-GB" sz="2400">
                <a:solidFill>
                  <a:srgbClr val="002060"/>
                </a:solidFill>
              </a:rPr>
              <a:t> </a:t>
            </a:r>
            <a:r>
              <a:rPr lang="en-GB" sz="2400">
                <a:solidFill>
                  <a:srgbClr val="002060"/>
                </a:solidFill>
                <a:latin typeface="Batang" pitchFamily="18" charset="-127"/>
                <a:ea typeface="Batang" pitchFamily="18" charset="-127"/>
              </a:rPr>
              <a:t>The survey discloses more about Catholic attitudes toward their fellow Huguenot community than vice versa.  One would have presumed it to have been the other way round as the main objective of the consensus was to determine whether the community in Troyes wished to hold Protestant services or not. The study is made all the more interesting as we have rare first hand accounts expressing peoples' views and attitudes concerning a highly controversial topic during a very volatile period in French history. Thus despite hostile declarations being made, the poll reveals some coexistence of catholic and protestant communities. </a:t>
            </a:r>
          </a:p>
          <a:p>
            <a:endParaRPr lang="en-GB" sz="2400">
              <a:solidFill>
                <a:srgbClr val="002060"/>
              </a:solidFill>
            </a:endParaRPr>
          </a:p>
          <a:p>
            <a:pPr algn="ctr"/>
            <a:r>
              <a:rPr lang="en-GB" sz="4000" b="1">
                <a:solidFill>
                  <a:srgbClr val="002060"/>
                </a:solidFill>
              </a:rPr>
              <a:t>ACKNOWLEDGEMENTS</a:t>
            </a:r>
            <a:endParaRPr lang="en-GB" sz="4000">
              <a:solidFill>
                <a:srgbClr val="002060"/>
              </a:solidFill>
            </a:endParaRPr>
          </a:p>
          <a:p>
            <a:endParaRPr lang="en-GB" sz="2400">
              <a:solidFill>
                <a:srgbClr val="002060"/>
              </a:solidFill>
              <a:latin typeface="Batang" pitchFamily="18" charset="-127"/>
              <a:ea typeface="Batang" pitchFamily="18" charset="-127"/>
            </a:endParaRPr>
          </a:p>
          <a:p>
            <a:r>
              <a:rPr lang="en-GB" sz="2400">
                <a:solidFill>
                  <a:srgbClr val="002060"/>
                </a:solidFill>
                <a:latin typeface="Batang" pitchFamily="18" charset="-127"/>
                <a:ea typeface="Batang" pitchFamily="18" charset="-127"/>
              </a:rPr>
              <a:t>I would like to express my gratitude to Penny Roberts for giving me this opportunity to further my research skills which has proved invaluable. I would also like to thank her for helping me on this project and for providing me with essential materials without which I would not have been able to commence my research.</a:t>
            </a:r>
          </a:p>
        </p:txBody>
      </p:sp>
      <p:sp>
        <p:nvSpPr>
          <p:cNvPr id="15" name="Rounded Rectangle 14"/>
          <p:cNvSpPr/>
          <p:nvPr/>
        </p:nvSpPr>
        <p:spPr>
          <a:xfrm>
            <a:off x="10460038" y="4213225"/>
            <a:ext cx="9680575" cy="16003588"/>
          </a:xfrm>
          <a:prstGeom prst="roundRect">
            <a:avLst/>
          </a:prstGeom>
          <a:solidFill>
            <a:srgbClr val="FFCC66"/>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2951897" fontAlgn="auto">
              <a:spcBef>
                <a:spcPts val="0"/>
              </a:spcBef>
              <a:spcAft>
                <a:spcPts val="0"/>
              </a:spcAft>
              <a:defRPr/>
            </a:pPr>
            <a:endParaRPr lang="en-GB" sz="2400" dirty="0">
              <a:solidFill>
                <a:schemeClr val="tx2"/>
              </a:solidFill>
              <a:latin typeface="Batang" pitchFamily="18" charset="-127"/>
              <a:ea typeface="Batang" pitchFamily="18" charset="-127"/>
            </a:endParaRPr>
          </a:p>
        </p:txBody>
      </p:sp>
      <p:pic>
        <p:nvPicPr>
          <p:cNvPr id="14342" name="Picture 19"/>
          <p:cNvPicPr>
            <a:picLocks noChangeAspect="1" noChangeArrowheads="1"/>
          </p:cNvPicPr>
          <p:nvPr/>
        </p:nvPicPr>
        <p:blipFill>
          <a:blip r:embed="rId3"/>
          <a:srcRect l="16618" t="17554" b="6117"/>
          <a:stretch>
            <a:fillRect/>
          </a:stretch>
        </p:blipFill>
        <p:spPr bwMode="auto">
          <a:xfrm>
            <a:off x="10602913" y="5621338"/>
            <a:ext cx="7129462" cy="3857625"/>
          </a:xfrm>
          <a:prstGeom prst="rect">
            <a:avLst/>
          </a:prstGeom>
          <a:noFill/>
          <a:ln w="9525">
            <a:noFill/>
            <a:miter lim="800000"/>
            <a:headEnd/>
            <a:tailEnd/>
          </a:ln>
        </p:spPr>
      </p:pic>
      <p:pic>
        <p:nvPicPr>
          <p:cNvPr id="14343" name="Picture 20"/>
          <p:cNvPicPr>
            <a:picLocks noChangeAspect="1" noChangeArrowheads="1"/>
          </p:cNvPicPr>
          <p:nvPr/>
        </p:nvPicPr>
        <p:blipFill>
          <a:blip r:embed="rId4"/>
          <a:srcRect l="30603" t="26871" r="27391" b="18849"/>
          <a:stretch>
            <a:fillRect/>
          </a:stretch>
        </p:blipFill>
        <p:spPr bwMode="auto">
          <a:xfrm>
            <a:off x="10602913" y="10193338"/>
            <a:ext cx="7129462" cy="3857625"/>
          </a:xfrm>
          <a:prstGeom prst="rect">
            <a:avLst/>
          </a:prstGeom>
          <a:noFill/>
          <a:ln w="9525">
            <a:noFill/>
            <a:miter lim="800000"/>
            <a:headEnd/>
            <a:tailEnd/>
          </a:ln>
        </p:spPr>
      </p:pic>
      <p:graphicFrame>
        <p:nvGraphicFramePr>
          <p:cNvPr id="23" name="Chart 22"/>
          <p:cNvGraphicFramePr/>
          <p:nvPr/>
        </p:nvGraphicFramePr>
        <p:xfrm>
          <a:off x="10610851" y="14836804"/>
          <a:ext cx="7129462" cy="3857652"/>
        </p:xfrm>
        <a:graphic>
          <a:graphicData uri="http://schemas.openxmlformats.org/drawingml/2006/chart">
            <c:chart xmlns:c="http://schemas.openxmlformats.org/drawingml/2006/chart" xmlns:r="http://schemas.openxmlformats.org/officeDocument/2006/relationships" r:id="rId5"/>
          </a:graphicData>
        </a:graphic>
      </p:graphicFrame>
      <p:sp>
        <p:nvSpPr>
          <p:cNvPr id="14345" name="TextBox 27"/>
          <p:cNvSpPr txBox="1">
            <a:spLocks noChangeArrowheads="1"/>
          </p:cNvSpPr>
          <p:nvPr/>
        </p:nvSpPr>
        <p:spPr bwMode="auto">
          <a:xfrm>
            <a:off x="17732375" y="5978525"/>
            <a:ext cx="2000250" cy="3143250"/>
          </a:xfrm>
          <a:prstGeom prst="rect">
            <a:avLst/>
          </a:prstGeom>
          <a:noFill/>
          <a:ln w="9525">
            <a:noFill/>
            <a:miter lim="800000"/>
            <a:headEnd/>
            <a:tailEnd/>
          </a:ln>
        </p:spPr>
        <p:txBody>
          <a:bodyPr>
            <a:spAutoFit/>
          </a:bodyPr>
          <a:lstStyle/>
          <a:p>
            <a:r>
              <a:rPr lang="en-GB" sz="2400">
                <a:solidFill>
                  <a:srgbClr val="002060"/>
                </a:solidFill>
                <a:latin typeface="Batang" pitchFamily="18" charset="-127"/>
                <a:ea typeface="Batang" pitchFamily="18" charset="-127"/>
              </a:rPr>
              <a:t>Step 1 – Inserting all data in the database according to the appropriate category</a:t>
            </a:r>
          </a:p>
        </p:txBody>
      </p:sp>
      <p:sp>
        <p:nvSpPr>
          <p:cNvPr id="18" name="TextBox 17"/>
          <p:cNvSpPr txBox="1"/>
          <p:nvPr/>
        </p:nvSpPr>
        <p:spPr>
          <a:xfrm>
            <a:off x="20212050" y="2978150"/>
            <a:ext cx="9786938" cy="954088"/>
          </a:xfrm>
          <a:prstGeom prst="rect">
            <a:avLst/>
          </a:prstGeom>
          <a:noFill/>
          <a:ln>
            <a:noFill/>
          </a:ln>
        </p:spPr>
        <p:txBody>
          <a:bodyPr>
            <a:spAutoFit/>
          </a:bodyPr>
          <a:lstStyle/>
          <a:p>
            <a:pPr defTabSz="2951897" fontAlgn="auto">
              <a:spcBef>
                <a:spcPts val="0"/>
              </a:spcBef>
              <a:spcAft>
                <a:spcPts val="0"/>
              </a:spcAft>
              <a:defRPr/>
            </a:pPr>
            <a:r>
              <a:rPr lang="en-GB" sz="2800" dirty="0">
                <a:solidFill>
                  <a:srgbClr val="002060"/>
                </a:solidFill>
                <a:latin typeface="+mj-lt"/>
                <a:ea typeface="Batang" pitchFamily="18" charset="-127"/>
              </a:rPr>
              <a:t>Student:      Sheena </a:t>
            </a:r>
            <a:r>
              <a:rPr lang="en-GB" sz="2800" dirty="0" err="1">
                <a:solidFill>
                  <a:srgbClr val="002060"/>
                </a:solidFill>
                <a:latin typeface="+mj-lt"/>
                <a:ea typeface="Batang" pitchFamily="18" charset="-127"/>
              </a:rPr>
              <a:t>Amin</a:t>
            </a:r>
            <a:r>
              <a:rPr lang="en-GB" sz="2800" dirty="0">
                <a:solidFill>
                  <a:srgbClr val="002060"/>
                </a:solidFill>
                <a:latin typeface="+mj-lt"/>
                <a:ea typeface="Batang" pitchFamily="18" charset="-127"/>
              </a:rPr>
              <a:t>   sheena.amin@warwick.ac.uk    </a:t>
            </a:r>
          </a:p>
          <a:p>
            <a:pPr defTabSz="2951897" fontAlgn="auto">
              <a:spcBef>
                <a:spcPts val="0"/>
              </a:spcBef>
              <a:spcAft>
                <a:spcPts val="0"/>
              </a:spcAft>
              <a:defRPr/>
            </a:pPr>
            <a:r>
              <a:rPr lang="en-GB" sz="2800" dirty="0">
                <a:solidFill>
                  <a:srgbClr val="002060"/>
                </a:solidFill>
                <a:latin typeface="+mj-lt"/>
                <a:ea typeface="Batang" pitchFamily="18" charset="-127"/>
              </a:rPr>
              <a:t>Supervisor: Penny Roberts penny.roberts@warwick.ac.uk</a:t>
            </a:r>
          </a:p>
        </p:txBody>
      </p:sp>
      <p:sp>
        <p:nvSpPr>
          <p:cNvPr id="14347" name="TextBox 18"/>
          <p:cNvSpPr txBox="1">
            <a:spLocks noChangeArrowheads="1"/>
          </p:cNvSpPr>
          <p:nvPr/>
        </p:nvSpPr>
        <p:spPr bwMode="auto">
          <a:xfrm>
            <a:off x="17732375" y="10193338"/>
            <a:ext cx="2051050" cy="3786187"/>
          </a:xfrm>
          <a:prstGeom prst="rect">
            <a:avLst/>
          </a:prstGeom>
          <a:noFill/>
          <a:ln w="9525">
            <a:noFill/>
            <a:miter lim="800000"/>
            <a:headEnd/>
            <a:tailEnd/>
          </a:ln>
        </p:spPr>
        <p:txBody>
          <a:bodyPr>
            <a:spAutoFit/>
          </a:bodyPr>
          <a:lstStyle/>
          <a:p>
            <a:r>
              <a:rPr lang="en-GB" sz="2400">
                <a:latin typeface="Batang" pitchFamily="18" charset="-127"/>
                <a:ea typeface="Batang" pitchFamily="18" charset="-127"/>
              </a:rPr>
              <a:t>Step 2 &amp; 3 – </a:t>
            </a:r>
          </a:p>
          <a:p>
            <a:r>
              <a:rPr lang="en-GB" sz="2400">
                <a:latin typeface="Batang" pitchFamily="18" charset="-127"/>
                <a:ea typeface="Batang" pitchFamily="18" charset="-127"/>
              </a:rPr>
              <a:t>Producing simple queries to collate relevant information for specialised searches </a:t>
            </a:r>
          </a:p>
        </p:txBody>
      </p:sp>
      <p:sp>
        <p:nvSpPr>
          <p:cNvPr id="14348" name="TextBox 23"/>
          <p:cNvSpPr txBox="1">
            <a:spLocks noChangeArrowheads="1"/>
          </p:cNvSpPr>
          <p:nvPr/>
        </p:nvSpPr>
        <p:spPr bwMode="auto">
          <a:xfrm>
            <a:off x="17732375" y="15051088"/>
            <a:ext cx="2051050" cy="3416300"/>
          </a:xfrm>
          <a:prstGeom prst="rect">
            <a:avLst/>
          </a:prstGeom>
          <a:noFill/>
          <a:ln w="9525">
            <a:noFill/>
            <a:miter lim="800000"/>
            <a:headEnd/>
            <a:tailEnd/>
          </a:ln>
        </p:spPr>
        <p:txBody>
          <a:bodyPr>
            <a:spAutoFit/>
          </a:bodyPr>
          <a:lstStyle/>
          <a:p>
            <a:r>
              <a:rPr lang="en-GB" sz="2400">
                <a:latin typeface="Batang" pitchFamily="18" charset="-127"/>
                <a:ea typeface="Batang" pitchFamily="18" charset="-127"/>
              </a:rPr>
              <a:t>Step 4 –</a:t>
            </a:r>
          </a:p>
          <a:p>
            <a:r>
              <a:rPr lang="en-GB" sz="2400">
                <a:latin typeface="Batang" pitchFamily="18" charset="-127"/>
                <a:ea typeface="Batang" pitchFamily="18" charset="-127"/>
              </a:rPr>
              <a:t>Producing graphs from the query reports allowing me to clearly analyse the data</a:t>
            </a:r>
          </a:p>
        </p:txBody>
      </p:sp>
    </p:spTree>
  </p:cSld>
  <p:clrMapOvr>
    <a:masterClrMapping/>
  </p:clrMapOvr>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489</TotalTime>
  <Words>633</Words>
  <Application>Microsoft Office PowerPoint</Application>
  <PresentationFormat>Custom</PresentationFormat>
  <Paragraphs>38</Paragraphs>
  <Slides>1</Slides>
  <Notes>1</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1</vt:i4>
      </vt:variant>
    </vt:vector>
  </HeadingPairs>
  <TitlesOfParts>
    <vt:vector size="6" baseType="lpstr">
      <vt:lpstr>Arial</vt:lpstr>
      <vt:lpstr>Calibri</vt:lpstr>
      <vt:lpstr>Candara</vt:lpstr>
      <vt:lpstr>Batang</vt:lpstr>
      <vt:lpstr>Office Theme</vt:lpstr>
      <vt:lpstr>Slide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hyrcb</cp:lastModifiedBy>
  <cp:revision>72</cp:revision>
  <dcterms:created xsi:type="dcterms:W3CDTF">2008-09-29T17:06:50Z</dcterms:created>
  <dcterms:modified xsi:type="dcterms:W3CDTF">2008-10-02T09:59:00Z</dcterms:modified>
</cp:coreProperties>
</file>