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charts/chart3.xml" ContentType="application/vnd.openxmlformats-officedocument.drawingml.chart+xml"/>
  <Override PartName="/ppt/charts/chart4.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79975" cy="21386800"/>
  <p:notesSz cx="6858000" cy="9144000"/>
  <p:defaultTextStyle>
    <a:defPPr>
      <a:defRPr lang="en-US"/>
    </a:defPPr>
    <a:lvl1pPr algn="l" defTabSz="2951163" rtl="0" fontAlgn="base">
      <a:spcBef>
        <a:spcPct val="0"/>
      </a:spcBef>
      <a:spcAft>
        <a:spcPct val="0"/>
      </a:spcAft>
      <a:defRPr sz="5800" kern="1200">
        <a:solidFill>
          <a:schemeClr val="tx1"/>
        </a:solidFill>
        <a:latin typeface="Arial" charset="0"/>
        <a:ea typeface="+mn-ea"/>
        <a:cs typeface="+mn-cs"/>
      </a:defRPr>
    </a:lvl1pPr>
    <a:lvl2pPr marL="1474788" indent="-1017588" algn="l" defTabSz="2951163" rtl="0" fontAlgn="base">
      <a:spcBef>
        <a:spcPct val="0"/>
      </a:spcBef>
      <a:spcAft>
        <a:spcPct val="0"/>
      </a:spcAft>
      <a:defRPr sz="5800" kern="1200">
        <a:solidFill>
          <a:schemeClr val="tx1"/>
        </a:solidFill>
        <a:latin typeface="Arial" charset="0"/>
        <a:ea typeface="+mn-ea"/>
        <a:cs typeface="+mn-cs"/>
      </a:defRPr>
    </a:lvl2pPr>
    <a:lvl3pPr marL="2951163" indent="-2036763" algn="l" defTabSz="2951163" rtl="0" fontAlgn="base">
      <a:spcBef>
        <a:spcPct val="0"/>
      </a:spcBef>
      <a:spcAft>
        <a:spcPct val="0"/>
      </a:spcAft>
      <a:defRPr sz="5800" kern="1200">
        <a:solidFill>
          <a:schemeClr val="tx1"/>
        </a:solidFill>
        <a:latin typeface="Arial" charset="0"/>
        <a:ea typeface="+mn-ea"/>
        <a:cs typeface="+mn-cs"/>
      </a:defRPr>
    </a:lvl3pPr>
    <a:lvl4pPr marL="4427538" indent="-3055938" algn="l" defTabSz="2951163" rtl="0" fontAlgn="base">
      <a:spcBef>
        <a:spcPct val="0"/>
      </a:spcBef>
      <a:spcAft>
        <a:spcPct val="0"/>
      </a:spcAft>
      <a:defRPr sz="5800" kern="1200">
        <a:solidFill>
          <a:schemeClr val="tx1"/>
        </a:solidFill>
        <a:latin typeface="Arial" charset="0"/>
        <a:ea typeface="+mn-ea"/>
        <a:cs typeface="+mn-cs"/>
      </a:defRPr>
    </a:lvl4pPr>
    <a:lvl5pPr marL="5903913" indent="-4075113" algn="l" defTabSz="2951163" rtl="0" fontAlgn="base">
      <a:spcBef>
        <a:spcPct val="0"/>
      </a:spcBef>
      <a:spcAft>
        <a:spcPct val="0"/>
      </a:spcAft>
      <a:defRPr sz="5800" kern="1200">
        <a:solidFill>
          <a:schemeClr val="tx1"/>
        </a:solidFill>
        <a:latin typeface="Arial" charset="0"/>
        <a:ea typeface="+mn-ea"/>
        <a:cs typeface="+mn-cs"/>
      </a:defRPr>
    </a:lvl5pPr>
    <a:lvl6pPr marL="2286000" algn="l" defTabSz="914400" rtl="0" eaLnBrk="1" latinLnBrk="0" hangingPunct="1">
      <a:defRPr sz="5800" kern="1200">
        <a:solidFill>
          <a:schemeClr val="tx1"/>
        </a:solidFill>
        <a:latin typeface="Arial" charset="0"/>
        <a:ea typeface="+mn-ea"/>
        <a:cs typeface="+mn-cs"/>
      </a:defRPr>
    </a:lvl6pPr>
    <a:lvl7pPr marL="2743200" algn="l" defTabSz="914400" rtl="0" eaLnBrk="1" latinLnBrk="0" hangingPunct="1">
      <a:defRPr sz="5800" kern="1200">
        <a:solidFill>
          <a:schemeClr val="tx1"/>
        </a:solidFill>
        <a:latin typeface="Arial" charset="0"/>
        <a:ea typeface="+mn-ea"/>
        <a:cs typeface="+mn-cs"/>
      </a:defRPr>
    </a:lvl7pPr>
    <a:lvl8pPr marL="3200400" algn="l" defTabSz="914400" rtl="0" eaLnBrk="1" latinLnBrk="0" hangingPunct="1">
      <a:defRPr sz="5800" kern="1200">
        <a:solidFill>
          <a:schemeClr val="tx1"/>
        </a:solidFill>
        <a:latin typeface="Arial" charset="0"/>
        <a:ea typeface="+mn-ea"/>
        <a:cs typeface="+mn-cs"/>
      </a:defRPr>
    </a:lvl8pPr>
    <a:lvl9pPr marL="3657600" algn="l" defTabSz="914400" rtl="0" eaLnBrk="1" latinLnBrk="0" hangingPunct="1">
      <a:defRPr sz="5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96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620"/>
    <p:restoredTop sz="98547" autoAdjust="0"/>
  </p:normalViewPr>
  <p:slideViewPr>
    <p:cSldViewPr>
      <p:cViewPr>
        <p:scale>
          <a:sx n="75" d="100"/>
          <a:sy n="75" d="100"/>
        </p:scale>
        <p:origin x="9084" y="5388"/>
      </p:cViewPr>
      <p:guideLst>
        <p:guide orient="horz" pos="6736"/>
        <p:guide pos="9537"/>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a:pPr>
            <a:r>
              <a:rPr lang="en-GB" sz="1600" dirty="0"/>
              <a:t>Proportional Change in components householders' expenditure on electricity and gas</a:t>
            </a:r>
          </a:p>
        </c:rich>
      </c:tx>
      <c:layout>
        <c:manualLayout>
          <c:xMode val="edge"/>
          <c:yMode val="edge"/>
          <c:x val="5.279765570944641E-2"/>
          <c:y val="0"/>
        </c:manualLayout>
      </c:layout>
      <c:overlay val="1"/>
    </c:title>
    <c:view3D>
      <c:rAngAx val="1"/>
    </c:view3D>
    <c:plotArea>
      <c:layout/>
      <c:bar3DChart>
        <c:barDir val="col"/>
        <c:grouping val="clustered"/>
        <c:ser>
          <c:idx val="0"/>
          <c:order val="0"/>
          <c:dLbls>
            <c:showVal val="1"/>
          </c:dLbls>
          <c:cat>
            <c:strRef>
              <c:f>Sheet1!$A$1:$E$1</c:f>
              <c:strCache>
                <c:ptCount val="5"/>
                <c:pt idx="0">
                  <c:v>Reported Expenditure</c:v>
                </c:pt>
                <c:pt idx="1">
                  <c:v>Estimated Fuel Costs</c:v>
                </c:pt>
                <c:pt idx="2">
                  <c:v>Estimated Other Costs</c:v>
                </c:pt>
                <c:pt idx="3">
                  <c:v>Estimated Profits</c:v>
                </c:pt>
                <c:pt idx="4">
                  <c:v>Other</c:v>
                </c:pt>
              </c:strCache>
            </c:strRef>
          </c:cat>
          <c:val>
            <c:numRef>
              <c:f>Sheet1!$A$2:$E$2</c:f>
              <c:numCache>
                <c:formatCode>General</c:formatCode>
                <c:ptCount val="5"/>
                <c:pt idx="0">
                  <c:v>58</c:v>
                </c:pt>
                <c:pt idx="1">
                  <c:v>104</c:v>
                </c:pt>
                <c:pt idx="2">
                  <c:v>18</c:v>
                </c:pt>
                <c:pt idx="3">
                  <c:v>374</c:v>
                </c:pt>
                <c:pt idx="4">
                  <c:v>14</c:v>
                </c:pt>
              </c:numCache>
            </c:numRef>
          </c:val>
        </c:ser>
        <c:dLbls>
          <c:showVal val="1"/>
        </c:dLbls>
        <c:gapWidth val="75"/>
        <c:shape val="box"/>
        <c:axId val="53748096"/>
        <c:axId val="53749632"/>
        <c:axId val="0"/>
      </c:bar3DChart>
      <c:catAx>
        <c:axId val="53748096"/>
        <c:scaling>
          <c:orientation val="minMax"/>
        </c:scaling>
        <c:axPos val="b"/>
        <c:majorTickMark val="none"/>
        <c:tickLblPos val="nextTo"/>
        <c:crossAx val="53749632"/>
        <c:crosses val="autoZero"/>
        <c:auto val="1"/>
        <c:lblAlgn val="ctr"/>
        <c:lblOffset val="100"/>
      </c:catAx>
      <c:valAx>
        <c:axId val="53749632"/>
        <c:scaling>
          <c:orientation val="minMax"/>
        </c:scaling>
        <c:axPos val="l"/>
        <c:numFmt formatCode="General" sourceLinked="1"/>
        <c:majorTickMark val="none"/>
        <c:tickLblPos val="nextTo"/>
        <c:crossAx val="53748096"/>
        <c:crosses val="autoZero"/>
        <c:crossBetween val="between"/>
      </c:valAx>
    </c:plotArea>
    <c:plotVisOnly val="1"/>
  </c:chart>
  <c:spPr>
    <a:solidFill>
      <a:schemeClr val="accent5">
        <a:lumMod val="40000"/>
        <a:lumOff val="60000"/>
      </a:schemeClr>
    </a:solid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a:pPr>
            <a:r>
              <a:rPr lang="en-GB" dirty="0"/>
              <a:t>Annual Expenditure by British household consumers</a:t>
            </a:r>
            <a:r>
              <a:rPr lang="en-GB" baseline="0" dirty="0"/>
              <a:t> on gas and electricity</a:t>
            </a:r>
            <a:endParaRPr lang="en-GB" dirty="0"/>
          </a:p>
        </c:rich>
      </c:tx>
      <c:layout/>
    </c:title>
    <c:plotArea>
      <c:layout/>
      <c:lineChart>
        <c:grouping val="standard"/>
        <c:ser>
          <c:idx val="0"/>
          <c:order val="0"/>
          <c:tx>
            <c:strRef>
              <c:f>Sheet1!$B$2</c:f>
              <c:strCache>
                <c:ptCount val="1"/>
                <c:pt idx="0">
                  <c:v>Electricity</c:v>
                </c:pt>
              </c:strCache>
            </c:strRef>
          </c:tx>
          <c:cat>
            <c:numRef>
              <c:f>Sheet1!$A$3:$A$7</c:f>
              <c:numCache>
                <c:formatCode>General</c:formatCode>
                <c:ptCount val="5"/>
                <c:pt idx="0">
                  <c:v>2003</c:v>
                </c:pt>
                <c:pt idx="1">
                  <c:v>2004</c:v>
                </c:pt>
                <c:pt idx="2">
                  <c:v>2005</c:v>
                </c:pt>
                <c:pt idx="3">
                  <c:v>2006</c:v>
                </c:pt>
              </c:numCache>
            </c:numRef>
          </c:cat>
          <c:val>
            <c:numRef>
              <c:f>Sheet1!$B$3:$B$7</c:f>
              <c:numCache>
                <c:formatCode>General</c:formatCode>
                <c:ptCount val="5"/>
                <c:pt idx="0">
                  <c:v>7733</c:v>
                </c:pt>
                <c:pt idx="1">
                  <c:v>9020</c:v>
                </c:pt>
                <c:pt idx="2">
                  <c:v>9815</c:v>
                </c:pt>
                <c:pt idx="3">
                  <c:v>12007</c:v>
                </c:pt>
              </c:numCache>
            </c:numRef>
          </c:val>
        </c:ser>
        <c:ser>
          <c:idx val="1"/>
          <c:order val="1"/>
          <c:tx>
            <c:strRef>
              <c:f>Sheet1!$C$2</c:f>
              <c:strCache>
                <c:ptCount val="1"/>
                <c:pt idx="0">
                  <c:v>Gas</c:v>
                </c:pt>
              </c:strCache>
            </c:strRef>
          </c:tx>
          <c:cat>
            <c:numRef>
              <c:f>Sheet1!$A$3:$A$7</c:f>
              <c:numCache>
                <c:formatCode>General</c:formatCode>
                <c:ptCount val="5"/>
                <c:pt idx="0">
                  <c:v>2003</c:v>
                </c:pt>
                <c:pt idx="1">
                  <c:v>2004</c:v>
                </c:pt>
                <c:pt idx="2">
                  <c:v>2005</c:v>
                </c:pt>
                <c:pt idx="3">
                  <c:v>2006</c:v>
                </c:pt>
              </c:numCache>
            </c:numRef>
          </c:cat>
          <c:val>
            <c:numRef>
              <c:f>Sheet1!$C$3:$C$7</c:f>
              <c:numCache>
                <c:formatCode>General</c:formatCode>
                <c:ptCount val="5"/>
                <c:pt idx="0">
                  <c:v>6531</c:v>
                </c:pt>
                <c:pt idx="1">
                  <c:v>7192</c:v>
                </c:pt>
                <c:pt idx="2">
                  <c:v>8557</c:v>
                </c:pt>
                <c:pt idx="3">
                  <c:v>10484</c:v>
                </c:pt>
              </c:numCache>
            </c:numRef>
          </c:val>
        </c:ser>
        <c:ser>
          <c:idx val="2"/>
          <c:order val="2"/>
          <c:tx>
            <c:strRef>
              <c:f>Sheet1!$D$2</c:f>
              <c:strCache>
                <c:ptCount val="1"/>
                <c:pt idx="0">
                  <c:v>Total</c:v>
                </c:pt>
              </c:strCache>
            </c:strRef>
          </c:tx>
          <c:cat>
            <c:numRef>
              <c:f>Sheet1!$A$3:$A$7</c:f>
              <c:numCache>
                <c:formatCode>General</c:formatCode>
                <c:ptCount val="5"/>
                <c:pt idx="0">
                  <c:v>2003</c:v>
                </c:pt>
                <c:pt idx="1">
                  <c:v>2004</c:v>
                </c:pt>
                <c:pt idx="2">
                  <c:v>2005</c:v>
                </c:pt>
                <c:pt idx="3">
                  <c:v>2006</c:v>
                </c:pt>
              </c:numCache>
            </c:numRef>
          </c:cat>
          <c:val>
            <c:numRef>
              <c:f>Sheet1!$D$3:$D$7</c:f>
              <c:numCache>
                <c:formatCode>General</c:formatCode>
                <c:ptCount val="5"/>
                <c:pt idx="0">
                  <c:v>14264</c:v>
                </c:pt>
                <c:pt idx="1">
                  <c:v>16212</c:v>
                </c:pt>
                <c:pt idx="2">
                  <c:v>18372</c:v>
                </c:pt>
                <c:pt idx="3">
                  <c:v>22491</c:v>
                </c:pt>
              </c:numCache>
            </c:numRef>
          </c:val>
        </c:ser>
        <c:marker val="1"/>
        <c:axId val="54090752"/>
        <c:axId val="54104832"/>
      </c:lineChart>
      <c:catAx>
        <c:axId val="54090752"/>
        <c:scaling>
          <c:orientation val="minMax"/>
        </c:scaling>
        <c:axPos val="b"/>
        <c:numFmt formatCode="General" sourceLinked="1"/>
        <c:majorTickMark val="none"/>
        <c:tickLblPos val="nextTo"/>
        <c:crossAx val="54104832"/>
        <c:crosses val="autoZero"/>
        <c:auto val="1"/>
        <c:lblAlgn val="ctr"/>
        <c:lblOffset val="100"/>
      </c:catAx>
      <c:valAx>
        <c:axId val="54104832"/>
        <c:scaling>
          <c:orientation val="minMax"/>
        </c:scaling>
        <c:axPos val="l"/>
        <c:majorGridlines/>
        <c:title>
          <c:tx>
            <c:rich>
              <a:bodyPr/>
              <a:lstStyle/>
              <a:p>
                <a:pPr>
                  <a:defRPr/>
                </a:pPr>
                <a:r>
                  <a:rPr lang="en-GB" dirty="0"/>
                  <a:t>£ million</a:t>
                </a:r>
              </a:p>
            </c:rich>
          </c:tx>
          <c:layout/>
        </c:title>
        <c:numFmt formatCode="General" sourceLinked="1"/>
        <c:majorTickMark val="none"/>
        <c:tickLblPos val="nextTo"/>
        <c:crossAx val="54090752"/>
        <c:crosses val="autoZero"/>
        <c:crossBetween val="between"/>
      </c:valAx>
    </c:plotArea>
    <c:legend>
      <c:legendPos val="r"/>
      <c:layout/>
    </c:legend>
    <c:plotVisOnly val="1"/>
  </c:chart>
  <c:spPr>
    <a:solidFill>
      <a:schemeClr val="accent5">
        <a:lumMod val="40000"/>
        <a:lumOff val="60000"/>
      </a:schemeClr>
    </a:solidFill>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a:pPr>
            <a:r>
              <a:rPr lang="en-GB" dirty="0"/>
              <a:t>Share</a:t>
            </a:r>
            <a:r>
              <a:rPr lang="en-GB" baseline="0" dirty="0"/>
              <a:t> of change (%) </a:t>
            </a:r>
            <a:r>
              <a:rPr lang="en-GB" baseline="0" dirty="0" smtClean="0"/>
              <a:t>in key </a:t>
            </a:r>
            <a:r>
              <a:rPr lang="en-GB" baseline="0" dirty="0"/>
              <a:t>cost components of gas  expenditure</a:t>
            </a:r>
            <a:endParaRPr lang="en-GB" dirty="0"/>
          </a:p>
        </c:rich>
      </c:tx>
      <c:layout/>
    </c:title>
    <c:view3D>
      <c:rotX val="30"/>
      <c:perspective val="30"/>
    </c:view3D>
    <c:plotArea>
      <c:layout/>
      <c:pie3DChart>
        <c:varyColors val="1"/>
        <c:ser>
          <c:idx val="0"/>
          <c:order val="0"/>
          <c:explosion val="25"/>
          <c:dLbls>
            <c:showCatName val="1"/>
            <c:showPercent val="1"/>
          </c:dLbls>
          <c:cat>
            <c:strRef>
              <c:f>Sheet1!$A$2:$A$4</c:f>
              <c:strCache>
                <c:ptCount val="3"/>
                <c:pt idx="0">
                  <c:v>Fuel costs </c:v>
                </c:pt>
                <c:pt idx="1">
                  <c:v>Other costs </c:v>
                </c:pt>
                <c:pt idx="2">
                  <c:v>Residual  </c:v>
                </c:pt>
              </c:strCache>
            </c:strRef>
          </c:cat>
          <c:val>
            <c:numRef>
              <c:f>Sheet1!$B$2:$B$4</c:f>
            </c:numRef>
          </c:val>
        </c:ser>
        <c:ser>
          <c:idx val="1"/>
          <c:order val="1"/>
          <c:explosion val="25"/>
          <c:dLbls>
            <c:showCatName val="1"/>
            <c:showPercent val="1"/>
          </c:dLbls>
          <c:cat>
            <c:strRef>
              <c:f>Sheet1!$A$2:$A$4</c:f>
              <c:strCache>
                <c:ptCount val="3"/>
                <c:pt idx="0">
                  <c:v>Fuel costs </c:v>
                </c:pt>
                <c:pt idx="1">
                  <c:v>Other costs </c:v>
                </c:pt>
                <c:pt idx="2">
                  <c:v>Residual  </c:v>
                </c:pt>
              </c:strCache>
            </c:strRef>
          </c:cat>
          <c:val>
            <c:numRef>
              <c:f>Sheet1!$C$2:$C$4</c:f>
            </c:numRef>
          </c:val>
        </c:ser>
        <c:ser>
          <c:idx val="2"/>
          <c:order val="2"/>
          <c:explosion val="25"/>
          <c:dLbls>
            <c:showCatName val="1"/>
            <c:showPercent val="1"/>
          </c:dLbls>
          <c:cat>
            <c:strRef>
              <c:f>Sheet1!$A$2:$A$4</c:f>
              <c:strCache>
                <c:ptCount val="3"/>
                <c:pt idx="0">
                  <c:v>Fuel costs </c:v>
                </c:pt>
                <c:pt idx="1">
                  <c:v>Other costs </c:v>
                </c:pt>
                <c:pt idx="2">
                  <c:v>Residual  </c:v>
                </c:pt>
              </c:strCache>
            </c:strRef>
          </c:cat>
          <c:val>
            <c:numRef>
              <c:f>Sheet1!$D$2:$D$4</c:f>
            </c:numRef>
          </c:val>
        </c:ser>
        <c:ser>
          <c:idx val="3"/>
          <c:order val="3"/>
          <c:explosion val="25"/>
          <c:dLbls>
            <c:showCatName val="1"/>
            <c:showPercent val="1"/>
          </c:dLbls>
          <c:cat>
            <c:strRef>
              <c:f>Sheet1!$A$2:$A$4</c:f>
              <c:strCache>
                <c:ptCount val="3"/>
                <c:pt idx="0">
                  <c:v>Fuel costs </c:v>
                </c:pt>
                <c:pt idx="1">
                  <c:v>Other costs </c:v>
                </c:pt>
                <c:pt idx="2">
                  <c:v>Residual  </c:v>
                </c:pt>
              </c:strCache>
            </c:strRef>
          </c:cat>
          <c:val>
            <c:numRef>
              <c:f>Sheet1!$E$2:$E$4</c:f>
              <c:numCache>
                <c:formatCode>0.00%</c:formatCode>
                <c:ptCount val="3"/>
                <c:pt idx="0">
                  <c:v>0.85000000000000009</c:v>
                </c:pt>
                <c:pt idx="1">
                  <c:v>9.0000000000000011E-2</c:v>
                </c:pt>
                <c:pt idx="2">
                  <c:v>6.0000000000000005E-2</c:v>
                </c:pt>
              </c:numCache>
            </c:numRef>
          </c:val>
        </c:ser>
        <c:dLbls>
          <c:showCatName val="1"/>
          <c:showPercent val="1"/>
        </c:dLbls>
      </c:pie3DChart>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a:pPr>
            <a:r>
              <a:rPr lang="en-GB" sz="1600" b="1" i="0" baseline="0" dirty="0"/>
              <a:t>Share of change (%) in key cost components of electricity expenditure</a:t>
            </a:r>
          </a:p>
        </c:rich>
      </c:tx>
      <c:layout/>
    </c:title>
    <c:view3D>
      <c:rotX val="30"/>
      <c:perspective val="30"/>
    </c:view3D>
    <c:plotArea>
      <c:layout/>
      <c:pie3DChart>
        <c:varyColors val="1"/>
        <c:ser>
          <c:idx val="0"/>
          <c:order val="0"/>
          <c:explosion val="25"/>
          <c:dLbls>
            <c:showCatName val="1"/>
            <c:showPercent val="1"/>
          </c:dLbls>
          <c:cat>
            <c:strRef>
              <c:f>Sheet2!$B$6:$B$10</c:f>
              <c:strCache>
                <c:ptCount val="5"/>
                <c:pt idx="0">
                  <c:v>Fuel costs </c:v>
                </c:pt>
                <c:pt idx="1">
                  <c:v>Other costs </c:v>
                </c:pt>
                <c:pt idx="2">
                  <c:v>Profits </c:v>
                </c:pt>
                <c:pt idx="3">
                  <c:v>Residual  </c:v>
                </c:pt>
                <c:pt idx="4">
                  <c:v>Reported expenditure </c:v>
                </c:pt>
              </c:strCache>
            </c:strRef>
          </c:cat>
          <c:val>
            <c:numRef>
              <c:f>Sheet2!$C$6:$C$10</c:f>
            </c:numRef>
          </c:val>
        </c:ser>
        <c:ser>
          <c:idx val="1"/>
          <c:order val="1"/>
          <c:explosion val="25"/>
          <c:dLbls>
            <c:showCatName val="1"/>
            <c:showPercent val="1"/>
          </c:dLbls>
          <c:cat>
            <c:strRef>
              <c:f>Sheet2!$B$6:$B$10</c:f>
              <c:strCache>
                <c:ptCount val="5"/>
                <c:pt idx="0">
                  <c:v>Fuel costs </c:v>
                </c:pt>
                <c:pt idx="1">
                  <c:v>Other costs </c:v>
                </c:pt>
                <c:pt idx="2">
                  <c:v>Profits </c:v>
                </c:pt>
                <c:pt idx="3">
                  <c:v>Residual  </c:v>
                </c:pt>
                <c:pt idx="4">
                  <c:v>Reported expenditure </c:v>
                </c:pt>
              </c:strCache>
            </c:strRef>
          </c:cat>
          <c:val>
            <c:numRef>
              <c:f>Sheet2!$D$6:$D$10</c:f>
            </c:numRef>
          </c:val>
        </c:ser>
        <c:ser>
          <c:idx val="2"/>
          <c:order val="2"/>
          <c:explosion val="25"/>
          <c:dLbls>
            <c:showCatName val="1"/>
            <c:showPercent val="1"/>
          </c:dLbls>
          <c:cat>
            <c:strRef>
              <c:f>Sheet2!$B$6:$B$10</c:f>
              <c:strCache>
                <c:ptCount val="5"/>
                <c:pt idx="0">
                  <c:v>Fuel costs </c:v>
                </c:pt>
                <c:pt idx="1">
                  <c:v>Other costs </c:v>
                </c:pt>
                <c:pt idx="2">
                  <c:v>Profits </c:v>
                </c:pt>
                <c:pt idx="3">
                  <c:v>Residual  </c:v>
                </c:pt>
                <c:pt idx="4">
                  <c:v>Reported expenditure </c:v>
                </c:pt>
              </c:strCache>
            </c:strRef>
          </c:cat>
          <c:val>
            <c:numRef>
              <c:f>Sheet2!$E$6:$E$10</c:f>
            </c:numRef>
          </c:val>
        </c:ser>
        <c:ser>
          <c:idx val="3"/>
          <c:order val="3"/>
          <c:explosion val="25"/>
          <c:dLbls>
            <c:showCatName val="1"/>
            <c:showPercent val="1"/>
          </c:dLbls>
          <c:cat>
            <c:strRef>
              <c:f>Sheet2!$B$6:$B$10</c:f>
              <c:strCache>
                <c:ptCount val="5"/>
                <c:pt idx="0">
                  <c:v>Fuel costs </c:v>
                </c:pt>
                <c:pt idx="1">
                  <c:v>Other costs </c:v>
                </c:pt>
                <c:pt idx="2">
                  <c:v>Profits </c:v>
                </c:pt>
                <c:pt idx="3">
                  <c:v>Residual  </c:v>
                </c:pt>
                <c:pt idx="4">
                  <c:v>Reported expenditure </c:v>
                </c:pt>
              </c:strCache>
            </c:strRef>
          </c:cat>
          <c:val>
            <c:numRef>
              <c:f>Sheet2!$F$6:$F$10</c:f>
              <c:numCache>
                <c:formatCode>0.00%</c:formatCode>
                <c:ptCount val="5"/>
                <c:pt idx="0">
                  <c:v>0.28000000000000008</c:v>
                </c:pt>
                <c:pt idx="1">
                  <c:v>0.24000000000000002</c:v>
                </c:pt>
                <c:pt idx="2">
                  <c:v>0.49000000000000005</c:v>
                </c:pt>
                <c:pt idx="3">
                  <c:v>-1.0000000000000002E-2</c:v>
                </c:pt>
                <c:pt idx="4">
                  <c:v>1</c:v>
                </c:pt>
              </c:numCache>
            </c:numRef>
          </c:val>
        </c:ser>
        <c:dLbls>
          <c:showCatName val="1"/>
          <c:showPercent val="1"/>
        </c:dLbls>
      </c:pie3DChart>
    </c:plotArea>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6643771"/>
            <a:ext cx="25737979" cy="4584300"/>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996" y="12119186"/>
            <a:ext cx="21195983" cy="54655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8E1D5A67-178A-439B-AAD1-7760D369611A}" type="datetimeFigureOut">
              <a:rPr lang="en-US"/>
              <a:pPr>
                <a:defRPr/>
              </a:pPr>
              <a:t>10/16/2008</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4F85E5F2-0C8B-4B08-96AF-FABE5AF368D7}"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195A4D2-AB13-4ABF-A66D-59A01540342E}" type="datetimeFigureOut">
              <a:rPr lang="en-US"/>
              <a:pPr>
                <a:defRPr/>
              </a:pPr>
              <a:t>10/16/2008</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8E987137-6046-4B6B-8A79-EDFF33CE4430}"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856465"/>
            <a:ext cx="6812994" cy="18248089"/>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13999" y="856465"/>
            <a:ext cx="19934317" cy="182480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64CF101A-8895-4D1D-A5AF-5F3946F62203}" type="datetimeFigureOut">
              <a:rPr lang="en-US"/>
              <a:pPr>
                <a:defRPr/>
              </a:pPr>
              <a:t>10/16/2008</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02809BBF-ED76-4A28-8F0C-A9F4B528B010}"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2460E844-A2A7-43F4-B0C6-756851F1A8C1}" type="datetimeFigureOut">
              <a:rPr lang="en-US"/>
              <a:pPr>
                <a:defRPr/>
              </a:pPr>
              <a:t>10/16/2008</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B133B46A-7627-4D29-A9FC-CD3D4A718E50}"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09" y="13743001"/>
            <a:ext cx="25737979" cy="4247656"/>
          </a:xfrm>
        </p:spPr>
        <p:txBody>
          <a:bodyPr anchor="t"/>
          <a:lstStyle>
            <a:lvl1pPr algn="l">
              <a:defRPr sz="12900" b="1" cap="all"/>
            </a:lvl1pPr>
          </a:lstStyle>
          <a:p>
            <a:r>
              <a:rPr lang="en-US" smtClean="0"/>
              <a:t>Click to edit Master title style</a:t>
            </a:r>
            <a:endParaRPr lang="en-GB"/>
          </a:p>
        </p:txBody>
      </p:sp>
      <p:sp>
        <p:nvSpPr>
          <p:cNvPr id="3" name="Text Placeholder 2"/>
          <p:cNvSpPr>
            <a:spLocks noGrp="1"/>
          </p:cNvSpPr>
          <p:nvPr>
            <p:ph type="body" idx="1"/>
          </p:nvPr>
        </p:nvSpPr>
        <p:spPr>
          <a:xfrm>
            <a:off x="2391909" y="9064640"/>
            <a:ext cx="25737979" cy="4678361"/>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57761A9-C9D8-45D5-B318-F207CB7DBAC3}" type="datetimeFigureOut">
              <a:rPr lang="en-US"/>
              <a:pPr>
                <a:defRPr/>
              </a:pPr>
              <a:t>10/16/2008</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2DD2B762-D289-41A1-B92A-D5E2EADBEBBE}"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13999" y="4990255"/>
            <a:ext cx="13373656" cy="14114299"/>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392320" y="4990255"/>
            <a:ext cx="13373656" cy="14114299"/>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F166B08A-B532-44E1-B99C-80C486FCD55D}" type="datetimeFigureOut">
              <a:rPr lang="en-US"/>
              <a:pPr>
                <a:defRPr/>
              </a:pPr>
              <a:t>10/16/2008</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E5651FFB-2895-4BE8-876E-A1B94AEA055E}"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99" y="4787278"/>
            <a:ext cx="13378914"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513999" y="6782388"/>
            <a:ext cx="13378914"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81808" y="4787278"/>
            <a:ext cx="13384170"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5381808" y="6782388"/>
            <a:ext cx="13384170"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D6C32607-FB8E-470A-91FA-F94CA441E9DE}" type="datetimeFigureOut">
              <a:rPr lang="en-US"/>
              <a:pPr>
                <a:defRPr/>
              </a:pPr>
              <a:t>10/16/2008</a:t>
            </a:fld>
            <a:endParaRPr lang="en-GB" dirty="0"/>
          </a:p>
        </p:txBody>
      </p:sp>
      <p:sp>
        <p:nvSpPr>
          <p:cNvPr id="8" name="Footer Placeholder 4"/>
          <p:cNvSpPr>
            <a:spLocks noGrp="1"/>
          </p:cNvSpPr>
          <p:nvPr>
            <p:ph type="ftr" sz="quarter" idx="11"/>
          </p:nvPr>
        </p:nvSpPr>
        <p:spPr/>
        <p:txBody>
          <a:bodyPr/>
          <a:lstStyle>
            <a:lvl1pPr>
              <a:defRPr/>
            </a:lvl1pPr>
          </a:lstStyle>
          <a:p>
            <a:pPr>
              <a:defRPr/>
            </a:pPr>
            <a:endParaRPr lang="en-GB" dirty="0"/>
          </a:p>
        </p:txBody>
      </p:sp>
      <p:sp>
        <p:nvSpPr>
          <p:cNvPr id="9" name="Slide Number Placeholder 5"/>
          <p:cNvSpPr>
            <a:spLocks noGrp="1"/>
          </p:cNvSpPr>
          <p:nvPr>
            <p:ph type="sldNum" sz="quarter" idx="12"/>
          </p:nvPr>
        </p:nvSpPr>
        <p:spPr/>
        <p:txBody>
          <a:bodyPr/>
          <a:lstStyle>
            <a:lvl1pPr>
              <a:defRPr/>
            </a:lvl1pPr>
          </a:lstStyle>
          <a:p>
            <a:pPr>
              <a:defRPr/>
            </a:pPr>
            <a:fld id="{0E045610-43B5-4B3E-8B7C-A0A05B0E89DD}"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60C6B118-1B28-462F-B2D4-B1ED3F24799D}" type="datetimeFigureOut">
              <a:rPr lang="en-US"/>
              <a:pPr>
                <a:defRPr/>
              </a:pPr>
              <a:t>10/16/2008</a:t>
            </a:fld>
            <a:endParaRPr lang="en-GB" dirty="0"/>
          </a:p>
        </p:txBody>
      </p:sp>
      <p:sp>
        <p:nvSpPr>
          <p:cNvPr id="4" name="Footer Placeholder 4"/>
          <p:cNvSpPr>
            <a:spLocks noGrp="1"/>
          </p:cNvSpPr>
          <p:nvPr>
            <p:ph type="ftr" sz="quarter" idx="11"/>
          </p:nvPr>
        </p:nvSpPr>
        <p:spPr/>
        <p:txBody>
          <a:bodyPr/>
          <a:lstStyle>
            <a:lvl1pPr>
              <a:defRPr/>
            </a:lvl1pPr>
          </a:lstStyle>
          <a:p>
            <a:pPr>
              <a:defRPr/>
            </a:pPr>
            <a:endParaRPr lang="en-GB" dirty="0"/>
          </a:p>
        </p:txBody>
      </p:sp>
      <p:sp>
        <p:nvSpPr>
          <p:cNvPr id="5" name="Slide Number Placeholder 5"/>
          <p:cNvSpPr>
            <a:spLocks noGrp="1"/>
          </p:cNvSpPr>
          <p:nvPr>
            <p:ph type="sldNum" sz="quarter" idx="12"/>
          </p:nvPr>
        </p:nvSpPr>
        <p:spPr/>
        <p:txBody>
          <a:bodyPr/>
          <a:lstStyle>
            <a:lvl1pPr>
              <a:defRPr/>
            </a:lvl1pPr>
          </a:lstStyle>
          <a:p>
            <a:pPr>
              <a:defRPr/>
            </a:pPr>
            <a:fld id="{33EEECD8-FFA2-47CC-B1A2-8E67938D5ECD}"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A628D3C-70C2-473C-9969-9B89F9BBA5AA}" type="datetimeFigureOut">
              <a:rPr lang="en-US"/>
              <a:pPr>
                <a:defRPr/>
              </a:pPr>
              <a:t>10/16/2008</a:t>
            </a:fld>
            <a:endParaRPr lang="en-GB" dirty="0"/>
          </a:p>
        </p:txBody>
      </p:sp>
      <p:sp>
        <p:nvSpPr>
          <p:cNvPr id="3" name="Footer Placeholder 4"/>
          <p:cNvSpPr>
            <a:spLocks noGrp="1"/>
          </p:cNvSpPr>
          <p:nvPr>
            <p:ph type="ftr" sz="quarter" idx="11"/>
          </p:nvPr>
        </p:nvSpPr>
        <p:spPr/>
        <p:txBody>
          <a:bodyPr/>
          <a:lstStyle>
            <a:lvl1pPr>
              <a:defRPr/>
            </a:lvl1pPr>
          </a:lstStyle>
          <a:p>
            <a:pPr>
              <a:defRPr/>
            </a:pPr>
            <a:endParaRPr lang="en-GB" dirty="0"/>
          </a:p>
        </p:txBody>
      </p:sp>
      <p:sp>
        <p:nvSpPr>
          <p:cNvPr id="4" name="Slide Number Placeholder 5"/>
          <p:cNvSpPr>
            <a:spLocks noGrp="1"/>
          </p:cNvSpPr>
          <p:nvPr>
            <p:ph type="sldNum" sz="quarter" idx="12"/>
          </p:nvPr>
        </p:nvSpPr>
        <p:spPr/>
        <p:txBody>
          <a:bodyPr/>
          <a:lstStyle>
            <a:lvl1pPr>
              <a:defRPr/>
            </a:lvl1pPr>
          </a:lstStyle>
          <a:p>
            <a:pPr>
              <a:defRPr/>
            </a:pPr>
            <a:fld id="{A5BD406D-AED3-4C36-83C5-C6B03ACDC5E1}"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0" y="851512"/>
            <a:ext cx="9961903" cy="3623874"/>
          </a:xfrm>
        </p:spPr>
        <p:txBody>
          <a:bodyPr anchor="b"/>
          <a:lstStyle>
            <a:lvl1pPr algn="l">
              <a:defRPr sz="6500" b="1"/>
            </a:lvl1pPr>
          </a:lstStyle>
          <a:p>
            <a:r>
              <a:rPr lang="en-US" smtClean="0"/>
              <a:t>Click to edit Master title style</a:t>
            </a:r>
            <a:endParaRPr lang="en-GB"/>
          </a:p>
        </p:txBody>
      </p:sp>
      <p:sp>
        <p:nvSpPr>
          <p:cNvPr id="3" name="Content Placeholder 2"/>
          <p:cNvSpPr>
            <a:spLocks noGrp="1"/>
          </p:cNvSpPr>
          <p:nvPr>
            <p:ph idx="1"/>
          </p:nvPr>
        </p:nvSpPr>
        <p:spPr>
          <a:xfrm>
            <a:off x="11838629" y="851513"/>
            <a:ext cx="16927347" cy="18253041"/>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4000" y="4475387"/>
            <a:ext cx="9961903" cy="1462916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BAE6553-41B2-4350-AFF0-EF95E5EE5D1B}" type="datetimeFigureOut">
              <a:rPr lang="en-US"/>
              <a:pPr>
                <a:defRPr/>
              </a:pPr>
              <a:t>10/16/2008</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EB58E6EE-196F-4AB0-9DE0-5C31EADB2135}"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7" y="14970760"/>
            <a:ext cx="18167985" cy="1767383"/>
          </a:xfrm>
        </p:spPr>
        <p:txBody>
          <a:bodyPr anchor="b"/>
          <a:lstStyle>
            <a:lvl1pPr algn="l">
              <a:defRPr sz="6500" b="1"/>
            </a:lvl1pPr>
          </a:lstStyle>
          <a:p>
            <a:r>
              <a:rPr lang="en-US" smtClean="0"/>
              <a:t>Click to edit Master title style</a:t>
            </a:r>
            <a:endParaRPr lang="en-GB"/>
          </a:p>
        </p:txBody>
      </p:sp>
      <p:sp>
        <p:nvSpPr>
          <p:cNvPr id="3" name="Picture Placeholder 2"/>
          <p:cNvSpPr>
            <a:spLocks noGrp="1"/>
          </p:cNvSpPr>
          <p:nvPr>
            <p:ph type="pic" idx="1"/>
          </p:nvPr>
        </p:nvSpPr>
        <p:spPr>
          <a:xfrm>
            <a:off x="5935087" y="1910950"/>
            <a:ext cx="18167985" cy="12832080"/>
          </a:xfrm>
        </p:spPr>
        <p:txBody>
          <a:bodyPr rtlCol="0">
            <a:normAutofit/>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pPr lvl="0"/>
            <a:endParaRPr lang="en-GB" noProof="0" dirty="0"/>
          </a:p>
        </p:txBody>
      </p:sp>
      <p:sp>
        <p:nvSpPr>
          <p:cNvPr id="4" name="Text Placeholder 3"/>
          <p:cNvSpPr>
            <a:spLocks noGrp="1"/>
          </p:cNvSpPr>
          <p:nvPr>
            <p:ph type="body" sz="half" idx="2"/>
          </p:nvPr>
        </p:nvSpPr>
        <p:spPr>
          <a:xfrm>
            <a:off x="5935087" y="16738143"/>
            <a:ext cx="18167985" cy="250997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47FC541-E8CA-4876-BB0E-E1AA2152EDF0}" type="datetimeFigureOut">
              <a:rPr lang="en-US"/>
              <a:pPr>
                <a:defRPr/>
              </a:pPr>
              <a:t>10/16/2008</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A472E100-1582-43FC-A25B-7EAFE839347A}"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14475" y="857250"/>
            <a:ext cx="27251025" cy="3563938"/>
          </a:xfrm>
          <a:prstGeom prst="rect">
            <a:avLst/>
          </a:prstGeom>
          <a:noFill/>
          <a:ln w="9525">
            <a:noFill/>
            <a:miter lim="800000"/>
            <a:headEnd/>
            <a:tailEnd/>
          </a:ln>
        </p:spPr>
        <p:txBody>
          <a:bodyPr vert="horz" wrap="square" lIns="295232" tIns="147616" rIns="295232" bIns="147616"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1514475" y="4989513"/>
            <a:ext cx="27251025" cy="14114462"/>
          </a:xfrm>
          <a:prstGeom prst="rect">
            <a:avLst/>
          </a:prstGeom>
          <a:noFill/>
          <a:ln w="9525">
            <a:noFill/>
            <a:miter lim="800000"/>
            <a:headEnd/>
            <a:tailEnd/>
          </a:ln>
        </p:spPr>
        <p:txBody>
          <a:bodyPr vert="horz" wrap="square" lIns="295232" tIns="147616" rIns="295232" bIns="1476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1514475" y="19823113"/>
            <a:ext cx="7064375" cy="1138237"/>
          </a:xfrm>
          <a:prstGeom prst="rect">
            <a:avLst/>
          </a:prstGeom>
        </p:spPr>
        <p:txBody>
          <a:bodyPr vert="horz" lIns="295232" tIns="147616" rIns="295232" bIns="147616" rtlCol="0" anchor="ctr"/>
          <a:lstStyle>
            <a:lvl1pPr algn="l" defTabSz="2952323" fontAlgn="auto">
              <a:spcBef>
                <a:spcPts val="0"/>
              </a:spcBef>
              <a:spcAft>
                <a:spcPts val="0"/>
              </a:spcAft>
              <a:defRPr sz="3900">
                <a:solidFill>
                  <a:schemeClr val="tx1">
                    <a:tint val="75000"/>
                  </a:schemeClr>
                </a:solidFill>
                <a:latin typeface="+mn-lt"/>
              </a:defRPr>
            </a:lvl1pPr>
          </a:lstStyle>
          <a:p>
            <a:pPr>
              <a:defRPr/>
            </a:pPr>
            <a:fld id="{7C7A6C66-633A-48F1-86B0-E6D45695101F}" type="datetimeFigureOut">
              <a:rPr lang="en-US"/>
              <a:pPr>
                <a:defRPr/>
              </a:pPr>
              <a:t>10/16/2008</a:t>
            </a:fld>
            <a:endParaRPr lang="en-GB" dirty="0"/>
          </a:p>
        </p:txBody>
      </p:sp>
      <p:sp>
        <p:nvSpPr>
          <p:cNvPr id="5" name="Footer Placeholder 4"/>
          <p:cNvSpPr>
            <a:spLocks noGrp="1"/>
          </p:cNvSpPr>
          <p:nvPr>
            <p:ph type="ftr" sz="quarter" idx="3"/>
          </p:nvPr>
        </p:nvSpPr>
        <p:spPr>
          <a:xfrm>
            <a:off x="10345738" y="19823113"/>
            <a:ext cx="9588500" cy="1138237"/>
          </a:xfrm>
          <a:prstGeom prst="rect">
            <a:avLst/>
          </a:prstGeom>
        </p:spPr>
        <p:txBody>
          <a:bodyPr vert="horz" lIns="295232" tIns="147616" rIns="295232" bIns="147616" rtlCol="0" anchor="ctr"/>
          <a:lstStyle>
            <a:lvl1pPr algn="ctr" defTabSz="2952323" fontAlgn="auto">
              <a:spcBef>
                <a:spcPts val="0"/>
              </a:spcBef>
              <a:spcAft>
                <a:spcPts val="0"/>
              </a:spcAft>
              <a:defRPr sz="3900">
                <a:solidFill>
                  <a:schemeClr val="tx1">
                    <a:tint val="75000"/>
                  </a:schemeClr>
                </a:solidFill>
                <a:latin typeface="+mn-lt"/>
              </a:defRPr>
            </a:lvl1pPr>
          </a:lstStyle>
          <a:p>
            <a:pPr>
              <a:defRPr/>
            </a:pPr>
            <a:endParaRPr lang="en-GB" dirty="0"/>
          </a:p>
        </p:txBody>
      </p:sp>
      <p:sp>
        <p:nvSpPr>
          <p:cNvPr id="6" name="Slide Number Placeholder 5"/>
          <p:cNvSpPr>
            <a:spLocks noGrp="1"/>
          </p:cNvSpPr>
          <p:nvPr>
            <p:ph type="sldNum" sz="quarter" idx="4"/>
          </p:nvPr>
        </p:nvSpPr>
        <p:spPr>
          <a:xfrm>
            <a:off x="21701125" y="19823113"/>
            <a:ext cx="7064375" cy="1138237"/>
          </a:xfrm>
          <a:prstGeom prst="rect">
            <a:avLst/>
          </a:prstGeom>
        </p:spPr>
        <p:txBody>
          <a:bodyPr vert="horz" lIns="295232" tIns="147616" rIns="295232" bIns="147616" rtlCol="0" anchor="ctr"/>
          <a:lstStyle>
            <a:lvl1pPr algn="r" defTabSz="2952323" fontAlgn="auto">
              <a:spcBef>
                <a:spcPts val="0"/>
              </a:spcBef>
              <a:spcAft>
                <a:spcPts val="0"/>
              </a:spcAft>
              <a:defRPr sz="3900">
                <a:solidFill>
                  <a:schemeClr val="tx1">
                    <a:tint val="75000"/>
                  </a:schemeClr>
                </a:solidFill>
                <a:latin typeface="+mn-lt"/>
              </a:defRPr>
            </a:lvl1pPr>
          </a:lstStyle>
          <a:p>
            <a:pPr>
              <a:defRPr/>
            </a:pPr>
            <a:fld id="{16D74D24-84D1-44E4-B595-9038FED79D93}"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1163" rtl="0" eaLnBrk="0" fontAlgn="base" hangingPunct="0">
        <a:spcBef>
          <a:spcPct val="0"/>
        </a:spcBef>
        <a:spcAft>
          <a:spcPct val="0"/>
        </a:spcAft>
        <a:defRPr sz="14200" kern="1200">
          <a:solidFill>
            <a:schemeClr val="tx1"/>
          </a:solidFill>
          <a:latin typeface="+mj-lt"/>
          <a:ea typeface="+mj-ea"/>
          <a:cs typeface="+mj-cs"/>
        </a:defRPr>
      </a:lvl1pPr>
      <a:lvl2pPr algn="ctr" defTabSz="2951163" rtl="0" eaLnBrk="0" fontAlgn="base" hangingPunct="0">
        <a:spcBef>
          <a:spcPct val="0"/>
        </a:spcBef>
        <a:spcAft>
          <a:spcPct val="0"/>
        </a:spcAft>
        <a:defRPr sz="14200">
          <a:solidFill>
            <a:schemeClr val="tx1"/>
          </a:solidFill>
          <a:latin typeface="Calibri" pitchFamily="34" charset="0"/>
        </a:defRPr>
      </a:lvl2pPr>
      <a:lvl3pPr algn="ctr" defTabSz="2951163" rtl="0" eaLnBrk="0" fontAlgn="base" hangingPunct="0">
        <a:spcBef>
          <a:spcPct val="0"/>
        </a:spcBef>
        <a:spcAft>
          <a:spcPct val="0"/>
        </a:spcAft>
        <a:defRPr sz="14200">
          <a:solidFill>
            <a:schemeClr val="tx1"/>
          </a:solidFill>
          <a:latin typeface="Calibri" pitchFamily="34" charset="0"/>
        </a:defRPr>
      </a:lvl3pPr>
      <a:lvl4pPr algn="ctr" defTabSz="2951163" rtl="0" eaLnBrk="0" fontAlgn="base" hangingPunct="0">
        <a:spcBef>
          <a:spcPct val="0"/>
        </a:spcBef>
        <a:spcAft>
          <a:spcPct val="0"/>
        </a:spcAft>
        <a:defRPr sz="14200">
          <a:solidFill>
            <a:schemeClr val="tx1"/>
          </a:solidFill>
          <a:latin typeface="Calibri" pitchFamily="34" charset="0"/>
        </a:defRPr>
      </a:lvl4pPr>
      <a:lvl5pPr algn="ctr" defTabSz="2951163" rtl="0" eaLnBrk="0" fontAlgn="base" hangingPunct="0">
        <a:spcBef>
          <a:spcPct val="0"/>
        </a:spcBef>
        <a:spcAft>
          <a:spcPct val="0"/>
        </a:spcAft>
        <a:defRPr sz="14200">
          <a:solidFill>
            <a:schemeClr val="tx1"/>
          </a:solidFill>
          <a:latin typeface="Calibri" pitchFamily="34" charset="0"/>
        </a:defRPr>
      </a:lvl5pPr>
      <a:lvl6pPr marL="457200" algn="ctr" defTabSz="2951163" rtl="0" fontAlgn="base">
        <a:spcBef>
          <a:spcPct val="0"/>
        </a:spcBef>
        <a:spcAft>
          <a:spcPct val="0"/>
        </a:spcAft>
        <a:defRPr sz="14200">
          <a:solidFill>
            <a:schemeClr val="tx1"/>
          </a:solidFill>
          <a:latin typeface="Calibri" pitchFamily="34" charset="0"/>
        </a:defRPr>
      </a:lvl6pPr>
      <a:lvl7pPr marL="914400" algn="ctr" defTabSz="2951163" rtl="0" fontAlgn="base">
        <a:spcBef>
          <a:spcPct val="0"/>
        </a:spcBef>
        <a:spcAft>
          <a:spcPct val="0"/>
        </a:spcAft>
        <a:defRPr sz="14200">
          <a:solidFill>
            <a:schemeClr val="tx1"/>
          </a:solidFill>
          <a:latin typeface="Calibri" pitchFamily="34" charset="0"/>
        </a:defRPr>
      </a:lvl7pPr>
      <a:lvl8pPr marL="1371600" algn="ctr" defTabSz="2951163" rtl="0" fontAlgn="base">
        <a:spcBef>
          <a:spcPct val="0"/>
        </a:spcBef>
        <a:spcAft>
          <a:spcPct val="0"/>
        </a:spcAft>
        <a:defRPr sz="14200">
          <a:solidFill>
            <a:schemeClr val="tx1"/>
          </a:solidFill>
          <a:latin typeface="Calibri" pitchFamily="34" charset="0"/>
        </a:defRPr>
      </a:lvl8pPr>
      <a:lvl9pPr marL="1828800" algn="ctr" defTabSz="2951163" rtl="0" fontAlgn="base">
        <a:spcBef>
          <a:spcPct val="0"/>
        </a:spcBef>
        <a:spcAft>
          <a:spcPct val="0"/>
        </a:spcAft>
        <a:defRPr sz="14200">
          <a:solidFill>
            <a:schemeClr val="tx1"/>
          </a:solidFill>
          <a:latin typeface="Calibri" pitchFamily="34" charset="0"/>
        </a:defRPr>
      </a:lvl9pPr>
    </p:titleStyle>
    <p:bodyStyle>
      <a:lvl1pPr marL="1106488" indent="-1106488" algn="l" defTabSz="2951163" rtl="0" eaLnBrk="0" fontAlgn="base" hangingPunct="0">
        <a:spcBef>
          <a:spcPct val="20000"/>
        </a:spcBef>
        <a:spcAft>
          <a:spcPct val="0"/>
        </a:spcAft>
        <a:buFont typeface="Arial" charset="0"/>
        <a:buChar char="•"/>
        <a:defRPr sz="10300" kern="1200">
          <a:solidFill>
            <a:schemeClr val="tx1"/>
          </a:solidFill>
          <a:latin typeface="+mn-lt"/>
          <a:ea typeface="+mn-ea"/>
          <a:cs typeface="+mn-cs"/>
        </a:defRPr>
      </a:lvl1pPr>
      <a:lvl2pPr marL="2398713" indent="-922338" algn="l" defTabSz="2951163" rtl="0" eaLnBrk="0" fontAlgn="base" hangingPunct="0">
        <a:spcBef>
          <a:spcPct val="20000"/>
        </a:spcBef>
        <a:spcAft>
          <a:spcPct val="0"/>
        </a:spcAft>
        <a:buFont typeface="Arial" charset="0"/>
        <a:buChar char="–"/>
        <a:defRPr sz="9000" kern="1200">
          <a:solidFill>
            <a:schemeClr val="tx1"/>
          </a:solidFill>
          <a:latin typeface="+mn-lt"/>
          <a:ea typeface="+mn-ea"/>
          <a:cs typeface="+mn-cs"/>
        </a:defRPr>
      </a:lvl2pPr>
      <a:lvl3pPr marL="3689350" indent="-736600" algn="l" defTabSz="2951163" rtl="0" eaLnBrk="0" fontAlgn="base" hangingPunct="0">
        <a:spcBef>
          <a:spcPct val="20000"/>
        </a:spcBef>
        <a:spcAft>
          <a:spcPct val="0"/>
        </a:spcAft>
        <a:buFont typeface="Arial" charset="0"/>
        <a:buChar char="•"/>
        <a:defRPr sz="7700" kern="1200">
          <a:solidFill>
            <a:schemeClr val="tx1"/>
          </a:solidFill>
          <a:latin typeface="+mn-lt"/>
          <a:ea typeface="+mn-ea"/>
          <a:cs typeface="+mn-cs"/>
        </a:defRPr>
      </a:lvl3pPr>
      <a:lvl4pPr marL="5165725" indent="-736600" algn="l" defTabSz="2951163" rtl="0" eaLnBrk="0" fontAlgn="base" hangingPunct="0">
        <a:spcBef>
          <a:spcPct val="20000"/>
        </a:spcBef>
        <a:spcAft>
          <a:spcPct val="0"/>
        </a:spcAft>
        <a:buFont typeface="Arial" charset="0"/>
        <a:buChar char="–"/>
        <a:defRPr sz="6500" kern="1200">
          <a:solidFill>
            <a:schemeClr val="tx1"/>
          </a:solidFill>
          <a:latin typeface="+mn-lt"/>
          <a:ea typeface="+mn-ea"/>
          <a:cs typeface="+mn-cs"/>
        </a:defRPr>
      </a:lvl4pPr>
      <a:lvl5pPr marL="6642100" indent="-736600" algn="l" defTabSz="2951163" rtl="0" eaLnBrk="0" fontAlgn="base" hangingPunct="0">
        <a:spcBef>
          <a:spcPct val="20000"/>
        </a:spcBef>
        <a:spcAft>
          <a:spcPct val="0"/>
        </a:spcAft>
        <a:buFont typeface="Arial"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Rounded Rectangle 3"/>
          <p:cNvSpPr/>
          <p:nvPr/>
        </p:nvSpPr>
        <p:spPr>
          <a:xfrm>
            <a:off x="352321" y="263452"/>
            <a:ext cx="29503894" cy="1857388"/>
          </a:xfrm>
          <a:prstGeom prst="roundRect">
            <a:avLst/>
          </a:prstGeom>
          <a:ln/>
        </p:spPr>
        <p:style>
          <a:lnRef idx="0">
            <a:schemeClr val="accent1"/>
          </a:lnRef>
          <a:fillRef idx="3">
            <a:schemeClr val="accent1"/>
          </a:fillRef>
          <a:effectRef idx="3">
            <a:schemeClr val="accent1"/>
          </a:effectRef>
          <a:fontRef idx="minor">
            <a:schemeClr val="lt1"/>
          </a:fontRef>
        </p:style>
        <p:txBody>
          <a:bodyPr anchor="ctr"/>
          <a:lstStyle/>
          <a:p>
            <a:pPr algn="ctr" defTabSz="2952323" fontAlgn="auto">
              <a:spcBef>
                <a:spcPts val="0"/>
              </a:spcBef>
              <a:spcAft>
                <a:spcPts val="0"/>
              </a:spcAft>
              <a:defRPr/>
            </a:pPr>
            <a:endParaRPr lang="en-GB" dirty="0"/>
          </a:p>
        </p:txBody>
      </p:sp>
      <p:sp>
        <p:nvSpPr>
          <p:cNvPr id="5" name="Rounded Rectangle 4"/>
          <p:cNvSpPr/>
          <p:nvPr/>
        </p:nvSpPr>
        <p:spPr>
          <a:xfrm>
            <a:off x="423759" y="19551712"/>
            <a:ext cx="29289580" cy="1643074"/>
          </a:xfrm>
          <a:prstGeom prst="roundRect">
            <a:avLst/>
          </a:prstGeom>
          <a:ln/>
        </p:spPr>
        <p:style>
          <a:lnRef idx="0">
            <a:schemeClr val="accent1"/>
          </a:lnRef>
          <a:fillRef idx="3">
            <a:schemeClr val="accent1"/>
          </a:fillRef>
          <a:effectRef idx="3">
            <a:schemeClr val="accent1"/>
          </a:effectRef>
          <a:fontRef idx="minor">
            <a:schemeClr val="lt1"/>
          </a:fontRef>
        </p:style>
        <p:txBody>
          <a:bodyPr anchor="ctr"/>
          <a:lstStyle/>
          <a:p>
            <a:pPr algn="ctr" defTabSz="2952323" fontAlgn="auto">
              <a:spcBef>
                <a:spcPts val="0"/>
              </a:spcBef>
              <a:spcAft>
                <a:spcPts val="0"/>
              </a:spcAft>
              <a:defRPr/>
            </a:pPr>
            <a:endParaRPr lang="en-GB" dirty="0"/>
          </a:p>
        </p:txBody>
      </p:sp>
      <p:sp>
        <p:nvSpPr>
          <p:cNvPr id="8" name="TextBox 7"/>
          <p:cNvSpPr txBox="1"/>
          <p:nvPr/>
        </p:nvSpPr>
        <p:spPr>
          <a:xfrm>
            <a:off x="3359152" y="1189038"/>
            <a:ext cx="12066587" cy="646331"/>
          </a:xfrm>
          <a:prstGeom prst="rect">
            <a:avLst/>
          </a:prstGeom>
          <a:noFill/>
        </p:spPr>
        <p:txBody>
          <a:bodyPr>
            <a:spAutoFit/>
          </a:bodyPr>
          <a:lstStyle/>
          <a:p>
            <a:pPr>
              <a:defRPr/>
            </a:pPr>
            <a:r>
              <a:rPr lang="en-GB" sz="3600" dirty="0" smtClean="0">
                <a:solidFill>
                  <a:schemeClr val="bg1"/>
                </a:solidFill>
                <a:effectLst>
                  <a:outerShdw blurRad="38100" dist="38100" dir="2700000" algn="tl">
                    <a:srgbClr val="C0C0C0"/>
                  </a:outerShdw>
                </a:effectLst>
                <a:latin typeface="Calibri" pitchFamily="34" charset="0"/>
              </a:rPr>
              <a:t>Professor Michael </a:t>
            </a:r>
            <a:r>
              <a:rPr lang="en-GB" sz="3600" dirty="0" err="1" smtClean="0">
                <a:solidFill>
                  <a:schemeClr val="bg1"/>
                </a:solidFill>
                <a:effectLst>
                  <a:outerShdw blurRad="38100" dist="38100" dir="2700000" algn="tl">
                    <a:srgbClr val="C0C0C0"/>
                  </a:outerShdw>
                </a:effectLst>
                <a:latin typeface="Calibri" pitchFamily="34" charset="0"/>
              </a:rPr>
              <a:t>Waterson</a:t>
            </a:r>
            <a:r>
              <a:rPr lang="en-GB" sz="3600" dirty="0" smtClean="0">
                <a:solidFill>
                  <a:schemeClr val="bg1"/>
                </a:solidFill>
                <a:effectLst>
                  <a:outerShdw blurRad="38100" dist="38100" dir="2700000" algn="tl">
                    <a:srgbClr val="C0C0C0"/>
                  </a:outerShdw>
                </a:effectLst>
                <a:latin typeface="Calibri" pitchFamily="34" charset="0"/>
              </a:rPr>
              <a:t> </a:t>
            </a:r>
            <a:r>
              <a:rPr lang="en-GB" sz="3600" dirty="0" smtClean="0">
                <a:solidFill>
                  <a:schemeClr val="bg1"/>
                </a:solidFill>
                <a:effectLst>
                  <a:outerShdw blurRad="38100" dist="38100" dir="2700000" algn="tl">
                    <a:srgbClr val="C0C0C0"/>
                  </a:outerShdw>
                </a:effectLst>
                <a:latin typeface="Calibri" pitchFamily="34" charset="0"/>
              </a:rPr>
              <a:t>and Syed Hassan</a:t>
            </a:r>
          </a:p>
        </p:txBody>
      </p:sp>
      <p:sp>
        <p:nvSpPr>
          <p:cNvPr id="9" name="TextBox 8"/>
          <p:cNvSpPr txBox="1"/>
          <p:nvPr/>
        </p:nvSpPr>
        <p:spPr>
          <a:xfrm>
            <a:off x="3401997" y="1763713"/>
            <a:ext cx="9594850" cy="336550"/>
          </a:xfrm>
          <a:prstGeom prst="rect">
            <a:avLst/>
          </a:prstGeom>
          <a:noFill/>
        </p:spPr>
        <p:txBody>
          <a:bodyPr>
            <a:spAutoFit/>
          </a:bodyPr>
          <a:lstStyle/>
          <a:p>
            <a:pPr>
              <a:defRPr/>
            </a:pPr>
            <a:r>
              <a:rPr lang="en-US" sz="1600" dirty="0">
                <a:solidFill>
                  <a:schemeClr val="bg1"/>
                </a:solidFill>
                <a:effectLst>
                  <a:outerShdw blurRad="38100" dist="38100" dir="2700000" algn="tl">
                    <a:srgbClr val="C0C0C0"/>
                  </a:outerShdw>
                </a:effectLst>
                <a:latin typeface="Calibri" pitchFamily="34" charset="0"/>
              </a:rPr>
              <a:t>Department of </a:t>
            </a:r>
            <a:r>
              <a:rPr lang="en-US" sz="1600" dirty="0" smtClean="0">
                <a:solidFill>
                  <a:schemeClr val="bg1"/>
                </a:solidFill>
                <a:effectLst>
                  <a:outerShdw blurRad="38100" dist="38100" dir="2700000" algn="tl">
                    <a:srgbClr val="C0C0C0"/>
                  </a:outerShdw>
                </a:effectLst>
                <a:latin typeface="Calibri" pitchFamily="34" charset="0"/>
              </a:rPr>
              <a:t>Economics, </a:t>
            </a:r>
            <a:r>
              <a:rPr lang="en-US" sz="1600" dirty="0">
                <a:solidFill>
                  <a:schemeClr val="bg1"/>
                </a:solidFill>
                <a:effectLst>
                  <a:outerShdw blurRad="38100" dist="38100" dir="2700000" algn="tl">
                    <a:srgbClr val="C0C0C0"/>
                  </a:outerShdw>
                </a:effectLst>
                <a:latin typeface="Calibri" pitchFamily="34" charset="0"/>
              </a:rPr>
              <a:t>University of Warwick, Coventry, CV4 7AL.</a:t>
            </a:r>
            <a:endParaRPr lang="en-GB" sz="1600" dirty="0">
              <a:solidFill>
                <a:schemeClr val="bg1"/>
              </a:solidFill>
              <a:effectLst>
                <a:outerShdw blurRad="38100" dist="38100" dir="2700000" algn="tl">
                  <a:srgbClr val="C0C0C0"/>
                </a:outerShdw>
              </a:effectLst>
              <a:latin typeface="Calibri" pitchFamily="34" charset="0"/>
            </a:endParaRPr>
          </a:p>
        </p:txBody>
      </p:sp>
      <p:sp>
        <p:nvSpPr>
          <p:cNvPr id="11" name="TextBox 10"/>
          <p:cNvSpPr txBox="1">
            <a:spLocks noChangeArrowheads="1"/>
          </p:cNvSpPr>
          <p:nvPr/>
        </p:nvSpPr>
        <p:spPr bwMode="auto">
          <a:xfrm>
            <a:off x="3321158" y="263452"/>
            <a:ext cx="27320875" cy="1022350"/>
          </a:xfrm>
          <a:prstGeom prst="rect">
            <a:avLst/>
          </a:prstGeom>
          <a:noFill/>
          <a:ln w="9525">
            <a:noFill/>
            <a:miter lim="800000"/>
            <a:headEnd/>
            <a:tailEnd/>
          </a:ln>
        </p:spPr>
        <p:txBody>
          <a:bodyPr>
            <a:spAutoFit/>
          </a:bodyPr>
          <a:lstStyle/>
          <a:p>
            <a:pPr>
              <a:defRPr/>
            </a:pPr>
            <a:r>
              <a:rPr lang="en-GB" sz="6100" dirty="0" smtClean="0">
                <a:solidFill>
                  <a:schemeClr val="bg1"/>
                </a:solidFill>
                <a:effectLst>
                  <a:outerShdw blurRad="38100" dist="38100" dir="2700000" algn="tl">
                    <a:srgbClr val="C0C0C0"/>
                  </a:outerShdw>
                </a:effectLst>
                <a:latin typeface="Calibri" pitchFamily="34" charset="0"/>
              </a:rPr>
              <a:t>Assessing Costs and Profitability in Integrated Electricity Supply Business in the U.K.</a:t>
            </a:r>
            <a:endParaRPr lang="en-GB" sz="6100" dirty="0">
              <a:solidFill>
                <a:schemeClr val="bg1"/>
              </a:solidFill>
              <a:effectLst>
                <a:outerShdw blurRad="38100" dist="38100" dir="2700000" algn="tl">
                  <a:srgbClr val="C0C0C0"/>
                </a:outerShdw>
              </a:effectLst>
              <a:latin typeface="Calibri" pitchFamily="34" charset="0"/>
            </a:endParaRPr>
          </a:p>
        </p:txBody>
      </p:sp>
      <p:sp>
        <p:nvSpPr>
          <p:cNvPr id="14" name="TextBox 13"/>
          <p:cNvSpPr txBox="1"/>
          <p:nvPr/>
        </p:nvSpPr>
        <p:spPr>
          <a:xfrm>
            <a:off x="644525" y="19629505"/>
            <a:ext cx="2994025" cy="708025"/>
          </a:xfrm>
          <a:prstGeom prst="rect">
            <a:avLst/>
          </a:prstGeom>
          <a:noFill/>
        </p:spPr>
        <p:txBody>
          <a:bodyPr>
            <a:spAutoFit/>
          </a:bodyPr>
          <a:lstStyle/>
          <a:p>
            <a:pPr defTabSz="2952323" fontAlgn="auto">
              <a:spcBef>
                <a:spcPts val="0"/>
              </a:spcBef>
              <a:spcAft>
                <a:spcPts val="0"/>
              </a:spcAft>
              <a:defRPr/>
            </a:pPr>
            <a:r>
              <a:rPr lang="en-US" sz="4000" dirty="0">
                <a:solidFill>
                  <a:schemeClr val="bg1"/>
                </a:solidFill>
                <a:effectLst>
                  <a:outerShdw blurRad="38100" dist="38100" dir="2700000" algn="tl">
                    <a:srgbClr val="000000">
                      <a:alpha val="43137"/>
                    </a:srgbClr>
                  </a:outerShdw>
                </a:effectLst>
                <a:latin typeface="+mn-lt"/>
              </a:rPr>
              <a:t>References</a:t>
            </a:r>
            <a:endParaRPr lang="en-GB" sz="4000" dirty="0">
              <a:solidFill>
                <a:schemeClr val="bg1"/>
              </a:solidFill>
              <a:effectLst>
                <a:outerShdw blurRad="38100" dist="38100" dir="2700000" algn="tl">
                  <a:srgbClr val="000000">
                    <a:alpha val="43137"/>
                  </a:srgbClr>
                </a:outerShdw>
              </a:effectLst>
              <a:latin typeface="+mn-lt"/>
            </a:endParaRPr>
          </a:p>
        </p:txBody>
      </p:sp>
      <p:sp>
        <p:nvSpPr>
          <p:cNvPr id="120" name="Rectangle 119"/>
          <p:cNvSpPr/>
          <p:nvPr/>
        </p:nvSpPr>
        <p:spPr>
          <a:xfrm>
            <a:off x="31856479" y="14908242"/>
            <a:ext cx="6315075" cy="2286000"/>
          </a:xfrm>
          <a:prstGeom prst="rect">
            <a:avLst/>
          </a:prstGeom>
          <a:solidFill>
            <a:schemeClr val="accent5">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2952323" fontAlgn="auto">
              <a:spcBef>
                <a:spcPts val="0"/>
              </a:spcBef>
              <a:spcAft>
                <a:spcPts val="0"/>
              </a:spcAft>
              <a:defRPr/>
            </a:pPr>
            <a:endParaRPr lang="en-GB" dirty="0"/>
          </a:p>
        </p:txBody>
      </p:sp>
      <p:sp>
        <p:nvSpPr>
          <p:cNvPr id="122" name="Down Arrow 121"/>
          <p:cNvSpPr/>
          <p:nvPr/>
        </p:nvSpPr>
        <p:spPr>
          <a:xfrm>
            <a:off x="32285107" y="3263848"/>
            <a:ext cx="474663" cy="42862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2952323" fontAlgn="auto">
              <a:spcBef>
                <a:spcPts val="0"/>
              </a:spcBef>
              <a:spcAft>
                <a:spcPts val="0"/>
              </a:spcAft>
              <a:defRPr/>
            </a:pPr>
            <a:endParaRPr lang="en-GB" dirty="0"/>
          </a:p>
        </p:txBody>
      </p:sp>
      <p:sp>
        <p:nvSpPr>
          <p:cNvPr id="2196" name="TextBox 139"/>
          <p:cNvSpPr txBox="1">
            <a:spLocks noChangeArrowheads="1"/>
          </p:cNvSpPr>
          <p:nvPr/>
        </p:nvSpPr>
        <p:spPr bwMode="auto">
          <a:xfrm>
            <a:off x="709613" y="20272586"/>
            <a:ext cx="7143750" cy="707886"/>
          </a:xfrm>
          <a:prstGeom prst="rect">
            <a:avLst/>
          </a:prstGeom>
          <a:noFill/>
          <a:ln w="9525">
            <a:noFill/>
            <a:miter lim="800000"/>
            <a:headEnd/>
            <a:tailEnd/>
          </a:ln>
        </p:spPr>
        <p:txBody>
          <a:bodyPr>
            <a:spAutoFit/>
          </a:bodyPr>
          <a:lstStyle/>
          <a:p>
            <a:pPr marL="342900" indent="-342900">
              <a:buFontTx/>
              <a:buAutoNum type="arabicPeriod"/>
            </a:pPr>
            <a:r>
              <a:rPr lang="en-GB" sz="2000" dirty="0" smtClean="0">
                <a:solidFill>
                  <a:schemeClr val="bg1"/>
                </a:solidFill>
                <a:latin typeface="Calibri" pitchFamily="34" charset="0"/>
              </a:rPr>
              <a:t>Cornwall Energy Associates (2008). </a:t>
            </a:r>
            <a:r>
              <a:rPr lang="en-GB" sz="2000" i="1" dirty="0" smtClean="0">
                <a:solidFill>
                  <a:schemeClr val="bg1"/>
                </a:solidFill>
                <a:latin typeface="Calibri" pitchFamily="34" charset="0"/>
              </a:rPr>
              <a:t>Paper for the National Right to Fuel Campaign. </a:t>
            </a:r>
            <a:endParaRPr lang="en-GB" sz="2000" dirty="0">
              <a:solidFill>
                <a:schemeClr val="bg1"/>
              </a:solidFill>
              <a:latin typeface="Calibri" pitchFamily="34" charset="0"/>
            </a:endParaRPr>
          </a:p>
        </p:txBody>
      </p:sp>
      <p:sp>
        <p:nvSpPr>
          <p:cNvPr id="141" name="TextBox 140"/>
          <p:cNvSpPr txBox="1"/>
          <p:nvPr/>
        </p:nvSpPr>
        <p:spPr>
          <a:xfrm>
            <a:off x="8010525" y="19635855"/>
            <a:ext cx="4857750" cy="701675"/>
          </a:xfrm>
          <a:prstGeom prst="rect">
            <a:avLst/>
          </a:prstGeom>
          <a:noFill/>
        </p:spPr>
        <p:txBody>
          <a:bodyPr>
            <a:spAutoFit/>
          </a:bodyPr>
          <a:lstStyle/>
          <a:p>
            <a:pPr defTabSz="2952323" fontAlgn="auto">
              <a:spcBef>
                <a:spcPts val="0"/>
              </a:spcBef>
              <a:spcAft>
                <a:spcPts val="0"/>
              </a:spcAft>
              <a:defRPr/>
            </a:pPr>
            <a:r>
              <a:rPr lang="en-US" sz="4000" dirty="0">
                <a:solidFill>
                  <a:schemeClr val="bg1"/>
                </a:solidFill>
                <a:effectLst>
                  <a:outerShdw blurRad="38100" dist="38100" dir="2700000" algn="tl">
                    <a:srgbClr val="000000">
                      <a:alpha val="43137"/>
                    </a:srgbClr>
                  </a:outerShdw>
                </a:effectLst>
                <a:latin typeface="+mn-lt"/>
              </a:rPr>
              <a:t>Acknowledgements</a:t>
            </a:r>
            <a:endParaRPr lang="en-GB" sz="4000" dirty="0">
              <a:solidFill>
                <a:schemeClr val="bg1"/>
              </a:solidFill>
              <a:effectLst>
                <a:outerShdw blurRad="38100" dist="38100" dir="2700000" algn="tl">
                  <a:srgbClr val="000000">
                    <a:alpha val="43137"/>
                  </a:srgbClr>
                </a:outerShdw>
              </a:effectLst>
              <a:latin typeface="+mn-lt"/>
            </a:endParaRPr>
          </a:p>
        </p:txBody>
      </p:sp>
      <p:sp>
        <p:nvSpPr>
          <p:cNvPr id="2198" name="TextBox 141"/>
          <p:cNvSpPr txBox="1">
            <a:spLocks noChangeArrowheads="1"/>
          </p:cNvSpPr>
          <p:nvPr/>
        </p:nvSpPr>
        <p:spPr bwMode="auto">
          <a:xfrm>
            <a:off x="8010525" y="20262703"/>
            <a:ext cx="17587913" cy="707886"/>
          </a:xfrm>
          <a:prstGeom prst="rect">
            <a:avLst/>
          </a:prstGeom>
          <a:noFill/>
          <a:ln w="9525">
            <a:noFill/>
            <a:miter lim="800000"/>
            <a:headEnd/>
            <a:tailEnd/>
          </a:ln>
        </p:spPr>
        <p:txBody>
          <a:bodyPr>
            <a:spAutoFit/>
          </a:bodyPr>
          <a:lstStyle/>
          <a:p>
            <a:pPr marL="342900" indent="-342900"/>
            <a:r>
              <a:rPr lang="en-GB" sz="2000" dirty="0" smtClean="0">
                <a:solidFill>
                  <a:schemeClr val="bg1"/>
                </a:solidFill>
                <a:latin typeface="Calibri" pitchFamily="34" charset="0"/>
              </a:rPr>
              <a:t>Professor Michael Waterson and Michael Yeung for </a:t>
            </a:r>
            <a:r>
              <a:rPr lang="en-GB" sz="2000" dirty="0">
                <a:solidFill>
                  <a:schemeClr val="bg1"/>
                </a:solidFill>
                <a:latin typeface="Calibri" pitchFamily="34" charset="0"/>
              </a:rPr>
              <a:t>all their help and guidance.</a:t>
            </a:r>
          </a:p>
          <a:p>
            <a:pPr marL="342900" indent="-342900"/>
            <a:r>
              <a:rPr lang="en-GB" sz="2000" dirty="0">
                <a:solidFill>
                  <a:schemeClr val="bg1"/>
                </a:solidFill>
                <a:latin typeface="Calibri" pitchFamily="34" charset="0"/>
              </a:rPr>
              <a:t>URSS for their financial support.</a:t>
            </a:r>
          </a:p>
        </p:txBody>
      </p:sp>
      <p:pic>
        <p:nvPicPr>
          <p:cNvPr id="106" name="Picture 153" descr="C:\Documents and Settings\ecugeb\Desktop\urss_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5196" y="52680"/>
            <a:ext cx="2857521" cy="2211036"/>
          </a:xfrm>
          <a:prstGeom prst="rect">
            <a:avLst/>
          </a:prstGeom>
          <a:noFill/>
        </p:spPr>
      </p:pic>
      <p:grpSp>
        <p:nvGrpSpPr>
          <p:cNvPr id="25" name="Group 24"/>
          <p:cNvGrpSpPr/>
          <p:nvPr/>
        </p:nvGrpSpPr>
        <p:grpSpPr>
          <a:xfrm>
            <a:off x="995263" y="2263716"/>
            <a:ext cx="9286940" cy="10644262"/>
            <a:chOff x="423759" y="2263716"/>
            <a:chExt cx="9286940" cy="10850489"/>
          </a:xfrm>
        </p:grpSpPr>
        <p:sp>
          <p:nvSpPr>
            <p:cNvPr id="15" name="Rounded Rectangle 14"/>
            <p:cNvSpPr/>
            <p:nvPr/>
          </p:nvSpPr>
          <p:spPr>
            <a:xfrm>
              <a:off x="423759" y="2263716"/>
              <a:ext cx="9286940" cy="10850489"/>
            </a:xfrm>
            <a:prstGeom prst="roundRect">
              <a:avLst/>
            </a:prstGeom>
            <a:ln/>
          </p:spPr>
          <p:style>
            <a:lnRef idx="1">
              <a:schemeClr val="accent5"/>
            </a:lnRef>
            <a:fillRef idx="3">
              <a:schemeClr val="accent5"/>
            </a:fillRef>
            <a:effectRef idx="2">
              <a:schemeClr val="accent5"/>
            </a:effectRef>
            <a:fontRef idx="minor">
              <a:schemeClr val="lt1"/>
            </a:fontRef>
          </p:style>
          <p:txBody>
            <a:bodyPr anchor="ctr"/>
            <a:lstStyle/>
            <a:p>
              <a:pPr algn="ctr" defTabSz="2952323" fontAlgn="auto">
                <a:spcBef>
                  <a:spcPts val="0"/>
                </a:spcBef>
                <a:spcAft>
                  <a:spcPts val="0"/>
                </a:spcAft>
                <a:defRPr/>
              </a:pPr>
              <a:endParaRPr lang="en-GB" dirty="0">
                <a:solidFill>
                  <a:srgbClr val="960000"/>
                </a:solidFill>
              </a:endParaRPr>
            </a:p>
          </p:txBody>
        </p:sp>
        <p:sp>
          <p:nvSpPr>
            <p:cNvPr id="34" name="TextBox 33"/>
            <p:cNvSpPr txBox="1"/>
            <p:nvPr/>
          </p:nvSpPr>
          <p:spPr>
            <a:xfrm>
              <a:off x="3709907" y="2331765"/>
              <a:ext cx="2580835" cy="646331"/>
            </a:xfrm>
            <a:prstGeom prst="rect">
              <a:avLst/>
            </a:prstGeom>
            <a:noFill/>
          </p:spPr>
          <p:txBody>
            <a:bodyPr wrap="none">
              <a:spAutoFit/>
            </a:bodyPr>
            <a:lstStyle/>
            <a:p>
              <a:pPr>
                <a:defRPr/>
              </a:pPr>
              <a:r>
                <a:rPr lang="en-GB" sz="3600" b="1" dirty="0" smtClean="0">
                  <a:effectLst>
                    <a:outerShdw blurRad="38100" dist="38100" dir="2700000" algn="tl">
                      <a:srgbClr val="C0C0C0"/>
                    </a:outerShdw>
                  </a:effectLst>
                  <a:latin typeface="Calibri" pitchFamily="34" charset="0"/>
                </a:rPr>
                <a:t>Introduction</a:t>
              </a:r>
              <a:endParaRPr lang="en-GB" sz="3600" b="1" dirty="0">
                <a:effectLst>
                  <a:outerShdw blurRad="38100" dist="38100" dir="2700000" algn="tl">
                    <a:srgbClr val="C0C0C0"/>
                  </a:outerShdw>
                </a:effectLst>
                <a:latin typeface="Calibri" pitchFamily="34" charset="0"/>
              </a:endParaRPr>
            </a:p>
          </p:txBody>
        </p:sp>
        <p:sp>
          <p:nvSpPr>
            <p:cNvPr id="111" name="TextBox 136"/>
            <p:cNvSpPr txBox="1">
              <a:spLocks noChangeArrowheads="1"/>
            </p:cNvSpPr>
            <p:nvPr/>
          </p:nvSpPr>
          <p:spPr bwMode="auto">
            <a:xfrm>
              <a:off x="1066702" y="2919115"/>
              <a:ext cx="8358245" cy="6682653"/>
            </a:xfrm>
            <a:prstGeom prst="rect">
              <a:avLst/>
            </a:prstGeom>
            <a:noFill/>
            <a:ln w="9525">
              <a:noFill/>
              <a:miter lim="800000"/>
              <a:headEnd/>
              <a:tailEnd/>
            </a:ln>
          </p:spPr>
          <p:txBody>
            <a:bodyPr wrap="square">
              <a:spAutoFit/>
            </a:bodyPr>
            <a:lstStyle/>
            <a:p>
              <a:r>
                <a:rPr lang="en-GB" sz="2000" dirty="0" smtClean="0">
                  <a:solidFill>
                    <a:schemeClr val="bg1"/>
                  </a:solidFill>
                  <a:latin typeface="Calibri" pitchFamily="34" charset="0"/>
                </a:rPr>
                <a:t>This project relates to a broader project being carried out in the Department of Economics by the supervisor, Prof. Michael Waterson, with an ESRC grant (Title: "Search and the Development of Competition in UK Electricity Supply").  This examines in detail trends in pricing in the industry by individual companies and attempts to discover the links between pricing in the market and consumer </a:t>
              </a:r>
              <a:r>
                <a:rPr lang="en-GB" sz="2000" dirty="0" smtClean="0">
                  <a:solidFill>
                    <a:schemeClr val="bg1"/>
                  </a:solidFill>
                  <a:latin typeface="Calibri" pitchFamily="34" charset="0"/>
                </a:rPr>
                <a:t>behaviour, and seeks to examine the influence of wholesale fuel prices on retail prices.  </a:t>
              </a:r>
              <a:r>
                <a:rPr lang="en-GB" sz="2000" dirty="0" smtClean="0">
                  <a:solidFill>
                    <a:schemeClr val="bg1"/>
                  </a:solidFill>
                  <a:latin typeface="Calibri" pitchFamily="34" charset="0"/>
                </a:rPr>
                <a:t>I examined, assessed and synthesized published data on various aspects of the electricity industry to assess where costs arise, match these against revenues, obtain broad magnitudes for their extent, and hence evaluate the companies' profitability.  Establishing profitability in this industry is difficult since all the major electricity supply companies are integrated, normally do not provide profit information on their separate activities, and for the most part are not incorporated in the UK so need not file relevant accounting information that would enable easy extraction from published data.  Moreover, the wholesale electricity market is far from transparent in operation.  On the other hand, there is a significant amount of information in the public domain relating to the various cost elements, collected and published either by the sector regulator (OFGEM) or by the relevant government department (BERR, formerly DTI). I utilised this data to develop an in depth analysis of the costs and revenues of different components of the power generation units and analysed the trends they exhibited.</a:t>
              </a:r>
              <a:endParaRPr lang="en-GB" sz="2000" dirty="0">
                <a:solidFill>
                  <a:schemeClr val="bg1"/>
                </a:solidFill>
                <a:latin typeface="Calibri" pitchFamily="34" charset="0"/>
              </a:endParaRPr>
            </a:p>
          </p:txBody>
        </p:sp>
        <p:graphicFrame>
          <p:nvGraphicFramePr>
            <p:cNvPr id="114" name="Chart 113"/>
            <p:cNvGraphicFramePr/>
            <p:nvPr/>
          </p:nvGraphicFramePr>
          <p:xfrm>
            <a:off x="1138139" y="9569712"/>
            <a:ext cx="8001056" cy="3066442"/>
          </p:xfrm>
          <a:graphic>
            <a:graphicData uri="http://schemas.openxmlformats.org/drawingml/2006/chart">
              <c:chart xmlns:c="http://schemas.openxmlformats.org/drawingml/2006/chart" xmlns:r="http://schemas.openxmlformats.org/officeDocument/2006/relationships" r:id="rId3"/>
            </a:graphicData>
          </a:graphic>
        </p:graphicFrame>
      </p:grpSp>
      <p:sp>
        <p:nvSpPr>
          <p:cNvPr id="112" name="Rounded Rectangle 111"/>
          <p:cNvSpPr/>
          <p:nvPr/>
        </p:nvSpPr>
        <p:spPr>
          <a:xfrm>
            <a:off x="10925145" y="2263716"/>
            <a:ext cx="8929750" cy="10572824"/>
          </a:xfrm>
          <a:prstGeom prst="roundRect">
            <a:avLst/>
          </a:prstGeom>
          <a:ln/>
        </p:spPr>
        <p:style>
          <a:lnRef idx="1">
            <a:schemeClr val="accent5"/>
          </a:lnRef>
          <a:fillRef idx="3">
            <a:schemeClr val="accent5"/>
          </a:fillRef>
          <a:effectRef idx="2">
            <a:schemeClr val="accent5"/>
          </a:effectRef>
          <a:fontRef idx="minor">
            <a:schemeClr val="lt1"/>
          </a:fontRef>
        </p:style>
        <p:txBody>
          <a:bodyPr anchor="ctr"/>
          <a:lstStyle/>
          <a:p>
            <a:pPr algn="ctr" defTabSz="2952323" fontAlgn="auto">
              <a:spcBef>
                <a:spcPts val="0"/>
              </a:spcBef>
              <a:spcAft>
                <a:spcPts val="0"/>
              </a:spcAft>
              <a:defRPr/>
            </a:pPr>
            <a:endParaRPr lang="en-GB" dirty="0">
              <a:solidFill>
                <a:srgbClr val="960000"/>
              </a:solidFill>
            </a:endParaRPr>
          </a:p>
        </p:txBody>
      </p:sp>
      <p:sp>
        <p:nvSpPr>
          <p:cNvPr id="22" name="TextBox 136"/>
          <p:cNvSpPr txBox="1">
            <a:spLocks noChangeArrowheads="1"/>
          </p:cNvSpPr>
          <p:nvPr/>
        </p:nvSpPr>
        <p:spPr bwMode="auto">
          <a:xfrm>
            <a:off x="11496650" y="2978096"/>
            <a:ext cx="8358245" cy="3785652"/>
          </a:xfrm>
          <a:prstGeom prst="rect">
            <a:avLst/>
          </a:prstGeom>
          <a:noFill/>
          <a:ln w="9525">
            <a:noFill/>
            <a:miter lim="800000"/>
            <a:headEnd/>
            <a:tailEnd/>
          </a:ln>
        </p:spPr>
        <p:txBody>
          <a:bodyPr wrap="square">
            <a:spAutoFit/>
          </a:bodyPr>
          <a:lstStyle/>
          <a:p>
            <a:r>
              <a:rPr lang="en-GB" sz="2000" dirty="0" smtClean="0">
                <a:solidFill>
                  <a:schemeClr val="bg1"/>
                </a:solidFill>
                <a:latin typeface="Calibri" pitchFamily="34" charset="0"/>
              </a:rPr>
              <a:t>In 2003, British householders spent nearly £14.3bn on their gas and electricity supplies as the table below shows. Thereafter their costs increased significantly: at 17% for 2004, 9% for 2005 and 22% for 2006. The table below shows further that British householders spent:</a:t>
            </a:r>
          </a:p>
          <a:p>
            <a:endParaRPr lang="en-GB" sz="2000" dirty="0" smtClean="0">
              <a:solidFill>
                <a:schemeClr val="bg1"/>
              </a:solidFill>
              <a:latin typeface="Calibri" pitchFamily="34" charset="0"/>
            </a:endParaRPr>
          </a:p>
          <a:p>
            <a:pPr lvl="1">
              <a:buFont typeface="Wingdings" pitchFamily="2" charset="2"/>
              <a:buChar char="§"/>
            </a:pPr>
            <a:r>
              <a:rPr lang="en-GB" sz="2000" dirty="0" smtClean="0">
                <a:solidFill>
                  <a:schemeClr val="bg1"/>
                </a:solidFill>
                <a:latin typeface="Calibri" pitchFamily="34" charset="0"/>
              </a:rPr>
              <a:t>More than 50% extra on their electricity in 2006 than in 2003 – £bn compared with £7.7bn;</a:t>
            </a:r>
          </a:p>
          <a:p>
            <a:pPr lvl="1">
              <a:buFont typeface="Wingdings" pitchFamily="2" charset="2"/>
              <a:buChar char="§"/>
            </a:pPr>
            <a:r>
              <a:rPr lang="en-GB" sz="2000" dirty="0" smtClean="0">
                <a:solidFill>
                  <a:schemeClr val="bg1"/>
                </a:solidFill>
                <a:latin typeface="Calibri" pitchFamily="34" charset="0"/>
              </a:rPr>
              <a:t>More than 60% extra on their gas in 2006 than in 2003 – £10.5bn compared with £6.5bn; and</a:t>
            </a:r>
          </a:p>
          <a:p>
            <a:pPr lvl="1">
              <a:buFont typeface="Wingdings" pitchFamily="2" charset="2"/>
              <a:buChar char="§"/>
            </a:pPr>
            <a:r>
              <a:rPr lang="en-GB" sz="2000" dirty="0" smtClean="0">
                <a:solidFill>
                  <a:schemeClr val="bg1"/>
                </a:solidFill>
                <a:latin typeface="Calibri" pitchFamily="34" charset="0"/>
              </a:rPr>
              <a:t>In total 58% more in 2006 on gas and electricity than they had three years before.</a:t>
            </a:r>
          </a:p>
          <a:p>
            <a:endParaRPr lang="en-GB" sz="2000" dirty="0" smtClean="0">
              <a:solidFill>
                <a:schemeClr val="bg1"/>
              </a:solidFill>
              <a:latin typeface="Calibri" pitchFamily="34" charset="0"/>
            </a:endParaRPr>
          </a:p>
        </p:txBody>
      </p:sp>
      <p:sp>
        <p:nvSpPr>
          <p:cNvPr id="23" name="TextBox 22"/>
          <p:cNvSpPr txBox="1"/>
          <p:nvPr/>
        </p:nvSpPr>
        <p:spPr>
          <a:xfrm>
            <a:off x="13282599" y="2406592"/>
            <a:ext cx="4791312" cy="646331"/>
          </a:xfrm>
          <a:prstGeom prst="rect">
            <a:avLst/>
          </a:prstGeom>
          <a:noFill/>
        </p:spPr>
        <p:txBody>
          <a:bodyPr wrap="none">
            <a:spAutoFit/>
          </a:bodyPr>
          <a:lstStyle/>
          <a:p>
            <a:pPr>
              <a:defRPr/>
            </a:pPr>
            <a:r>
              <a:rPr lang="en-GB" sz="3600" b="1" dirty="0" smtClean="0">
                <a:effectLst>
                  <a:outerShdw blurRad="38100" dist="38100" dir="2700000" algn="tl">
                    <a:srgbClr val="C0C0C0"/>
                  </a:outerShdw>
                </a:effectLst>
                <a:latin typeface="Calibri" pitchFamily="34" charset="0"/>
              </a:rPr>
              <a:t>Total Cost to Consumers</a:t>
            </a:r>
            <a:endParaRPr lang="en-GB" sz="3600" b="1" dirty="0">
              <a:effectLst>
                <a:outerShdw blurRad="38100" dist="38100" dir="2700000" algn="tl">
                  <a:srgbClr val="C0C0C0"/>
                </a:outerShdw>
              </a:effectLst>
              <a:latin typeface="Calibri" pitchFamily="34" charset="0"/>
            </a:endParaRPr>
          </a:p>
        </p:txBody>
      </p:sp>
      <p:graphicFrame>
        <p:nvGraphicFramePr>
          <p:cNvPr id="24" name="Table 23"/>
          <p:cNvGraphicFramePr>
            <a:graphicFrameLocks noGrp="1"/>
          </p:cNvGraphicFramePr>
          <p:nvPr/>
        </p:nvGraphicFramePr>
        <p:xfrm>
          <a:off x="11139458" y="6692872"/>
          <a:ext cx="8501121" cy="1828800"/>
        </p:xfrm>
        <a:graphic>
          <a:graphicData uri="http://schemas.openxmlformats.org/drawingml/2006/table">
            <a:tbl>
              <a:tblPr>
                <a:tableStyleId>{FABFCF23-3B69-468F-B69F-88F6DE6A72F2}</a:tableStyleId>
              </a:tblPr>
              <a:tblGrid>
                <a:gridCol w="944569"/>
                <a:gridCol w="944569"/>
                <a:gridCol w="944569"/>
                <a:gridCol w="944569"/>
                <a:gridCol w="944569"/>
                <a:gridCol w="944569"/>
                <a:gridCol w="944569"/>
                <a:gridCol w="944569"/>
                <a:gridCol w="944569"/>
              </a:tblGrid>
              <a:tr h="285776">
                <a:tc>
                  <a:txBody>
                    <a:bodyPr/>
                    <a:lstStyle/>
                    <a:p>
                      <a:pPr algn="ctr" fontAlgn="b"/>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gridSpan="3">
                  <a:txBody>
                    <a:bodyPr/>
                    <a:lstStyle/>
                    <a:p>
                      <a:pPr algn="ctr" fontAlgn="b"/>
                      <a:r>
                        <a:rPr lang="en-GB" sz="1400" b="1" u="none" strike="noStrike" dirty="0"/>
                        <a:t>Expenditure</a:t>
                      </a:r>
                      <a:endParaRPr lang="en-GB" sz="1400" b="1"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5">
                        <a:lumMod val="40000"/>
                        <a:lumOff val="60000"/>
                      </a:schemeClr>
                    </a:solidFill>
                  </a:tcPr>
                </a:tc>
                <a:tc hMerge="1">
                  <a:txBody>
                    <a:bodyPr/>
                    <a:lstStyle/>
                    <a:p>
                      <a:endParaRPr lang="en-GB"/>
                    </a:p>
                  </a:txBody>
                  <a:tcPr/>
                </a:tc>
                <a:tc hMerge="1">
                  <a:txBody>
                    <a:bodyPr/>
                    <a:lstStyle/>
                    <a:p>
                      <a:endParaRPr lang="en-GB"/>
                    </a:p>
                  </a:txBody>
                  <a:tcPr/>
                </a:tc>
                <a:tc gridSpan="3">
                  <a:txBody>
                    <a:bodyPr/>
                    <a:lstStyle/>
                    <a:p>
                      <a:pPr algn="ctr" fontAlgn="b"/>
                      <a:r>
                        <a:rPr lang="en-GB" sz="1400" b="1" u="none" strike="noStrike" dirty="0"/>
                        <a:t>Year Change</a:t>
                      </a:r>
                      <a:endParaRPr lang="en-GB" sz="1400" b="1"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5">
                        <a:lumMod val="40000"/>
                        <a:lumOff val="60000"/>
                      </a:schemeClr>
                    </a:solidFill>
                  </a:tcPr>
                </a:tc>
                <a:tc hMerge="1">
                  <a:txBody>
                    <a:bodyPr/>
                    <a:lstStyle/>
                    <a:p>
                      <a:endParaRPr lang="en-GB"/>
                    </a:p>
                  </a:txBody>
                  <a:tcPr/>
                </a:tc>
                <a:tc hMerge="1">
                  <a:txBody>
                    <a:bodyPr/>
                    <a:lstStyle/>
                    <a:p>
                      <a:endParaRPr lang="en-GB"/>
                    </a:p>
                  </a:txBody>
                  <a:tcPr/>
                </a:tc>
                <a:tc gridSpan="2">
                  <a:txBody>
                    <a:bodyPr/>
                    <a:lstStyle/>
                    <a:p>
                      <a:pPr algn="ctr" fontAlgn="b"/>
                      <a:r>
                        <a:rPr lang="en-GB" sz="1400" b="1" u="none" strike="noStrike" dirty="0"/>
                        <a:t>Electricity Share</a:t>
                      </a:r>
                      <a:endParaRPr lang="en-GB" sz="1400" b="1"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hMerge="1">
                  <a:txBody>
                    <a:bodyPr/>
                    <a:lstStyle/>
                    <a:p>
                      <a:endParaRPr lang="en-GB"/>
                    </a:p>
                  </a:txBody>
                  <a:tcPr/>
                </a:tc>
              </a:tr>
              <a:tr h="285776">
                <a:tc>
                  <a:txBody>
                    <a:bodyPr/>
                    <a:lstStyle/>
                    <a:p>
                      <a:pPr algn="ctr" fontAlgn="b"/>
                      <a:r>
                        <a:rPr lang="en-GB" sz="1400" b="1" i="1" u="none" strike="noStrike" dirty="0"/>
                        <a:t>£mn</a:t>
                      </a:r>
                      <a:endParaRPr lang="en-GB" sz="1400" b="1" i="1"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b="1" i="1" u="none" strike="noStrike" dirty="0"/>
                        <a:t>Electricity</a:t>
                      </a:r>
                      <a:endParaRPr lang="en-GB" sz="1400" b="1" i="1"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r>
                        <a:rPr lang="en-GB" sz="1400" b="1" i="1" u="none" strike="noStrike" dirty="0"/>
                        <a:t>Gas</a:t>
                      </a:r>
                      <a:endParaRPr lang="en-GB" sz="1400" b="1" i="1" u="none" strike="noStrike" dirty="0">
                        <a:solidFill>
                          <a:srgbClr val="000000"/>
                        </a:solidFill>
                        <a:latin typeface="Calibri"/>
                      </a:endParaRPr>
                    </a:p>
                  </a:txBody>
                  <a:tcPr anchor="ctr">
                    <a:solidFill>
                      <a:schemeClr val="accent5">
                        <a:lumMod val="40000"/>
                        <a:lumOff val="60000"/>
                      </a:schemeClr>
                    </a:solidFill>
                  </a:tcPr>
                </a:tc>
                <a:tc>
                  <a:txBody>
                    <a:bodyPr/>
                    <a:lstStyle/>
                    <a:p>
                      <a:pPr algn="ctr" fontAlgn="b"/>
                      <a:r>
                        <a:rPr lang="en-GB" sz="1400" b="1" i="1" u="none" strike="noStrike" dirty="0"/>
                        <a:t>Total</a:t>
                      </a:r>
                      <a:endParaRPr lang="en-GB" sz="1400" b="1" i="1"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b="1" i="1" u="none" strike="noStrike" dirty="0"/>
                        <a:t>Electricity</a:t>
                      </a:r>
                      <a:endParaRPr lang="en-GB" sz="1400" b="1" i="1"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r>
                        <a:rPr lang="en-GB" sz="1400" b="1" i="1" u="none" strike="noStrike" dirty="0"/>
                        <a:t>Gas</a:t>
                      </a:r>
                      <a:endParaRPr lang="en-GB" sz="1400" b="1" i="1" u="none" strike="noStrike" dirty="0">
                        <a:solidFill>
                          <a:srgbClr val="000000"/>
                        </a:solidFill>
                        <a:latin typeface="Calibri"/>
                      </a:endParaRPr>
                    </a:p>
                  </a:txBody>
                  <a:tcPr anchor="ctr">
                    <a:solidFill>
                      <a:schemeClr val="accent5">
                        <a:lumMod val="40000"/>
                        <a:lumOff val="60000"/>
                      </a:schemeClr>
                    </a:solidFill>
                  </a:tcPr>
                </a:tc>
                <a:tc>
                  <a:txBody>
                    <a:bodyPr/>
                    <a:lstStyle/>
                    <a:p>
                      <a:pPr algn="ctr" fontAlgn="b"/>
                      <a:r>
                        <a:rPr lang="en-GB" sz="1400" b="1" i="1" u="none" strike="noStrike" dirty="0"/>
                        <a:t>Total</a:t>
                      </a:r>
                      <a:endParaRPr lang="en-GB" sz="1400" b="1" i="1"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endParaRPr lang="en-GB" sz="1400" b="1" i="1"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endParaRPr lang="en-GB" sz="1400" b="1" i="1" u="none" strike="noStrike" dirty="0">
                        <a:solidFill>
                          <a:srgbClr val="000000"/>
                        </a:solidFill>
                        <a:latin typeface="Calibri"/>
                      </a:endParaRPr>
                    </a:p>
                  </a:txBody>
                  <a:tcPr anchor="ctr">
                    <a:solidFill>
                      <a:schemeClr val="accent5">
                        <a:lumMod val="40000"/>
                        <a:lumOff val="60000"/>
                      </a:schemeClr>
                    </a:solidFill>
                  </a:tcPr>
                </a:tc>
              </a:tr>
              <a:tr h="285776">
                <a:tc>
                  <a:txBody>
                    <a:bodyPr/>
                    <a:lstStyle/>
                    <a:p>
                      <a:pPr algn="ctr" fontAlgn="b"/>
                      <a:r>
                        <a:rPr lang="en-GB" sz="1400" u="none" strike="noStrike" dirty="0"/>
                        <a:t>2003</a:t>
                      </a:r>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u="none" strike="noStrike" dirty="0"/>
                        <a:t>7733</a:t>
                      </a:r>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r>
                        <a:rPr lang="en-GB" sz="1400" u="none" strike="noStrike" dirty="0"/>
                        <a:t>6531</a:t>
                      </a:r>
                      <a:endParaRPr lang="en-GB" sz="1400" b="0" i="0" u="none" strike="noStrike" dirty="0">
                        <a:solidFill>
                          <a:srgbClr val="000000"/>
                        </a:solidFill>
                        <a:latin typeface="Calibri"/>
                      </a:endParaRPr>
                    </a:p>
                  </a:txBody>
                  <a:tcPr anchor="ctr">
                    <a:solidFill>
                      <a:schemeClr val="accent5">
                        <a:lumMod val="40000"/>
                        <a:lumOff val="60000"/>
                      </a:schemeClr>
                    </a:solidFill>
                  </a:tcPr>
                </a:tc>
                <a:tc>
                  <a:txBody>
                    <a:bodyPr/>
                    <a:lstStyle/>
                    <a:p>
                      <a:pPr algn="ctr" fontAlgn="b"/>
                      <a:r>
                        <a:rPr lang="en-GB" sz="1400" u="none" strike="noStrike" dirty="0"/>
                        <a:t>14264</a:t>
                      </a:r>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endParaRPr lang="en-GB" sz="1400" b="0" i="0" u="none" strike="noStrike" dirty="0">
                        <a:solidFill>
                          <a:srgbClr val="000000"/>
                        </a:solidFill>
                        <a:latin typeface="Calibri"/>
                      </a:endParaRPr>
                    </a:p>
                  </a:txBody>
                  <a:tcPr anchor="ctr">
                    <a:solidFill>
                      <a:schemeClr val="accent5">
                        <a:lumMod val="40000"/>
                        <a:lumOff val="60000"/>
                      </a:schemeClr>
                    </a:solidFill>
                  </a:tcPr>
                </a:tc>
                <a:tc>
                  <a:txBody>
                    <a:bodyPr/>
                    <a:lstStyle/>
                    <a:p>
                      <a:pPr algn="ctr" fontAlgn="b"/>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u="none" strike="noStrike" dirty="0"/>
                        <a:t>54.2%</a:t>
                      </a:r>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endParaRPr lang="en-GB" sz="1400" b="0" i="0" u="none" strike="noStrike" dirty="0">
                        <a:solidFill>
                          <a:srgbClr val="000000"/>
                        </a:solidFill>
                        <a:latin typeface="Calibri"/>
                      </a:endParaRPr>
                    </a:p>
                  </a:txBody>
                  <a:tcPr anchor="ctr">
                    <a:solidFill>
                      <a:schemeClr val="accent5">
                        <a:lumMod val="40000"/>
                        <a:lumOff val="60000"/>
                      </a:schemeClr>
                    </a:solidFill>
                  </a:tcPr>
                </a:tc>
              </a:tr>
              <a:tr h="285776">
                <a:tc>
                  <a:txBody>
                    <a:bodyPr/>
                    <a:lstStyle/>
                    <a:p>
                      <a:pPr algn="ctr" fontAlgn="b"/>
                      <a:r>
                        <a:rPr lang="en-GB" sz="1400" u="none" strike="noStrike" dirty="0"/>
                        <a:t>2004</a:t>
                      </a:r>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u="none" strike="noStrike" dirty="0"/>
                        <a:t>9020</a:t>
                      </a:r>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r>
                        <a:rPr lang="en-GB" sz="1400" u="none" strike="noStrike" dirty="0"/>
                        <a:t>7192</a:t>
                      </a:r>
                      <a:endParaRPr lang="en-GB" sz="1400" b="0" i="0" u="none" strike="noStrike" dirty="0">
                        <a:solidFill>
                          <a:srgbClr val="000000"/>
                        </a:solidFill>
                        <a:latin typeface="Calibri"/>
                      </a:endParaRPr>
                    </a:p>
                  </a:txBody>
                  <a:tcPr anchor="ctr">
                    <a:solidFill>
                      <a:schemeClr val="accent5">
                        <a:lumMod val="40000"/>
                        <a:lumOff val="60000"/>
                      </a:schemeClr>
                    </a:solidFill>
                  </a:tcPr>
                </a:tc>
                <a:tc>
                  <a:txBody>
                    <a:bodyPr/>
                    <a:lstStyle/>
                    <a:p>
                      <a:pPr algn="ctr" fontAlgn="b"/>
                      <a:r>
                        <a:rPr lang="en-GB" sz="1400" u="none" strike="noStrike" dirty="0"/>
                        <a:t>16212</a:t>
                      </a:r>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u="none" strike="noStrike" dirty="0"/>
                        <a:t>1287</a:t>
                      </a:r>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r>
                        <a:rPr lang="en-GB" sz="1400" u="none" strike="noStrike" dirty="0"/>
                        <a:t>661</a:t>
                      </a:r>
                      <a:endParaRPr lang="en-GB" sz="1400" b="0" i="0" u="none" strike="noStrike" dirty="0">
                        <a:solidFill>
                          <a:srgbClr val="000000"/>
                        </a:solidFill>
                        <a:latin typeface="Calibri"/>
                      </a:endParaRPr>
                    </a:p>
                  </a:txBody>
                  <a:tcPr anchor="ctr">
                    <a:solidFill>
                      <a:schemeClr val="accent5">
                        <a:lumMod val="40000"/>
                        <a:lumOff val="60000"/>
                      </a:schemeClr>
                    </a:solidFill>
                  </a:tcPr>
                </a:tc>
                <a:tc>
                  <a:txBody>
                    <a:bodyPr/>
                    <a:lstStyle/>
                    <a:p>
                      <a:pPr algn="ctr" fontAlgn="b"/>
                      <a:r>
                        <a:rPr lang="en-GB" sz="1400" u="none" strike="noStrike" dirty="0"/>
                        <a:t>1948</a:t>
                      </a:r>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u="none" strike="noStrike" dirty="0"/>
                        <a:t>55.6%</a:t>
                      </a:r>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endParaRPr lang="en-GB" sz="1400" b="0" i="0" u="none" strike="noStrike" dirty="0">
                        <a:solidFill>
                          <a:srgbClr val="000000"/>
                        </a:solidFill>
                        <a:latin typeface="Calibri"/>
                      </a:endParaRPr>
                    </a:p>
                  </a:txBody>
                  <a:tcPr anchor="ctr">
                    <a:solidFill>
                      <a:schemeClr val="accent5">
                        <a:lumMod val="40000"/>
                        <a:lumOff val="60000"/>
                      </a:schemeClr>
                    </a:solidFill>
                  </a:tcPr>
                </a:tc>
              </a:tr>
              <a:tr h="285776">
                <a:tc>
                  <a:txBody>
                    <a:bodyPr/>
                    <a:lstStyle/>
                    <a:p>
                      <a:pPr algn="ctr" fontAlgn="b"/>
                      <a:r>
                        <a:rPr lang="en-GB" sz="1400" u="none" strike="noStrike" dirty="0"/>
                        <a:t>2005</a:t>
                      </a:r>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u="none" strike="noStrike" dirty="0"/>
                        <a:t>9815</a:t>
                      </a:r>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r>
                        <a:rPr lang="en-GB" sz="1400" u="none" strike="noStrike" dirty="0"/>
                        <a:t>8557</a:t>
                      </a:r>
                      <a:endParaRPr lang="en-GB" sz="1400" b="0" i="0" u="none" strike="noStrike" dirty="0">
                        <a:solidFill>
                          <a:srgbClr val="000000"/>
                        </a:solidFill>
                        <a:latin typeface="Calibri"/>
                      </a:endParaRPr>
                    </a:p>
                  </a:txBody>
                  <a:tcPr anchor="ctr">
                    <a:solidFill>
                      <a:schemeClr val="accent5">
                        <a:lumMod val="40000"/>
                        <a:lumOff val="60000"/>
                      </a:schemeClr>
                    </a:solidFill>
                  </a:tcPr>
                </a:tc>
                <a:tc>
                  <a:txBody>
                    <a:bodyPr/>
                    <a:lstStyle/>
                    <a:p>
                      <a:pPr algn="ctr" fontAlgn="b"/>
                      <a:r>
                        <a:rPr lang="en-GB" sz="1400" u="none" strike="noStrike" dirty="0"/>
                        <a:t>18372</a:t>
                      </a:r>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u="none" strike="noStrike" dirty="0"/>
                        <a:t>795</a:t>
                      </a:r>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r>
                        <a:rPr lang="en-GB" sz="1400" u="none" strike="noStrike" dirty="0"/>
                        <a:t>1364</a:t>
                      </a:r>
                      <a:endParaRPr lang="en-GB" sz="1400" b="0" i="0" u="none" strike="noStrike" dirty="0">
                        <a:solidFill>
                          <a:srgbClr val="000000"/>
                        </a:solidFill>
                        <a:latin typeface="Calibri"/>
                      </a:endParaRPr>
                    </a:p>
                  </a:txBody>
                  <a:tcPr anchor="ctr">
                    <a:solidFill>
                      <a:schemeClr val="accent5">
                        <a:lumMod val="40000"/>
                        <a:lumOff val="60000"/>
                      </a:schemeClr>
                    </a:solidFill>
                  </a:tcPr>
                </a:tc>
                <a:tc>
                  <a:txBody>
                    <a:bodyPr/>
                    <a:lstStyle/>
                    <a:p>
                      <a:pPr algn="ctr" fontAlgn="b"/>
                      <a:r>
                        <a:rPr lang="en-GB" sz="1400" u="none" strike="noStrike" dirty="0"/>
                        <a:t>2160</a:t>
                      </a:r>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u="none" strike="noStrike" dirty="0"/>
                        <a:t>53.4%</a:t>
                      </a:r>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endParaRPr lang="en-GB" sz="1400" b="0" i="0" u="none" strike="noStrike" dirty="0">
                        <a:solidFill>
                          <a:srgbClr val="000000"/>
                        </a:solidFill>
                        <a:latin typeface="Calibri"/>
                      </a:endParaRPr>
                    </a:p>
                  </a:txBody>
                  <a:tcPr anchor="ctr">
                    <a:solidFill>
                      <a:schemeClr val="accent5">
                        <a:lumMod val="40000"/>
                        <a:lumOff val="60000"/>
                      </a:schemeClr>
                    </a:solidFill>
                  </a:tcPr>
                </a:tc>
              </a:tr>
              <a:tr h="285776">
                <a:tc>
                  <a:txBody>
                    <a:bodyPr/>
                    <a:lstStyle/>
                    <a:p>
                      <a:pPr algn="ctr" fontAlgn="b"/>
                      <a:r>
                        <a:rPr lang="en-GB" sz="1400" u="none" strike="noStrike" dirty="0"/>
                        <a:t>2006</a:t>
                      </a:r>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u="none" strike="noStrike" dirty="0"/>
                        <a:t>12007</a:t>
                      </a:r>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r>
                        <a:rPr lang="en-GB" sz="1400" u="none" strike="noStrike" dirty="0"/>
                        <a:t>10484</a:t>
                      </a:r>
                      <a:endParaRPr lang="en-GB" sz="1400" b="0" i="0" u="none" strike="noStrike" dirty="0">
                        <a:solidFill>
                          <a:srgbClr val="000000"/>
                        </a:solidFill>
                        <a:latin typeface="Calibri"/>
                      </a:endParaRPr>
                    </a:p>
                  </a:txBody>
                  <a:tcPr anchor="ctr">
                    <a:solidFill>
                      <a:schemeClr val="accent5">
                        <a:lumMod val="40000"/>
                        <a:lumOff val="60000"/>
                      </a:schemeClr>
                    </a:solidFill>
                  </a:tcPr>
                </a:tc>
                <a:tc>
                  <a:txBody>
                    <a:bodyPr/>
                    <a:lstStyle/>
                    <a:p>
                      <a:pPr algn="ctr" fontAlgn="b"/>
                      <a:r>
                        <a:rPr lang="en-GB" sz="1400" u="none" strike="noStrike" dirty="0"/>
                        <a:t>22491</a:t>
                      </a:r>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u="none" strike="noStrike" dirty="0"/>
                        <a:t>2192</a:t>
                      </a:r>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r>
                        <a:rPr lang="en-GB" sz="1400" u="none" strike="noStrike" dirty="0"/>
                        <a:t>1927</a:t>
                      </a:r>
                      <a:endParaRPr lang="en-GB" sz="1400" b="0" i="0" u="none" strike="noStrike" dirty="0">
                        <a:solidFill>
                          <a:srgbClr val="000000"/>
                        </a:solidFill>
                        <a:latin typeface="Calibri"/>
                      </a:endParaRPr>
                    </a:p>
                  </a:txBody>
                  <a:tcPr anchor="ctr">
                    <a:solidFill>
                      <a:schemeClr val="accent5">
                        <a:lumMod val="40000"/>
                        <a:lumOff val="60000"/>
                      </a:schemeClr>
                    </a:solidFill>
                  </a:tcPr>
                </a:tc>
                <a:tc>
                  <a:txBody>
                    <a:bodyPr/>
                    <a:lstStyle/>
                    <a:p>
                      <a:pPr algn="ctr" fontAlgn="b"/>
                      <a:r>
                        <a:rPr lang="en-GB" sz="1400" u="none" strike="noStrike" dirty="0"/>
                        <a:t>4119</a:t>
                      </a:r>
                      <a:endParaRPr lang="en-GB" sz="1400" b="0" i="0" u="none" strike="noStrike" dirty="0">
                        <a:solidFill>
                          <a:srgbClr val="000000"/>
                        </a:solidFill>
                        <a:latin typeface="Calibri"/>
                      </a:endParaRPr>
                    </a:p>
                  </a:txBody>
                  <a:tcPr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b"/>
                      <a:r>
                        <a:rPr lang="en-GB" sz="1400" u="none" strike="noStrike" dirty="0"/>
                        <a:t>53.4%</a:t>
                      </a:r>
                      <a:endParaRPr lang="en-GB" sz="1400" b="0" i="0" u="none" strike="noStrike" dirty="0">
                        <a:solidFill>
                          <a:srgbClr val="000000"/>
                        </a:solidFill>
                        <a:latin typeface="Calibri"/>
                      </a:endParaRPr>
                    </a:p>
                  </a:txBody>
                  <a:tcPr anchor="ctr">
                    <a:lnL w="12700" cap="flat" cmpd="sng" algn="ctr">
                      <a:solidFill>
                        <a:schemeClr val="tx1"/>
                      </a:solidFill>
                      <a:prstDash val="solid"/>
                      <a:round/>
                      <a:headEnd type="none" w="med" len="med"/>
                      <a:tailEnd type="none" w="med" len="med"/>
                    </a:lnL>
                    <a:solidFill>
                      <a:schemeClr val="accent5">
                        <a:lumMod val="40000"/>
                        <a:lumOff val="60000"/>
                      </a:schemeClr>
                    </a:solidFill>
                  </a:tcPr>
                </a:tc>
                <a:tc>
                  <a:txBody>
                    <a:bodyPr/>
                    <a:lstStyle/>
                    <a:p>
                      <a:pPr algn="ctr" fontAlgn="b"/>
                      <a:endParaRPr lang="en-GB" sz="1400" b="0" i="0" u="none" strike="noStrike" dirty="0">
                        <a:solidFill>
                          <a:srgbClr val="000000"/>
                        </a:solidFill>
                        <a:latin typeface="Calibri"/>
                      </a:endParaRPr>
                    </a:p>
                  </a:txBody>
                  <a:tcPr anchor="ctr">
                    <a:solidFill>
                      <a:schemeClr val="accent5">
                        <a:lumMod val="40000"/>
                        <a:lumOff val="60000"/>
                      </a:schemeClr>
                    </a:solidFill>
                  </a:tcPr>
                </a:tc>
              </a:tr>
            </a:tbl>
          </a:graphicData>
        </a:graphic>
      </p:graphicFrame>
      <p:graphicFrame>
        <p:nvGraphicFramePr>
          <p:cNvPr id="27" name="Chart 26"/>
          <p:cNvGraphicFramePr/>
          <p:nvPr/>
        </p:nvGraphicFramePr>
        <p:xfrm>
          <a:off x="11639525" y="8907451"/>
          <a:ext cx="7500972" cy="3571900"/>
        </p:xfrm>
        <a:graphic>
          <a:graphicData uri="http://schemas.openxmlformats.org/drawingml/2006/chart">
            <c:chart xmlns:c="http://schemas.openxmlformats.org/drawingml/2006/chart" xmlns:r="http://schemas.openxmlformats.org/officeDocument/2006/relationships" r:id="rId4"/>
          </a:graphicData>
        </a:graphic>
      </p:graphicFrame>
      <p:sp>
        <p:nvSpPr>
          <p:cNvPr id="28" name="Rounded Rectangle 27"/>
          <p:cNvSpPr/>
          <p:nvPr/>
        </p:nvSpPr>
        <p:spPr>
          <a:xfrm>
            <a:off x="1066701" y="13125681"/>
            <a:ext cx="9144064" cy="6140279"/>
          </a:xfrm>
          <a:prstGeom prst="roundRect">
            <a:avLst/>
          </a:prstGeom>
          <a:ln/>
        </p:spPr>
        <p:style>
          <a:lnRef idx="1">
            <a:schemeClr val="accent5"/>
          </a:lnRef>
          <a:fillRef idx="3">
            <a:schemeClr val="accent5"/>
          </a:fillRef>
          <a:effectRef idx="2">
            <a:schemeClr val="accent5"/>
          </a:effectRef>
          <a:fontRef idx="minor">
            <a:schemeClr val="lt1"/>
          </a:fontRef>
        </p:style>
        <p:txBody>
          <a:bodyPr anchor="ctr"/>
          <a:lstStyle/>
          <a:p>
            <a:pPr algn="ctr" defTabSz="2952323" fontAlgn="auto">
              <a:spcBef>
                <a:spcPts val="0"/>
              </a:spcBef>
              <a:spcAft>
                <a:spcPts val="0"/>
              </a:spcAft>
              <a:defRPr/>
            </a:pPr>
            <a:endParaRPr lang="en-GB" dirty="0">
              <a:solidFill>
                <a:srgbClr val="960000"/>
              </a:solidFill>
            </a:endParaRPr>
          </a:p>
        </p:txBody>
      </p:sp>
      <p:sp>
        <p:nvSpPr>
          <p:cNvPr id="29" name="TextBox 136"/>
          <p:cNvSpPr txBox="1">
            <a:spLocks noChangeArrowheads="1"/>
          </p:cNvSpPr>
          <p:nvPr/>
        </p:nvSpPr>
        <p:spPr bwMode="auto">
          <a:xfrm>
            <a:off x="1352453" y="13911499"/>
            <a:ext cx="8358245" cy="2862322"/>
          </a:xfrm>
          <a:prstGeom prst="rect">
            <a:avLst/>
          </a:prstGeom>
          <a:noFill/>
          <a:ln w="9525">
            <a:noFill/>
            <a:miter lim="800000"/>
            <a:headEnd/>
            <a:tailEnd/>
          </a:ln>
        </p:spPr>
        <p:txBody>
          <a:bodyPr wrap="square">
            <a:spAutoFit/>
          </a:bodyPr>
          <a:lstStyle/>
          <a:p>
            <a:r>
              <a:rPr lang="en-GB" sz="2000" dirty="0" smtClean="0">
                <a:solidFill>
                  <a:schemeClr val="bg1"/>
                </a:solidFill>
                <a:latin typeface="Calibri" pitchFamily="34" charset="0"/>
              </a:rPr>
              <a:t>The analysis suggests that the costs of fuel necessary to meet the demands of household gas consumers rose by £3.34bn between 2003 and 2006, from £2.58bn to £5.92bn. Of this increase, the wholesale cost of gas accounted for the largest single share at 88%(£2.93bn), with storage accounting for the 12% balance (414mn). In total fuel costs accounted for 39% of the £6.53bn spent by household consumers on gas in 2003 and 56% of the £10.48bn spent in 2006. They accounted for 84% of the £3.95bn extra spent by consumers on gas in 2006 compared with 2003, as the table below shows.</a:t>
            </a:r>
          </a:p>
          <a:p>
            <a:endParaRPr lang="en-GB" sz="2000" dirty="0" smtClean="0">
              <a:solidFill>
                <a:schemeClr val="bg1"/>
              </a:solidFill>
              <a:latin typeface="Calibri" pitchFamily="34" charset="0"/>
            </a:endParaRPr>
          </a:p>
        </p:txBody>
      </p:sp>
      <p:sp>
        <p:nvSpPr>
          <p:cNvPr id="30" name="TextBox 29"/>
          <p:cNvSpPr txBox="1"/>
          <p:nvPr/>
        </p:nvSpPr>
        <p:spPr>
          <a:xfrm>
            <a:off x="3495593" y="13268557"/>
            <a:ext cx="3924088" cy="646331"/>
          </a:xfrm>
          <a:prstGeom prst="rect">
            <a:avLst/>
          </a:prstGeom>
          <a:noFill/>
        </p:spPr>
        <p:txBody>
          <a:bodyPr wrap="none">
            <a:spAutoFit/>
          </a:bodyPr>
          <a:lstStyle/>
          <a:p>
            <a:pPr>
              <a:defRPr/>
            </a:pPr>
            <a:r>
              <a:rPr lang="en-GB" sz="3600" b="1" dirty="0" smtClean="0">
                <a:effectLst>
                  <a:outerShdw blurRad="38100" dist="38100" dir="2700000" algn="tl">
                    <a:srgbClr val="C0C0C0"/>
                  </a:outerShdw>
                </a:effectLst>
                <a:latin typeface="Calibri" pitchFamily="34" charset="0"/>
              </a:rPr>
              <a:t>Expenditure on Gas</a:t>
            </a:r>
            <a:endParaRPr lang="en-GB" sz="3600" b="1" dirty="0">
              <a:effectLst>
                <a:outerShdw blurRad="38100" dist="38100" dir="2700000" algn="tl">
                  <a:srgbClr val="C0C0C0"/>
                </a:outerShdw>
              </a:effectLst>
              <a:latin typeface="Calibri" pitchFamily="34" charset="0"/>
            </a:endParaRPr>
          </a:p>
        </p:txBody>
      </p:sp>
      <p:graphicFrame>
        <p:nvGraphicFramePr>
          <p:cNvPr id="31" name="Table 30"/>
          <p:cNvGraphicFramePr>
            <a:graphicFrameLocks noGrp="1"/>
          </p:cNvGraphicFramePr>
          <p:nvPr/>
        </p:nvGraphicFramePr>
        <p:xfrm>
          <a:off x="2352585" y="16626143"/>
          <a:ext cx="6572296" cy="2279165"/>
        </p:xfrm>
        <a:graphic>
          <a:graphicData uri="http://schemas.openxmlformats.org/drawingml/2006/table">
            <a:tbl>
              <a:tblPr>
                <a:tableStyleId>{FABFCF23-3B69-468F-B69F-88F6DE6A72F2}</a:tableStyleId>
              </a:tblPr>
              <a:tblGrid>
                <a:gridCol w="1643074"/>
                <a:gridCol w="1643074"/>
                <a:gridCol w="1643074"/>
                <a:gridCol w="1643074"/>
              </a:tblGrid>
              <a:tr h="358297">
                <a:tc>
                  <a:txBody>
                    <a:bodyPr/>
                    <a:lstStyle/>
                    <a:p>
                      <a:pPr algn="ctr">
                        <a:spcAft>
                          <a:spcPts val="0"/>
                        </a:spcAft>
                      </a:pPr>
                      <a:r>
                        <a:rPr lang="en-GB" sz="1600" b="1" i="1" dirty="0"/>
                        <a:t>(£mn)</a:t>
                      </a:r>
                      <a:endParaRPr lang="en-GB" sz="1600" b="1" i="1"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b="1" i="1" dirty="0"/>
                        <a:t>2003</a:t>
                      </a:r>
                      <a:endParaRPr lang="en-GB" sz="1600" b="1" i="1"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b="1" i="1" dirty="0"/>
                        <a:t>2006</a:t>
                      </a:r>
                      <a:endParaRPr lang="en-GB" sz="1600" b="1" i="1"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b="1" i="1" dirty="0"/>
                        <a:t>Change</a:t>
                      </a:r>
                      <a:endParaRPr lang="en-GB" sz="1600" b="1" i="1" dirty="0">
                        <a:latin typeface="Times New Roman"/>
                        <a:ea typeface="Times New Roman"/>
                      </a:endParaRPr>
                    </a:p>
                  </a:txBody>
                  <a:tcPr marL="51594" marR="51594" marT="0" marB="0" anchor="ctr">
                    <a:solidFill>
                      <a:schemeClr val="accent5">
                        <a:lumMod val="40000"/>
                        <a:lumOff val="60000"/>
                      </a:schemeClr>
                    </a:solidFill>
                  </a:tcPr>
                </a:tc>
              </a:tr>
              <a:tr h="358297">
                <a:tc>
                  <a:txBody>
                    <a:bodyPr/>
                    <a:lstStyle/>
                    <a:p>
                      <a:pPr algn="ctr">
                        <a:spcAft>
                          <a:spcPts val="0"/>
                        </a:spcAft>
                      </a:pPr>
                      <a:r>
                        <a:rPr lang="en-GB" sz="1600" dirty="0"/>
                        <a:t>Total spend by households</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dirty="0"/>
                        <a:t>6531</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dirty="0"/>
                        <a:t>10484</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dirty="0"/>
                        <a:t>3953</a:t>
                      </a:r>
                      <a:endParaRPr lang="en-GB" sz="1600" dirty="0">
                        <a:latin typeface="Times New Roman"/>
                        <a:ea typeface="Times New Roman"/>
                      </a:endParaRPr>
                    </a:p>
                  </a:txBody>
                  <a:tcPr marL="51594" marR="51594" marT="0" marB="0" anchor="ctr">
                    <a:solidFill>
                      <a:schemeClr val="accent5">
                        <a:lumMod val="40000"/>
                        <a:lumOff val="60000"/>
                      </a:schemeClr>
                    </a:solidFill>
                  </a:tcPr>
                </a:tc>
              </a:tr>
              <a:tr h="358297">
                <a:tc gridSpan="3">
                  <a:txBody>
                    <a:bodyPr/>
                    <a:lstStyle/>
                    <a:p>
                      <a:pPr algn="l">
                        <a:spcAft>
                          <a:spcPts val="0"/>
                        </a:spcAft>
                      </a:pPr>
                      <a:r>
                        <a:rPr lang="en-GB" sz="1600" i="1" dirty="0" smtClean="0"/>
                        <a:t>Supply </a:t>
                      </a:r>
                      <a:r>
                        <a:rPr lang="en-GB" sz="1600" i="1" dirty="0"/>
                        <a:t>chain costs fuel</a:t>
                      </a:r>
                      <a:endParaRPr lang="en-GB" sz="1600" i="1" dirty="0">
                        <a:latin typeface="Times New Roman"/>
                        <a:ea typeface="Times New Roman"/>
                      </a:endParaRPr>
                    </a:p>
                  </a:txBody>
                  <a:tcPr marL="51594" marR="51594" marT="0" marB="0" anchor="ctr">
                    <a:solidFill>
                      <a:schemeClr val="accent5">
                        <a:lumMod val="40000"/>
                        <a:lumOff val="60000"/>
                      </a:schemeClr>
                    </a:solidFill>
                  </a:tcPr>
                </a:tc>
                <a:tc hMerge="1">
                  <a:txBody>
                    <a:bodyPr/>
                    <a:lstStyle/>
                    <a:p>
                      <a:endParaRPr lang="en-GB"/>
                    </a:p>
                  </a:txBody>
                  <a:tcPr/>
                </a:tc>
                <a:tc hMerge="1">
                  <a:txBody>
                    <a:bodyPr/>
                    <a:lstStyle/>
                    <a:p>
                      <a:endParaRPr lang="en-GB"/>
                    </a:p>
                  </a:txBody>
                  <a:tcPr/>
                </a:tc>
                <a:tc>
                  <a:txBody>
                    <a:bodyPr/>
                    <a:lstStyle/>
                    <a:p>
                      <a:pPr algn="ctr"/>
                      <a:endParaRPr lang="en-GB" sz="1600" dirty="0">
                        <a:latin typeface="Times New Roman"/>
                      </a:endParaRPr>
                    </a:p>
                  </a:txBody>
                  <a:tcPr marL="51594" marR="51594" marT="0" marB="0" anchor="ctr">
                    <a:solidFill>
                      <a:schemeClr val="accent5">
                        <a:lumMod val="40000"/>
                        <a:lumOff val="60000"/>
                      </a:schemeClr>
                    </a:solidFill>
                  </a:tcPr>
                </a:tc>
              </a:tr>
              <a:tr h="358297">
                <a:tc>
                  <a:txBody>
                    <a:bodyPr/>
                    <a:lstStyle/>
                    <a:p>
                      <a:pPr algn="ctr">
                        <a:spcAft>
                          <a:spcPts val="0"/>
                        </a:spcAft>
                      </a:pPr>
                      <a:r>
                        <a:rPr lang="en-GB" sz="1600" dirty="0"/>
                        <a:t>Storage</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dirty="0"/>
                        <a:t>123</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dirty="0"/>
                        <a:t>537</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dirty="0"/>
                        <a:t>414</a:t>
                      </a:r>
                      <a:endParaRPr lang="en-GB" sz="1600" dirty="0">
                        <a:latin typeface="Times New Roman"/>
                        <a:ea typeface="Times New Roman"/>
                      </a:endParaRPr>
                    </a:p>
                  </a:txBody>
                  <a:tcPr marL="51594" marR="51594" marT="0" marB="0" anchor="ctr">
                    <a:solidFill>
                      <a:schemeClr val="accent5">
                        <a:lumMod val="40000"/>
                        <a:lumOff val="60000"/>
                      </a:schemeClr>
                    </a:solidFill>
                  </a:tcPr>
                </a:tc>
              </a:tr>
              <a:tr h="358297">
                <a:tc>
                  <a:txBody>
                    <a:bodyPr/>
                    <a:lstStyle/>
                    <a:p>
                      <a:pPr algn="ctr">
                        <a:spcAft>
                          <a:spcPts val="0"/>
                        </a:spcAft>
                      </a:pPr>
                      <a:r>
                        <a:rPr lang="en-GB" sz="1600" dirty="0"/>
                        <a:t>Fuel costs</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dirty="0"/>
                        <a:t>2453</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dirty="0"/>
                        <a:t>5379</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dirty="0"/>
                        <a:t>2927</a:t>
                      </a:r>
                      <a:endParaRPr lang="en-GB" sz="1600" dirty="0">
                        <a:latin typeface="Times New Roman"/>
                        <a:ea typeface="Times New Roman"/>
                      </a:endParaRPr>
                    </a:p>
                  </a:txBody>
                  <a:tcPr marL="51594" marR="51594" marT="0" marB="0" anchor="ctr">
                    <a:solidFill>
                      <a:schemeClr val="accent5">
                        <a:lumMod val="40000"/>
                        <a:lumOff val="60000"/>
                      </a:schemeClr>
                    </a:solidFill>
                  </a:tcPr>
                </a:tc>
              </a:tr>
              <a:tr h="358297">
                <a:tc>
                  <a:txBody>
                    <a:bodyPr/>
                    <a:lstStyle/>
                    <a:p>
                      <a:pPr algn="ctr">
                        <a:spcAft>
                          <a:spcPts val="0"/>
                        </a:spcAft>
                      </a:pPr>
                      <a:r>
                        <a:rPr lang="en-GB" sz="1600" u="sng" dirty="0"/>
                        <a:t>Total fuel costs</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u="sng" dirty="0"/>
                        <a:t>2576</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u="sng" dirty="0"/>
                        <a:t>5916</a:t>
                      </a:r>
                      <a:endParaRPr lang="en-GB" sz="1600" dirty="0">
                        <a:latin typeface="Times New Roman"/>
                        <a:ea typeface="Times New Roman"/>
                      </a:endParaRPr>
                    </a:p>
                  </a:txBody>
                  <a:tcPr marL="51594" marR="51594" marT="0" marB="0" anchor="ctr">
                    <a:solidFill>
                      <a:schemeClr val="accent5">
                        <a:lumMod val="40000"/>
                        <a:lumOff val="60000"/>
                      </a:schemeClr>
                    </a:solidFill>
                  </a:tcPr>
                </a:tc>
                <a:tc>
                  <a:txBody>
                    <a:bodyPr/>
                    <a:lstStyle/>
                    <a:p>
                      <a:pPr algn="ctr">
                        <a:spcAft>
                          <a:spcPts val="0"/>
                        </a:spcAft>
                      </a:pPr>
                      <a:r>
                        <a:rPr lang="en-GB" sz="1600" u="sng" dirty="0"/>
                        <a:t>3340</a:t>
                      </a:r>
                      <a:endParaRPr lang="en-GB" sz="1600" dirty="0">
                        <a:latin typeface="Times New Roman"/>
                        <a:ea typeface="Times New Roman"/>
                      </a:endParaRPr>
                    </a:p>
                  </a:txBody>
                  <a:tcPr marL="51594" marR="51594" marT="0" marB="0" anchor="ctr">
                    <a:solidFill>
                      <a:schemeClr val="accent5">
                        <a:lumMod val="40000"/>
                        <a:lumOff val="60000"/>
                      </a:schemeClr>
                    </a:solidFill>
                  </a:tcPr>
                </a:tc>
              </a:tr>
            </a:tbl>
          </a:graphicData>
        </a:graphic>
      </p:graphicFrame>
      <p:sp>
        <p:nvSpPr>
          <p:cNvPr id="32" name="Rounded Rectangle 31"/>
          <p:cNvSpPr/>
          <p:nvPr/>
        </p:nvSpPr>
        <p:spPr>
          <a:xfrm>
            <a:off x="20426399" y="2335154"/>
            <a:ext cx="9286940" cy="7643866"/>
          </a:xfrm>
          <a:prstGeom prst="roundRect">
            <a:avLst/>
          </a:prstGeom>
          <a:ln/>
        </p:spPr>
        <p:style>
          <a:lnRef idx="1">
            <a:schemeClr val="accent5"/>
          </a:lnRef>
          <a:fillRef idx="3">
            <a:schemeClr val="accent5"/>
          </a:fillRef>
          <a:effectRef idx="2">
            <a:schemeClr val="accent5"/>
          </a:effectRef>
          <a:fontRef idx="minor">
            <a:schemeClr val="lt1"/>
          </a:fontRef>
        </p:style>
        <p:txBody>
          <a:bodyPr anchor="ctr"/>
          <a:lstStyle/>
          <a:p>
            <a:pPr algn="ctr" defTabSz="2952323" fontAlgn="auto">
              <a:spcBef>
                <a:spcPts val="0"/>
              </a:spcBef>
              <a:spcAft>
                <a:spcPts val="0"/>
              </a:spcAft>
              <a:defRPr/>
            </a:pPr>
            <a:endParaRPr lang="en-GB" dirty="0">
              <a:solidFill>
                <a:srgbClr val="960000"/>
              </a:solidFill>
            </a:endParaRPr>
          </a:p>
        </p:txBody>
      </p:sp>
      <p:sp>
        <p:nvSpPr>
          <p:cNvPr id="35" name="TextBox 136"/>
          <p:cNvSpPr txBox="1">
            <a:spLocks noChangeArrowheads="1"/>
          </p:cNvSpPr>
          <p:nvPr/>
        </p:nvSpPr>
        <p:spPr bwMode="auto">
          <a:xfrm>
            <a:off x="20783589" y="2978096"/>
            <a:ext cx="8358245" cy="2862322"/>
          </a:xfrm>
          <a:prstGeom prst="rect">
            <a:avLst/>
          </a:prstGeom>
          <a:noFill/>
          <a:ln w="9525">
            <a:noFill/>
            <a:miter lim="800000"/>
            <a:headEnd/>
            <a:tailEnd/>
          </a:ln>
        </p:spPr>
        <p:txBody>
          <a:bodyPr wrap="square">
            <a:spAutoFit/>
          </a:bodyPr>
          <a:lstStyle/>
          <a:p>
            <a:r>
              <a:rPr lang="en-GB" sz="2000" dirty="0" smtClean="0">
                <a:solidFill>
                  <a:schemeClr val="bg1"/>
                </a:solidFill>
                <a:latin typeface="Calibri" pitchFamily="34" charset="0"/>
              </a:rPr>
              <a:t>The analysis suggests that the cost of fuel necessary to meet the demands of household electricity consumers rose by £1.2bn between 2003 and 2006, from £1.82bn to £3.02bn. Of this increase, gas accounted for the largest single share at 40% (£581mn), with coal the next largest contributor at 19% (£224mn). In total fuel costs accounted for 25% of the £7.37bn spent by household consumers on electricity in 2003 and the same proportion of the £12.03bn spent in 2006. They therefore accounted for a quarter of the extra £4.66bn spent by consumers on electricity in 2006 compared with 2003 as the table below shows.</a:t>
            </a:r>
          </a:p>
        </p:txBody>
      </p:sp>
      <p:sp>
        <p:nvSpPr>
          <p:cNvPr id="36" name="TextBox 35"/>
          <p:cNvSpPr txBox="1"/>
          <p:nvPr/>
        </p:nvSpPr>
        <p:spPr>
          <a:xfrm>
            <a:off x="22569539" y="2335154"/>
            <a:ext cx="5105500" cy="646331"/>
          </a:xfrm>
          <a:prstGeom prst="rect">
            <a:avLst/>
          </a:prstGeom>
          <a:noFill/>
        </p:spPr>
        <p:txBody>
          <a:bodyPr wrap="none">
            <a:spAutoFit/>
          </a:bodyPr>
          <a:lstStyle/>
          <a:p>
            <a:pPr>
              <a:defRPr/>
            </a:pPr>
            <a:r>
              <a:rPr lang="en-GB" sz="3600" b="1" dirty="0" smtClean="0">
                <a:effectLst>
                  <a:outerShdw blurRad="38100" dist="38100" dir="2700000" algn="tl">
                    <a:srgbClr val="C0C0C0"/>
                  </a:outerShdw>
                </a:effectLst>
                <a:latin typeface="Calibri" pitchFamily="34" charset="0"/>
              </a:rPr>
              <a:t>Expenditure on Electricity</a:t>
            </a:r>
            <a:endParaRPr lang="en-GB" sz="3600" b="1" dirty="0">
              <a:effectLst>
                <a:outerShdw blurRad="38100" dist="38100" dir="2700000" algn="tl">
                  <a:srgbClr val="C0C0C0"/>
                </a:outerShdw>
              </a:effectLst>
              <a:latin typeface="Calibri" pitchFamily="34" charset="0"/>
            </a:endParaRPr>
          </a:p>
        </p:txBody>
      </p:sp>
      <p:graphicFrame>
        <p:nvGraphicFramePr>
          <p:cNvPr id="37" name="Table 36"/>
          <p:cNvGraphicFramePr>
            <a:graphicFrameLocks noGrp="1"/>
          </p:cNvGraphicFramePr>
          <p:nvPr/>
        </p:nvGraphicFramePr>
        <p:xfrm>
          <a:off x="21855159" y="6049930"/>
          <a:ext cx="5929356" cy="3265170"/>
        </p:xfrm>
        <a:graphic>
          <a:graphicData uri="http://schemas.openxmlformats.org/drawingml/2006/table">
            <a:tbl>
              <a:tblPr>
                <a:tableStyleId>{FABFCF23-3B69-468F-B69F-88F6DE6A72F2}</a:tableStyleId>
              </a:tblPr>
              <a:tblGrid>
                <a:gridCol w="1482339"/>
                <a:gridCol w="1482339"/>
                <a:gridCol w="1482339"/>
                <a:gridCol w="1482339"/>
              </a:tblGrid>
              <a:tr h="190500">
                <a:tc>
                  <a:txBody>
                    <a:bodyPr/>
                    <a:lstStyle/>
                    <a:p>
                      <a:pPr algn="ctr" fontAlgn="b"/>
                      <a:r>
                        <a:rPr lang="en-GB" sz="1600" b="1" i="1" u="none" strike="noStrike" dirty="0"/>
                        <a:t>(£mn)</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1" i="1" u="none" strike="noStrike" dirty="0"/>
                        <a:t>2003</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1" i="1" u="none" strike="noStrike" dirty="0"/>
                        <a:t>2006</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1" i="1" u="none" strike="noStrike" dirty="0"/>
                        <a:t>Change</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a:t>Total spend by </a:t>
                      </a:r>
                      <a:r>
                        <a:rPr lang="en-GB" sz="1600" b="0" i="1" u="none" strike="noStrike" dirty="0" smtClean="0"/>
                        <a:t>households</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7733</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12007</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4274</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gridSpan="3">
                  <a:txBody>
                    <a:bodyPr/>
                    <a:lstStyle/>
                    <a:p>
                      <a:pPr algn="l" fontAlgn="b"/>
                      <a:r>
                        <a:rPr lang="en-GB" sz="1600" i="1" u="none" strike="noStrike" dirty="0"/>
                        <a:t>Supply chain costs - fuel</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hMerge="1">
                  <a:txBody>
                    <a:bodyPr/>
                    <a:lstStyle/>
                    <a:p>
                      <a:endParaRPr lang="en-GB"/>
                    </a:p>
                  </a:txBody>
                  <a:tcPr/>
                </a:tc>
                <a:tc hMerge="1">
                  <a:txBody>
                    <a:bodyPr/>
                    <a:lstStyle/>
                    <a:p>
                      <a:endParaRPr lang="en-GB"/>
                    </a:p>
                  </a:txBody>
                  <a:tcPr/>
                </a:tc>
                <a:tc>
                  <a:txBody>
                    <a:bodyPr/>
                    <a:lstStyle/>
                    <a:p>
                      <a:pPr algn="ctr" fontAlgn="b"/>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a:t>Gas</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698</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1279</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581</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a:t>Coal</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457</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681</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224</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a:t>Oil</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37</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105</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67</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a:t>Nuclear-operating</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486</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596</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110</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a:t>Carbon</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0</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131</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131</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a:t>Balancing services</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138</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228</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a:t>90</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1" u="sng" strike="noStrike" dirty="0"/>
                        <a:t>Total fuel costs</a:t>
                      </a:r>
                      <a:endParaRPr lang="en-GB" sz="1600" b="1" i="0" u="sng"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sng" strike="noStrike" dirty="0"/>
                        <a:t>1815</a:t>
                      </a:r>
                      <a:endParaRPr lang="en-GB" sz="1600" b="0" i="0" u="sng"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sng" strike="noStrike" dirty="0"/>
                        <a:t>3020</a:t>
                      </a:r>
                      <a:endParaRPr lang="en-GB" sz="1600" b="0" i="0" u="sng"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sng" strike="noStrike" dirty="0"/>
                        <a:t>1204</a:t>
                      </a:r>
                      <a:endParaRPr lang="en-GB" sz="1600" b="0" i="0" u="sng" strike="noStrike" dirty="0">
                        <a:solidFill>
                          <a:srgbClr val="000000"/>
                        </a:solidFill>
                        <a:latin typeface="Calibri"/>
                      </a:endParaRPr>
                    </a:p>
                  </a:txBody>
                  <a:tcPr marL="9525" marR="9525" marT="9525" marB="0" anchor="ctr">
                    <a:solidFill>
                      <a:schemeClr val="accent5">
                        <a:lumMod val="40000"/>
                        <a:lumOff val="60000"/>
                      </a:schemeClr>
                    </a:solidFill>
                  </a:tcPr>
                </a:tc>
              </a:tr>
            </a:tbl>
          </a:graphicData>
        </a:graphic>
      </p:graphicFrame>
      <p:sp>
        <p:nvSpPr>
          <p:cNvPr id="39" name="Rounded Rectangle 38"/>
          <p:cNvSpPr/>
          <p:nvPr/>
        </p:nvSpPr>
        <p:spPr>
          <a:xfrm>
            <a:off x="10996583" y="13122292"/>
            <a:ext cx="8786874" cy="6215106"/>
          </a:xfrm>
          <a:prstGeom prst="roundRect">
            <a:avLst/>
          </a:prstGeom>
          <a:ln/>
        </p:spPr>
        <p:style>
          <a:lnRef idx="1">
            <a:schemeClr val="accent5"/>
          </a:lnRef>
          <a:fillRef idx="3">
            <a:schemeClr val="accent5"/>
          </a:fillRef>
          <a:effectRef idx="2">
            <a:schemeClr val="accent5"/>
          </a:effectRef>
          <a:fontRef idx="minor">
            <a:schemeClr val="lt1"/>
          </a:fontRef>
        </p:style>
        <p:txBody>
          <a:bodyPr anchor="ctr"/>
          <a:lstStyle/>
          <a:p>
            <a:pPr algn="ctr" defTabSz="2952323" fontAlgn="auto">
              <a:spcBef>
                <a:spcPts val="0"/>
              </a:spcBef>
              <a:spcAft>
                <a:spcPts val="0"/>
              </a:spcAft>
              <a:defRPr/>
            </a:pPr>
            <a:endParaRPr lang="en-GB" dirty="0">
              <a:solidFill>
                <a:srgbClr val="960000"/>
              </a:solidFill>
            </a:endParaRPr>
          </a:p>
        </p:txBody>
      </p:sp>
      <p:graphicFrame>
        <p:nvGraphicFramePr>
          <p:cNvPr id="38" name="Table 37"/>
          <p:cNvGraphicFramePr>
            <a:graphicFrameLocks noGrp="1"/>
          </p:cNvGraphicFramePr>
          <p:nvPr/>
        </p:nvGraphicFramePr>
        <p:xfrm>
          <a:off x="12139591" y="14582497"/>
          <a:ext cx="5929355" cy="1754505"/>
        </p:xfrm>
        <a:graphic>
          <a:graphicData uri="http://schemas.openxmlformats.org/drawingml/2006/table">
            <a:tbl>
              <a:tblPr>
                <a:tableStyleId>{FABFCF23-3B69-468F-B69F-88F6DE6A72F2}</a:tableStyleId>
              </a:tblPr>
              <a:tblGrid>
                <a:gridCol w="1185871"/>
                <a:gridCol w="1185871"/>
                <a:gridCol w="1185871"/>
                <a:gridCol w="1185871"/>
                <a:gridCol w="1185871"/>
              </a:tblGrid>
              <a:tr h="190500">
                <a:tc>
                  <a:txBody>
                    <a:bodyPr/>
                    <a:lstStyle/>
                    <a:p>
                      <a:pPr algn="ctr" fontAlgn="b"/>
                      <a:r>
                        <a:rPr lang="en-GB" sz="1600" b="1" i="1" u="none" strike="noStrike" dirty="0" smtClean="0">
                          <a:solidFill>
                            <a:srgbClr val="000000"/>
                          </a:solidFill>
                          <a:latin typeface="Calibri"/>
                        </a:rPr>
                        <a:t>(£mn)</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1" i="1" u="none" strike="noStrike" dirty="0" smtClean="0"/>
                        <a:t>2003</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1" i="1" u="none" strike="noStrike" dirty="0" smtClean="0"/>
                        <a:t>2006</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1" i="1" u="none" strike="noStrike" dirty="0" smtClean="0"/>
                        <a:t>Change</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1" i="1" u="none" strike="noStrike" dirty="0" smtClean="0"/>
                        <a:t>Share of change (%)</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smtClean="0"/>
                        <a:t>Fuel costs</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2576</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5916</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3341</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85</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smtClean="0">
                          <a:solidFill>
                            <a:srgbClr val="000000"/>
                          </a:solidFill>
                          <a:latin typeface="Calibri"/>
                        </a:rPr>
                        <a:t>Other</a:t>
                      </a:r>
                      <a:r>
                        <a:rPr lang="en-GB" sz="1600" b="0" i="1" u="none" strike="noStrike" baseline="0" dirty="0" smtClean="0">
                          <a:solidFill>
                            <a:srgbClr val="000000"/>
                          </a:solidFill>
                          <a:latin typeface="Calibri"/>
                        </a:rPr>
                        <a:t> costs</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3508</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3880</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372</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9</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smtClean="0">
                          <a:solidFill>
                            <a:srgbClr val="000000"/>
                          </a:solidFill>
                          <a:latin typeface="Calibri"/>
                        </a:rPr>
                        <a:t>Residual</a:t>
                      </a:r>
                      <a:r>
                        <a:rPr lang="en-GB" sz="1600" b="0" i="1" u="none" strike="noStrike" baseline="0" dirty="0" smtClean="0">
                          <a:solidFill>
                            <a:srgbClr val="000000"/>
                          </a:solidFill>
                          <a:latin typeface="Calibri"/>
                        </a:rPr>
                        <a:t> </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448</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688</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240</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6</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smtClean="0">
                          <a:solidFill>
                            <a:srgbClr val="000000"/>
                          </a:solidFill>
                          <a:latin typeface="Calibri"/>
                        </a:rPr>
                        <a:t>Reported</a:t>
                      </a:r>
                      <a:r>
                        <a:rPr lang="en-GB" sz="1600" b="0" i="1" u="none" strike="noStrike" baseline="0" dirty="0" smtClean="0">
                          <a:solidFill>
                            <a:srgbClr val="000000"/>
                          </a:solidFill>
                          <a:latin typeface="Calibri"/>
                        </a:rPr>
                        <a:t> expenditure</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6531</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10484</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3953</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100</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bl>
          </a:graphicData>
        </a:graphic>
      </p:graphicFrame>
      <p:sp>
        <p:nvSpPr>
          <p:cNvPr id="40" name="TextBox 39"/>
          <p:cNvSpPr txBox="1"/>
          <p:nvPr/>
        </p:nvSpPr>
        <p:spPr>
          <a:xfrm>
            <a:off x="11353773" y="13336606"/>
            <a:ext cx="8286808" cy="954107"/>
          </a:xfrm>
          <a:prstGeom prst="rect">
            <a:avLst/>
          </a:prstGeom>
          <a:noFill/>
        </p:spPr>
        <p:txBody>
          <a:bodyPr wrap="square">
            <a:spAutoFit/>
          </a:bodyPr>
          <a:lstStyle/>
          <a:p>
            <a:pPr algn="ctr">
              <a:defRPr/>
            </a:pPr>
            <a:r>
              <a:rPr lang="en-GB" sz="2800" b="1" dirty="0" smtClean="0">
                <a:effectLst>
                  <a:outerShdw blurRad="38100" dist="38100" dir="2700000" algn="tl">
                    <a:srgbClr val="C0C0C0"/>
                  </a:outerShdw>
                </a:effectLst>
                <a:latin typeface="Calibri" pitchFamily="34" charset="0"/>
              </a:rPr>
              <a:t>Trends in key cost components of gas to householders 2003 and 2006 (£mn)</a:t>
            </a:r>
            <a:endParaRPr lang="en-GB" sz="2800" b="1" dirty="0">
              <a:effectLst>
                <a:outerShdw blurRad="38100" dist="38100" dir="2700000" algn="tl">
                  <a:srgbClr val="C0C0C0"/>
                </a:outerShdw>
              </a:effectLst>
              <a:latin typeface="Calibri" pitchFamily="34" charset="0"/>
            </a:endParaRPr>
          </a:p>
        </p:txBody>
      </p:sp>
      <p:graphicFrame>
        <p:nvGraphicFramePr>
          <p:cNvPr id="42" name="Chart 41"/>
          <p:cNvGraphicFramePr/>
          <p:nvPr/>
        </p:nvGraphicFramePr>
        <p:xfrm>
          <a:off x="11996715" y="16337002"/>
          <a:ext cx="6791662" cy="3286148"/>
        </p:xfrm>
        <a:graphic>
          <a:graphicData uri="http://schemas.openxmlformats.org/drawingml/2006/chart">
            <c:chart xmlns:c="http://schemas.openxmlformats.org/drawingml/2006/chart" xmlns:r="http://schemas.openxmlformats.org/officeDocument/2006/relationships" r:id="rId5"/>
          </a:graphicData>
        </a:graphic>
      </p:graphicFrame>
      <p:sp>
        <p:nvSpPr>
          <p:cNvPr id="43" name="Rounded Rectangle 42"/>
          <p:cNvSpPr/>
          <p:nvPr/>
        </p:nvSpPr>
        <p:spPr>
          <a:xfrm>
            <a:off x="20497837" y="10193334"/>
            <a:ext cx="9215502" cy="9144064"/>
          </a:xfrm>
          <a:prstGeom prst="roundRect">
            <a:avLst/>
          </a:prstGeom>
          <a:ln/>
        </p:spPr>
        <p:style>
          <a:lnRef idx="1">
            <a:schemeClr val="accent5"/>
          </a:lnRef>
          <a:fillRef idx="3">
            <a:schemeClr val="accent5"/>
          </a:fillRef>
          <a:effectRef idx="2">
            <a:schemeClr val="accent5"/>
          </a:effectRef>
          <a:fontRef idx="minor">
            <a:schemeClr val="lt1"/>
          </a:fontRef>
        </p:style>
        <p:txBody>
          <a:bodyPr anchor="ctr"/>
          <a:lstStyle/>
          <a:p>
            <a:pPr algn="ctr" defTabSz="2952323" fontAlgn="auto">
              <a:spcBef>
                <a:spcPts val="0"/>
              </a:spcBef>
              <a:spcAft>
                <a:spcPts val="0"/>
              </a:spcAft>
              <a:defRPr/>
            </a:pPr>
            <a:endParaRPr lang="en-GB" dirty="0">
              <a:solidFill>
                <a:srgbClr val="960000"/>
              </a:solidFill>
            </a:endParaRPr>
          </a:p>
        </p:txBody>
      </p:sp>
      <p:sp>
        <p:nvSpPr>
          <p:cNvPr id="45" name="TextBox 44"/>
          <p:cNvSpPr txBox="1"/>
          <p:nvPr/>
        </p:nvSpPr>
        <p:spPr>
          <a:xfrm>
            <a:off x="20926465" y="10382235"/>
            <a:ext cx="8286808" cy="954107"/>
          </a:xfrm>
          <a:prstGeom prst="rect">
            <a:avLst/>
          </a:prstGeom>
          <a:noFill/>
        </p:spPr>
        <p:txBody>
          <a:bodyPr wrap="square">
            <a:spAutoFit/>
          </a:bodyPr>
          <a:lstStyle/>
          <a:p>
            <a:pPr algn="ctr">
              <a:defRPr/>
            </a:pPr>
            <a:r>
              <a:rPr lang="en-GB" sz="2800" b="1" dirty="0" smtClean="0">
                <a:effectLst>
                  <a:outerShdw blurRad="38100" dist="38100" dir="2700000" algn="tl">
                    <a:srgbClr val="C0C0C0"/>
                  </a:outerShdw>
                </a:effectLst>
                <a:latin typeface="Calibri" pitchFamily="34" charset="0"/>
              </a:rPr>
              <a:t>Trends in key cost components of electricity to householders 2003 and 2006 (£mn)</a:t>
            </a:r>
            <a:endParaRPr lang="en-GB" sz="2800" b="1" dirty="0">
              <a:effectLst>
                <a:outerShdw blurRad="38100" dist="38100" dir="2700000" algn="tl">
                  <a:srgbClr val="C0C0C0"/>
                </a:outerShdw>
              </a:effectLst>
              <a:latin typeface="Calibri" pitchFamily="34" charset="0"/>
            </a:endParaRPr>
          </a:p>
        </p:txBody>
      </p:sp>
      <p:graphicFrame>
        <p:nvGraphicFramePr>
          <p:cNvPr id="46" name="Table 45"/>
          <p:cNvGraphicFramePr>
            <a:graphicFrameLocks noGrp="1"/>
          </p:cNvGraphicFramePr>
          <p:nvPr/>
        </p:nvGraphicFramePr>
        <p:xfrm>
          <a:off x="21998035" y="11550656"/>
          <a:ext cx="5929355" cy="2007870"/>
        </p:xfrm>
        <a:graphic>
          <a:graphicData uri="http://schemas.openxmlformats.org/drawingml/2006/table">
            <a:tbl>
              <a:tblPr>
                <a:tableStyleId>{FABFCF23-3B69-468F-B69F-88F6DE6A72F2}</a:tableStyleId>
              </a:tblPr>
              <a:tblGrid>
                <a:gridCol w="1185871"/>
                <a:gridCol w="1185871"/>
                <a:gridCol w="1185871"/>
                <a:gridCol w="1185871"/>
                <a:gridCol w="1185871"/>
              </a:tblGrid>
              <a:tr h="190500">
                <a:tc>
                  <a:txBody>
                    <a:bodyPr/>
                    <a:lstStyle/>
                    <a:p>
                      <a:pPr algn="ctr" fontAlgn="b"/>
                      <a:r>
                        <a:rPr lang="en-GB" sz="1600" b="1" i="1" u="none" strike="noStrike" dirty="0" smtClean="0">
                          <a:solidFill>
                            <a:srgbClr val="000000"/>
                          </a:solidFill>
                          <a:latin typeface="Calibri"/>
                        </a:rPr>
                        <a:t>(£mn)</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1" i="1" u="none" strike="noStrike" dirty="0" smtClean="0"/>
                        <a:t>2003</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1" i="1" u="none" strike="noStrike" dirty="0" smtClean="0"/>
                        <a:t>2006</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1" i="1" u="none" strike="noStrike" dirty="0" smtClean="0"/>
                        <a:t>Change</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1" i="1" u="none" strike="noStrike" dirty="0" smtClean="0"/>
                        <a:t>Share of change (%)</a:t>
                      </a:r>
                      <a:endParaRPr lang="en-GB" sz="1600" b="1" i="1"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smtClean="0"/>
                        <a:t>Fuel costs</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1815</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3020</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1204</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28</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smtClean="0">
                          <a:solidFill>
                            <a:srgbClr val="000000"/>
                          </a:solidFill>
                          <a:latin typeface="Calibri"/>
                        </a:rPr>
                        <a:t>Other</a:t>
                      </a:r>
                      <a:r>
                        <a:rPr lang="en-GB" sz="1600" b="0" i="1" u="none" strike="noStrike" baseline="0" dirty="0" smtClean="0">
                          <a:solidFill>
                            <a:srgbClr val="000000"/>
                          </a:solidFill>
                          <a:latin typeface="Calibri"/>
                        </a:rPr>
                        <a:t> costs</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4341</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5369</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1028</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24</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smtClean="0">
                          <a:solidFill>
                            <a:srgbClr val="000000"/>
                          </a:solidFill>
                          <a:latin typeface="Calibri"/>
                        </a:rPr>
                        <a:t>Profits</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0" i="0" u="none" strike="noStrike" dirty="0" smtClean="0">
                          <a:solidFill>
                            <a:srgbClr val="000000"/>
                          </a:solidFill>
                          <a:latin typeface="Calibri"/>
                        </a:rPr>
                        <a:t>557</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0" i="0" u="none" strike="noStrike" dirty="0" smtClean="0">
                          <a:solidFill>
                            <a:srgbClr val="000000"/>
                          </a:solidFill>
                          <a:latin typeface="Calibri"/>
                        </a:rPr>
                        <a:t>2635</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0" i="0" u="none" strike="noStrike" dirty="0" smtClean="0">
                          <a:solidFill>
                            <a:srgbClr val="000000"/>
                          </a:solidFill>
                          <a:latin typeface="Calibri"/>
                        </a:rPr>
                        <a:t>2079</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b="0" i="0" u="none" strike="noStrike" dirty="0" smtClean="0">
                          <a:solidFill>
                            <a:srgbClr val="000000"/>
                          </a:solidFill>
                          <a:latin typeface="Calibri"/>
                        </a:rPr>
                        <a:t>49</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smtClean="0">
                          <a:solidFill>
                            <a:srgbClr val="000000"/>
                          </a:solidFill>
                          <a:latin typeface="Calibri"/>
                        </a:rPr>
                        <a:t>Residual</a:t>
                      </a:r>
                      <a:r>
                        <a:rPr lang="en-GB" sz="1600" b="0" i="1" u="none" strike="noStrike" baseline="0" dirty="0" smtClean="0">
                          <a:solidFill>
                            <a:srgbClr val="000000"/>
                          </a:solidFill>
                          <a:latin typeface="Calibri"/>
                        </a:rPr>
                        <a:t> </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1020</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983</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-37</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-1</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r h="190500">
                <a:tc>
                  <a:txBody>
                    <a:bodyPr/>
                    <a:lstStyle/>
                    <a:p>
                      <a:pPr algn="ctr" fontAlgn="b"/>
                      <a:r>
                        <a:rPr lang="en-GB" sz="1600" b="0" i="1" u="none" strike="noStrike" dirty="0" smtClean="0">
                          <a:solidFill>
                            <a:srgbClr val="000000"/>
                          </a:solidFill>
                          <a:latin typeface="Calibri"/>
                        </a:rPr>
                        <a:t>Reported</a:t>
                      </a:r>
                      <a:r>
                        <a:rPr lang="en-GB" sz="1600" b="0" i="1" u="none" strike="noStrike" baseline="0" dirty="0" smtClean="0">
                          <a:solidFill>
                            <a:srgbClr val="000000"/>
                          </a:solidFill>
                          <a:latin typeface="Calibri"/>
                        </a:rPr>
                        <a:t> expenditure</a:t>
                      </a:r>
                      <a:endParaRPr lang="en-GB" sz="1600" b="0" i="1"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7733</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12007</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4274</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c>
                  <a:txBody>
                    <a:bodyPr/>
                    <a:lstStyle/>
                    <a:p>
                      <a:pPr algn="ctr" fontAlgn="b"/>
                      <a:r>
                        <a:rPr lang="en-GB" sz="1600" u="none" strike="noStrike" dirty="0" smtClean="0"/>
                        <a:t>100</a:t>
                      </a:r>
                      <a:endParaRPr lang="en-GB" sz="1600" b="0" i="0" u="none" strike="noStrike" dirty="0">
                        <a:solidFill>
                          <a:srgbClr val="000000"/>
                        </a:solidFill>
                        <a:latin typeface="Calibri"/>
                      </a:endParaRPr>
                    </a:p>
                  </a:txBody>
                  <a:tcPr marL="9525" marR="9525" marT="9525" marB="0" anchor="ctr">
                    <a:solidFill>
                      <a:schemeClr val="accent5">
                        <a:lumMod val="40000"/>
                        <a:lumOff val="60000"/>
                      </a:schemeClr>
                    </a:solidFill>
                  </a:tcPr>
                </a:tc>
              </a:tr>
            </a:tbl>
          </a:graphicData>
        </a:graphic>
      </p:graphicFrame>
      <p:graphicFrame>
        <p:nvGraphicFramePr>
          <p:cNvPr id="47" name="Chart 46"/>
          <p:cNvGraphicFramePr/>
          <p:nvPr/>
        </p:nvGraphicFramePr>
        <p:xfrm>
          <a:off x="21998035" y="13836672"/>
          <a:ext cx="5929354" cy="5214974"/>
        </p:xfrm>
        <a:graphic>
          <a:graphicData uri="http://schemas.openxmlformats.org/drawingml/2006/chart">
            <c:chart xmlns:c="http://schemas.openxmlformats.org/drawingml/2006/chart" xmlns:r="http://schemas.openxmlformats.org/officeDocument/2006/relationships" r:id="rId6"/>
          </a:graphicData>
        </a:graphic>
      </p:graphicFrame>
      <p:pic>
        <p:nvPicPr>
          <p:cNvPr id="1026" name="Picture 2" descr="C:\Documents and Settings\ecugeb\Desktop\the_warwick_uni_white.gif"/>
          <p:cNvPicPr>
            <a:picLocks noChangeAspect="1" noChangeArrowheads="1"/>
          </p:cNvPicPr>
          <p:nvPr/>
        </p:nvPicPr>
        <p:blipFill>
          <a:blip r:embed="rId7"/>
          <a:srcRect/>
          <a:stretch>
            <a:fillRect/>
          </a:stretch>
        </p:blipFill>
        <p:spPr bwMode="auto">
          <a:xfrm>
            <a:off x="24998431" y="19480274"/>
            <a:ext cx="4429156" cy="172182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519</TotalTime>
  <Words>981</Words>
  <Application>Microsoft Office PowerPoint</Application>
  <PresentationFormat>Custom</PresentationFormat>
  <Paragraphs>179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Danny Allwood</dc:creator>
  <cp:lastModifiedBy>IT Services</cp:lastModifiedBy>
  <cp:revision>93</cp:revision>
  <dcterms:created xsi:type="dcterms:W3CDTF">2007-09-19T23:39:03Z</dcterms:created>
  <dcterms:modified xsi:type="dcterms:W3CDTF">2008-10-16T13:55:08Z</dcterms:modified>
</cp:coreProperties>
</file>