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xlsx" ContentType="application/vnd.openxmlformats-officedocument.spreadsheetml.sheet"/>
  <Override PartName="/ppt/charts/chart3.xml" ContentType="application/vnd.openxmlformats-officedocument.drawingml.chart+xml"/>
  <Override PartName="/ppt/charts/chart4.xml" ContentType="application/vnd.openxmlformats-officedocument.drawingml.chart+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Lst>
  <p:sldSz cx="21386800" cy="30279975"/>
  <p:notesSz cx="6858000" cy="9144000"/>
  <p:defaultTextStyle>
    <a:defPPr>
      <a:defRPr lang="en-US"/>
    </a:defPPr>
    <a:lvl1pPr marL="0" algn="l" defTabSz="2952323" rtl="0" eaLnBrk="1" latinLnBrk="0" hangingPunct="1">
      <a:defRPr sz="5800" kern="1200">
        <a:solidFill>
          <a:schemeClr val="tx1"/>
        </a:solidFill>
        <a:latin typeface="+mn-lt"/>
        <a:ea typeface="+mn-ea"/>
        <a:cs typeface="+mn-cs"/>
      </a:defRPr>
    </a:lvl1pPr>
    <a:lvl2pPr marL="1476162" algn="l" defTabSz="2952323" rtl="0" eaLnBrk="1" latinLnBrk="0" hangingPunct="1">
      <a:defRPr sz="5800" kern="1200">
        <a:solidFill>
          <a:schemeClr val="tx1"/>
        </a:solidFill>
        <a:latin typeface="+mn-lt"/>
        <a:ea typeface="+mn-ea"/>
        <a:cs typeface="+mn-cs"/>
      </a:defRPr>
    </a:lvl2pPr>
    <a:lvl3pPr marL="2952323" algn="l" defTabSz="2952323" rtl="0" eaLnBrk="1" latinLnBrk="0" hangingPunct="1">
      <a:defRPr sz="5800" kern="1200">
        <a:solidFill>
          <a:schemeClr val="tx1"/>
        </a:solidFill>
        <a:latin typeface="+mn-lt"/>
        <a:ea typeface="+mn-ea"/>
        <a:cs typeface="+mn-cs"/>
      </a:defRPr>
    </a:lvl3pPr>
    <a:lvl4pPr marL="4428485" algn="l" defTabSz="2952323" rtl="0" eaLnBrk="1" latinLnBrk="0" hangingPunct="1">
      <a:defRPr sz="5800" kern="1200">
        <a:solidFill>
          <a:schemeClr val="tx1"/>
        </a:solidFill>
        <a:latin typeface="+mn-lt"/>
        <a:ea typeface="+mn-ea"/>
        <a:cs typeface="+mn-cs"/>
      </a:defRPr>
    </a:lvl4pPr>
    <a:lvl5pPr marL="5904647" algn="l" defTabSz="2952323" rtl="0" eaLnBrk="1" latinLnBrk="0" hangingPunct="1">
      <a:defRPr sz="5800" kern="1200">
        <a:solidFill>
          <a:schemeClr val="tx1"/>
        </a:solidFill>
        <a:latin typeface="+mn-lt"/>
        <a:ea typeface="+mn-ea"/>
        <a:cs typeface="+mn-cs"/>
      </a:defRPr>
    </a:lvl5pPr>
    <a:lvl6pPr marL="7380808" algn="l" defTabSz="2952323" rtl="0" eaLnBrk="1" latinLnBrk="0" hangingPunct="1">
      <a:defRPr sz="5800" kern="1200">
        <a:solidFill>
          <a:schemeClr val="tx1"/>
        </a:solidFill>
        <a:latin typeface="+mn-lt"/>
        <a:ea typeface="+mn-ea"/>
        <a:cs typeface="+mn-cs"/>
      </a:defRPr>
    </a:lvl6pPr>
    <a:lvl7pPr marL="8856970" algn="l" defTabSz="2952323" rtl="0" eaLnBrk="1" latinLnBrk="0" hangingPunct="1">
      <a:defRPr sz="5800" kern="1200">
        <a:solidFill>
          <a:schemeClr val="tx1"/>
        </a:solidFill>
        <a:latin typeface="+mn-lt"/>
        <a:ea typeface="+mn-ea"/>
        <a:cs typeface="+mn-cs"/>
      </a:defRPr>
    </a:lvl7pPr>
    <a:lvl8pPr marL="10333131" algn="l" defTabSz="2952323" rtl="0" eaLnBrk="1" latinLnBrk="0" hangingPunct="1">
      <a:defRPr sz="5800" kern="1200">
        <a:solidFill>
          <a:schemeClr val="tx1"/>
        </a:solidFill>
        <a:latin typeface="+mn-lt"/>
        <a:ea typeface="+mn-ea"/>
        <a:cs typeface="+mn-cs"/>
      </a:defRPr>
    </a:lvl8pPr>
    <a:lvl9pPr marL="11809293" algn="l" defTabSz="2952323" rtl="0" eaLnBrk="1" latinLnBrk="0" hangingPunct="1">
      <a:defRPr sz="5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6A6A6"/>
    <a:srgbClr val="B2BF0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50" d="100"/>
          <a:sy n="50" d="100"/>
        </p:scale>
        <p:origin x="-1584" y="5160"/>
      </p:cViewPr>
      <p:guideLst>
        <p:guide orient="horz" pos="9537"/>
        <p:guide pos="6736"/>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Worksheet3.xlsx"/></Relationships>
</file>

<file path=ppt/charts/_rels/chart4.xml.rels><?xml version="1.0" encoding="UTF-8" standalone="yes"?>
<Relationships xmlns="http://schemas.openxmlformats.org/package/2006/relationships"><Relationship Id="rId1" Type="http://schemas.openxmlformats.org/officeDocument/2006/relationships/oleObject" Target="file:///C:\Users\Carl%20Hartelius\Desktop\overall.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GB"/>
  <c:style val="18"/>
  <c:chart>
    <c:title>
      <c:tx>
        <c:rich>
          <a:bodyPr/>
          <a:lstStyle/>
          <a:p>
            <a:pPr>
              <a:defRPr/>
            </a:pPr>
            <a:r>
              <a:rPr lang="en-US"/>
              <a:t>UBTF plasmid</a:t>
            </a:r>
          </a:p>
        </c:rich>
      </c:tx>
      <c:layout>
        <c:manualLayout>
          <c:xMode val="edge"/>
          <c:yMode val="edge"/>
          <c:x val="0.11979884172530642"/>
          <c:y val="3.5413030398020358E-2"/>
        </c:manualLayout>
      </c:layout>
    </c:title>
    <c:plotArea>
      <c:layout/>
      <c:doughnutChart>
        <c:varyColors val="1"/>
        <c:ser>
          <c:idx val="0"/>
          <c:order val="0"/>
          <c:tx>
            <c:strRef>
              <c:f>Sheet1!$B$1</c:f>
              <c:strCache>
                <c:ptCount val="1"/>
                <c:pt idx="0">
                  <c:v>Gene length</c:v>
                </c:pt>
              </c:strCache>
            </c:strRef>
          </c:tx>
          <c:dPt>
            <c:idx val="0"/>
            <c:spPr>
              <a:gradFill rotWithShape="1">
                <a:gsLst>
                  <a:gs pos="0">
                    <a:schemeClr val="accent5">
                      <a:tint val="98000"/>
                      <a:shade val="25000"/>
                      <a:satMod val="250000"/>
                    </a:schemeClr>
                  </a:gs>
                  <a:gs pos="68000">
                    <a:schemeClr val="accent5">
                      <a:tint val="86000"/>
                      <a:satMod val="115000"/>
                    </a:schemeClr>
                  </a:gs>
                  <a:gs pos="100000">
                    <a:schemeClr val="accent5">
                      <a:tint val="50000"/>
                      <a:satMod val="150000"/>
                    </a:schemeClr>
                  </a:gs>
                </a:gsLst>
                <a:path path="circle">
                  <a:fillToRect l="50000" t="130000" r="50000" b="-30000"/>
                </a:path>
              </a:gradFill>
              <a:ln w="9525" cap="flat" cmpd="sng" algn="ctr">
                <a:solidFill>
                  <a:schemeClr val="accent5">
                    <a:shade val="50000"/>
                    <a:satMod val="103000"/>
                  </a:schemeClr>
                </a:solidFill>
                <a:prstDash val="solid"/>
              </a:ln>
              <a:effectLst>
                <a:outerShdw blurRad="57150" dist="38100" dir="5400000" algn="ctr" rotWithShape="0">
                  <a:schemeClr val="accent5">
                    <a:shade val="9000"/>
                    <a:satMod val="105000"/>
                    <a:alpha val="48000"/>
                  </a:schemeClr>
                </a:outerShdw>
              </a:effectLst>
            </c:spPr>
          </c:dPt>
          <c:cat>
            <c:strRef>
              <c:f>Sheet1!$A$2:$A$4</c:f>
              <c:strCache>
                <c:ptCount val="3"/>
                <c:pt idx="0">
                  <c:v>UBTF</c:v>
                </c:pt>
                <c:pt idx="1">
                  <c:v>CAT </c:v>
                </c:pt>
                <c:pt idx="2">
                  <c:v>PBS</c:v>
                </c:pt>
              </c:strCache>
            </c:strRef>
          </c:cat>
          <c:val>
            <c:numRef>
              <c:f>Sheet1!$B$2:$B$4</c:f>
              <c:numCache>
                <c:formatCode>General</c:formatCode>
                <c:ptCount val="3"/>
                <c:pt idx="0">
                  <c:v>900</c:v>
                </c:pt>
                <c:pt idx="1">
                  <c:v>900</c:v>
                </c:pt>
                <c:pt idx="2">
                  <c:v>3200</c:v>
                </c:pt>
              </c:numCache>
            </c:numRef>
          </c:val>
        </c:ser>
        <c:firstSliceAng val="0"/>
        <c:holeSize val="50"/>
      </c:doughnutChart>
    </c:plotArea>
    <c:legend>
      <c:legendPos val="r"/>
      <c:legendEntry>
        <c:idx val="1"/>
        <c:delete val="1"/>
      </c:legendEntry>
      <c:legendEntry>
        <c:idx val="2"/>
        <c:delete val="1"/>
      </c:legendEntry>
      <c:layout>
        <c:manualLayout>
          <c:xMode val="edge"/>
          <c:yMode val="edge"/>
          <c:x val="6.6240380981683319E-2"/>
          <c:y val="0.86893346471708355"/>
          <c:w val="0.67861956248068489"/>
          <c:h val="0.12571029148742655"/>
        </c:manualLayout>
      </c:layout>
    </c:legend>
    <c:plotVisOnly val="1"/>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GB"/>
  <c:style val="18"/>
  <c:chart>
    <c:title>
      <c:tx>
        <c:rich>
          <a:bodyPr/>
          <a:lstStyle/>
          <a:p>
            <a:pPr>
              <a:defRPr/>
            </a:pPr>
            <a:r>
              <a:rPr lang="en-US"/>
              <a:t>RSH plasmid</a:t>
            </a:r>
          </a:p>
        </c:rich>
      </c:tx>
      <c:layout>
        <c:manualLayout>
          <c:xMode val="edge"/>
          <c:yMode val="edge"/>
          <c:x val="0.11575835626061008"/>
          <c:y val="7.7242901976154854E-2"/>
        </c:manualLayout>
      </c:layout>
    </c:title>
    <c:plotArea>
      <c:layout/>
      <c:doughnutChart>
        <c:varyColors val="1"/>
        <c:ser>
          <c:idx val="0"/>
          <c:order val="0"/>
          <c:tx>
            <c:strRef>
              <c:f>Sheet1!$B$1</c:f>
              <c:strCache>
                <c:ptCount val="1"/>
                <c:pt idx="0">
                  <c:v>Gene length</c:v>
                </c:pt>
              </c:strCache>
            </c:strRef>
          </c:tx>
          <c:cat>
            <c:strRef>
              <c:f>Sheet1!$A$2:$A$4</c:f>
              <c:strCache>
                <c:ptCount val="3"/>
                <c:pt idx="0">
                  <c:v>RSH</c:v>
                </c:pt>
                <c:pt idx="1">
                  <c:v>CAT </c:v>
                </c:pt>
                <c:pt idx="2">
                  <c:v>PBS</c:v>
                </c:pt>
              </c:strCache>
            </c:strRef>
          </c:cat>
          <c:val>
            <c:numRef>
              <c:f>Sheet1!$B$2:$B$4</c:f>
              <c:numCache>
                <c:formatCode>General</c:formatCode>
                <c:ptCount val="3"/>
                <c:pt idx="0">
                  <c:v>900</c:v>
                </c:pt>
                <c:pt idx="1">
                  <c:v>900</c:v>
                </c:pt>
                <c:pt idx="2">
                  <c:v>3200</c:v>
                </c:pt>
              </c:numCache>
            </c:numRef>
          </c:val>
        </c:ser>
        <c:firstSliceAng val="0"/>
        <c:holeSize val="50"/>
      </c:doughnutChart>
    </c:plotArea>
    <c:legend>
      <c:legendPos val="r"/>
      <c:layout>
        <c:manualLayout>
          <c:xMode val="edge"/>
          <c:yMode val="edge"/>
          <c:x val="6.6240380981683319E-2"/>
          <c:y val="0.86893346471708355"/>
          <c:w val="0.67861956248068533"/>
          <c:h val="0.12571029148742671"/>
        </c:manualLayout>
      </c:layout>
    </c:legend>
    <c:plotVisOnly val="1"/>
  </c:chart>
  <c:txPr>
    <a:bodyPr/>
    <a:lstStyle/>
    <a:p>
      <a:pPr>
        <a:defRPr sz="1800"/>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GB"/>
  <c:style val="18"/>
  <c:chart>
    <c:title>
      <c:tx>
        <c:rich>
          <a:bodyPr/>
          <a:lstStyle/>
          <a:p>
            <a:pPr>
              <a:defRPr/>
            </a:pPr>
            <a:r>
              <a:rPr lang="en-US"/>
              <a:t>CASQ2 plasmid</a:t>
            </a:r>
          </a:p>
        </c:rich>
      </c:tx>
      <c:layout>
        <c:manualLayout>
          <c:xMode val="edge"/>
          <c:yMode val="edge"/>
          <c:x val="5.2163297815370206E-2"/>
          <c:y val="6.2465841465448313E-2"/>
        </c:manualLayout>
      </c:layout>
    </c:title>
    <c:plotArea>
      <c:layout/>
      <c:doughnutChart>
        <c:varyColors val="1"/>
        <c:ser>
          <c:idx val="0"/>
          <c:order val="0"/>
          <c:tx>
            <c:strRef>
              <c:f>Sheet1!$B$1</c:f>
              <c:strCache>
                <c:ptCount val="1"/>
                <c:pt idx="0">
                  <c:v>Gene length</c:v>
                </c:pt>
              </c:strCache>
            </c:strRef>
          </c:tx>
          <c:dPt>
            <c:idx val="0"/>
            <c:spPr>
              <a:gradFill rotWithShape="1">
                <a:gsLst>
                  <a:gs pos="0">
                    <a:schemeClr val="accent4">
                      <a:tint val="98000"/>
                      <a:shade val="25000"/>
                      <a:satMod val="250000"/>
                    </a:schemeClr>
                  </a:gs>
                  <a:gs pos="68000">
                    <a:schemeClr val="accent4">
                      <a:tint val="86000"/>
                      <a:satMod val="115000"/>
                    </a:schemeClr>
                  </a:gs>
                  <a:gs pos="100000">
                    <a:schemeClr val="accent4">
                      <a:tint val="50000"/>
                      <a:satMod val="150000"/>
                    </a:schemeClr>
                  </a:gs>
                </a:gsLst>
                <a:path path="circle">
                  <a:fillToRect l="50000" t="130000" r="50000" b="-30000"/>
                </a:path>
              </a:gradFill>
              <a:ln w="9525" cap="flat" cmpd="sng" algn="ctr">
                <a:solidFill>
                  <a:schemeClr val="accent4">
                    <a:shade val="50000"/>
                    <a:satMod val="103000"/>
                  </a:schemeClr>
                </a:solidFill>
                <a:prstDash val="solid"/>
              </a:ln>
              <a:effectLst>
                <a:outerShdw blurRad="57150" dist="38100" dir="5400000" algn="ctr" rotWithShape="0">
                  <a:schemeClr val="accent4">
                    <a:shade val="9000"/>
                    <a:satMod val="105000"/>
                    <a:alpha val="48000"/>
                  </a:schemeClr>
                </a:outerShdw>
              </a:effectLst>
            </c:spPr>
          </c:dPt>
          <c:cat>
            <c:strRef>
              <c:f>Sheet1!$A$2:$A$4</c:f>
              <c:strCache>
                <c:ptCount val="3"/>
                <c:pt idx="0">
                  <c:v>CASQ2</c:v>
                </c:pt>
                <c:pt idx="1">
                  <c:v>CAT </c:v>
                </c:pt>
                <c:pt idx="2">
                  <c:v>PBS</c:v>
                </c:pt>
              </c:strCache>
            </c:strRef>
          </c:cat>
          <c:val>
            <c:numRef>
              <c:f>Sheet1!$B$2:$B$4</c:f>
              <c:numCache>
                <c:formatCode>General</c:formatCode>
                <c:ptCount val="3"/>
                <c:pt idx="0">
                  <c:v>900</c:v>
                </c:pt>
                <c:pt idx="1">
                  <c:v>900</c:v>
                </c:pt>
                <c:pt idx="2">
                  <c:v>3200</c:v>
                </c:pt>
              </c:numCache>
            </c:numRef>
          </c:val>
        </c:ser>
        <c:firstSliceAng val="0"/>
        <c:holeSize val="50"/>
      </c:doughnutChart>
    </c:plotArea>
    <c:legend>
      <c:legendPos val="r"/>
      <c:legendEntry>
        <c:idx val="1"/>
        <c:delete val="1"/>
      </c:legendEntry>
      <c:legendEntry>
        <c:idx val="2"/>
        <c:delete val="1"/>
      </c:legendEntry>
      <c:layout>
        <c:manualLayout>
          <c:xMode val="edge"/>
          <c:yMode val="edge"/>
          <c:x val="1.7392598448586743E-2"/>
          <c:y val="0.86893346471708355"/>
          <c:w val="0.74249752802313462"/>
          <c:h val="0.12571029148742655"/>
        </c:manualLayout>
      </c:layout>
    </c:legend>
    <c:plotVisOnly val="1"/>
  </c:chart>
  <c:txPr>
    <a:bodyPr/>
    <a:lstStyle/>
    <a:p>
      <a:pPr>
        <a:defRPr sz="1800"/>
      </a:pPr>
      <a:endParaRPr lang="en-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en-GB"/>
  <c:chart>
    <c:plotArea>
      <c:layout/>
      <c:barChart>
        <c:barDir val="col"/>
        <c:grouping val="clustered"/>
        <c:ser>
          <c:idx val="0"/>
          <c:order val="0"/>
          <c:errBars>
            <c:errBarType val="both"/>
            <c:errValType val="percentage"/>
            <c:val val="20"/>
            <c:spPr>
              <a:ln w="15875"/>
            </c:spPr>
          </c:errBars>
          <c:cat>
            <c:strRef>
              <c:f>Sheet1!$W$6:$W$9</c:f>
              <c:strCache>
                <c:ptCount val="4"/>
                <c:pt idx="0">
                  <c:v>UBTF normal</c:v>
                </c:pt>
                <c:pt idx="1">
                  <c:v>UBTF stop mutant</c:v>
                </c:pt>
                <c:pt idx="2">
                  <c:v>RSH normal</c:v>
                </c:pt>
                <c:pt idx="3">
                  <c:v>RSH stop mutant</c:v>
                </c:pt>
              </c:strCache>
            </c:strRef>
          </c:cat>
          <c:val>
            <c:numRef>
              <c:f>Sheet1!$AA$6:$AA$9</c:f>
              <c:numCache>
                <c:formatCode>General</c:formatCode>
                <c:ptCount val="4"/>
                <c:pt idx="0">
                  <c:v>100</c:v>
                </c:pt>
                <c:pt idx="1">
                  <c:v>89.601545100148016</c:v>
                </c:pt>
                <c:pt idx="2">
                  <c:v>100</c:v>
                </c:pt>
                <c:pt idx="3">
                  <c:v>400</c:v>
                </c:pt>
              </c:numCache>
            </c:numRef>
          </c:val>
        </c:ser>
        <c:axId val="55182080"/>
        <c:axId val="55183616"/>
      </c:barChart>
      <c:catAx>
        <c:axId val="55182080"/>
        <c:scaling>
          <c:orientation val="minMax"/>
        </c:scaling>
        <c:axPos val="b"/>
        <c:tickLblPos val="nextTo"/>
        <c:crossAx val="55183616"/>
        <c:crosses val="autoZero"/>
        <c:auto val="1"/>
        <c:lblAlgn val="ctr"/>
        <c:lblOffset val="100"/>
      </c:catAx>
      <c:valAx>
        <c:axId val="55183616"/>
        <c:scaling>
          <c:orientation val="minMax"/>
        </c:scaling>
        <c:axPos val="l"/>
        <c:majorGridlines/>
        <c:numFmt formatCode="General" sourceLinked="1"/>
        <c:tickLblPos val="nextTo"/>
        <c:crossAx val="55182080"/>
        <c:crosses val="autoZero"/>
        <c:crossBetween val="between"/>
      </c:valAx>
    </c:plotArea>
    <c:plotVisOnly val="1"/>
  </c:chart>
  <c:spPr>
    <a:ln>
      <a:noFill/>
    </a:ln>
  </c:spPr>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1247563" y="6055995"/>
            <a:ext cx="18364132" cy="8074660"/>
          </a:xfrm>
          <a:ln>
            <a:noFill/>
          </a:ln>
        </p:spPr>
        <p:txBody>
          <a:bodyPr vert="horz" tIns="0" rIns="59046"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181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1247563" y="14254883"/>
            <a:ext cx="18371261" cy="7738216"/>
          </a:xfrm>
        </p:spPr>
        <p:txBody>
          <a:bodyPr lIns="0" rIns="59046"/>
          <a:lstStyle>
            <a:lvl1pPr marL="0" marR="147616" indent="0" algn="r">
              <a:buNone/>
              <a:defRPr>
                <a:solidFill>
                  <a:schemeClr val="tx1"/>
                </a:solidFill>
              </a:defRPr>
            </a:lvl1pPr>
            <a:lvl2pPr marL="1476162" indent="0" algn="ctr">
              <a:buNone/>
            </a:lvl2pPr>
            <a:lvl3pPr marL="2952323" indent="0" algn="ctr">
              <a:buNone/>
            </a:lvl3pPr>
            <a:lvl4pPr marL="4428485" indent="0" algn="ctr">
              <a:buNone/>
            </a:lvl4pPr>
            <a:lvl5pPr marL="5904647" indent="0" algn="ctr">
              <a:buNone/>
            </a:lvl5pPr>
            <a:lvl6pPr marL="7380808" indent="0" algn="ctr">
              <a:buNone/>
            </a:lvl6pPr>
            <a:lvl7pPr marL="8856970" indent="0" algn="ctr">
              <a:buNone/>
            </a:lvl7pPr>
            <a:lvl8pPr marL="10333131" indent="0" algn="ctr">
              <a:buNone/>
            </a:lvl8pPr>
            <a:lvl9pPr marL="11809293"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4642FB71-1991-4ABC-9186-A0409E21CBA0}" type="datetimeFigureOut">
              <a:rPr lang="en-US" smtClean="0"/>
              <a:pPr/>
              <a:t>10/7/2009</a:t>
            </a:fld>
            <a:endParaRPr lang="en-GB"/>
          </a:p>
        </p:txBody>
      </p:sp>
      <p:sp>
        <p:nvSpPr>
          <p:cNvPr id="19" name="Footer Placeholder 18"/>
          <p:cNvSpPr>
            <a:spLocks noGrp="1"/>
          </p:cNvSpPr>
          <p:nvPr>
            <p:ph type="ftr" sz="quarter" idx="11"/>
          </p:nvPr>
        </p:nvSpPr>
        <p:spPr/>
        <p:txBody>
          <a:bodyPr/>
          <a:lstStyle/>
          <a:p>
            <a:endParaRPr lang="en-GB"/>
          </a:p>
        </p:txBody>
      </p:sp>
      <p:sp>
        <p:nvSpPr>
          <p:cNvPr id="27" name="Slide Number Placeholder 26"/>
          <p:cNvSpPr>
            <a:spLocks noGrp="1"/>
          </p:cNvSpPr>
          <p:nvPr>
            <p:ph type="sldNum" sz="quarter" idx="12"/>
          </p:nvPr>
        </p:nvSpPr>
        <p:spPr/>
        <p:txBody>
          <a:bodyPr/>
          <a:lstStyle/>
          <a:p>
            <a:fld id="{9D5252D8-A0F9-4ED7-8FB7-3DF308C103BB}"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642FB71-1991-4ABC-9186-A0409E21CBA0}" type="datetimeFigureOut">
              <a:rPr lang="en-US" smtClean="0"/>
              <a:pPr/>
              <a:t>10/7/2009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252D8-A0F9-4ED7-8FB7-3DF308C103BB}"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505430" y="4037337"/>
            <a:ext cx="4812030" cy="23011381"/>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069340" y="4037337"/>
            <a:ext cx="14079643" cy="2301138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642FB71-1991-4ABC-9186-A0409E21CBA0}" type="datetimeFigureOut">
              <a:rPr lang="en-US" smtClean="0"/>
              <a:pPr/>
              <a:t>10/7/2009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252D8-A0F9-4ED7-8FB7-3DF308C103BB}"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642FB71-1991-4ABC-9186-A0409E21CBA0}" type="datetimeFigureOut">
              <a:rPr lang="en-US" smtClean="0"/>
              <a:pPr/>
              <a:t>10/7/2009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252D8-A0F9-4ED7-8FB7-3DF308C103BB}"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40434" y="5813755"/>
            <a:ext cx="18178780" cy="6015622"/>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181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40434" y="11941843"/>
            <a:ext cx="18178780" cy="6665798"/>
          </a:xfrm>
        </p:spPr>
        <p:txBody>
          <a:bodyPr lIns="147616" rIns="147616" anchor="t"/>
          <a:lstStyle>
            <a:lvl1pPr marL="0" indent="0">
              <a:buNone/>
              <a:defRPr sz="7100">
                <a:solidFill>
                  <a:schemeClr val="tx1"/>
                </a:solidFill>
              </a:defRPr>
            </a:lvl1pPr>
            <a:lvl2pPr>
              <a:buNone/>
              <a:defRPr sz="5800">
                <a:solidFill>
                  <a:schemeClr val="tx1">
                    <a:tint val="75000"/>
                  </a:schemeClr>
                </a:solidFill>
              </a:defRPr>
            </a:lvl2pPr>
            <a:lvl3pPr>
              <a:buNone/>
              <a:defRPr sz="5200">
                <a:solidFill>
                  <a:schemeClr val="tx1">
                    <a:tint val="75000"/>
                  </a:schemeClr>
                </a:solidFill>
              </a:defRPr>
            </a:lvl3pPr>
            <a:lvl4pPr>
              <a:buNone/>
              <a:defRPr sz="4500">
                <a:solidFill>
                  <a:schemeClr val="tx1">
                    <a:tint val="75000"/>
                  </a:schemeClr>
                </a:solidFill>
              </a:defRPr>
            </a:lvl4pPr>
            <a:lvl5pPr>
              <a:buNone/>
              <a:defRPr sz="45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642FB71-1991-4ABC-9186-A0409E21CBA0}" type="datetimeFigureOut">
              <a:rPr lang="en-US" smtClean="0"/>
              <a:pPr/>
              <a:t>10/7/2009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252D8-A0F9-4ED7-8FB7-3DF308C103BB}"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69340" y="3108744"/>
            <a:ext cx="19248120" cy="5046663"/>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1069340" y="8477708"/>
            <a:ext cx="9445837" cy="19581051"/>
          </a:xfrm>
        </p:spPr>
        <p:txBody>
          <a:bodyPr/>
          <a:lstStyle>
            <a:lvl1pPr>
              <a:defRPr sz="8400"/>
            </a:lvl1pPr>
            <a:lvl2pPr>
              <a:defRPr sz="7700"/>
            </a:lvl2pPr>
            <a:lvl3pPr>
              <a:defRPr sz="6500"/>
            </a:lvl3pPr>
            <a:lvl4pPr>
              <a:defRPr sz="5800"/>
            </a:lvl4pPr>
            <a:lvl5pPr>
              <a:defRPr sz="5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10871623" y="8477708"/>
            <a:ext cx="9445837" cy="19581051"/>
          </a:xfrm>
        </p:spPr>
        <p:txBody>
          <a:bodyPr/>
          <a:lstStyle>
            <a:lvl1pPr>
              <a:defRPr sz="8400"/>
            </a:lvl1pPr>
            <a:lvl2pPr>
              <a:defRPr sz="7700"/>
            </a:lvl2pPr>
            <a:lvl3pPr>
              <a:defRPr sz="6500"/>
            </a:lvl3pPr>
            <a:lvl4pPr>
              <a:defRPr sz="5800"/>
            </a:lvl4pPr>
            <a:lvl5pPr>
              <a:defRPr sz="5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642FB71-1991-4ABC-9186-A0409E21CBA0}" type="datetimeFigureOut">
              <a:rPr lang="en-US" smtClean="0"/>
              <a:pPr/>
              <a:t>10/7/2009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252D8-A0F9-4ED7-8FB7-3DF308C103BB}"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69340" y="3108744"/>
            <a:ext cx="19248120" cy="5046663"/>
          </a:xfrm>
        </p:spPr>
        <p:txBody>
          <a:bodyPr tIns="147616"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069340" y="8191435"/>
            <a:ext cx="9449551" cy="2911222"/>
          </a:xfrm>
        </p:spPr>
        <p:txBody>
          <a:bodyPr lIns="147616" tIns="0" rIns="147616" bIns="0" anchor="ctr">
            <a:noAutofit/>
          </a:bodyPr>
          <a:lstStyle>
            <a:lvl1pPr marL="0" indent="0">
              <a:buNone/>
              <a:defRPr sz="7700" b="1" cap="none" baseline="0">
                <a:solidFill>
                  <a:schemeClr val="tx2"/>
                </a:solidFill>
                <a:effectLst/>
              </a:defRPr>
            </a:lvl1pPr>
            <a:lvl2pPr>
              <a:buNone/>
              <a:defRPr sz="6500" b="1"/>
            </a:lvl2pPr>
            <a:lvl3pPr>
              <a:buNone/>
              <a:defRPr sz="5800" b="1"/>
            </a:lvl3pPr>
            <a:lvl4pPr>
              <a:buNone/>
              <a:defRPr sz="5200" b="1"/>
            </a:lvl4pPr>
            <a:lvl5pPr>
              <a:buNone/>
              <a:defRPr sz="52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0864198" y="8211346"/>
            <a:ext cx="9453263" cy="2891314"/>
          </a:xfrm>
        </p:spPr>
        <p:txBody>
          <a:bodyPr lIns="147616" tIns="0" rIns="147616" bIns="0" anchor="ctr"/>
          <a:lstStyle>
            <a:lvl1pPr marL="0" indent="0">
              <a:buNone/>
              <a:defRPr sz="7700" b="1" cap="none" baseline="0">
                <a:solidFill>
                  <a:schemeClr val="tx2"/>
                </a:solidFill>
                <a:effectLst/>
              </a:defRPr>
            </a:lvl1pPr>
            <a:lvl2pPr>
              <a:buNone/>
              <a:defRPr sz="6500" b="1"/>
            </a:lvl2pPr>
            <a:lvl3pPr>
              <a:buNone/>
              <a:defRPr sz="5800" b="1"/>
            </a:lvl3pPr>
            <a:lvl4pPr>
              <a:buNone/>
              <a:defRPr sz="5200" b="1"/>
            </a:lvl4pPr>
            <a:lvl5pPr>
              <a:buNone/>
              <a:defRPr sz="52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1069340" y="11102658"/>
            <a:ext cx="9449551" cy="16979922"/>
          </a:xfrm>
        </p:spPr>
        <p:txBody>
          <a:bodyPr tIns="0"/>
          <a:lstStyle>
            <a:lvl1pPr>
              <a:defRPr sz="7100"/>
            </a:lvl1pPr>
            <a:lvl2pPr>
              <a:defRPr sz="6500"/>
            </a:lvl2pPr>
            <a:lvl3pPr>
              <a:defRPr sz="5800"/>
            </a:lvl3pPr>
            <a:lvl4pPr>
              <a:defRPr sz="5200"/>
            </a:lvl4pPr>
            <a:lvl5pPr>
              <a:defRPr sz="52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10864198" y="11102658"/>
            <a:ext cx="9453263" cy="16979922"/>
          </a:xfrm>
        </p:spPr>
        <p:txBody>
          <a:bodyPr tIns="0"/>
          <a:lstStyle>
            <a:lvl1pPr>
              <a:defRPr sz="7100"/>
            </a:lvl1pPr>
            <a:lvl2pPr>
              <a:defRPr sz="6500"/>
            </a:lvl2pPr>
            <a:lvl3pPr>
              <a:defRPr sz="5800"/>
            </a:lvl3pPr>
            <a:lvl4pPr>
              <a:defRPr sz="5200"/>
            </a:lvl4pPr>
            <a:lvl5pPr>
              <a:defRPr sz="52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4642FB71-1991-4ABC-9186-A0409E21CBA0}" type="datetimeFigureOut">
              <a:rPr lang="en-US" smtClean="0"/>
              <a:pPr/>
              <a:t>10/7/2009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D5252D8-A0F9-4ED7-8FB7-3DF308C103BB}"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069340" y="3108744"/>
            <a:ext cx="19426343" cy="5046663"/>
          </a:xfrm>
        </p:spPr>
        <p:txBody>
          <a:bodyPr vert="horz" tIns="147616"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161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642FB71-1991-4ABC-9186-A0409E21CBA0}" type="datetimeFigureOut">
              <a:rPr lang="en-US" smtClean="0"/>
              <a:pPr/>
              <a:t>10/7/2009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D5252D8-A0F9-4ED7-8FB7-3DF308C103BB}"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42FB71-1991-4ABC-9186-A0409E21CBA0}" type="datetimeFigureOut">
              <a:rPr lang="en-US" smtClean="0"/>
              <a:pPr/>
              <a:t>10/7/2009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D5252D8-A0F9-4ED7-8FB7-3DF308C103BB}"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04010" y="2271007"/>
            <a:ext cx="6416040" cy="5130774"/>
          </a:xfrm>
        </p:spPr>
        <p:txBody>
          <a:bodyPr lIns="0" anchor="b">
            <a:noAutofit/>
          </a:bodyPr>
          <a:lstStyle>
            <a:lvl1pPr algn="l" rtl="0">
              <a:spcBef>
                <a:spcPct val="0"/>
              </a:spcBef>
              <a:buNone/>
              <a:defRPr sz="84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604010" y="7401772"/>
            <a:ext cx="6416040" cy="20186650"/>
          </a:xfrm>
        </p:spPr>
        <p:txBody>
          <a:bodyPr lIns="59046" rIns="59046"/>
          <a:lstStyle>
            <a:lvl1pPr marL="0" indent="0" algn="l">
              <a:buNone/>
              <a:defRPr sz="4500"/>
            </a:lvl1pPr>
            <a:lvl2pPr indent="0" algn="l">
              <a:buNone/>
              <a:defRPr sz="3900"/>
            </a:lvl2pPr>
            <a:lvl3pPr indent="0" algn="l">
              <a:buNone/>
              <a:defRPr sz="3200"/>
            </a:lvl3pPr>
            <a:lvl4pPr indent="0" algn="l">
              <a:buNone/>
              <a:defRPr sz="2900"/>
            </a:lvl4pPr>
            <a:lvl5pPr indent="0" algn="l">
              <a:buNone/>
              <a:defRPr sz="2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8361645" y="7401772"/>
            <a:ext cx="11955815" cy="20186650"/>
          </a:xfrm>
        </p:spPr>
        <p:txBody>
          <a:bodyPr tIns="0"/>
          <a:lstStyle>
            <a:lvl1pPr>
              <a:defRPr sz="9000"/>
            </a:lvl1pPr>
            <a:lvl2pPr>
              <a:defRPr sz="8400"/>
            </a:lvl2pPr>
            <a:lvl3pPr>
              <a:defRPr sz="7700"/>
            </a:lvl3pPr>
            <a:lvl4pPr>
              <a:defRPr sz="6500"/>
            </a:lvl4pPr>
            <a:lvl5pPr>
              <a:defRPr sz="5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642FB71-1991-4ABC-9186-A0409E21CBA0}" type="datetimeFigureOut">
              <a:rPr lang="en-US" smtClean="0"/>
              <a:pPr/>
              <a:t>10/7/2009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252D8-A0F9-4ED7-8FB7-3DF308C103BB}"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7404345" y="4892468"/>
            <a:ext cx="12297410" cy="18167985"/>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lIns="295232" tIns="147616" rIns="295232" bIns="147616" rtlCol="0" anchor="ctr"/>
          <a:lstStyle/>
          <a:p>
            <a:pPr algn="ctr" eaLnBrk="1" latinLnBrk="0" hangingPunct="1"/>
            <a:endParaRPr kumimoji="0" lang="en-US"/>
          </a:p>
        </p:txBody>
      </p:sp>
      <p:sp>
        <p:nvSpPr>
          <p:cNvPr id="12" name="Right Triangle 11"/>
          <p:cNvSpPr/>
          <p:nvPr/>
        </p:nvSpPr>
        <p:spPr>
          <a:xfrm rot="420000" flipV="1">
            <a:off x="18720780" y="23664869"/>
            <a:ext cx="363576" cy="686346"/>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lIns="295232" tIns="147616" rIns="295232" bIns="147616" rtlCol="0" anchor="ctr"/>
          <a:lstStyle/>
          <a:p>
            <a:pPr algn="ctr" eaLnBrk="1" latinLnBrk="0" hangingPunct="1"/>
            <a:endParaRPr kumimoji="0" lang="en-US"/>
          </a:p>
        </p:txBody>
      </p:sp>
      <p:sp>
        <p:nvSpPr>
          <p:cNvPr id="2" name="Title 1"/>
          <p:cNvSpPr>
            <a:spLocks noGrp="1"/>
          </p:cNvSpPr>
          <p:nvPr>
            <p:ph type="title"/>
          </p:nvPr>
        </p:nvSpPr>
        <p:spPr>
          <a:xfrm>
            <a:off x="1425786" y="5196767"/>
            <a:ext cx="5175606" cy="6987711"/>
          </a:xfrm>
        </p:spPr>
        <p:txBody>
          <a:bodyPr vert="horz" lIns="147616" tIns="147616" rIns="147616" bIns="147616" anchor="b"/>
          <a:lstStyle>
            <a:lvl1pPr algn="l">
              <a:buNone/>
              <a:defRPr sz="65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1425787" y="12489872"/>
            <a:ext cx="5168477" cy="9622303"/>
          </a:xfrm>
        </p:spPr>
        <p:txBody>
          <a:bodyPr lIns="206663" rIns="147616" bIns="147616" anchor="t"/>
          <a:lstStyle>
            <a:lvl1pPr marL="0" indent="0" algn="l">
              <a:spcBef>
                <a:spcPts val="807"/>
              </a:spcBef>
              <a:buFontTx/>
              <a:buNone/>
              <a:defRPr sz="4200"/>
            </a:lvl1pPr>
            <a:lvl2pPr>
              <a:defRPr sz="3900"/>
            </a:lvl2pPr>
            <a:lvl3pPr>
              <a:defRPr sz="3200"/>
            </a:lvl3pPr>
            <a:lvl4pPr>
              <a:defRPr sz="2900"/>
            </a:lvl4pPr>
            <a:lvl5pPr>
              <a:defRPr sz="2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642FB71-1991-4ABC-9186-A0409E21CBA0}" type="datetimeFigureOut">
              <a:rPr lang="en-US" smtClean="0"/>
              <a:pPr/>
              <a:t>10/7/2009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18891673" y="28065053"/>
            <a:ext cx="1425787" cy="1612128"/>
          </a:xfrm>
        </p:spPr>
        <p:txBody>
          <a:bodyPr/>
          <a:lstStyle/>
          <a:p>
            <a:fld id="{9D5252D8-A0F9-4ED7-8FB7-3DF308C103BB}" type="slidenum">
              <a:rPr lang="en-GB" smtClean="0"/>
              <a:pPr/>
              <a:t>‹#›</a:t>
            </a:fld>
            <a:endParaRPr lang="en-GB"/>
          </a:p>
        </p:txBody>
      </p:sp>
      <p:sp>
        <p:nvSpPr>
          <p:cNvPr id="3" name="Picture Placeholder 2"/>
          <p:cNvSpPr>
            <a:spLocks noGrp="1"/>
          </p:cNvSpPr>
          <p:nvPr>
            <p:ph type="pic" idx="1"/>
          </p:nvPr>
        </p:nvSpPr>
        <p:spPr>
          <a:xfrm rot="420000">
            <a:off x="8152883" y="5296201"/>
            <a:ext cx="10800334" cy="17360519"/>
          </a:xfrm>
          <a:prstGeom prst="rect">
            <a:avLst/>
          </a:prstGeom>
          <a:solidFill>
            <a:schemeClr val="bg2"/>
          </a:solidFill>
          <a:ln w="3000" cap="rnd">
            <a:solidFill>
              <a:srgbClr val="C0C0C0"/>
            </a:solidFill>
            <a:round/>
          </a:ln>
          <a:effectLst/>
        </p:spPr>
        <p:txBody>
          <a:bodyPr/>
          <a:lstStyle>
            <a:lvl1pPr marL="0" indent="0">
              <a:buNone/>
              <a:defRPr sz="10300"/>
            </a:lvl1pPr>
          </a:lstStyle>
          <a:p>
            <a:r>
              <a:rPr kumimoji="0" lang="en-US" smtClean="0"/>
              <a:t>Click icon to add picture</a:t>
            </a:r>
            <a:endParaRPr kumimoji="0" lang="en-US" dirty="0"/>
          </a:p>
        </p:txBody>
      </p:sp>
      <p:sp>
        <p:nvSpPr>
          <p:cNvPr id="10" name="Freeform 9"/>
          <p:cNvSpPr>
            <a:spLocks/>
          </p:cNvSpPr>
          <p:nvPr/>
        </p:nvSpPr>
        <p:spPr bwMode="auto">
          <a:xfrm flipV="1">
            <a:off x="-22278" y="25681905"/>
            <a:ext cx="21431356" cy="459807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295232" tIns="147616" rIns="295232" bIns="147616"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10247842" y="27462257"/>
            <a:ext cx="11138958" cy="2817720"/>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295232" tIns="147616" rIns="295232" bIns="147616"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22278" y="-31543"/>
            <a:ext cx="21431356" cy="459807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295232" tIns="147616" rIns="295232" bIns="147616"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10247842" y="-31541"/>
            <a:ext cx="11138958" cy="2817720"/>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295232" tIns="147616" rIns="295232" bIns="147616"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1069340" y="3108744"/>
            <a:ext cx="19248120" cy="5046663"/>
          </a:xfrm>
          <a:prstGeom prst="rect">
            <a:avLst/>
          </a:prstGeom>
        </p:spPr>
        <p:txBody>
          <a:bodyPr vert="horz" lIns="0" tIns="147616"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1069340" y="8545682"/>
            <a:ext cx="19248120" cy="19379184"/>
          </a:xfrm>
          <a:prstGeom prst="rect">
            <a:avLst/>
          </a:prstGeom>
        </p:spPr>
        <p:txBody>
          <a:bodyPr vert="horz" lIns="295232" tIns="147616" rIns="295232" bIns="147616">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1069340" y="28065053"/>
            <a:ext cx="4990253" cy="1612128"/>
          </a:xfrm>
          <a:prstGeom prst="rect">
            <a:avLst/>
          </a:prstGeom>
        </p:spPr>
        <p:txBody>
          <a:bodyPr vert="horz" lIns="0" tIns="0" rIns="0" bIns="0" anchor="b"/>
          <a:lstStyle>
            <a:lvl1pPr algn="l" eaLnBrk="1" latinLnBrk="0" hangingPunct="1">
              <a:defRPr kumimoji="0" sz="3900">
                <a:solidFill>
                  <a:schemeClr val="tx2">
                    <a:shade val="90000"/>
                  </a:schemeClr>
                </a:solidFill>
              </a:defRPr>
            </a:lvl1pPr>
          </a:lstStyle>
          <a:p>
            <a:fld id="{4642FB71-1991-4ABC-9186-A0409E21CBA0}" type="datetimeFigureOut">
              <a:rPr lang="en-US" smtClean="0"/>
              <a:pPr/>
              <a:t>10/7/2009</a:t>
            </a:fld>
            <a:endParaRPr lang="en-GB"/>
          </a:p>
        </p:txBody>
      </p:sp>
      <p:sp>
        <p:nvSpPr>
          <p:cNvPr id="22" name="Footer Placeholder 21"/>
          <p:cNvSpPr>
            <a:spLocks noGrp="1"/>
          </p:cNvSpPr>
          <p:nvPr>
            <p:ph type="ftr" sz="quarter" idx="3"/>
          </p:nvPr>
        </p:nvSpPr>
        <p:spPr>
          <a:xfrm>
            <a:off x="6237817" y="28065053"/>
            <a:ext cx="7841827" cy="1612128"/>
          </a:xfrm>
          <a:prstGeom prst="rect">
            <a:avLst/>
          </a:prstGeom>
        </p:spPr>
        <p:txBody>
          <a:bodyPr vert="horz" lIns="0" tIns="0" rIns="0" bIns="0" anchor="b"/>
          <a:lstStyle>
            <a:lvl1pPr algn="l" eaLnBrk="1" latinLnBrk="0" hangingPunct="1">
              <a:defRPr kumimoji="0" sz="3900">
                <a:solidFill>
                  <a:schemeClr val="tx2">
                    <a:shade val="90000"/>
                  </a:schemeClr>
                </a:solidFill>
              </a:defRPr>
            </a:lvl1pPr>
          </a:lstStyle>
          <a:p>
            <a:endParaRPr lang="en-GB"/>
          </a:p>
        </p:txBody>
      </p:sp>
      <p:sp>
        <p:nvSpPr>
          <p:cNvPr id="18" name="Slide Number Placeholder 17"/>
          <p:cNvSpPr>
            <a:spLocks noGrp="1"/>
          </p:cNvSpPr>
          <p:nvPr>
            <p:ph type="sldNum" sz="quarter" idx="4"/>
          </p:nvPr>
        </p:nvSpPr>
        <p:spPr>
          <a:xfrm>
            <a:off x="18535227" y="28065053"/>
            <a:ext cx="1782233" cy="1612128"/>
          </a:xfrm>
          <a:prstGeom prst="rect">
            <a:avLst/>
          </a:prstGeom>
        </p:spPr>
        <p:txBody>
          <a:bodyPr vert="horz" lIns="0" tIns="0" rIns="0" bIns="0" anchor="b"/>
          <a:lstStyle>
            <a:lvl1pPr algn="r" eaLnBrk="1" latinLnBrk="0" hangingPunct="1">
              <a:defRPr kumimoji="0" sz="3900">
                <a:solidFill>
                  <a:schemeClr val="tx2">
                    <a:shade val="90000"/>
                  </a:schemeClr>
                </a:solidFill>
              </a:defRPr>
            </a:lvl1pPr>
          </a:lstStyle>
          <a:p>
            <a:fld id="{9D5252D8-A0F9-4ED7-8FB7-3DF308C103BB}" type="slidenum">
              <a:rPr lang="en-GB" smtClean="0"/>
              <a:pPr/>
              <a:t>‹#›</a:t>
            </a:fld>
            <a:endParaRPr lang="en-GB"/>
          </a:p>
        </p:txBody>
      </p:sp>
      <p:grpSp>
        <p:nvGrpSpPr>
          <p:cNvPr id="2" name="Group 1"/>
          <p:cNvGrpSpPr/>
          <p:nvPr/>
        </p:nvGrpSpPr>
        <p:grpSpPr>
          <a:xfrm>
            <a:off x="-44479" y="893688"/>
            <a:ext cx="21472282" cy="286650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16100" b="0" kern="1200">
          <a:ln>
            <a:noFill/>
          </a:ln>
          <a:solidFill>
            <a:schemeClr val="tx2"/>
          </a:solidFill>
          <a:effectLst/>
          <a:latin typeface="+mj-lt"/>
          <a:ea typeface="+mj-ea"/>
          <a:cs typeface="+mj-cs"/>
        </a:defRPr>
      </a:lvl1pPr>
    </p:titleStyle>
    <p:bodyStyle>
      <a:lvl1pPr marL="885697" indent="-885697" algn="l" rtl="0" eaLnBrk="1" latinLnBrk="0" hangingPunct="1">
        <a:spcBef>
          <a:spcPct val="20000"/>
        </a:spcBef>
        <a:buClr>
          <a:schemeClr val="accent3"/>
        </a:buClr>
        <a:buSzPct val="95000"/>
        <a:buFont typeface="Wingdings 2"/>
        <a:buChar char=""/>
        <a:defRPr kumimoji="0" sz="8400" kern="1200">
          <a:solidFill>
            <a:schemeClr val="tx1"/>
          </a:solidFill>
          <a:latin typeface="+mn-lt"/>
          <a:ea typeface="+mn-ea"/>
          <a:cs typeface="+mn-cs"/>
        </a:defRPr>
      </a:lvl1pPr>
      <a:lvl2pPr marL="2066626" indent="-797127" algn="l" rtl="0" eaLnBrk="1" latinLnBrk="0" hangingPunct="1">
        <a:spcBef>
          <a:spcPct val="20000"/>
        </a:spcBef>
        <a:buClr>
          <a:schemeClr val="accent1"/>
        </a:buClr>
        <a:buSzPct val="85000"/>
        <a:buFont typeface="Wingdings 2"/>
        <a:buChar char=""/>
        <a:defRPr kumimoji="0" sz="7700" kern="1200">
          <a:solidFill>
            <a:schemeClr val="tx1"/>
          </a:solidFill>
          <a:latin typeface="+mn-lt"/>
          <a:ea typeface="+mn-ea"/>
          <a:cs typeface="+mn-cs"/>
        </a:defRPr>
      </a:lvl2pPr>
      <a:lvl3pPr marL="2952323" indent="-797127" algn="l" rtl="0" eaLnBrk="1" latinLnBrk="0" hangingPunct="1">
        <a:spcBef>
          <a:spcPct val="20000"/>
        </a:spcBef>
        <a:buClr>
          <a:schemeClr val="accent2"/>
        </a:buClr>
        <a:buSzPct val="70000"/>
        <a:buFont typeface="Wingdings 2"/>
        <a:buChar char=""/>
        <a:defRPr kumimoji="0" sz="6800" kern="1200">
          <a:solidFill>
            <a:schemeClr val="tx1"/>
          </a:solidFill>
          <a:latin typeface="+mn-lt"/>
          <a:ea typeface="+mn-ea"/>
          <a:cs typeface="+mn-cs"/>
        </a:defRPr>
      </a:lvl3pPr>
      <a:lvl4pPr marL="3838020" indent="-679034" algn="l" rtl="0" eaLnBrk="1" latinLnBrk="0" hangingPunct="1">
        <a:spcBef>
          <a:spcPct val="20000"/>
        </a:spcBef>
        <a:buClr>
          <a:schemeClr val="accent3"/>
        </a:buClr>
        <a:buSzPct val="65000"/>
        <a:buFont typeface="Wingdings 2"/>
        <a:buChar char=""/>
        <a:defRPr kumimoji="0" sz="6500" kern="1200">
          <a:solidFill>
            <a:schemeClr val="tx1"/>
          </a:solidFill>
          <a:latin typeface="+mn-lt"/>
          <a:ea typeface="+mn-ea"/>
          <a:cs typeface="+mn-cs"/>
        </a:defRPr>
      </a:lvl4pPr>
      <a:lvl5pPr marL="4723717" indent="-679034" algn="l" rtl="0" eaLnBrk="1" latinLnBrk="0" hangingPunct="1">
        <a:spcBef>
          <a:spcPct val="20000"/>
        </a:spcBef>
        <a:buClr>
          <a:schemeClr val="accent4"/>
        </a:buClr>
        <a:buSzPct val="65000"/>
        <a:buFont typeface="Wingdings 2"/>
        <a:buChar char=""/>
        <a:defRPr kumimoji="0" sz="6500" kern="1200">
          <a:solidFill>
            <a:schemeClr val="tx1"/>
          </a:solidFill>
          <a:latin typeface="+mn-lt"/>
          <a:ea typeface="+mn-ea"/>
          <a:cs typeface="+mn-cs"/>
        </a:defRPr>
      </a:lvl5pPr>
      <a:lvl6pPr marL="5609414" indent="-679034" algn="l" rtl="0" eaLnBrk="1" latinLnBrk="0" hangingPunct="1">
        <a:spcBef>
          <a:spcPct val="20000"/>
        </a:spcBef>
        <a:buClr>
          <a:schemeClr val="accent5"/>
        </a:buClr>
        <a:buSzPct val="80000"/>
        <a:buFont typeface="Wingdings 2"/>
        <a:buChar char=""/>
        <a:defRPr kumimoji="0" sz="5800" kern="1200">
          <a:solidFill>
            <a:schemeClr val="tx1"/>
          </a:solidFill>
          <a:latin typeface="+mn-lt"/>
          <a:ea typeface="+mn-ea"/>
          <a:cs typeface="+mn-cs"/>
        </a:defRPr>
      </a:lvl6pPr>
      <a:lvl7pPr marL="6199879" indent="-590465" algn="l" rtl="0" eaLnBrk="1" latinLnBrk="0" hangingPunct="1">
        <a:spcBef>
          <a:spcPct val="20000"/>
        </a:spcBef>
        <a:buClr>
          <a:schemeClr val="accent6"/>
        </a:buClr>
        <a:buSzPct val="80000"/>
        <a:buFont typeface="Wingdings 2"/>
        <a:buChar char=""/>
        <a:defRPr kumimoji="0" sz="5200" kern="1200" baseline="0">
          <a:solidFill>
            <a:schemeClr val="tx1"/>
          </a:solidFill>
          <a:latin typeface="+mn-lt"/>
          <a:ea typeface="+mn-ea"/>
          <a:cs typeface="+mn-cs"/>
        </a:defRPr>
      </a:lvl7pPr>
      <a:lvl8pPr marL="7085576" indent="-590465" algn="l" rtl="0" eaLnBrk="1" latinLnBrk="0" hangingPunct="1">
        <a:spcBef>
          <a:spcPct val="20000"/>
        </a:spcBef>
        <a:buClr>
          <a:schemeClr val="tx2"/>
        </a:buClr>
        <a:buChar char="•"/>
        <a:defRPr kumimoji="0" sz="5200" kern="1200">
          <a:solidFill>
            <a:schemeClr val="tx1"/>
          </a:solidFill>
          <a:latin typeface="+mn-lt"/>
          <a:ea typeface="+mn-ea"/>
          <a:cs typeface="+mn-cs"/>
        </a:defRPr>
      </a:lvl8pPr>
      <a:lvl9pPr marL="7971273" indent="-590465" algn="l" rtl="0" eaLnBrk="1" latinLnBrk="0" hangingPunct="1">
        <a:spcBef>
          <a:spcPct val="20000"/>
        </a:spcBef>
        <a:buClr>
          <a:schemeClr val="tx2"/>
        </a:buClr>
        <a:buFontTx/>
        <a:buChar char="•"/>
        <a:defRPr kumimoji="0" sz="45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1476162" algn="l" rtl="0" eaLnBrk="1" latinLnBrk="0" hangingPunct="1">
        <a:defRPr kumimoji="0" kern="1200">
          <a:solidFill>
            <a:schemeClr val="tx1"/>
          </a:solidFill>
          <a:latin typeface="+mn-lt"/>
          <a:ea typeface="+mn-ea"/>
          <a:cs typeface="+mn-cs"/>
        </a:defRPr>
      </a:lvl2pPr>
      <a:lvl3pPr marL="2952323" algn="l" rtl="0" eaLnBrk="1" latinLnBrk="0" hangingPunct="1">
        <a:defRPr kumimoji="0" kern="1200">
          <a:solidFill>
            <a:schemeClr val="tx1"/>
          </a:solidFill>
          <a:latin typeface="+mn-lt"/>
          <a:ea typeface="+mn-ea"/>
          <a:cs typeface="+mn-cs"/>
        </a:defRPr>
      </a:lvl3pPr>
      <a:lvl4pPr marL="4428485" algn="l" rtl="0" eaLnBrk="1" latinLnBrk="0" hangingPunct="1">
        <a:defRPr kumimoji="0" kern="1200">
          <a:solidFill>
            <a:schemeClr val="tx1"/>
          </a:solidFill>
          <a:latin typeface="+mn-lt"/>
          <a:ea typeface="+mn-ea"/>
          <a:cs typeface="+mn-cs"/>
        </a:defRPr>
      </a:lvl4pPr>
      <a:lvl5pPr marL="5904647" algn="l" rtl="0" eaLnBrk="1" latinLnBrk="0" hangingPunct="1">
        <a:defRPr kumimoji="0" kern="1200">
          <a:solidFill>
            <a:schemeClr val="tx1"/>
          </a:solidFill>
          <a:latin typeface="+mn-lt"/>
          <a:ea typeface="+mn-ea"/>
          <a:cs typeface="+mn-cs"/>
        </a:defRPr>
      </a:lvl5pPr>
      <a:lvl6pPr marL="7380808" algn="l" rtl="0" eaLnBrk="1" latinLnBrk="0" hangingPunct="1">
        <a:defRPr kumimoji="0" kern="1200">
          <a:solidFill>
            <a:schemeClr val="tx1"/>
          </a:solidFill>
          <a:latin typeface="+mn-lt"/>
          <a:ea typeface="+mn-ea"/>
          <a:cs typeface="+mn-cs"/>
        </a:defRPr>
      </a:lvl6pPr>
      <a:lvl7pPr marL="8856970" algn="l" rtl="0" eaLnBrk="1" latinLnBrk="0" hangingPunct="1">
        <a:defRPr kumimoji="0" kern="1200">
          <a:solidFill>
            <a:schemeClr val="tx1"/>
          </a:solidFill>
          <a:latin typeface="+mn-lt"/>
          <a:ea typeface="+mn-ea"/>
          <a:cs typeface="+mn-cs"/>
        </a:defRPr>
      </a:lvl7pPr>
      <a:lvl8pPr marL="10333131" algn="l" rtl="0" eaLnBrk="1" latinLnBrk="0" hangingPunct="1">
        <a:defRPr kumimoji="0" kern="1200">
          <a:solidFill>
            <a:schemeClr val="tx1"/>
          </a:solidFill>
          <a:latin typeface="+mn-lt"/>
          <a:ea typeface="+mn-ea"/>
          <a:cs typeface="+mn-cs"/>
        </a:defRPr>
      </a:lvl8pPr>
      <a:lvl9pPr marL="11809293"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oleObject" Target="../embeddings/oleObject1.bin"/><Relationship Id="rId7" Type="http://schemas.openxmlformats.org/officeDocument/2006/relationships/image" Target="../media/image3.jpe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chart" Target="../charts/chart3.xml"/><Relationship Id="rId11" Type="http://schemas.openxmlformats.org/officeDocument/2006/relationships/chart" Target="../charts/chart4.xml"/><Relationship Id="rId5" Type="http://schemas.openxmlformats.org/officeDocument/2006/relationships/chart" Target="../charts/chart2.xml"/><Relationship Id="rId10" Type="http://schemas.openxmlformats.org/officeDocument/2006/relationships/image" Target="../media/image6.jpeg"/><Relationship Id="rId4" Type="http://schemas.openxmlformats.org/officeDocument/2006/relationships/chart" Target="../charts/chart1.xml"/><Relationship Id="rId9"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63452" y="209445"/>
            <a:ext cx="20859896" cy="1446550"/>
          </a:xfrm>
          <a:prstGeom prst="rect">
            <a:avLst/>
          </a:prstGeom>
          <a:noFill/>
        </p:spPr>
        <p:txBody>
          <a:bodyPr wrap="square" rtlCol="0">
            <a:spAutoFit/>
          </a:bodyPr>
          <a:lstStyle/>
          <a:p>
            <a:r>
              <a:rPr lang="en-GB" sz="8800" dirty="0" smtClean="0"/>
              <a:t>Coupled translation in the mouse genome</a:t>
            </a:r>
            <a:endParaRPr lang="en-GB" sz="8800" dirty="0"/>
          </a:p>
        </p:txBody>
      </p:sp>
      <p:graphicFrame>
        <p:nvGraphicFramePr>
          <p:cNvPr id="1027" name="Object 3"/>
          <p:cNvGraphicFramePr>
            <a:graphicFrameLocks noChangeAspect="1"/>
          </p:cNvGraphicFramePr>
          <p:nvPr/>
        </p:nvGraphicFramePr>
        <p:xfrm>
          <a:off x="16194126" y="28298775"/>
          <a:ext cx="5099050" cy="1981200"/>
        </p:xfrm>
        <a:graphic>
          <a:graphicData uri="http://schemas.openxmlformats.org/presentationml/2006/ole">
            <p:oleObj spid="_x0000_s1027" name="Photo Editor Photo" r:id="rId3" imgW="3723810" imgH="1448002" progId="">
              <p:embed/>
            </p:oleObj>
          </a:graphicData>
        </a:graphic>
      </p:graphicFrame>
      <p:sp>
        <p:nvSpPr>
          <p:cNvPr id="11" name="TextBox 10"/>
          <p:cNvSpPr txBox="1"/>
          <p:nvPr/>
        </p:nvSpPr>
        <p:spPr>
          <a:xfrm>
            <a:off x="1835088" y="1566767"/>
            <a:ext cx="19431136" cy="2339102"/>
          </a:xfrm>
          <a:prstGeom prst="rect">
            <a:avLst/>
          </a:prstGeom>
          <a:noFill/>
        </p:spPr>
        <p:txBody>
          <a:bodyPr wrap="square" rtlCol="0">
            <a:spAutoFit/>
          </a:bodyPr>
          <a:lstStyle/>
          <a:p>
            <a:r>
              <a:rPr lang="en-GB" sz="4400" dirty="0" smtClean="0"/>
              <a:t>By Carl-Fredrik </a:t>
            </a:r>
            <a:r>
              <a:rPr lang="en-GB" sz="4400" dirty="0" err="1" smtClean="0"/>
              <a:t>Hartelius</a:t>
            </a:r>
            <a:r>
              <a:rPr lang="en-GB" sz="4400" dirty="0" smtClean="0"/>
              <a:t> with Dr. </a:t>
            </a:r>
            <a:r>
              <a:rPr lang="en-GB" sz="4400" dirty="0" smtClean="0"/>
              <a:t>Phillip </a:t>
            </a:r>
            <a:r>
              <a:rPr lang="en-GB" sz="4400" dirty="0" smtClean="0"/>
              <a:t>Gould and Prof. Andrew </a:t>
            </a:r>
            <a:r>
              <a:rPr lang="en-GB" sz="4400" dirty="0" smtClean="0"/>
              <a:t>Easton</a:t>
            </a:r>
          </a:p>
          <a:p>
            <a:r>
              <a:rPr lang="en-GB" sz="4400" dirty="0" smtClean="0"/>
              <a:t> </a:t>
            </a:r>
            <a:r>
              <a:rPr lang="en-GB" sz="4400" dirty="0" smtClean="0"/>
              <a:t>             </a:t>
            </a:r>
            <a:r>
              <a:rPr lang="en-GB" sz="3200" dirty="0" smtClean="0"/>
              <a:t>C-F.Hartelius@warwick.ac.uk</a:t>
            </a:r>
            <a:r>
              <a:rPr lang="en-GB" sz="4400" dirty="0" smtClean="0"/>
              <a:t> </a:t>
            </a:r>
            <a:endParaRPr lang="en-GB" sz="4400" dirty="0" smtClean="0"/>
          </a:p>
          <a:p>
            <a:endParaRPr lang="en-GB" dirty="0"/>
          </a:p>
        </p:txBody>
      </p:sp>
      <p:sp>
        <p:nvSpPr>
          <p:cNvPr id="143" name="TextBox 142"/>
          <p:cNvSpPr txBox="1"/>
          <p:nvPr/>
        </p:nvSpPr>
        <p:spPr>
          <a:xfrm>
            <a:off x="14908242" y="3115249"/>
            <a:ext cx="4071966" cy="523220"/>
          </a:xfrm>
          <a:prstGeom prst="rect">
            <a:avLst/>
          </a:prstGeom>
          <a:noFill/>
        </p:spPr>
        <p:txBody>
          <a:bodyPr wrap="square" rtlCol="0">
            <a:spAutoFit/>
          </a:bodyPr>
          <a:lstStyle/>
          <a:p>
            <a:r>
              <a:rPr lang="en-GB" sz="2800" dirty="0" smtClean="0"/>
              <a:t>Fig 1: coupled translation</a:t>
            </a:r>
            <a:endParaRPr lang="en-GB" sz="2800" dirty="0"/>
          </a:p>
        </p:txBody>
      </p:sp>
      <p:graphicFrame>
        <p:nvGraphicFramePr>
          <p:cNvPr id="144" name="Content Placeholder 3"/>
          <p:cNvGraphicFramePr>
            <a:graphicFrameLocks/>
          </p:cNvGraphicFramePr>
          <p:nvPr/>
        </p:nvGraphicFramePr>
        <p:xfrm>
          <a:off x="311078" y="7691385"/>
          <a:ext cx="3286148" cy="335758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46" name="Content Placeholder 3"/>
          <p:cNvGraphicFramePr>
            <a:graphicFrameLocks/>
          </p:cNvGraphicFramePr>
          <p:nvPr/>
        </p:nvGraphicFramePr>
        <p:xfrm>
          <a:off x="2789108" y="8048575"/>
          <a:ext cx="3143272" cy="3643338"/>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47" name="Content Placeholder 3"/>
          <p:cNvGraphicFramePr>
            <a:graphicFrameLocks/>
          </p:cNvGraphicFramePr>
          <p:nvPr/>
        </p:nvGraphicFramePr>
        <p:xfrm>
          <a:off x="5313250" y="8782005"/>
          <a:ext cx="3379886" cy="3286148"/>
        </p:xfrm>
        <a:graphic>
          <a:graphicData uri="http://schemas.openxmlformats.org/drawingml/2006/chart">
            <c:chart xmlns:c="http://schemas.openxmlformats.org/drawingml/2006/chart" xmlns:r="http://schemas.openxmlformats.org/officeDocument/2006/relationships" r:id="rId6"/>
          </a:graphicData>
        </a:graphic>
      </p:graphicFrame>
      <p:sp>
        <p:nvSpPr>
          <p:cNvPr id="148" name="TextBox 147"/>
          <p:cNvSpPr txBox="1"/>
          <p:nvPr/>
        </p:nvSpPr>
        <p:spPr>
          <a:xfrm>
            <a:off x="549204" y="12283460"/>
            <a:ext cx="15216294" cy="5856923"/>
          </a:xfrm>
          <a:prstGeom prst="roundRect">
            <a:avLst/>
          </a:prstGeom>
          <a:solidFill>
            <a:schemeClr val="accent2">
              <a:alpha val="15000"/>
            </a:schemeClr>
          </a:solidFill>
          <a:ln w="50800" cmpd="thickThin">
            <a:solidFill>
              <a:schemeClr val="accent2">
                <a:alpha val="75000"/>
              </a:schemeClr>
            </a:solidFill>
          </a:ln>
        </p:spPr>
        <p:txBody>
          <a:bodyPr wrap="square" rtlCol="0">
            <a:spAutoFit/>
          </a:bodyPr>
          <a:lstStyle/>
          <a:p>
            <a:r>
              <a:rPr lang="en-GB" dirty="0" smtClean="0"/>
              <a:t>Step 2: transformations and </a:t>
            </a:r>
            <a:r>
              <a:rPr lang="en-GB" dirty="0" err="1" smtClean="0"/>
              <a:t>transfections</a:t>
            </a:r>
            <a:endParaRPr lang="en-GB" dirty="0" smtClean="0"/>
          </a:p>
          <a:p>
            <a:r>
              <a:rPr lang="en-GB" sz="2800" dirty="0" smtClean="0"/>
              <a:t>The different plasmids were transformed into </a:t>
            </a:r>
            <a:r>
              <a:rPr lang="en-GB" sz="2800" i="1" dirty="0" smtClean="0"/>
              <a:t>E. coli</a:t>
            </a:r>
            <a:r>
              <a:rPr lang="en-GB" sz="2800" dirty="0" smtClean="0"/>
              <a:t>, which was plated out on  </a:t>
            </a:r>
            <a:r>
              <a:rPr lang="en-GB" sz="2800" dirty="0" err="1" smtClean="0"/>
              <a:t>ampicillin</a:t>
            </a:r>
            <a:r>
              <a:rPr lang="en-GB" sz="2800" dirty="0" smtClean="0"/>
              <a:t>, IPTG and X-</a:t>
            </a:r>
            <a:r>
              <a:rPr lang="en-GB" sz="2800" dirty="0" err="1" smtClean="0"/>
              <a:t>galactose</a:t>
            </a:r>
            <a:r>
              <a:rPr lang="en-GB" sz="2800" dirty="0" smtClean="0"/>
              <a:t> (AIX) agar plates. Because PBS contains an </a:t>
            </a:r>
            <a:r>
              <a:rPr lang="en-GB" sz="2800" dirty="0" err="1" smtClean="0"/>
              <a:t>ampicillin</a:t>
            </a:r>
            <a:r>
              <a:rPr lang="en-GB" sz="2800" dirty="0" smtClean="0"/>
              <a:t> resistance gene, only transformed bacteria could grow, and since IPTG induced the </a:t>
            </a:r>
            <a:r>
              <a:rPr lang="en-GB" sz="2800" i="1" dirty="0" err="1" smtClean="0"/>
              <a:t>lac</a:t>
            </a:r>
            <a:r>
              <a:rPr lang="en-GB" sz="2800" i="1" dirty="0" smtClean="0"/>
              <a:t> </a:t>
            </a:r>
            <a:r>
              <a:rPr lang="en-GB" sz="2800" dirty="0" err="1" smtClean="0"/>
              <a:t>operon</a:t>
            </a:r>
            <a:r>
              <a:rPr lang="en-GB" sz="2800" dirty="0" smtClean="0"/>
              <a:t> causing cells to take up X-</a:t>
            </a:r>
            <a:r>
              <a:rPr lang="en-GB" sz="2800" dirty="0" err="1" smtClean="0"/>
              <a:t>galactose</a:t>
            </a:r>
            <a:r>
              <a:rPr lang="en-GB" sz="2800" dirty="0" smtClean="0"/>
              <a:t>, which is blue. This meant that only colonies which were not blue would be correct because if transformation had occurred properly, the </a:t>
            </a:r>
            <a:r>
              <a:rPr lang="en-GB" sz="2800" i="1" dirty="0" err="1" smtClean="0"/>
              <a:t>lac</a:t>
            </a:r>
            <a:r>
              <a:rPr lang="en-GB" sz="2800" i="1" dirty="0" smtClean="0"/>
              <a:t> </a:t>
            </a:r>
            <a:r>
              <a:rPr lang="en-GB" sz="2800" dirty="0" err="1" smtClean="0"/>
              <a:t>operon</a:t>
            </a:r>
            <a:r>
              <a:rPr lang="en-GB" sz="2800" dirty="0" smtClean="0"/>
              <a:t> would be disrupted. Therefore white colonies were chosen and grown overnight during which the </a:t>
            </a:r>
            <a:r>
              <a:rPr lang="en-GB" sz="2800" i="1" dirty="0" smtClean="0"/>
              <a:t>E. coli</a:t>
            </a:r>
            <a:r>
              <a:rPr lang="en-GB" sz="2800" dirty="0" smtClean="0"/>
              <a:t> would recognise the CAT gene, as it comes from bacteria originally, and replicate the plasmids as bacteria divided. After the plasmids were isolated from the bacteria, some were deconstructed and sequenced to ensure accuracy. The plasmids were then </a:t>
            </a:r>
            <a:r>
              <a:rPr lang="en-GB" sz="2800" dirty="0" err="1" smtClean="0"/>
              <a:t>transfected</a:t>
            </a:r>
            <a:r>
              <a:rPr lang="en-GB" sz="2800" dirty="0" smtClean="0"/>
              <a:t>, injected into tissue cultures via a virus, alongside </a:t>
            </a:r>
            <a:r>
              <a:rPr lang="en-GB" sz="2800" i="1" dirty="0" err="1" smtClean="0"/>
              <a:t>lac</a:t>
            </a:r>
            <a:r>
              <a:rPr lang="en-GB" sz="2800" dirty="0" err="1" smtClean="0"/>
              <a:t>Z</a:t>
            </a:r>
            <a:r>
              <a:rPr lang="en-GB" sz="2800" i="1" dirty="0" smtClean="0"/>
              <a:t> </a:t>
            </a:r>
            <a:r>
              <a:rPr lang="en-GB" sz="2800" dirty="0" smtClean="0"/>
              <a:t>(coding for </a:t>
            </a:r>
            <a:r>
              <a:rPr lang="el-GR" sz="2800" dirty="0" smtClean="0"/>
              <a:t>β</a:t>
            </a:r>
            <a:r>
              <a:rPr lang="en-GB" sz="2800" dirty="0" smtClean="0"/>
              <a:t>-</a:t>
            </a:r>
            <a:r>
              <a:rPr lang="en-GB" sz="2800" dirty="0" err="1" smtClean="0"/>
              <a:t>galactosidease</a:t>
            </a:r>
            <a:r>
              <a:rPr lang="en-GB" sz="2800" dirty="0" smtClean="0"/>
              <a:t>)</a:t>
            </a:r>
            <a:r>
              <a:rPr lang="en-GB" sz="2800" i="1" dirty="0" smtClean="0"/>
              <a:t> </a:t>
            </a:r>
            <a:r>
              <a:rPr lang="en-GB" sz="2800" dirty="0" smtClean="0"/>
              <a:t>as a positive control.</a:t>
            </a:r>
          </a:p>
        </p:txBody>
      </p:sp>
      <p:sp>
        <p:nvSpPr>
          <p:cNvPr id="150" name="TextBox 149"/>
          <p:cNvSpPr txBox="1"/>
          <p:nvPr/>
        </p:nvSpPr>
        <p:spPr>
          <a:xfrm>
            <a:off x="2906658" y="7615843"/>
            <a:ext cx="4071966" cy="523220"/>
          </a:xfrm>
          <a:prstGeom prst="rect">
            <a:avLst/>
          </a:prstGeom>
          <a:noFill/>
        </p:spPr>
        <p:txBody>
          <a:bodyPr wrap="square" rtlCol="0">
            <a:spAutoFit/>
          </a:bodyPr>
          <a:lstStyle/>
          <a:p>
            <a:r>
              <a:rPr lang="en-GB" sz="2800" dirty="0" smtClean="0"/>
              <a:t>Fig 2: constructs</a:t>
            </a:r>
            <a:endParaRPr lang="en-GB" sz="2800" dirty="0"/>
          </a:p>
        </p:txBody>
      </p:sp>
      <p:sp>
        <p:nvSpPr>
          <p:cNvPr id="152" name="TextBox 151"/>
          <p:cNvSpPr txBox="1"/>
          <p:nvPr/>
        </p:nvSpPr>
        <p:spPr>
          <a:xfrm>
            <a:off x="7264376" y="19211953"/>
            <a:ext cx="13573220" cy="4358640"/>
          </a:xfrm>
          <a:prstGeom prst="roundRect">
            <a:avLst/>
          </a:prstGeom>
          <a:solidFill>
            <a:schemeClr val="accent2">
              <a:alpha val="15000"/>
            </a:schemeClr>
          </a:solidFill>
          <a:ln w="50800" cmpd="thickThin">
            <a:solidFill>
              <a:schemeClr val="accent2">
                <a:alpha val="75000"/>
              </a:schemeClr>
            </a:solidFill>
          </a:ln>
        </p:spPr>
        <p:txBody>
          <a:bodyPr wrap="square" rtlCol="0">
            <a:spAutoFit/>
          </a:bodyPr>
          <a:lstStyle/>
          <a:p>
            <a:r>
              <a:rPr lang="en-GB" sz="5400" dirty="0" smtClean="0"/>
              <a:t>Step 3: assaying protein expression</a:t>
            </a:r>
          </a:p>
          <a:p>
            <a:r>
              <a:rPr lang="en-GB" sz="2800" dirty="0" smtClean="0"/>
              <a:t>After allowing the tissues to express proteins, which were then isolated, ONPG was added to a part of each sample, turning yellow in the presence of </a:t>
            </a:r>
            <a:r>
              <a:rPr lang="el-GR" sz="2800" dirty="0" smtClean="0"/>
              <a:t>β</a:t>
            </a:r>
            <a:r>
              <a:rPr lang="en-GB" sz="2800" dirty="0" smtClean="0"/>
              <a:t>-</a:t>
            </a:r>
            <a:r>
              <a:rPr lang="en-GB" sz="2800" dirty="0" err="1" smtClean="0"/>
              <a:t>galactosidease</a:t>
            </a:r>
            <a:r>
              <a:rPr lang="en-GB" sz="2800" dirty="0" smtClean="0"/>
              <a:t>. The next step was an enzyme linked immunoabsorbent assay (ELISA), during which samples with CAT protein stick to well due to CAT antibodies, which then bind free CAT antibodies  bound with another protein, DIG, which was in turn covered with a third antibody carrying HRP. HRP is an enzyme which changes ABTS, turning it dark green, which was also assayed by </a:t>
            </a:r>
            <a:r>
              <a:rPr lang="en-GB" sz="2800" dirty="0" err="1" smtClean="0"/>
              <a:t>photospectrometry</a:t>
            </a:r>
            <a:r>
              <a:rPr lang="en-GB" sz="2800" dirty="0" smtClean="0"/>
              <a:t>.  </a:t>
            </a:r>
          </a:p>
        </p:txBody>
      </p:sp>
      <p:grpSp>
        <p:nvGrpSpPr>
          <p:cNvPr id="179" name="Group 178"/>
          <p:cNvGrpSpPr/>
          <p:nvPr/>
        </p:nvGrpSpPr>
        <p:grpSpPr>
          <a:xfrm>
            <a:off x="549204" y="18497573"/>
            <a:ext cx="6500858" cy="5143536"/>
            <a:chOff x="334890" y="19497705"/>
            <a:chExt cx="6500858" cy="5143536"/>
          </a:xfrm>
        </p:grpSpPr>
        <p:sp>
          <p:nvSpPr>
            <p:cNvPr id="169" name="Round Diagonal Corner Rectangle 168"/>
            <p:cNvSpPr/>
            <p:nvPr/>
          </p:nvSpPr>
          <p:spPr>
            <a:xfrm>
              <a:off x="334890" y="19497705"/>
              <a:ext cx="6500858" cy="5143536"/>
            </a:xfrm>
            <a:prstGeom prst="round2DiagRect">
              <a:avLst/>
            </a:prstGeom>
            <a:ln>
              <a:noFill/>
            </a:ln>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pic>
          <p:nvPicPr>
            <p:cNvPr id="17" name="Picture 2" descr="C:\Users\Carl Hartelius\Desktop\ELISA.jpg"/>
            <p:cNvPicPr>
              <a:picLocks noChangeAspect="1" noChangeArrowheads="1"/>
            </p:cNvPicPr>
            <p:nvPr/>
          </p:nvPicPr>
          <p:blipFill>
            <a:blip r:embed="rId7" cstate="print"/>
            <a:srcRect/>
            <a:stretch>
              <a:fillRect/>
            </a:stretch>
          </p:blipFill>
          <p:spPr bwMode="auto">
            <a:xfrm>
              <a:off x="763518" y="20497837"/>
              <a:ext cx="5643602" cy="3819138"/>
            </a:xfrm>
            <a:prstGeom prst="rect">
              <a:avLst/>
            </a:prstGeom>
            <a:noFill/>
            <a:ln>
              <a:noFill/>
            </a:ln>
            <a:effectLst>
              <a:glow rad="101600">
                <a:schemeClr val="tx1">
                  <a:lumMod val="50000"/>
                  <a:alpha val="60000"/>
                </a:schemeClr>
              </a:glow>
            </a:effectLst>
          </p:spPr>
        </p:pic>
        <p:sp>
          <p:nvSpPr>
            <p:cNvPr id="153" name="TextBox 152"/>
            <p:cNvSpPr txBox="1"/>
            <p:nvPr/>
          </p:nvSpPr>
          <p:spPr>
            <a:xfrm>
              <a:off x="2120840" y="19783457"/>
              <a:ext cx="4071966" cy="523220"/>
            </a:xfrm>
            <a:prstGeom prst="rect">
              <a:avLst/>
            </a:prstGeom>
            <a:noFill/>
          </p:spPr>
          <p:txBody>
            <a:bodyPr wrap="square" rtlCol="0">
              <a:spAutoFit/>
            </a:bodyPr>
            <a:lstStyle/>
            <a:p>
              <a:r>
                <a:rPr lang="en-GB" sz="2800" dirty="0" smtClean="0"/>
                <a:t>Fig 5: CAT-ELISA</a:t>
              </a:r>
              <a:endParaRPr lang="en-GB" sz="2800" dirty="0"/>
            </a:p>
          </p:txBody>
        </p:sp>
      </p:grpSp>
      <p:sp>
        <p:nvSpPr>
          <p:cNvPr id="134" name="TextBox 133"/>
          <p:cNvSpPr txBox="1"/>
          <p:nvPr/>
        </p:nvSpPr>
        <p:spPr>
          <a:xfrm>
            <a:off x="8027894" y="7686173"/>
            <a:ext cx="12738264" cy="3881914"/>
          </a:xfrm>
          <a:prstGeom prst="roundRect">
            <a:avLst/>
          </a:prstGeom>
          <a:solidFill>
            <a:schemeClr val="accent2">
              <a:alpha val="15000"/>
            </a:schemeClr>
          </a:solidFill>
          <a:ln w="50800" cmpd="thickThin">
            <a:solidFill>
              <a:schemeClr val="accent2">
                <a:alpha val="75000"/>
              </a:schemeClr>
            </a:solidFill>
          </a:ln>
        </p:spPr>
        <p:txBody>
          <a:bodyPr wrap="square" rtlCol="0">
            <a:spAutoFit/>
          </a:bodyPr>
          <a:lstStyle/>
          <a:p>
            <a:r>
              <a:rPr lang="en-GB" sz="5400" dirty="0" smtClean="0"/>
              <a:t>Step 1: creating constructs</a:t>
            </a:r>
          </a:p>
          <a:p>
            <a:r>
              <a:rPr lang="en-GB" sz="2800" dirty="0" smtClean="0"/>
              <a:t>The mouse genes, UBTF, RSH, and CASQ2, were ordered and primers for them were designed, in which the first stop </a:t>
            </a:r>
            <a:r>
              <a:rPr lang="en-GB" sz="2800" dirty="0" err="1" smtClean="0"/>
              <a:t>codon</a:t>
            </a:r>
            <a:r>
              <a:rPr lang="en-GB" sz="2800" dirty="0" smtClean="0"/>
              <a:t> was mutated. By using polymerase chain reactions (PCR), one copy with the mutation in the first stop </a:t>
            </a:r>
            <a:r>
              <a:rPr lang="en-GB" sz="2800" dirty="0" err="1" smtClean="0"/>
              <a:t>codon</a:t>
            </a:r>
            <a:r>
              <a:rPr lang="en-GB" sz="2800" dirty="0" smtClean="0"/>
              <a:t>, and a normal copy were produced. Restriction enzymes acted on the genes to create ‘sticky ends’ which could be </a:t>
            </a:r>
            <a:r>
              <a:rPr lang="en-GB" sz="2800" dirty="0" err="1" smtClean="0"/>
              <a:t>ligated</a:t>
            </a:r>
            <a:r>
              <a:rPr lang="en-GB" sz="2800" dirty="0" smtClean="0"/>
              <a:t> to a CAT gene, and that new structure was simultaneously </a:t>
            </a:r>
            <a:r>
              <a:rPr lang="en-GB" sz="2800" dirty="0" err="1" smtClean="0"/>
              <a:t>ligated</a:t>
            </a:r>
            <a:r>
              <a:rPr lang="en-GB" sz="2800" dirty="0" smtClean="0"/>
              <a:t> into PBS, a plasmid vector.    </a:t>
            </a:r>
          </a:p>
        </p:txBody>
      </p:sp>
      <p:sp>
        <p:nvSpPr>
          <p:cNvPr id="135" name="TextBox 134"/>
          <p:cNvSpPr txBox="1"/>
          <p:nvPr/>
        </p:nvSpPr>
        <p:spPr>
          <a:xfrm>
            <a:off x="549204" y="3066043"/>
            <a:ext cx="11715832" cy="4358640"/>
          </a:xfrm>
          <a:prstGeom prst="roundRect">
            <a:avLst/>
          </a:prstGeom>
          <a:solidFill>
            <a:schemeClr val="accent2">
              <a:alpha val="15000"/>
            </a:schemeClr>
          </a:solidFill>
          <a:ln w="50800" cmpd="thickThin">
            <a:solidFill>
              <a:schemeClr val="accent2">
                <a:alpha val="75000"/>
              </a:schemeClr>
            </a:solidFill>
          </a:ln>
        </p:spPr>
        <p:txBody>
          <a:bodyPr wrap="square" rtlCol="0">
            <a:spAutoFit/>
          </a:bodyPr>
          <a:lstStyle/>
          <a:p>
            <a:r>
              <a:rPr lang="en-GB" sz="5400" dirty="0" smtClean="0"/>
              <a:t>Introduction</a:t>
            </a:r>
          </a:p>
          <a:p>
            <a:r>
              <a:rPr lang="en-GB" sz="2800" dirty="0" smtClean="0"/>
              <a:t>Translation is the process by which </a:t>
            </a:r>
            <a:r>
              <a:rPr lang="en-GB" sz="2800" dirty="0" err="1" smtClean="0"/>
              <a:t>ribosomes</a:t>
            </a:r>
            <a:r>
              <a:rPr lang="en-GB" sz="2800" dirty="0" smtClean="0"/>
              <a:t> read mRNA and use it in triple nucleotides, or </a:t>
            </a:r>
            <a:r>
              <a:rPr lang="en-GB" sz="2800" dirty="0" err="1" smtClean="0"/>
              <a:t>codons</a:t>
            </a:r>
            <a:r>
              <a:rPr lang="en-GB" sz="2800" dirty="0" smtClean="0"/>
              <a:t>, to produce proteins. Coupled translation is where the ribosome, upon encountering a stop </a:t>
            </a:r>
            <a:r>
              <a:rPr lang="en-GB" sz="2800" dirty="0" err="1" smtClean="0"/>
              <a:t>codon</a:t>
            </a:r>
            <a:r>
              <a:rPr lang="en-GB" sz="2800" dirty="0" smtClean="0"/>
              <a:t>, shuffles back on the mRNA to a second start </a:t>
            </a:r>
            <a:r>
              <a:rPr lang="en-GB" sz="2800" dirty="0" err="1" smtClean="0"/>
              <a:t>codon</a:t>
            </a:r>
            <a:r>
              <a:rPr lang="en-GB" sz="2800" dirty="0" smtClean="0"/>
              <a:t> to initiate the translation of a second open reading frame (ORF), overlapping with the first. This process has been observed in the M2 gene of respiratory syncytial virus, but this project explored such processes in the mouse genome. </a:t>
            </a:r>
          </a:p>
        </p:txBody>
      </p:sp>
      <p:sp>
        <p:nvSpPr>
          <p:cNvPr id="140" name="TextBox 139"/>
          <p:cNvSpPr txBox="1"/>
          <p:nvPr/>
        </p:nvSpPr>
        <p:spPr>
          <a:xfrm>
            <a:off x="549204" y="24069737"/>
            <a:ext cx="13144592" cy="5788819"/>
          </a:xfrm>
          <a:prstGeom prst="roundRect">
            <a:avLst/>
          </a:prstGeom>
          <a:solidFill>
            <a:schemeClr val="accent2">
              <a:alpha val="15000"/>
            </a:schemeClr>
          </a:solidFill>
          <a:ln w="50800" cmpd="thickThin">
            <a:solidFill>
              <a:schemeClr val="accent2">
                <a:alpha val="75000"/>
              </a:schemeClr>
            </a:solidFill>
          </a:ln>
        </p:spPr>
        <p:txBody>
          <a:bodyPr wrap="square" rtlCol="0">
            <a:spAutoFit/>
          </a:bodyPr>
          <a:lstStyle/>
          <a:p>
            <a:r>
              <a:rPr lang="en-GB" sz="5400" dirty="0" smtClean="0"/>
              <a:t>Data analysis and conclusions</a:t>
            </a:r>
          </a:p>
          <a:p>
            <a:r>
              <a:rPr lang="en-GB" sz="2800" dirty="0" smtClean="0"/>
              <a:t>Normalized values were created using a combination of </a:t>
            </a:r>
            <a:r>
              <a:rPr lang="el-GR" sz="2800" dirty="0" smtClean="0"/>
              <a:t>β</a:t>
            </a:r>
            <a:r>
              <a:rPr lang="en-GB" sz="2800" dirty="0" smtClean="0"/>
              <a:t>-</a:t>
            </a:r>
            <a:r>
              <a:rPr lang="en-GB" sz="2800" dirty="0" err="1" smtClean="0"/>
              <a:t>galactosidease</a:t>
            </a:r>
            <a:r>
              <a:rPr lang="en-GB" sz="2800" dirty="0" smtClean="0"/>
              <a:t> and ELISA readings, used to compare the expression of CAT in the true gene copy and the mutated copy (containing a disrupted stop </a:t>
            </a:r>
            <a:r>
              <a:rPr lang="en-GB" sz="2800" dirty="0" err="1" smtClean="0"/>
              <a:t>codon</a:t>
            </a:r>
            <a:r>
              <a:rPr lang="en-GB" sz="2800" dirty="0" smtClean="0"/>
              <a:t>) in order to determine if coupled translation had occurred. It was predicted that the expression of CAT should be much lower in the stop mutants since that stop </a:t>
            </a:r>
            <a:r>
              <a:rPr lang="en-GB" sz="2800" dirty="0" err="1" smtClean="0"/>
              <a:t>codon</a:t>
            </a:r>
            <a:r>
              <a:rPr lang="en-GB" sz="2800" dirty="0" smtClean="0"/>
              <a:t> is, in theory, essential to the ribosomal shuffling which allows for the expression of ORF 2. In practice we found that stop mutations in RSH can vastly increased ORF 2 expression levels, and only minor  levels of coupled translation was observed in UBTF. The CASQ2 construct was shown to be ultimately incorrect, and it would seem that the nature of the protein makes successful constructs kill the bacteria. </a:t>
            </a:r>
          </a:p>
        </p:txBody>
      </p:sp>
      <p:grpSp>
        <p:nvGrpSpPr>
          <p:cNvPr id="136" name="Group 135"/>
          <p:cNvGrpSpPr/>
          <p:nvPr/>
        </p:nvGrpSpPr>
        <p:grpSpPr>
          <a:xfrm>
            <a:off x="12765102" y="3852783"/>
            <a:ext cx="10144196" cy="6357982"/>
            <a:chOff x="12765102" y="3209841"/>
            <a:chExt cx="10144196" cy="6357982"/>
          </a:xfrm>
        </p:grpSpPr>
        <p:grpSp>
          <p:nvGrpSpPr>
            <p:cNvPr id="27" name="Group 3"/>
            <p:cNvGrpSpPr>
              <a:grpSpLocks/>
            </p:cNvGrpSpPr>
            <p:nvPr/>
          </p:nvGrpSpPr>
          <p:grpSpPr bwMode="auto">
            <a:xfrm>
              <a:off x="13050854" y="3209841"/>
              <a:ext cx="722788" cy="927695"/>
              <a:chOff x="2978" y="3204"/>
              <a:chExt cx="517" cy="553"/>
            </a:xfrm>
          </p:grpSpPr>
          <p:sp>
            <p:nvSpPr>
              <p:cNvPr id="45" name="Oval 4"/>
              <p:cNvSpPr>
                <a:spLocks noChangeArrowheads="1"/>
              </p:cNvSpPr>
              <p:nvPr/>
            </p:nvSpPr>
            <p:spPr bwMode="auto">
              <a:xfrm>
                <a:off x="3006" y="3614"/>
                <a:ext cx="461" cy="143"/>
              </a:xfrm>
              <a:prstGeom prst="ellipse">
                <a:avLst/>
              </a:prstGeom>
              <a:solidFill>
                <a:srgbClr val="0070C0"/>
              </a:solidFill>
              <a:ln w="9525">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prstTxWarp prst="textNoShape">
                  <a:avLst/>
                </a:prstTxWarp>
              </a:bodyPr>
              <a:lstStyle/>
              <a:p>
                <a:endParaRPr lang="en-GB"/>
              </a:p>
            </p:txBody>
          </p:sp>
          <p:sp>
            <p:nvSpPr>
              <p:cNvPr id="46" name="Oval 5"/>
              <p:cNvSpPr>
                <a:spLocks noChangeArrowheads="1"/>
              </p:cNvSpPr>
              <p:nvPr/>
            </p:nvSpPr>
            <p:spPr bwMode="auto">
              <a:xfrm>
                <a:off x="2978" y="3204"/>
                <a:ext cx="517" cy="410"/>
              </a:xfrm>
              <a:prstGeom prst="ellipse">
                <a:avLst/>
              </a:prstGeom>
              <a:solidFill>
                <a:srgbClr val="00B0F0"/>
              </a:solidFill>
              <a:ln w="9525">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prstTxWarp prst="textNoShape">
                  <a:avLst/>
                </a:prstTxWarp>
              </a:bodyPr>
              <a:lstStyle/>
              <a:p>
                <a:endParaRPr lang="en-GB"/>
              </a:p>
            </p:txBody>
          </p:sp>
        </p:grpSp>
        <p:sp>
          <p:nvSpPr>
            <p:cNvPr id="29" name="Text Box 9"/>
            <p:cNvSpPr txBox="1">
              <a:spLocks noChangeArrowheads="1"/>
            </p:cNvSpPr>
            <p:nvPr/>
          </p:nvSpPr>
          <p:spPr bwMode="auto">
            <a:xfrm>
              <a:off x="12765102" y="4020106"/>
              <a:ext cx="10144196" cy="5547717"/>
            </a:xfrm>
            <a:prstGeom prst="rect">
              <a:avLst/>
            </a:prstGeom>
            <a:solidFill>
              <a:srgbClr val="FFFFFF">
                <a:alpha val="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2400" b="0" i="0" u="none" strike="noStrike" cap="none" normalizeH="0" baseline="0" dirty="0" smtClean="0">
                  <a:ln>
                    <a:noFill/>
                  </a:ln>
                  <a:solidFill>
                    <a:schemeClr val="tx1"/>
                  </a:solidFill>
                  <a:effectLst/>
                  <a:latin typeface="Calibri" pitchFamily="34" charset="0"/>
                  <a:cs typeface="Arial" pitchFamily="34" charset="0"/>
                </a:rPr>
                <a:t>5’ </a:t>
              </a:r>
              <a:r>
                <a:rPr kumimoji="0" lang="en-GB" sz="2400" b="0" i="0" u="none" strike="noStrike" cap="none" normalizeH="0" baseline="0" dirty="0" smtClean="0">
                  <a:ln>
                    <a:noFill/>
                  </a:ln>
                  <a:solidFill>
                    <a:srgbClr val="92D050"/>
                  </a:solidFill>
                  <a:effectLst/>
                  <a:latin typeface="Calibri" pitchFamily="34" charset="0"/>
                  <a:cs typeface="Arial" pitchFamily="34" charset="0"/>
                </a:rPr>
                <a:t>ATG</a:t>
              </a:r>
              <a:r>
                <a:rPr kumimoji="0" lang="en-GB" sz="2400" b="0" i="0" u="none" strike="noStrike" cap="none" normalizeH="0" baseline="0" dirty="0" smtClean="0">
                  <a:ln>
                    <a:noFill/>
                  </a:ln>
                  <a:solidFill>
                    <a:schemeClr val="tx1"/>
                  </a:solidFill>
                  <a:effectLst/>
                  <a:latin typeface="Calibri" pitchFamily="34" charset="0"/>
                  <a:cs typeface="Arial" pitchFamily="34" charset="0"/>
                </a:rPr>
                <a:t>CAGTTACG...GTTGGCCGC</a:t>
              </a:r>
              <a:r>
                <a:rPr kumimoji="0" lang="en-GB" sz="2400" b="0" i="0" u="none" strike="noStrike" cap="none" normalizeH="0" baseline="0" dirty="0" smtClean="0">
                  <a:ln>
                    <a:noFill/>
                  </a:ln>
                  <a:solidFill>
                    <a:srgbClr val="92D050"/>
                  </a:solidFill>
                  <a:effectLst/>
                  <a:latin typeface="Calibri" pitchFamily="34" charset="0"/>
                  <a:cs typeface="Arial" pitchFamily="34" charset="0"/>
                </a:rPr>
                <a:t>ATG</a:t>
              </a:r>
              <a:r>
                <a:rPr kumimoji="0" lang="en-GB" sz="2400" b="0" i="0" u="none" strike="noStrike" cap="none" normalizeH="0" baseline="0" dirty="0" smtClean="0">
                  <a:ln>
                    <a:noFill/>
                  </a:ln>
                  <a:solidFill>
                    <a:schemeClr val="tx1"/>
                  </a:solidFill>
                  <a:effectLst/>
                  <a:latin typeface="Calibri" pitchFamily="34" charset="0"/>
                  <a:cs typeface="Arial" pitchFamily="34" charset="0"/>
                </a:rPr>
                <a:t>TCGGCGG</a:t>
              </a:r>
              <a:r>
                <a:rPr kumimoji="0" lang="en-GB" sz="2400" b="0" i="0" u="none" strike="noStrike" cap="none" normalizeH="0" baseline="0" dirty="0" smtClean="0">
                  <a:ln>
                    <a:noFill/>
                  </a:ln>
                  <a:solidFill>
                    <a:srgbClr val="FF0000"/>
                  </a:solidFill>
                  <a:effectLst/>
                  <a:latin typeface="Calibri" pitchFamily="34" charset="0"/>
                  <a:cs typeface="Arial" pitchFamily="34" charset="0"/>
                </a:rPr>
                <a:t>TAG</a:t>
              </a:r>
              <a:r>
                <a:rPr kumimoji="0" lang="en-GB" sz="2400" b="0" i="0" u="none" strike="noStrike" cap="none" normalizeH="0" baseline="0" dirty="0" smtClean="0">
                  <a:ln>
                    <a:noFill/>
                  </a:ln>
                  <a:solidFill>
                    <a:schemeClr val="tx1"/>
                  </a:solidFill>
                  <a:effectLst/>
                  <a:latin typeface="Calibri" pitchFamily="34" charset="0"/>
                  <a:cs typeface="Arial" pitchFamily="34" charset="0"/>
                </a:rPr>
                <a:t>CT...CGG</a:t>
              </a:r>
              <a:r>
                <a:rPr kumimoji="0" lang="en-GB" sz="2400" b="0" i="0" u="none" strike="noStrike" cap="none" normalizeH="0" baseline="0" dirty="0" smtClean="0">
                  <a:ln>
                    <a:noFill/>
                  </a:ln>
                  <a:solidFill>
                    <a:srgbClr val="FF0000"/>
                  </a:solidFill>
                  <a:effectLst/>
                  <a:latin typeface="Calibri" pitchFamily="34" charset="0"/>
                  <a:cs typeface="Arial" pitchFamily="34" charset="0"/>
                </a:rPr>
                <a:t>TAG </a:t>
              </a:r>
              <a:r>
                <a:rPr kumimoji="0" lang="en-GB" sz="2400" b="0" i="0" u="none" strike="noStrike" cap="none" normalizeH="0" baseline="0" dirty="0" smtClean="0">
                  <a:ln>
                    <a:noFill/>
                  </a:ln>
                  <a:solidFill>
                    <a:schemeClr val="tx1"/>
                  </a:solidFill>
                  <a:effectLst/>
                  <a:latin typeface="Calibri" pitchFamily="34" charset="0"/>
                  <a:cs typeface="Arial" pitchFamily="34" charset="0"/>
                </a:rPr>
                <a:t>3’     </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GB" sz="2400" b="0" i="0" u="none" strike="noStrike" cap="none" normalizeH="0" baseline="0" dirty="0" smtClean="0">
                  <a:ln>
                    <a:noFill/>
                  </a:ln>
                  <a:solidFill>
                    <a:schemeClr val="tx1"/>
                  </a:solidFill>
                  <a:effectLst/>
                  <a:latin typeface="Calibri" pitchFamily="34" charset="0"/>
                  <a:cs typeface="Arial" pitchFamily="34" charset="0"/>
                </a:rPr>
                <a:t>        ORF 1</a:t>
              </a: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GB" sz="2400" b="0" i="0" u="none" strike="noStrike" cap="none" normalizeH="0" baseline="0" dirty="0" smtClean="0">
                <a:ln>
                  <a:noFill/>
                </a:ln>
                <a:solidFill>
                  <a:schemeClr val="tx1"/>
                </a:solidFill>
                <a:effectLst/>
                <a:latin typeface="Calibri" pitchFamily="34"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GB" sz="2400" b="0" i="0" u="none" strike="noStrike" cap="none" normalizeH="0" baseline="0" dirty="0" smtClean="0">
                <a:ln>
                  <a:noFill/>
                </a:ln>
                <a:solidFill>
                  <a:schemeClr val="tx1"/>
                </a:solidFill>
                <a:effectLst/>
                <a:latin typeface="Calibri" pitchFamily="34"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en-GB" sz="2400" b="0" i="0" u="none" strike="noStrike" cap="none" normalizeH="0" baseline="0" dirty="0" smtClean="0">
                  <a:ln>
                    <a:noFill/>
                  </a:ln>
                  <a:solidFill>
                    <a:schemeClr val="tx1"/>
                  </a:solidFill>
                  <a:effectLst/>
                  <a:latin typeface="Calibri" pitchFamily="34" charset="0"/>
                  <a:cs typeface="Arial" pitchFamily="34" charset="0"/>
                </a:rPr>
                <a:t>5’ </a:t>
              </a:r>
              <a:r>
                <a:rPr kumimoji="0" lang="en-GB" sz="2400" b="0" i="0" u="none" strike="noStrike" cap="none" normalizeH="0" baseline="0" dirty="0" smtClean="0">
                  <a:ln>
                    <a:noFill/>
                  </a:ln>
                  <a:solidFill>
                    <a:srgbClr val="92D050"/>
                  </a:solidFill>
                  <a:effectLst/>
                  <a:latin typeface="Calibri" pitchFamily="34" charset="0"/>
                  <a:cs typeface="Arial" pitchFamily="34" charset="0"/>
                </a:rPr>
                <a:t>ATG</a:t>
              </a:r>
              <a:r>
                <a:rPr kumimoji="0" lang="en-GB" sz="2400" b="0" i="0" u="none" strike="noStrike" cap="none" normalizeH="0" baseline="0" dirty="0" smtClean="0">
                  <a:ln>
                    <a:noFill/>
                  </a:ln>
                  <a:solidFill>
                    <a:schemeClr val="tx1"/>
                  </a:solidFill>
                  <a:effectLst/>
                  <a:latin typeface="Calibri" pitchFamily="34" charset="0"/>
                  <a:cs typeface="Arial" pitchFamily="34" charset="0"/>
                </a:rPr>
                <a:t>CAGTTACG...GTTGGCCGC</a:t>
              </a:r>
              <a:r>
                <a:rPr kumimoji="0" lang="en-GB" sz="2400" b="0" i="0" u="none" strike="noStrike" cap="none" normalizeH="0" baseline="0" dirty="0" smtClean="0">
                  <a:ln>
                    <a:noFill/>
                  </a:ln>
                  <a:solidFill>
                    <a:srgbClr val="92D050"/>
                  </a:solidFill>
                  <a:effectLst/>
                  <a:latin typeface="Calibri" pitchFamily="34" charset="0"/>
                  <a:cs typeface="Arial" pitchFamily="34" charset="0"/>
                </a:rPr>
                <a:t>ATG</a:t>
              </a:r>
              <a:r>
                <a:rPr kumimoji="0" lang="en-GB" sz="2400" b="0" i="0" u="none" strike="noStrike" cap="none" normalizeH="0" baseline="0" dirty="0" smtClean="0">
                  <a:ln>
                    <a:noFill/>
                  </a:ln>
                  <a:solidFill>
                    <a:schemeClr val="tx1"/>
                  </a:solidFill>
                  <a:effectLst/>
                  <a:latin typeface="Calibri" pitchFamily="34" charset="0"/>
                  <a:cs typeface="Arial" pitchFamily="34" charset="0"/>
                </a:rPr>
                <a:t>TCGGCGG</a:t>
              </a:r>
              <a:r>
                <a:rPr kumimoji="0" lang="en-GB" sz="2400" b="0" i="0" u="none" strike="noStrike" cap="none" normalizeH="0" baseline="0" dirty="0" smtClean="0">
                  <a:ln>
                    <a:noFill/>
                  </a:ln>
                  <a:solidFill>
                    <a:srgbClr val="FF0000"/>
                  </a:solidFill>
                  <a:effectLst/>
                  <a:latin typeface="Calibri" pitchFamily="34" charset="0"/>
                  <a:cs typeface="Arial" pitchFamily="34" charset="0"/>
                </a:rPr>
                <a:t>TAG</a:t>
              </a:r>
              <a:r>
                <a:rPr kumimoji="0" lang="en-GB" sz="2400" b="0" i="0" u="none" strike="noStrike" cap="none" normalizeH="0" baseline="0" dirty="0" smtClean="0">
                  <a:ln>
                    <a:noFill/>
                  </a:ln>
                  <a:solidFill>
                    <a:schemeClr val="tx1"/>
                  </a:solidFill>
                  <a:effectLst/>
                  <a:latin typeface="Calibri" pitchFamily="34" charset="0"/>
                  <a:cs typeface="Arial" pitchFamily="34" charset="0"/>
                </a:rPr>
                <a:t>CT...CGG</a:t>
              </a:r>
              <a:r>
                <a:rPr kumimoji="0" lang="en-GB" sz="2400" b="0" i="0" u="none" strike="noStrike" cap="none" normalizeH="0" baseline="0" dirty="0" smtClean="0">
                  <a:ln>
                    <a:noFill/>
                  </a:ln>
                  <a:solidFill>
                    <a:srgbClr val="FF0000"/>
                  </a:solidFill>
                  <a:effectLst/>
                  <a:latin typeface="Calibri" pitchFamily="34" charset="0"/>
                  <a:cs typeface="Arial" pitchFamily="34" charset="0"/>
                </a:rPr>
                <a:t>TAG</a:t>
              </a:r>
              <a:r>
                <a:rPr kumimoji="0" lang="en-GB" sz="2400" b="0" i="0" u="none" strike="noStrike" cap="none" normalizeH="0" baseline="0" dirty="0" smtClean="0">
                  <a:ln>
                    <a:noFill/>
                  </a:ln>
                  <a:solidFill>
                    <a:schemeClr val="tx1"/>
                  </a:solidFill>
                  <a:effectLst/>
                  <a:latin typeface="Calibri" pitchFamily="34" charset="0"/>
                  <a:cs typeface="Arial" pitchFamily="34" charset="0"/>
                </a:rPr>
                <a:t> 3’</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GB" sz="2400" b="0" i="0" u="none" strike="noStrike" cap="none" normalizeH="0" baseline="0" dirty="0" smtClean="0">
                  <a:ln>
                    <a:noFill/>
                  </a:ln>
                  <a:solidFill>
                    <a:schemeClr val="tx1"/>
                  </a:solidFill>
                  <a:effectLst/>
                  <a:latin typeface="Calibri" pitchFamily="34" charset="0"/>
                  <a:cs typeface="Arial" pitchFamily="34" charset="0"/>
                </a:rPr>
                <a:t>                                                              ORF 2</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37" name="AutoShape 21"/>
            <p:cNvCxnSpPr>
              <a:cxnSpLocks noChangeShapeType="1"/>
            </p:cNvCxnSpPr>
            <p:nvPr/>
          </p:nvCxnSpPr>
          <p:spPr bwMode="auto">
            <a:xfrm>
              <a:off x="13185913" y="4484095"/>
              <a:ext cx="5622927" cy="1678"/>
            </a:xfrm>
            <a:prstGeom prst="straightConnector1">
              <a:avLst/>
            </a:prstGeom>
            <a:noFill/>
            <a:ln w="50800">
              <a:solidFill>
                <a:srgbClr val="76923C"/>
              </a:solidFill>
              <a:round/>
              <a:headEnd/>
              <a:tailEnd/>
            </a:ln>
          </p:spPr>
        </p:cxnSp>
        <p:cxnSp>
          <p:nvCxnSpPr>
            <p:cNvPr id="38" name="AutoShape 22"/>
            <p:cNvCxnSpPr>
              <a:cxnSpLocks noChangeShapeType="1"/>
            </p:cNvCxnSpPr>
            <p:nvPr/>
          </p:nvCxnSpPr>
          <p:spPr bwMode="auto">
            <a:xfrm>
              <a:off x="16799853" y="6494311"/>
              <a:ext cx="3567804" cy="1678"/>
            </a:xfrm>
            <a:prstGeom prst="straightConnector1">
              <a:avLst/>
            </a:prstGeom>
            <a:noFill/>
            <a:ln w="50800">
              <a:solidFill>
                <a:srgbClr val="FFC000"/>
              </a:solidFill>
              <a:round/>
              <a:headEnd/>
              <a:tailEnd/>
            </a:ln>
          </p:spPr>
        </p:cxnSp>
        <p:grpSp>
          <p:nvGrpSpPr>
            <p:cNvPr id="155" name="Group 154"/>
            <p:cNvGrpSpPr/>
            <p:nvPr/>
          </p:nvGrpSpPr>
          <p:grpSpPr>
            <a:xfrm>
              <a:off x="18400296" y="3210840"/>
              <a:ext cx="722788" cy="927695"/>
              <a:chOff x="13274003" y="4219497"/>
              <a:chExt cx="722788" cy="927695"/>
            </a:xfrm>
          </p:grpSpPr>
          <p:sp>
            <p:nvSpPr>
              <p:cNvPr id="142" name="Oval 4"/>
              <p:cNvSpPr>
                <a:spLocks noChangeArrowheads="1"/>
              </p:cNvSpPr>
              <p:nvPr/>
            </p:nvSpPr>
            <p:spPr bwMode="auto">
              <a:xfrm>
                <a:off x="13313148" y="4907300"/>
                <a:ext cx="644498" cy="239892"/>
              </a:xfrm>
              <a:prstGeom prst="ellipse">
                <a:avLst/>
              </a:prstGeom>
              <a:solidFill>
                <a:srgbClr val="0070C0"/>
              </a:solidFill>
              <a:ln w="9525">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prstTxWarp prst="textNoShape">
                  <a:avLst/>
                </a:prstTxWarp>
              </a:bodyPr>
              <a:lstStyle/>
              <a:p>
                <a:endParaRPr lang="en-GB"/>
              </a:p>
            </p:txBody>
          </p:sp>
          <p:sp>
            <p:nvSpPr>
              <p:cNvPr id="154" name="Oval 5"/>
              <p:cNvSpPr>
                <a:spLocks noChangeArrowheads="1"/>
              </p:cNvSpPr>
              <p:nvPr/>
            </p:nvSpPr>
            <p:spPr bwMode="auto">
              <a:xfrm>
                <a:off x="13274003" y="4219497"/>
                <a:ext cx="722788" cy="687803"/>
              </a:xfrm>
              <a:prstGeom prst="ellipse">
                <a:avLst/>
              </a:prstGeom>
              <a:solidFill>
                <a:srgbClr val="00B0F0"/>
              </a:solidFill>
              <a:ln w="9525">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prstTxWarp prst="textNoShape">
                  <a:avLst/>
                </a:prstTxWarp>
              </a:bodyPr>
              <a:lstStyle/>
              <a:p>
                <a:endParaRPr lang="en-GB"/>
              </a:p>
            </p:txBody>
          </p:sp>
        </p:grpSp>
        <p:grpSp>
          <p:nvGrpSpPr>
            <p:cNvPr id="156" name="Group 155"/>
            <p:cNvGrpSpPr/>
            <p:nvPr/>
          </p:nvGrpSpPr>
          <p:grpSpPr>
            <a:xfrm>
              <a:off x="16694192" y="5139666"/>
              <a:ext cx="722788" cy="927695"/>
              <a:chOff x="13274003" y="4219497"/>
              <a:chExt cx="722788" cy="927695"/>
            </a:xfrm>
          </p:grpSpPr>
          <p:sp>
            <p:nvSpPr>
              <p:cNvPr id="157" name="Oval 4"/>
              <p:cNvSpPr>
                <a:spLocks noChangeArrowheads="1"/>
              </p:cNvSpPr>
              <p:nvPr/>
            </p:nvSpPr>
            <p:spPr bwMode="auto">
              <a:xfrm>
                <a:off x="13313148" y="4907300"/>
                <a:ext cx="644498" cy="239892"/>
              </a:xfrm>
              <a:prstGeom prst="ellipse">
                <a:avLst/>
              </a:prstGeom>
              <a:solidFill>
                <a:srgbClr val="0070C0"/>
              </a:solidFill>
              <a:ln w="9525">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prstTxWarp prst="textNoShape">
                  <a:avLst/>
                </a:prstTxWarp>
              </a:bodyPr>
              <a:lstStyle/>
              <a:p>
                <a:endParaRPr lang="en-GB"/>
              </a:p>
            </p:txBody>
          </p:sp>
          <p:sp>
            <p:nvSpPr>
              <p:cNvPr id="158" name="Oval 5"/>
              <p:cNvSpPr>
                <a:spLocks noChangeArrowheads="1"/>
              </p:cNvSpPr>
              <p:nvPr/>
            </p:nvSpPr>
            <p:spPr bwMode="auto">
              <a:xfrm>
                <a:off x="13274003" y="4219497"/>
                <a:ext cx="722788" cy="687803"/>
              </a:xfrm>
              <a:prstGeom prst="ellipse">
                <a:avLst/>
              </a:prstGeom>
              <a:solidFill>
                <a:srgbClr val="00B0F0"/>
              </a:solidFill>
              <a:ln w="9525">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prstTxWarp prst="textNoShape">
                  <a:avLst/>
                </a:prstTxWarp>
              </a:bodyPr>
              <a:lstStyle/>
              <a:p>
                <a:endParaRPr lang="en-GB"/>
              </a:p>
            </p:txBody>
          </p:sp>
        </p:grpSp>
        <p:grpSp>
          <p:nvGrpSpPr>
            <p:cNvPr id="159" name="Group 158"/>
            <p:cNvGrpSpPr/>
            <p:nvPr/>
          </p:nvGrpSpPr>
          <p:grpSpPr>
            <a:xfrm>
              <a:off x="19908902" y="5139666"/>
              <a:ext cx="722788" cy="927695"/>
              <a:chOff x="13274003" y="4219497"/>
              <a:chExt cx="722788" cy="927695"/>
            </a:xfrm>
          </p:grpSpPr>
          <p:sp>
            <p:nvSpPr>
              <p:cNvPr id="160" name="Oval 4"/>
              <p:cNvSpPr>
                <a:spLocks noChangeArrowheads="1"/>
              </p:cNvSpPr>
              <p:nvPr/>
            </p:nvSpPr>
            <p:spPr bwMode="auto">
              <a:xfrm>
                <a:off x="13313148" y="4907300"/>
                <a:ext cx="644498" cy="239892"/>
              </a:xfrm>
              <a:prstGeom prst="ellipse">
                <a:avLst/>
              </a:prstGeom>
              <a:solidFill>
                <a:srgbClr val="0070C0"/>
              </a:solidFill>
              <a:ln w="9525">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prstTxWarp prst="textNoShape">
                  <a:avLst/>
                </a:prstTxWarp>
              </a:bodyPr>
              <a:lstStyle/>
              <a:p>
                <a:endParaRPr lang="en-GB"/>
              </a:p>
            </p:txBody>
          </p:sp>
          <p:sp>
            <p:nvSpPr>
              <p:cNvPr id="161" name="Oval 5"/>
              <p:cNvSpPr>
                <a:spLocks noChangeArrowheads="1"/>
              </p:cNvSpPr>
              <p:nvPr/>
            </p:nvSpPr>
            <p:spPr bwMode="auto">
              <a:xfrm>
                <a:off x="13274003" y="4219497"/>
                <a:ext cx="722788" cy="687803"/>
              </a:xfrm>
              <a:prstGeom prst="ellipse">
                <a:avLst/>
              </a:prstGeom>
              <a:solidFill>
                <a:srgbClr val="00B0F0"/>
              </a:solidFill>
              <a:ln w="9525">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prstTxWarp prst="textNoShape">
                  <a:avLst/>
                </a:prstTxWarp>
              </a:bodyPr>
              <a:lstStyle/>
              <a:p>
                <a:endParaRPr lang="en-GB"/>
              </a:p>
            </p:txBody>
          </p:sp>
        </p:grpSp>
        <p:sp>
          <p:nvSpPr>
            <p:cNvPr id="162" name="Right Arrow 161"/>
            <p:cNvSpPr/>
            <p:nvPr/>
          </p:nvSpPr>
          <p:spPr>
            <a:xfrm>
              <a:off x="14050986" y="3424155"/>
              <a:ext cx="3929090" cy="357190"/>
            </a:xfrm>
            <a:prstGeom prst="right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GB"/>
            </a:p>
          </p:txBody>
        </p:sp>
        <p:sp>
          <p:nvSpPr>
            <p:cNvPr id="163" name="Right Arrow 162"/>
            <p:cNvSpPr/>
            <p:nvPr/>
          </p:nvSpPr>
          <p:spPr>
            <a:xfrm>
              <a:off x="17551448" y="5495857"/>
              <a:ext cx="2214578" cy="357190"/>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GB"/>
            </a:p>
          </p:txBody>
        </p:sp>
        <p:sp>
          <p:nvSpPr>
            <p:cNvPr id="164" name="Bent Arrow 163"/>
            <p:cNvSpPr/>
            <p:nvPr/>
          </p:nvSpPr>
          <p:spPr>
            <a:xfrm rot="10800000">
              <a:off x="17480010" y="4638601"/>
              <a:ext cx="1357322" cy="785818"/>
            </a:xfrm>
            <a:prstGeom prst="ben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grpSp>
      <p:pic>
        <p:nvPicPr>
          <p:cNvPr id="173" name="Picture 72" descr="urss_logo.jpg"/>
          <p:cNvPicPr>
            <a:picLocks noChangeAspect="1"/>
          </p:cNvPicPr>
          <p:nvPr/>
        </p:nvPicPr>
        <p:blipFill>
          <a:blip r:embed="rId8" cstate="print">
            <a:clrChange>
              <a:clrFrom>
                <a:srgbClr val="FFFFFF"/>
              </a:clrFrom>
              <a:clrTo>
                <a:srgbClr val="FFFFFF">
                  <a:alpha val="0"/>
                </a:srgbClr>
              </a:clrTo>
            </a:clrChange>
          </a:blip>
          <a:srcRect/>
          <a:stretch>
            <a:fillRect/>
          </a:stretch>
        </p:blipFill>
        <p:spPr bwMode="auto">
          <a:xfrm>
            <a:off x="14265300" y="28480848"/>
            <a:ext cx="2143140" cy="1661119"/>
          </a:xfrm>
          <a:prstGeom prst="rect">
            <a:avLst/>
          </a:prstGeom>
          <a:noFill/>
          <a:ln w="9525">
            <a:noFill/>
            <a:miter lim="800000"/>
            <a:headEnd/>
            <a:tailEnd/>
          </a:ln>
        </p:spPr>
      </p:pic>
      <p:sp>
        <p:nvSpPr>
          <p:cNvPr id="181" name="TextBox 180"/>
          <p:cNvSpPr txBox="1"/>
          <p:nvPr/>
        </p:nvSpPr>
        <p:spPr>
          <a:xfrm>
            <a:off x="14765366" y="23926861"/>
            <a:ext cx="5929354" cy="523220"/>
          </a:xfrm>
          <a:prstGeom prst="rect">
            <a:avLst/>
          </a:prstGeom>
          <a:noFill/>
        </p:spPr>
        <p:txBody>
          <a:bodyPr wrap="square" rtlCol="0">
            <a:spAutoFit/>
          </a:bodyPr>
          <a:lstStyle/>
          <a:p>
            <a:r>
              <a:rPr lang="en-GB" sz="2800" dirty="0" smtClean="0"/>
              <a:t>Fig 6: change in ORF 2 expression</a:t>
            </a:r>
            <a:endParaRPr lang="en-GB" sz="2800" dirty="0"/>
          </a:p>
        </p:txBody>
      </p:sp>
      <p:grpSp>
        <p:nvGrpSpPr>
          <p:cNvPr id="133" name="Group 132"/>
          <p:cNvGrpSpPr/>
          <p:nvPr/>
        </p:nvGrpSpPr>
        <p:grpSpPr>
          <a:xfrm>
            <a:off x="16265564" y="11853839"/>
            <a:ext cx="5000660" cy="7000924"/>
            <a:chOff x="16265564" y="11710963"/>
            <a:chExt cx="5000660" cy="7000924"/>
          </a:xfrm>
        </p:grpSpPr>
        <p:sp>
          <p:nvSpPr>
            <p:cNvPr id="168" name="Round Diagonal Corner Rectangle 167"/>
            <p:cNvSpPr/>
            <p:nvPr/>
          </p:nvSpPr>
          <p:spPr>
            <a:xfrm>
              <a:off x="16265564" y="11710963"/>
              <a:ext cx="4572032" cy="7000924"/>
            </a:xfrm>
            <a:prstGeom prst="round2DiagRect">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151" name="TextBox 150"/>
            <p:cNvSpPr txBox="1"/>
            <p:nvPr/>
          </p:nvSpPr>
          <p:spPr>
            <a:xfrm>
              <a:off x="17194258" y="11853839"/>
              <a:ext cx="4071966" cy="523220"/>
            </a:xfrm>
            <a:prstGeom prst="rect">
              <a:avLst/>
            </a:prstGeom>
            <a:noFill/>
          </p:spPr>
          <p:txBody>
            <a:bodyPr wrap="square" rtlCol="0">
              <a:spAutoFit/>
            </a:bodyPr>
            <a:lstStyle/>
            <a:p>
              <a:r>
                <a:rPr lang="en-GB" sz="2800" dirty="0" smtClean="0"/>
                <a:t>Fig 3: AIX plate</a:t>
              </a:r>
              <a:endParaRPr lang="en-GB" sz="2800" dirty="0"/>
            </a:p>
          </p:txBody>
        </p:sp>
        <p:pic>
          <p:nvPicPr>
            <p:cNvPr id="1029" name="Picture 5" descr="C:\Documents and Settings\PScott\Desktop\Picture1.jpg"/>
            <p:cNvPicPr>
              <a:picLocks noChangeAspect="1" noChangeArrowheads="1"/>
            </p:cNvPicPr>
            <p:nvPr/>
          </p:nvPicPr>
          <p:blipFill>
            <a:blip r:embed="rId9" cstate="print"/>
            <a:srcRect/>
            <a:stretch>
              <a:fillRect/>
            </a:stretch>
          </p:blipFill>
          <p:spPr bwMode="auto">
            <a:xfrm>
              <a:off x="16843441" y="12425343"/>
              <a:ext cx="3279775" cy="3028950"/>
            </a:xfrm>
            <a:prstGeom prst="rect">
              <a:avLst/>
            </a:prstGeom>
            <a:noFill/>
            <a:effectLst>
              <a:glow rad="101600">
                <a:srgbClr val="A6A6A6">
                  <a:alpha val="20000"/>
                </a:srgbClr>
              </a:glow>
            </a:effectLst>
          </p:spPr>
        </p:pic>
        <p:pic>
          <p:nvPicPr>
            <p:cNvPr id="1028" name="Picture 4" descr="C:\Users\Carl Hartelius\Desktop\diagnostic gel.jpg"/>
            <p:cNvPicPr>
              <a:picLocks noChangeAspect="1" noChangeArrowheads="1"/>
            </p:cNvPicPr>
            <p:nvPr/>
          </p:nvPicPr>
          <p:blipFill>
            <a:blip r:embed="rId10" cstate="print"/>
            <a:srcRect/>
            <a:stretch>
              <a:fillRect/>
            </a:stretch>
          </p:blipFill>
          <p:spPr bwMode="auto">
            <a:xfrm>
              <a:off x="16765630" y="16211557"/>
              <a:ext cx="3429024" cy="1876419"/>
            </a:xfrm>
            <a:prstGeom prst="rect">
              <a:avLst/>
            </a:prstGeom>
            <a:noFill/>
          </p:spPr>
        </p:pic>
        <p:sp>
          <p:nvSpPr>
            <p:cNvPr id="145" name="TextBox 144"/>
            <p:cNvSpPr txBox="1"/>
            <p:nvPr/>
          </p:nvSpPr>
          <p:spPr>
            <a:xfrm>
              <a:off x="16551316" y="15568615"/>
              <a:ext cx="4071966" cy="523220"/>
            </a:xfrm>
            <a:prstGeom prst="rect">
              <a:avLst/>
            </a:prstGeom>
            <a:noFill/>
          </p:spPr>
          <p:txBody>
            <a:bodyPr wrap="square" rtlCol="0">
              <a:spAutoFit/>
            </a:bodyPr>
            <a:lstStyle/>
            <a:p>
              <a:r>
                <a:rPr lang="en-GB" sz="2800" dirty="0" smtClean="0"/>
                <a:t>Fig 4: gel electrophoresis </a:t>
              </a:r>
              <a:endParaRPr lang="en-GB" sz="2800" dirty="0"/>
            </a:p>
          </p:txBody>
        </p:sp>
      </p:grpSp>
      <p:graphicFrame>
        <p:nvGraphicFramePr>
          <p:cNvPr id="47" name="Chart 46"/>
          <p:cNvGraphicFramePr/>
          <p:nvPr/>
        </p:nvGraphicFramePr>
        <p:xfrm>
          <a:off x="13979548" y="24355489"/>
          <a:ext cx="6929486" cy="4233873"/>
        </p:xfrm>
        <a:graphic>
          <a:graphicData uri="http://schemas.openxmlformats.org/drawingml/2006/chart">
            <c:chart xmlns:c="http://schemas.openxmlformats.org/drawingml/2006/chart" xmlns:r="http://schemas.openxmlformats.org/officeDocument/2006/relationships" r:id="rId11"/>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1001</TotalTime>
  <Words>692</Words>
  <Application>Microsoft Office PowerPoint</Application>
  <PresentationFormat>Custom</PresentationFormat>
  <Paragraphs>28</Paragraphs>
  <Slides>1</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3" baseType="lpstr">
      <vt:lpstr>Flow</vt:lpstr>
      <vt:lpstr>Photo Editor Photo</vt:lpstr>
      <vt:lpstr>Slide 1</vt:lpstr>
    </vt:vector>
  </TitlesOfParts>
  <Company>Department of Biological Sciences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Dr Paul Scott</dc:creator>
  <cp:lastModifiedBy>Carl Hartelius</cp:lastModifiedBy>
  <cp:revision>92</cp:revision>
  <dcterms:created xsi:type="dcterms:W3CDTF">2009-09-24T09:56:55Z</dcterms:created>
  <dcterms:modified xsi:type="dcterms:W3CDTF">2009-10-07T15:50:54Z</dcterms:modified>
</cp:coreProperties>
</file>