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7" r:id="rId2"/>
  </p:sldIdLst>
  <p:sldSz cx="21386800" cy="30279975"/>
  <p:notesSz cx="6858000" cy="9144000"/>
  <p:defaultText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552" autoAdjust="0"/>
  </p:normalViewPr>
  <p:slideViewPr>
    <p:cSldViewPr>
      <p:cViewPr>
        <p:scale>
          <a:sx n="40" d="100"/>
          <a:sy n="40" d="100"/>
        </p:scale>
        <p:origin x="-516" y="-102"/>
      </p:cViewPr>
      <p:guideLst>
        <p:guide orient="horz" pos="9537"/>
        <p:guide pos="6736"/>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4010" y="9406420"/>
            <a:ext cx="18178780" cy="6490569"/>
          </a:xfrm>
        </p:spPr>
        <p:txBody>
          <a:bodyPr/>
          <a:lstStyle/>
          <a:p>
            <a:r>
              <a:rPr lang="en-US" smtClean="0"/>
              <a:t>Click to edit Master title style</a:t>
            </a:r>
            <a:endParaRPr lang="en-GB"/>
          </a:p>
        </p:txBody>
      </p:sp>
      <p:sp>
        <p:nvSpPr>
          <p:cNvPr id="3" name="Subtitle 2"/>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12C55FE-AA7C-47CE-8E86-6CB1B131B28B}" type="datetimeFigureOut">
              <a:rPr lang="en-US" smtClean="0"/>
              <a:pPr/>
              <a:t>10/1/2009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3E9B747-852D-4109-A2E3-B924EA03A89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12C55FE-AA7C-47CE-8E86-6CB1B131B28B}" type="datetimeFigureOut">
              <a:rPr lang="en-US" smtClean="0"/>
              <a:pPr/>
              <a:t>10/1/2009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3E9B747-852D-4109-A2E3-B924EA03A89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05430" y="1212605"/>
            <a:ext cx="4812030" cy="2583610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069340" y="1212605"/>
            <a:ext cx="14079643" cy="2583610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12C55FE-AA7C-47CE-8E86-6CB1B131B28B}" type="datetimeFigureOut">
              <a:rPr lang="en-US" smtClean="0"/>
              <a:pPr/>
              <a:t>10/1/2009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3E9B747-852D-4109-A2E3-B924EA03A89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12C55FE-AA7C-47CE-8E86-6CB1B131B28B}" type="datetimeFigureOut">
              <a:rPr lang="en-US" smtClean="0"/>
              <a:pPr/>
              <a:t>10/1/2009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3E9B747-852D-4109-A2E3-B924EA03A89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410" y="19457690"/>
            <a:ext cx="18178780" cy="6013939"/>
          </a:xfrm>
        </p:spPr>
        <p:txBody>
          <a:bodyPr anchor="t"/>
          <a:lstStyle>
            <a:lvl1pPr algn="l">
              <a:defRPr sz="12900" b="1" cap="all"/>
            </a:lvl1pPr>
          </a:lstStyle>
          <a:p>
            <a:r>
              <a:rPr lang="en-US" smtClean="0"/>
              <a:t>Click to edit Master title style</a:t>
            </a:r>
            <a:endParaRPr lang="en-GB"/>
          </a:p>
        </p:txBody>
      </p:sp>
      <p:sp>
        <p:nvSpPr>
          <p:cNvPr id="3" name="Text Placeholder 2"/>
          <p:cNvSpPr>
            <a:spLocks noGrp="1"/>
          </p:cNvSpPr>
          <p:nvPr>
            <p:ph type="body" idx="1"/>
          </p:nvPr>
        </p:nvSpPr>
        <p:spPr>
          <a:xfrm>
            <a:off x="1689410" y="12833948"/>
            <a:ext cx="18178780" cy="6623742"/>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2C55FE-AA7C-47CE-8E86-6CB1B131B28B}" type="datetimeFigureOut">
              <a:rPr lang="en-US" smtClean="0"/>
              <a:pPr/>
              <a:t>10/1/2009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3E9B747-852D-4109-A2E3-B924EA03A89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069340" y="7065330"/>
            <a:ext cx="9445837" cy="19983384"/>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0871623" y="7065330"/>
            <a:ext cx="9445837" cy="19983384"/>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12C55FE-AA7C-47CE-8E86-6CB1B131B28B}" type="datetimeFigureOut">
              <a:rPr lang="en-US" smtClean="0"/>
              <a:pPr/>
              <a:t>10/1/2009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3E9B747-852D-4109-A2E3-B924EA03A89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069340" y="6777950"/>
            <a:ext cx="9449551"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4" name="Content Placeholder 3"/>
          <p:cNvSpPr>
            <a:spLocks noGrp="1"/>
          </p:cNvSpPr>
          <p:nvPr>
            <p:ph sz="half" idx="2"/>
          </p:nvPr>
        </p:nvSpPr>
        <p:spPr>
          <a:xfrm>
            <a:off x="1069340" y="9602677"/>
            <a:ext cx="9449551"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0864198" y="6777950"/>
            <a:ext cx="9453263"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6" name="Content Placeholder 5"/>
          <p:cNvSpPr>
            <a:spLocks noGrp="1"/>
          </p:cNvSpPr>
          <p:nvPr>
            <p:ph sz="quarter" idx="4"/>
          </p:nvPr>
        </p:nvSpPr>
        <p:spPr>
          <a:xfrm>
            <a:off x="10864198" y="9602677"/>
            <a:ext cx="9453263"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12C55FE-AA7C-47CE-8E86-6CB1B131B28B}" type="datetimeFigureOut">
              <a:rPr lang="en-US" smtClean="0"/>
              <a:pPr/>
              <a:t>10/1/2009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3E9B747-852D-4109-A2E3-B924EA03A89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12C55FE-AA7C-47CE-8E86-6CB1B131B28B}" type="datetimeFigureOut">
              <a:rPr lang="en-US" smtClean="0"/>
              <a:pPr/>
              <a:t>10/1/2009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3E9B747-852D-4109-A2E3-B924EA03A89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2C55FE-AA7C-47CE-8E86-6CB1B131B28B}" type="datetimeFigureOut">
              <a:rPr lang="en-US" smtClean="0"/>
              <a:pPr/>
              <a:t>10/1/2009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3E9B747-852D-4109-A2E3-B924EA03A89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41" y="1205591"/>
            <a:ext cx="7036110" cy="5130774"/>
          </a:xfrm>
        </p:spPr>
        <p:txBody>
          <a:bodyPr anchor="b"/>
          <a:lstStyle>
            <a:lvl1pPr algn="l">
              <a:defRPr sz="6500" b="1"/>
            </a:lvl1pPr>
          </a:lstStyle>
          <a:p>
            <a:r>
              <a:rPr lang="en-US" smtClean="0"/>
              <a:t>Click to edit Master title style</a:t>
            </a:r>
            <a:endParaRPr lang="en-GB"/>
          </a:p>
        </p:txBody>
      </p:sp>
      <p:sp>
        <p:nvSpPr>
          <p:cNvPr id="3" name="Content Placeholder 2"/>
          <p:cNvSpPr>
            <a:spLocks noGrp="1"/>
          </p:cNvSpPr>
          <p:nvPr>
            <p:ph idx="1"/>
          </p:nvPr>
        </p:nvSpPr>
        <p:spPr>
          <a:xfrm>
            <a:off x="8361645" y="1205594"/>
            <a:ext cx="11955815" cy="25843120"/>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069341" y="6336367"/>
            <a:ext cx="7036110" cy="20712346"/>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2C55FE-AA7C-47CE-8E86-6CB1B131B28B}" type="datetimeFigureOut">
              <a:rPr lang="en-US" smtClean="0"/>
              <a:pPr/>
              <a:t>10/1/2009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3E9B747-852D-4109-A2E3-B924EA03A89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962" y="21195982"/>
            <a:ext cx="12832080" cy="2502306"/>
          </a:xfrm>
        </p:spPr>
        <p:txBody>
          <a:bodyPr anchor="b"/>
          <a:lstStyle>
            <a:lvl1pPr algn="l">
              <a:defRPr sz="6500" b="1"/>
            </a:lvl1pPr>
          </a:lstStyle>
          <a:p>
            <a:r>
              <a:rPr lang="en-US" smtClean="0"/>
              <a:t>Click to edit Master title style</a:t>
            </a:r>
            <a:endParaRPr lang="en-GB"/>
          </a:p>
        </p:txBody>
      </p:sp>
      <p:sp>
        <p:nvSpPr>
          <p:cNvPr id="3" name="Picture Placeholder 2"/>
          <p:cNvSpPr>
            <a:spLocks noGrp="1"/>
          </p:cNvSpPr>
          <p:nvPr>
            <p:ph type="pic" idx="1"/>
          </p:nvPr>
        </p:nvSpPr>
        <p:spPr>
          <a:xfrm>
            <a:off x="4191962" y="2705572"/>
            <a:ext cx="12832080" cy="18167985"/>
          </a:xfrm>
        </p:spPr>
        <p:txBody>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endParaRPr lang="en-GB"/>
          </a:p>
        </p:txBody>
      </p:sp>
      <p:sp>
        <p:nvSpPr>
          <p:cNvPr id="4" name="Text Placeholder 3"/>
          <p:cNvSpPr>
            <a:spLocks noGrp="1"/>
          </p:cNvSpPr>
          <p:nvPr>
            <p:ph type="body" sz="half" idx="2"/>
          </p:nvPr>
        </p:nvSpPr>
        <p:spPr>
          <a:xfrm>
            <a:off x="4191962" y="23698288"/>
            <a:ext cx="12832080" cy="3553689"/>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2C55FE-AA7C-47CE-8E86-6CB1B131B28B}" type="datetimeFigureOut">
              <a:rPr lang="en-US" smtClean="0"/>
              <a:pPr/>
              <a:t>10/1/2009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3E9B747-852D-4109-A2E3-B924EA03A89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340" y="1212603"/>
            <a:ext cx="19248120" cy="5046663"/>
          </a:xfrm>
          <a:prstGeom prst="rect">
            <a:avLst/>
          </a:prstGeom>
        </p:spPr>
        <p:txBody>
          <a:bodyPr vert="horz" lIns="295232" tIns="147616" rIns="295232" bIns="147616"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069340" y="7065330"/>
            <a:ext cx="19248120" cy="19983384"/>
          </a:xfrm>
          <a:prstGeom prst="rect">
            <a:avLst/>
          </a:prstGeom>
        </p:spPr>
        <p:txBody>
          <a:bodyPr vert="horz" lIns="295232" tIns="147616" rIns="295232" bIns="14761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069340" y="28065053"/>
            <a:ext cx="4990253" cy="1612128"/>
          </a:xfrm>
          <a:prstGeom prst="rect">
            <a:avLst/>
          </a:prstGeom>
        </p:spPr>
        <p:txBody>
          <a:bodyPr vert="horz" lIns="295232" tIns="147616" rIns="295232" bIns="147616" rtlCol="0" anchor="ctr"/>
          <a:lstStyle>
            <a:lvl1pPr algn="l">
              <a:defRPr sz="3900">
                <a:solidFill>
                  <a:schemeClr val="tx1">
                    <a:tint val="75000"/>
                  </a:schemeClr>
                </a:solidFill>
              </a:defRPr>
            </a:lvl1pPr>
          </a:lstStyle>
          <a:p>
            <a:fld id="{612C55FE-AA7C-47CE-8E86-6CB1B131B28B}" type="datetimeFigureOut">
              <a:rPr lang="en-US" smtClean="0"/>
              <a:pPr/>
              <a:t>10/1/2009</a:t>
            </a:fld>
            <a:endParaRPr lang="en-GB"/>
          </a:p>
        </p:txBody>
      </p:sp>
      <p:sp>
        <p:nvSpPr>
          <p:cNvPr id="5" name="Footer Placeholder 4"/>
          <p:cNvSpPr>
            <a:spLocks noGrp="1"/>
          </p:cNvSpPr>
          <p:nvPr>
            <p:ph type="ftr" sz="quarter" idx="3"/>
          </p:nvPr>
        </p:nvSpPr>
        <p:spPr>
          <a:xfrm>
            <a:off x="7307157" y="28065053"/>
            <a:ext cx="6772487" cy="1612128"/>
          </a:xfrm>
          <a:prstGeom prst="rect">
            <a:avLst/>
          </a:prstGeom>
        </p:spPr>
        <p:txBody>
          <a:bodyPr vert="horz" lIns="295232" tIns="147616" rIns="295232" bIns="147616" rtlCol="0" anchor="ctr"/>
          <a:lstStyle>
            <a:lvl1pPr algn="ctr">
              <a:defRPr sz="3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5327207" y="28065053"/>
            <a:ext cx="4990253" cy="1612128"/>
          </a:xfrm>
          <a:prstGeom prst="rect">
            <a:avLst/>
          </a:prstGeom>
        </p:spPr>
        <p:txBody>
          <a:bodyPr vert="horz" lIns="295232" tIns="147616" rIns="295232" bIns="147616" rtlCol="0" anchor="ctr"/>
          <a:lstStyle>
            <a:lvl1pPr algn="r">
              <a:defRPr sz="3900">
                <a:solidFill>
                  <a:schemeClr val="tx1">
                    <a:tint val="75000"/>
                  </a:schemeClr>
                </a:solidFill>
              </a:defRPr>
            </a:lvl1pPr>
          </a:lstStyle>
          <a:p>
            <a:fld id="{F3E9B747-852D-4109-A2E3-B924EA03A89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23" rtl="0" eaLnBrk="1" latinLnBrk="0" hangingPunct="1">
        <a:spcBef>
          <a:spcPct val="0"/>
        </a:spcBef>
        <a:buNone/>
        <a:defRPr sz="14200" kern="1200">
          <a:solidFill>
            <a:schemeClr val="tx1"/>
          </a:solidFill>
          <a:latin typeface="+mj-lt"/>
          <a:ea typeface="+mj-ea"/>
          <a:cs typeface="+mj-cs"/>
        </a:defRPr>
      </a:lvl1pPr>
    </p:titleStyle>
    <p:bodyStyle>
      <a:lvl1pPr marL="1107121" indent="-1107121" algn="l" defTabSz="2952323"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98763" indent="-922601" algn="l" defTabSz="2952323"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90404" indent="-738081" algn="l" defTabSz="2952323"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66566"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4pPr>
      <a:lvl5pPr marL="6642727"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gif"/><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6000"/>
            <a:lum/>
          </a:blip>
          <a:srcRect/>
          <a:stretch>
            <a:fillRect l="-2000" r="-2000"/>
          </a:stretch>
        </a:blipFill>
        <a:effectLst/>
      </p:bgPr>
    </p:bg>
    <p:spTree>
      <p:nvGrpSpPr>
        <p:cNvPr id="1" name=""/>
        <p:cNvGrpSpPr/>
        <p:nvPr/>
      </p:nvGrpSpPr>
      <p:grpSpPr>
        <a:xfrm>
          <a:off x="0" y="0"/>
          <a:ext cx="0" cy="0"/>
          <a:chOff x="0" y="0"/>
          <a:chExt cx="0" cy="0"/>
        </a:xfrm>
      </p:grpSpPr>
      <p:sp>
        <p:nvSpPr>
          <p:cNvPr id="2" name="TextBox 1"/>
          <p:cNvSpPr txBox="1"/>
          <p:nvPr/>
        </p:nvSpPr>
        <p:spPr>
          <a:xfrm>
            <a:off x="-1022432" y="495197"/>
            <a:ext cx="21386800" cy="1446550"/>
          </a:xfrm>
          <a:prstGeom prst="rect">
            <a:avLst/>
          </a:prstGeom>
          <a:noFill/>
        </p:spPr>
        <p:txBody>
          <a:bodyPr wrap="square" rtlCol="0">
            <a:spAutoFit/>
          </a:bodyPr>
          <a:lstStyle/>
          <a:p>
            <a:pPr algn="ctr"/>
            <a:r>
              <a:rPr lang="en-GB" sz="8800" b="1" spc="-300" dirty="0" smtClean="0">
                <a:solidFill>
                  <a:schemeClr val="tx2"/>
                </a:solidFill>
              </a:rPr>
              <a:t>Constructing Elizabeth Isham</a:t>
            </a:r>
            <a:endParaRPr lang="en-GB" sz="8800" b="1" spc="-300" dirty="0">
              <a:solidFill>
                <a:schemeClr val="tx2"/>
              </a:solidFill>
            </a:endParaRPr>
          </a:p>
        </p:txBody>
      </p:sp>
      <p:sp>
        <p:nvSpPr>
          <p:cNvPr id="3" name="TextBox 2"/>
          <p:cNvSpPr txBox="1"/>
          <p:nvPr/>
        </p:nvSpPr>
        <p:spPr>
          <a:xfrm>
            <a:off x="549204" y="2566899"/>
            <a:ext cx="20266092" cy="769441"/>
          </a:xfrm>
          <a:prstGeom prst="rect">
            <a:avLst/>
          </a:prstGeom>
          <a:noFill/>
          <a:ln>
            <a:solidFill>
              <a:schemeClr val="accent1"/>
            </a:solidFill>
          </a:ln>
          <a:effectLst>
            <a:outerShdw blurRad="50800" dist="38100" dir="10800000" algn="r" rotWithShape="0">
              <a:prstClr val="black">
                <a:alpha val="40000"/>
              </a:prstClr>
            </a:outerShdw>
          </a:effectLst>
        </p:spPr>
        <p:txBody>
          <a:bodyPr wrap="square" rtlCol="0">
            <a:spAutoFit/>
          </a:bodyPr>
          <a:lstStyle/>
          <a:p>
            <a:pPr algn="ctr"/>
            <a:r>
              <a:rPr lang="en-GB" sz="4400" dirty="0" smtClean="0">
                <a:solidFill>
                  <a:schemeClr val="accent1"/>
                </a:solidFill>
              </a:rPr>
              <a:t>Launching the first autobiography in English- Elizabeth </a:t>
            </a:r>
            <a:r>
              <a:rPr lang="en-GB" sz="4400" dirty="0" err="1" smtClean="0">
                <a:solidFill>
                  <a:schemeClr val="accent1"/>
                </a:solidFill>
              </a:rPr>
              <a:t>Isham's</a:t>
            </a:r>
            <a:r>
              <a:rPr lang="en-GB" sz="4400" dirty="0" smtClean="0">
                <a:solidFill>
                  <a:schemeClr val="accent1"/>
                </a:solidFill>
              </a:rPr>
              <a:t> 'Remembrances', 1638</a:t>
            </a:r>
            <a:endParaRPr lang="en-GB" sz="4400" dirty="0">
              <a:solidFill>
                <a:schemeClr val="accent1"/>
              </a:solidFill>
            </a:endParaRPr>
          </a:p>
        </p:txBody>
      </p:sp>
      <p:sp>
        <p:nvSpPr>
          <p:cNvPr id="4" name="TextBox 3"/>
          <p:cNvSpPr txBox="1"/>
          <p:nvPr/>
        </p:nvSpPr>
        <p:spPr>
          <a:xfrm>
            <a:off x="0" y="5210105"/>
            <a:ext cx="8286808" cy="8402300"/>
          </a:xfrm>
          <a:prstGeom prst="rect">
            <a:avLst/>
          </a:prstGeom>
          <a:noFill/>
        </p:spPr>
        <p:txBody>
          <a:bodyPr wrap="square" rtlCol="0">
            <a:spAutoFit/>
          </a:bodyPr>
          <a:lstStyle/>
          <a:p>
            <a:r>
              <a:rPr lang="en-GB" sz="3600" u="sng" dirty="0" smtClean="0">
                <a:solidFill>
                  <a:schemeClr val="accent6">
                    <a:lumMod val="50000"/>
                  </a:schemeClr>
                </a:solidFill>
              </a:rPr>
              <a:t>Who was Elizabeth Isham?</a:t>
            </a:r>
          </a:p>
          <a:p>
            <a:r>
              <a:rPr lang="en-GB" sz="2800" dirty="0" smtClean="0">
                <a:solidFill>
                  <a:schemeClr val="tx2">
                    <a:lumMod val="75000"/>
                  </a:schemeClr>
                </a:solidFill>
              </a:rPr>
              <a:t>Born in 1609, Isham was the eldest daughter and household manager in a prominent and literary Northamptonshire family.  </a:t>
            </a:r>
          </a:p>
          <a:p>
            <a:endParaRPr lang="en-GB" sz="2800" dirty="0" smtClean="0">
              <a:solidFill>
                <a:schemeClr val="tx2">
                  <a:lumMod val="75000"/>
                </a:schemeClr>
              </a:solidFill>
            </a:endParaRPr>
          </a:p>
          <a:p>
            <a:r>
              <a:rPr lang="en-GB" sz="2800" dirty="0" smtClean="0">
                <a:solidFill>
                  <a:schemeClr val="tx2">
                    <a:lumMod val="75000"/>
                  </a:schemeClr>
                </a:solidFill>
              </a:rPr>
              <a:t>In 1638, she started working on a form of literature which had never been attempted before – an autobiography.  The document, which exceeds 50,000 words, is a chronological narrative which  not only gives details of the day-to-day activities of </a:t>
            </a:r>
            <a:r>
              <a:rPr lang="en-GB" sz="2800" dirty="0" err="1" smtClean="0">
                <a:solidFill>
                  <a:schemeClr val="tx2">
                    <a:lumMod val="75000"/>
                  </a:schemeClr>
                </a:solidFill>
              </a:rPr>
              <a:t>Lamport</a:t>
            </a:r>
            <a:r>
              <a:rPr lang="en-GB" sz="2800" dirty="0" smtClean="0">
                <a:solidFill>
                  <a:schemeClr val="tx2">
                    <a:lumMod val="75000"/>
                  </a:schemeClr>
                </a:solidFill>
              </a:rPr>
              <a:t> Hall (pictured below), but also an insight into the inner workings of the mind of a 17</a:t>
            </a:r>
            <a:r>
              <a:rPr lang="en-GB" sz="2800" baseline="30000" dirty="0" smtClean="0">
                <a:solidFill>
                  <a:schemeClr val="tx2">
                    <a:lumMod val="75000"/>
                  </a:schemeClr>
                </a:solidFill>
              </a:rPr>
              <a:t>th</a:t>
            </a:r>
            <a:r>
              <a:rPr lang="en-GB" sz="2800" dirty="0" smtClean="0">
                <a:solidFill>
                  <a:schemeClr val="tx2">
                    <a:lumMod val="75000"/>
                  </a:schemeClr>
                </a:solidFill>
              </a:rPr>
              <a:t> century lady.</a:t>
            </a:r>
          </a:p>
          <a:p>
            <a:endParaRPr lang="en-GB" sz="2400" dirty="0" smtClean="0"/>
          </a:p>
          <a:p>
            <a:endParaRPr lang="en-GB" sz="2400" dirty="0" smtClean="0"/>
          </a:p>
          <a:p>
            <a:endParaRPr lang="en-GB" sz="1800" dirty="0" smtClean="0"/>
          </a:p>
          <a:p>
            <a:endParaRPr lang="en-GB" sz="1800" dirty="0" smtClean="0"/>
          </a:p>
          <a:p>
            <a:endParaRPr lang="en-GB" sz="1800" dirty="0" smtClean="0"/>
          </a:p>
          <a:p>
            <a:endParaRPr lang="en-GB" sz="3600" dirty="0" smtClean="0"/>
          </a:p>
          <a:p>
            <a:endParaRPr lang="en-GB" dirty="0"/>
          </a:p>
        </p:txBody>
      </p:sp>
      <p:pic>
        <p:nvPicPr>
          <p:cNvPr id="6" name="Picture 5" descr="warwicklogo.gif"/>
          <p:cNvPicPr>
            <a:picLocks noChangeAspect="1"/>
          </p:cNvPicPr>
          <p:nvPr/>
        </p:nvPicPr>
        <p:blipFill>
          <a:blip r:embed="rId3" cstate="print"/>
          <a:stretch>
            <a:fillRect/>
          </a:stretch>
        </p:blipFill>
        <p:spPr>
          <a:xfrm>
            <a:off x="17338658" y="709511"/>
            <a:ext cx="4048142" cy="1309693"/>
          </a:xfrm>
          <a:prstGeom prst="rect">
            <a:avLst/>
          </a:prstGeom>
        </p:spPr>
      </p:pic>
      <p:sp>
        <p:nvSpPr>
          <p:cNvPr id="7" name="TextBox 6"/>
          <p:cNvSpPr txBox="1"/>
          <p:nvPr/>
        </p:nvSpPr>
        <p:spPr>
          <a:xfrm>
            <a:off x="620642" y="14711360"/>
            <a:ext cx="7643866" cy="7215237"/>
          </a:xfrm>
          <a:prstGeom prst="rect">
            <a:avLst/>
          </a:prstGeom>
          <a:solidFill>
            <a:schemeClr val="accent1">
              <a:alpha val="43000"/>
            </a:schemeClr>
          </a:solidFill>
        </p:spPr>
        <p:txBody>
          <a:bodyPr wrap="square" rtlCol="0">
            <a:spAutoFit/>
          </a:bodyPr>
          <a:lstStyle/>
          <a:p>
            <a:r>
              <a:rPr lang="en-GB" sz="1800" dirty="0" smtClean="0"/>
              <a:t>Fig. 1</a:t>
            </a:r>
          </a:p>
          <a:p>
            <a:endParaRPr lang="en-GB" sz="1800" dirty="0" smtClean="0"/>
          </a:p>
          <a:p>
            <a:r>
              <a:rPr lang="en-GB" sz="2600" dirty="0" smtClean="0">
                <a:latin typeface="Monotype Corsiva" pitchFamily="66" charset="0"/>
              </a:rPr>
              <a:t>Commit thy </a:t>
            </a:r>
            <a:r>
              <a:rPr lang="en-GB" sz="2600" dirty="0" err="1" smtClean="0">
                <a:latin typeface="Monotype Corsiva" pitchFamily="66" charset="0"/>
              </a:rPr>
              <a:t>workes</a:t>
            </a:r>
            <a:r>
              <a:rPr lang="en-GB" sz="2600" dirty="0" smtClean="0">
                <a:latin typeface="Monotype Corsiva" pitchFamily="66" charset="0"/>
              </a:rPr>
              <a:t> unto the lord, and thy thoughts shall be directed.* Thou* deepest searcher of each secret thought, </a:t>
            </a:r>
          </a:p>
          <a:p>
            <a:r>
              <a:rPr lang="en-GB" sz="2600" dirty="0" smtClean="0">
                <a:latin typeface="Monotype Corsiva" pitchFamily="66" charset="0"/>
              </a:rPr>
              <a:t>finding these verses in a </a:t>
            </a:r>
            <a:r>
              <a:rPr lang="en-GB" sz="2600" dirty="0" err="1" smtClean="0">
                <a:latin typeface="Monotype Corsiva" pitchFamily="66" charset="0"/>
              </a:rPr>
              <a:t>Booke</a:t>
            </a:r>
            <a:r>
              <a:rPr lang="en-GB" sz="2600" dirty="0" smtClean="0">
                <a:latin typeface="Monotype Corsiva" pitchFamily="66" charset="0"/>
              </a:rPr>
              <a:t> to be fit I have </a:t>
            </a:r>
            <a:r>
              <a:rPr lang="en-GB" sz="2600" dirty="0" err="1" smtClean="0">
                <a:latin typeface="Monotype Corsiva" pitchFamily="66" charset="0"/>
              </a:rPr>
              <a:t>heare</a:t>
            </a:r>
            <a:r>
              <a:rPr lang="en-GB" sz="2600" dirty="0" smtClean="0">
                <a:latin typeface="Monotype Corsiva" pitchFamily="66" charset="0"/>
              </a:rPr>
              <a:t> placed them Infuse in me thy all affecting grace; So shall my work\e/s to good </a:t>
            </a:r>
            <a:r>
              <a:rPr lang="en-GB" sz="2600" dirty="0" err="1" smtClean="0">
                <a:latin typeface="Monotype Corsiva" pitchFamily="66" charset="0"/>
              </a:rPr>
              <a:t>effectes</a:t>
            </a:r>
            <a:r>
              <a:rPr lang="en-GB" sz="2600" dirty="0" smtClean="0">
                <a:latin typeface="Monotype Corsiva" pitchFamily="66" charset="0"/>
              </a:rPr>
              <a:t> be brought,</a:t>
            </a:r>
          </a:p>
          <a:p>
            <a:r>
              <a:rPr lang="en-GB" sz="2600" dirty="0" smtClean="0">
                <a:latin typeface="Monotype Corsiva" pitchFamily="66" charset="0"/>
              </a:rPr>
              <a:t>While I </a:t>
            </a:r>
            <a:r>
              <a:rPr lang="en-GB" sz="2600" dirty="0" err="1" smtClean="0">
                <a:latin typeface="Monotype Corsiva" pitchFamily="66" charset="0"/>
              </a:rPr>
              <a:t>pe</a:t>
            </a:r>
            <a:r>
              <a:rPr lang="en-GB" sz="2600" dirty="0" smtClean="0">
                <a:latin typeface="Monotype Corsiva" pitchFamily="66" charset="0"/>
              </a:rPr>
              <a:t>\r/use my ugly </a:t>
            </a:r>
            <a:r>
              <a:rPr lang="en-GB" sz="2600" dirty="0" err="1" smtClean="0">
                <a:latin typeface="Monotype Corsiva" pitchFamily="66" charset="0"/>
              </a:rPr>
              <a:t>sinnes</a:t>
            </a:r>
            <a:r>
              <a:rPr lang="en-GB" sz="2600" dirty="0" smtClean="0">
                <a:latin typeface="Monotype Corsiva" pitchFamily="66" charset="0"/>
              </a:rPr>
              <a:t> a space,</a:t>
            </a:r>
          </a:p>
          <a:p>
            <a:r>
              <a:rPr lang="en-GB" sz="2600" dirty="0" smtClean="0">
                <a:latin typeface="Monotype Corsiva" pitchFamily="66" charset="0"/>
              </a:rPr>
              <a:t>Which (I co\n/</a:t>
            </a:r>
            <a:r>
              <a:rPr lang="en-GB" sz="2600" dirty="0" err="1" smtClean="0">
                <a:latin typeface="Monotype Corsiva" pitchFamily="66" charset="0"/>
              </a:rPr>
              <a:t>fesse</a:t>
            </a:r>
            <a:r>
              <a:rPr lang="en-GB" sz="2600" dirty="0" smtClean="0">
                <a:latin typeface="Monotype Corsiva" pitchFamily="66" charset="0"/>
              </a:rPr>
              <a:t>) in me hath </a:t>
            </a:r>
            <a:r>
              <a:rPr lang="en-GB" sz="2600" dirty="0" err="1" smtClean="0">
                <a:latin typeface="Monotype Corsiva" pitchFamily="66" charset="0"/>
              </a:rPr>
              <a:t>tane</a:t>
            </a:r>
            <a:r>
              <a:rPr lang="en-GB" sz="2600" dirty="0" smtClean="0">
                <a:latin typeface="Monotype Corsiva" pitchFamily="66" charset="0"/>
              </a:rPr>
              <a:t> </a:t>
            </a:r>
            <a:r>
              <a:rPr lang="en-GB" sz="2600" dirty="0" err="1" smtClean="0">
                <a:latin typeface="Monotype Corsiva" pitchFamily="66" charset="0"/>
              </a:rPr>
              <a:t>deepe</a:t>
            </a:r>
            <a:r>
              <a:rPr lang="en-GB" sz="2600" dirty="0" smtClean="0">
                <a:latin typeface="Monotype Corsiva" pitchFamily="66" charset="0"/>
              </a:rPr>
              <a:t> place,</a:t>
            </a:r>
          </a:p>
          <a:p>
            <a:r>
              <a:rPr lang="en-GB" sz="2600" dirty="0" smtClean="0">
                <a:latin typeface="Monotype Corsiva" pitchFamily="66" charset="0"/>
              </a:rPr>
              <a:t>Whose staining filth so spotted hath my </a:t>
            </a:r>
            <a:r>
              <a:rPr lang="en-GB" sz="2600" dirty="0" err="1" smtClean="0">
                <a:latin typeface="Monotype Corsiva" pitchFamily="66" charset="0"/>
              </a:rPr>
              <a:t>soule</a:t>
            </a:r>
            <a:r>
              <a:rPr lang="en-GB" sz="2600" dirty="0" smtClean="0">
                <a:latin typeface="Monotype Corsiva" pitchFamily="66" charset="0"/>
              </a:rPr>
              <a:t>,</a:t>
            </a:r>
          </a:p>
          <a:p>
            <a:r>
              <a:rPr lang="en-GB" sz="2600" dirty="0" smtClean="0">
                <a:latin typeface="Monotype Corsiva" pitchFamily="66" charset="0"/>
              </a:rPr>
              <a:t>As nought will wash but </a:t>
            </a:r>
            <a:r>
              <a:rPr lang="en-GB" sz="2600" dirty="0" err="1" smtClean="0">
                <a:latin typeface="Monotype Corsiva" pitchFamily="66" charset="0"/>
              </a:rPr>
              <a:t>teares</a:t>
            </a:r>
            <a:r>
              <a:rPr lang="en-GB" sz="2600" dirty="0" smtClean="0">
                <a:latin typeface="Monotype Corsiva" pitchFamily="66" charset="0"/>
              </a:rPr>
              <a:t> of inward dole,</a:t>
            </a:r>
          </a:p>
          <a:p>
            <a:r>
              <a:rPr lang="en-GB" sz="2600" dirty="0" smtClean="0">
                <a:latin typeface="Monotype Corsiva" pitchFamily="66" charset="0"/>
              </a:rPr>
              <a:t> O Lord. Which do\e/</a:t>
            </a:r>
            <a:r>
              <a:rPr lang="en-GB" sz="2600" dirty="0" err="1" smtClean="0">
                <a:latin typeface="Monotype Corsiva" pitchFamily="66" charset="0"/>
              </a:rPr>
              <a:t>st</a:t>
            </a:r>
            <a:r>
              <a:rPr lang="en-GB" sz="2600" dirty="0" smtClean="0">
                <a:latin typeface="Monotype Corsiva" pitchFamily="66" charset="0"/>
              </a:rPr>
              <a:t> put into our minds good desires: give us grace to bring the same to good effect; through Jesus Christ our Lord, Amen.</a:t>
            </a:r>
            <a:r>
              <a:rPr lang="en-GB" sz="2600" dirty="0" smtClean="0"/>
              <a:t> </a:t>
            </a:r>
          </a:p>
          <a:p>
            <a:endParaRPr lang="en-GB" sz="2600" dirty="0" smtClean="0"/>
          </a:p>
          <a:p>
            <a:r>
              <a:rPr lang="en-GB" sz="2600" dirty="0" err="1" smtClean="0">
                <a:latin typeface="Monotype Corsiva" pitchFamily="66" charset="0"/>
              </a:rPr>
              <a:t>Beholde</a:t>
            </a:r>
            <a:r>
              <a:rPr lang="en-GB" sz="2600" dirty="0" smtClean="0">
                <a:latin typeface="Monotype Corsiva" pitchFamily="66" charset="0"/>
              </a:rPr>
              <a:t> now I have begun to </a:t>
            </a:r>
            <a:r>
              <a:rPr lang="en-GB" sz="2600" dirty="0" err="1" smtClean="0">
                <a:latin typeface="Monotype Corsiva" pitchFamily="66" charset="0"/>
              </a:rPr>
              <a:t>speake</a:t>
            </a:r>
            <a:r>
              <a:rPr lang="en-GB" sz="2600" dirty="0" smtClean="0">
                <a:latin typeface="Monotype Corsiva" pitchFamily="66" charset="0"/>
              </a:rPr>
              <a:t> unto my Lord, and I am but dust and </a:t>
            </a:r>
            <a:r>
              <a:rPr lang="en-GB" sz="2600" dirty="0" smtClean="0">
                <a:latin typeface="Monotype Corsiva" pitchFamily="66" charset="0"/>
              </a:rPr>
              <a:t>ashes</a:t>
            </a:r>
            <a:endParaRPr lang="en-GB" sz="2600" dirty="0" smtClean="0">
              <a:latin typeface="Monotype Corsiva" pitchFamily="66" charset="0"/>
            </a:endParaRPr>
          </a:p>
          <a:p>
            <a:endParaRPr lang="en-GB" sz="2600" dirty="0" smtClean="0">
              <a:latin typeface="Monotype Corsiva" pitchFamily="66" charset="0"/>
            </a:endParaRPr>
          </a:p>
        </p:txBody>
      </p:sp>
      <p:sp>
        <p:nvSpPr>
          <p:cNvPr id="8" name="TextBox 7"/>
          <p:cNvSpPr txBox="1"/>
          <p:nvPr/>
        </p:nvSpPr>
        <p:spPr>
          <a:xfrm>
            <a:off x="14265300" y="15068549"/>
            <a:ext cx="6072230" cy="1877437"/>
          </a:xfrm>
          <a:prstGeom prst="rect">
            <a:avLst/>
          </a:prstGeom>
          <a:noFill/>
        </p:spPr>
        <p:txBody>
          <a:bodyPr wrap="square" rtlCol="0">
            <a:spAutoFit/>
          </a:bodyPr>
          <a:lstStyle/>
          <a:p>
            <a:endParaRPr lang="en-GB" dirty="0" smtClean="0"/>
          </a:p>
          <a:p>
            <a:endParaRPr lang="en-GB" dirty="0"/>
          </a:p>
        </p:txBody>
      </p:sp>
      <p:pic>
        <p:nvPicPr>
          <p:cNvPr id="9" name="Picture 8" descr="lamport_hall_main.jpg"/>
          <p:cNvPicPr>
            <a:picLocks noChangeAspect="1"/>
          </p:cNvPicPr>
          <p:nvPr/>
        </p:nvPicPr>
        <p:blipFill>
          <a:blip r:embed="rId4" cstate="print"/>
          <a:stretch>
            <a:fillRect/>
          </a:stretch>
        </p:blipFill>
        <p:spPr>
          <a:xfrm>
            <a:off x="8121632" y="25355621"/>
            <a:ext cx="5461000" cy="4089400"/>
          </a:xfrm>
          <a:prstGeom prst="rect">
            <a:avLst/>
          </a:prstGeom>
          <a:ln w="228600" cap="sq" cmpd="thickThin">
            <a:solidFill>
              <a:srgbClr val="000000"/>
            </a:solidFill>
            <a:prstDash val="solid"/>
            <a:miter lim="800000"/>
          </a:ln>
          <a:effectLst>
            <a:innerShdw blurRad="76200">
              <a:srgbClr val="000000"/>
            </a:innerShdw>
          </a:effectLst>
        </p:spPr>
      </p:pic>
      <p:pic>
        <p:nvPicPr>
          <p:cNvPr id="5" name="Picture 4" descr="urss_logo.jpg"/>
          <p:cNvPicPr>
            <a:picLocks noChangeAspect="1"/>
          </p:cNvPicPr>
          <p:nvPr/>
        </p:nvPicPr>
        <p:blipFill>
          <a:blip r:embed="rId5" cstate="print"/>
          <a:stretch>
            <a:fillRect/>
          </a:stretch>
        </p:blipFill>
        <p:spPr>
          <a:xfrm>
            <a:off x="549204" y="780949"/>
            <a:ext cx="1536192" cy="11887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extBox 10"/>
          <p:cNvSpPr txBox="1"/>
          <p:nvPr/>
        </p:nvSpPr>
        <p:spPr>
          <a:xfrm>
            <a:off x="0" y="3567031"/>
            <a:ext cx="19502574" cy="1323439"/>
          </a:xfrm>
          <a:prstGeom prst="rect">
            <a:avLst/>
          </a:prstGeom>
          <a:noFill/>
        </p:spPr>
        <p:txBody>
          <a:bodyPr wrap="square" rtlCol="0">
            <a:spAutoFit/>
          </a:bodyPr>
          <a:lstStyle/>
          <a:p>
            <a:r>
              <a:rPr lang="en-GB" sz="4000" dirty="0" smtClean="0">
                <a:solidFill>
                  <a:schemeClr val="tx2">
                    <a:lumMod val="60000"/>
                    <a:lumOff val="40000"/>
                  </a:schemeClr>
                </a:solidFill>
              </a:rPr>
              <a:t>Research Student: Celeste </a:t>
            </a:r>
            <a:r>
              <a:rPr lang="en-GB" sz="4000" dirty="0" err="1" smtClean="0">
                <a:solidFill>
                  <a:schemeClr val="tx2">
                    <a:lumMod val="60000"/>
                    <a:lumOff val="40000"/>
                  </a:schemeClr>
                </a:solidFill>
              </a:rPr>
              <a:t>Mottahedin-Fardo</a:t>
            </a:r>
            <a:r>
              <a:rPr lang="en-GB" sz="4000" dirty="0" smtClean="0">
                <a:solidFill>
                  <a:schemeClr val="tx2">
                    <a:lumMod val="60000"/>
                    <a:lumOff val="40000"/>
                  </a:schemeClr>
                </a:solidFill>
              </a:rPr>
              <a:t> </a:t>
            </a:r>
          </a:p>
          <a:p>
            <a:r>
              <a:rPr lang="en-GB" sz="4000" dirty="0" smtClean="0">
                <a:solidFill>
                  <a:schemeClr val="tx2">
                    <a:lumMod val="60000"/>
                    <a:lumOff val="40000"/>
                  </a:schemeClr>
                </a:solidFill>
              </a:rPr>
              <a:t>Project Supervisor: Elizabeth Clarke</a:t>
            </a:r>
            <a:endParaRPr lang="en-GB" sz="4000" dirty="0">
              <a:solidFill>
                <a:schemeClr val="tx2">
                  <a:lumMod val="60000"/>
                  <a:lumOff val="40000"/>
                </a:schemeClr>
              </a:solidFill>
            </a:endParaRPr>
          </a:p>
        </p:txBody>
      </p:sp>
      <p:sp>
        <p:nvSpPr>
          <p:cNvPr id="12" name="TextBox 11"/>
          <p:cNvSpPr txBox="1"/>
          <p:nvPr/>
        </p:nvSpPr>
        <p:spPr>
          <a:xfrm>
            <a:off x="549204" y="22140911"/>
            <a:ext cx="6286544" cy="8556188"/>
          </a:xfrm>
          <a:prstGeom prst="rect">
            <a:avLst/>
          </a:prstGeom>
          <a:noFill/>
        </p:spPr>
        <p:txBody>
          <a:bodyPr wrap="square" rtlCol="0">
            <a:spAutoFit/>
          </a:bodyPr>
          <a:lstStyle/>
          <a:p>
            <a:pPr>
              <a:lnSpc>
                <a:spcPct val="200000"/>
              </a:lnSpc>
            </a:pPr>
            <a:r>
              <a:rPr lang="en-GB" sz="3600" u="sng" dirty="0" smtClean="0">
                <a:solidFill>
                  <a:schemeClr val="accent6">
                    <a:lumMod val="50000"/>
                  </a:schemeClr>
                </a:solidFill>
              </a:rPr>
              <a:t>Project Evaluation</a:t>
            </a:r>
          </a:p>
          <a:p>
            <a:pPr>
              <a:buFont typeface="Arial" pitchFamily="34" charset="0"/>
              <a:buChar char="•"/>
            </a:pPr>
            <a:r>
              <a:rPr lang="en-GB" sz="2800" dirty="0" smtClean="0"/>
              <a:t>Despite the process being slow at times due to </a:t>
            </a:r>
            <a:r>
              <a:rPr lang="en-GB" sz="2800" dirty="0" err="1" smtClean="0"/>
              <a:t>Isham’s</a:t>
            </a:r>
            <a:r>
              <a:rPr lang="en-GB" sz="2800" dirty="0" smtClean="0"/>
              <a:t> complex use of grammar and language, the process as a whole has been a fascinating experience for me.</a:t>
            </a:r>
          </a:p>
          <a:p>
            <a:endParaRPr lang="en-GB" sz="2800" dirty="0" smtClean="0"/>
          </a:p>
          <a:p>
            <a:pPr>
              <a:buFont typeface="Arial" pitchFamily="34" charset="0"/>
              <a:buChar char="•"/>
            </a:pPr>
            <a:r>
              <a:rPr lang="en-GB" sz="2800" dirty="0" smtClean="0"/>
              <a:t>Being involved with a project which has allowed me to embark on cutting-edge research with world-class academics has inspired me to apply to do a Master’s course next year in early women’s writing.</a:t>
            </a:r>
          </a:p>
          <a:p>
            <a:pPr>
              <a:buFont typeface="Arial" pitchFamily="34" charset="0"/>
              <a:buChar char="•"/>
            </a:pPr>
            <a:endParaRPr lang="en-GB" sz="2800" dirty="0" smtClean="0"/>
          </a:p>
          <a:p>
            <a:pPr>
              <a:buFont typeface="Arial" pitchFamily="34" charset="0"/>
              <a:buChar char="•"/>
            </a:pPr>
            <a:r>
              <a:rPr lang="en-GB" sz="2800" dirty="0" smtClean="0"/>
              <a:t>The URSS scheme has been extremely rewarding and I am hoping to secure funding in order to complete the project in the coming year.</a:t>
            </a:r>
          </a:p>
          <a:p>
            <a:endParaRPr lang="en-GB" dirty="0"/>
          </a:p>
        </p:txBody>
      </p:sp>
      <p:sp>
        <p:nvSpPr>
          <p:cNvPr id="13" name="TextBox 12"/>
          <p:cNvSpPr txBox="1"/>
          <p:nvPr/>
        </p:nvSpPr>
        <p:spPr>
          <a:xfrm>
            <a:off x="14336738" y="22212349"/>
            <a:ext cx="7050062" cy="7232749"/>
          </a:xfrm>
          <a:prstGeom prst="rect">
            <a:avLst/>
          </a:prstGeom>
          <a:noFill/>
        </p:spPr>
        <p:txBody>
          <a:bodyPr wrap="square" rtlCol="0">
            <a:spAutoFit/>
          </a:bodyPr>
          <a:lstStyle/>
          <a:p>
            <a:pPr>
              <a:lnSpc>
                <a:spcPct val="200000"/>
              </a:lnSpc>
            </a:pPr>
            <a:r>
              <a:rPr lang="en-GB" sz="3600" u="sng" dirty="0" smtClean="0">
                <a:solidFill>
                  <a:schemeClr val="accent6">
                    <a:lumMod val="50000"/>
                  </a:schemeClr>
                </a:solidFill>
              </a:rPr>
              <a:t>The future of Elizabeth Isham</a:t>
            </a:r>
          </a:p>
          <a:p>
            <a:pPr>
              <a:buFont typeface="Arial" pitchFamily="34" charset="0"/>
              <a:buChar char="•"/>
            </a:pPr>
            <a:r>
              <a:rPr lang="en-GB" sz="2800" dirty="0" smtClean="0"/>
              <a:t>Due to the project becoming more widely known, interest has been shown in turning Elizabeth </a:t>
            </a:r>
            <a:r>
              <a:rPr lang="en-GB" sz="2800" dirty="0" err="1" smtClean="0"/>
              <a:t>Isham’s</a:t>
            </a:r>
            <a:r>
              <a:rPr lang="en-GB" sz="2800" dirty="0" smtClean="0"/>
              <a:t> fascinating story into a novel.</a:t>
            </a:r>
          </a:p>
          <a:p>
            <a:endParaRPr lang="en-GB" sz="2800" dirty="0" smtClean="0"/>
          </a:p>
          <a:p>
            <a:pPr>
              <a:buFont typeface="Arial" pitchFamily="34" charset="0"/>
              <a:buChar char="•"/>
            </a:pPr>
            <a:r>
              <a:rPr lang="en-GB" sz="2800" dirty="0" smtClean="0"/>
              <a:t>I am hoping to secure funding  in order to continue and complete the work I have already begun.  I also am interested in exploring the possibilities of serialising ‘Remembrances’ and adapting it for the radio, as her narrative style lends itself well to this form of media.</a:t>
            </a:r>
          </a:p>
          <a:p>
            <a:endParaRPr lang="en-GB" sz="2800" dirty="0" smtClean="0"/>
          </a:p>
          <a:p>
            <a:pPr>
              <a:buFont typeface="Arial" pitchFamily="34" charset="0"/>
              <a:buChar char="•"/>
            </a:pPr>
            <a:r>
              <a:rPr lang="en-GB" sz="2800" dirty="0" smtClean="0"/>
              <a:t>I have also discussed with my tutor the possibilities of writing a screenplay for a short film about the life of Elizabeth Isham.</a:t>
            </a:r>
            <a:endParaRPr lang="en-GB" sz="2800" dirty="0"/>
          </a:p>
        </p:txBody>
      </p:sp>
      <p:sp>
        <p:nvSpPr>
          <p:cNvPr id="14" name="TextBox 13"/>
          <p:cNvSpPr txBox="1"/>
          <p:nvPr/>
        </p:nvSpPr>
        <p:spPr>
          <a:xfrm>
            <a:off x="12622226" y="4924353"/>
            <a:ext cx="8764574" cy="8402300"/>
          </a:xfrm>
          <a:prstGeom prst="rect">
            <a:avLst/>
          </a:prstGeom>
          <a:noFill/>
        </p:spPr>
        <p:txBody>
          <a:bodyPr wrap="square" rtlCol="0">
            <a:spAutoFit/>
          </a:bodyPr>
          <a:lstStyle/>
          <a:p>
            <a:r>
              <a:rPr lang="en-GB" sz="3600" u="sng" dirty="0" smtClean="0">
                <a:solidFill>
                  <a:schemeClr val="accent6">
                    <a:lumMod val="50000"/>
                  </a:schemeClr>
                </a:solidFill>
              </a:rPr>
              <a:t>How has she been constructed</a:t>
            </a:r>
            <a:r>
              <a:rPr lang="en-GB" sz="3200" u="sng" dirty="0" smtClean="0">
                <a:solidFill>
                  <a:schemeClr val="accent6">
                    <a:lumMod val="50000"/>
                  </a:schemeClr>
                </a:solidFill>
              </a:rPr>
              <a:t>?</a:t>
            </a:r>
          </a:p>
          <a:p>
            <a:r>
              <a:rPr lang="en-GB" sz="2800" dirty="0" smtClean="0">
                <a:solidFill>
                  <a:schemeClr val="tx2">
                    <a:lumMod val="75000"/>
                  </a:schemeClr>
                </a:solidFill>
              </a:rPr>
              <a:t>The survival of the manuscript which,  among other papers, has only recently been discovered,  is of great importance as it is very rare that a document of the period should survive, especially one  with such unusual content as this.  </a:t>
            </a:r>
          </a:p>
          <a:p>
            <a:r>
              <a:rPr lang="en-GB" sz="2800" dirty="0" smtClean="0">
                <a:solidFill>
                  <a:schemeClr val="tx2">
                    <a:lumMod val="75000"/>
                  </a:schemeClr>
                </a:solidFill>
              </a:rPr>
              <a:t>The manuscript was typed with the Web edition being launched in 2008.  Soon after, the University of Toronto commissioned to have an edition of the autobiography which would be suitable for undergraduate students.</a:t>
            </a:r>
          </a:p>
          <a:p>
            <a:endParaRPr lang="en-GB" sz="2800" dirty="0" smtClean="0">
              <a:solidFill>
                <a:schemeClr val="tx2">
                  <a:lumMod val="75000"/>
                </a:schemeClr>
              </a:solidFill>
            </a:endParaRPr>
          </a:p>
          <a:p>
            <a:r>
              <a:rPr lang="en-GB" sz="2800" dirty="0" smtClean="0">
                <a:solidFill>
                  <a:schemeClr val="tx2">
                    <a:lumMod val="75000"/>
                  </a:schemeClr>
                </a:solidFill>
              </a:rPr>
              <a:t>Working closely with Elizabeth Clarke who id director of the project, my work for the URSS scheme has involved modernising </a:t>
            </a:r>
            <a:r>
              <a:rPr lang="en-GB" sz="2800" dirty="0" err="1" smtClean="0">
                <a:solidFill>
                  <a:schemeClr val="tx2">
                    <a:lumMod val="75000"/>
                  </a:schemeClr>
                </a:solidFill>
              </a:rPr>
              <a:t>Isham’s</a:t>
            </a:r>
            <a:r>
              <a:rPr lang="en-GB" sz="2800" dirty="0" smtClean="0">
                <a:solidFill>
                  <a:schemeClr val="tx2">
                    <a:lumMod val="75000"/>
                  </a:schemeClr>
                </a:solidFill>
              </a:rPr>
              <a:t> language and providing footnotes and annotations to the text. Examples of the editing I have done include investigating Biblical references and modernising words which have become obsolete or would be difficult to understand by an undergraduate readership.</a:t>
            </a:r>
          </a:p>
          <a:p>
            <a:endParaRPr lang="en-GB" sz="2800" dirty="0" smtClean="0">
              <a:solidFill>
                <a:schemeClr val="tx2">
                  <a:lumMod val="75000"/>
                </a:schemeClr>
              </a:solidFill>
            </a:endParaRPr>
          </a:p>
          <a:p>
            <a:endParaRPr lang="en-GB" sz="2800" dirty="0" smtClean="0"/>
          </a:p>
        </p:txBody>
      </p:sp>
      <p:sp>
        <p:nvSpPr>
          <p:cNvPr id="16" name="TextBox 15"/>
          <p:cNvSpPr txBox="1"/>
          <p:nvPr/>
        </p:nvSpPr>
        <p:spPr>
          <a:xfrm>
            <a:off x="549204" y="13282599"/>
            <a:ext cx="20837596" cy="1261884"/>
          </a:xfrm>
          <a:prstGeom prst="rect">
            <a:avLst/>
          </a:prstGeom>
          <a:noFill/>
        </p:spPr>
        <p:txBody>
          <a:bodyPr wrap="square" rtlCol="0">
            <a:spAutoFit/>
          </a:bodyPr>
          <a:lstStyle/>
          <a:p>
            <a:r>
              <a:rPr lang="en-GB" sz="3600" dirty="0" smtClean="0">
                <a:solidFill>
                  <a:schemeClr val="tx2">
                    <a:lumMod val="75000"/>
                  </a:schemeClr>
                </a:solidFill>
              </a:rPr>
              <a:t>Fig. 1  (below) shows the original manuscript and fig. 2 shows how it has now been revised, refined and edited to make it suitable for publication</a:t>
            </a:r>
            <a:r>
              <a:rPr lang="en-GB" sz="4000" dirty="0" smtClean="0">
                <a:solidFill>
                  <a:schemeClr val="tx2">
                    <a:lumMod val="75000"/>
                  </a:schemeClr>
                </a:solidFill>
              </a:rPr>
              <a:t>.</a:t>
            </a:r>
          </a:p>
        </p:txBody>
      </p:sp>
      <p:sp>
        <p:nvSpPr>
          <p:cNvPr id="1025" name="Rectangle 1"/>
          <p:cNvSpPr>
            <a:spLocks noChangeArrowheads="1"/>
          </p:cNvSpPr>
          <p:nvPr/>
        </p:nvSpPr>
        <p:spPr bwMode="auto">
          <a:xfrm>
            <a:off x="0" y="-94565"/>
            <a:ext cx="184731"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rPr>
              <a:t/>
            </a:r>
            <a:br>
              <a:rPr kumimoji="0" lang="en-GB" sz="1800" b="0" i="0" u="none" strike="noStrike" cap="none" normalizeH="0" baseline="0" dirty="0" smtClean="0">
                <a:ln>
                  <a:noFill/>
                </a:ln>
                <a:solidFill>
                  <a:schemeClr val="tx1"/>
                </a:solidFill>
                <a:effectLst/>
                <a:latin typeface="Arial" pitchFamily="34" charset="0"/>
              </a:rPr>
            </a:br>
            <a:endParaRPr kumimoji="0" lang="en-GB" sz="1800" b="0" i="0" u="none" strike="noStrike" cap="none" normalizeH="0" baseline="0" dirty="0" smtClean="0">
              <a:ln>
                <a:noFill/>
              </a:ln>
              <a:solidFill>
                <a:schemeClr val="tx1"/>
              </a:solidFill>
              <a:effectLst/>
              <a:latin typeface="Arial" pitchFamily="34" charset="0"/>
            </a:endParaRPr>
          </a:p>
        </p:txBody>
      </p:sp>
      <p:sp>
        <p:nvSpPr>
          <p:cNvPr id="21" name="TextBox 20"/>
          <p:cNvSpPr txBox="1"/>
          <p:nvPr/>
        </p:nvSpPr>
        <p:spPr>
          <a:xfrm>
            <a:off x="12622226" y="14497046"/>
            <a:ext cx="7215238" cy="7602081"/>
          </a:xfrm>
          <a:prstGeom prst="rect">
            <a:avLst/>
          </a:prstGeom>
          <a:solidFill>
            <a:schemeClr val="accent1">
              <a:alpha val="43000"/>
            </a:schemeClr>
          </a:solidFill>
        </p:spPr>
        <p:txBody>
          <a:bodyPr wrap="square" rtlCol="0">
            <a:spAutoFit/>
          </a:bodyPr>
          <a:lstStyle/>
          <a:p>
            <a:r>
              <a:rPr lang="en-GB" sz="1800" dirty="0" smtClean="0"/>
              <a:t>Fig. 2</a:t>
            </a:r>
          </a:p>
          <a:p>
            <a:r>
              <a:rPr lang="en-GB" sz="1600" dirty="0" smtClean="0"/>
              <a:t> </a:t>
            </a:r>
          </a:p>
          <a:p>
            <a:r>
              <a:rPr lang="en-GB" sz="1800" dirty="0" smtClean="0"/>
              <a:t>Commit thy works unto the Lord, and thy thoughts shall be directed</a:t>
            </a:r>
            <a:r>
              <a:rPr lang="en-GB" sz="1800" baseline="30000" dirty="0" smtClean="0"/>
              <a:t>1</a:t>
            </a:r>
            <a:r>
              <a:rPr lang="en-GB" sz="1800" dirty="0" smtClean="0"/>
              <a:t>. </a:t>
            </a:r>
          </a:p>
          <a:p>
            <a:r>
              <a:rPr lang="en-GB" sz="1800" dirty="0" smtClean="0"/>
              <a:t> </a:t>
            </a:r>
          </a:p>
          <a:p>
            <a:r>
              <a:rPr lang="en-GB" sz="1800" dirty="0" smtClean="0"/>
              <a:t>Thou deepest searcher of each secret thought,</a:t>
            </a:r>
          </a:p>
          <a:p>
            <a:r>
              <a:rPr lang="en-GB" sz="1800" dirty="0" smtClean="0"/>
              <a:t>Infuse in me thy all affecting grace;</a:t>
            </a:r>
          </a:p>
          <a:p>
            <a:r>
              <a:rPr lang="en-GB" sz="1800" dirty="0" smtClean="0"/>
              <a:t>So shall my works to good effects be brought,</a:t>
            </a:r>
          </a:p>
          <a:p>
            <a:r>
              <a:rPr lang="en-GB" sz="1800" u="sng" dirty="0" smtClean="0"/>
              <a:t>(Finding these verses in a book to be fit I have here placed them),</a:t>
            </a:r>
            <a:endParaRPr lang="en-GB" sz="1800" dirty="0" smtClean="0"/>
          </a:p>
          <a:p>
            <a:r>
              <a:rPr lang="en-GB" sz="1800" dirty="0" smtClean="0"/>
              <a:t>While I peruse my ugly sins a space,</a:t>
            </a:r>
          </a:p>
          <a:p>
            <a:r>
              <a:rPr lang="en-GB" sz="1800" dirty="0" smtClean="0"/>
              <a:t>Which (I confess) in me hath </a:t>
            </a:r>
            <a:r>
              <a:rPr lang="en-GB" sz="1800" dirty="0" err="1" smtClean="0"/>
              <a:t>ta’en</a:t>
            </a:r>
            <a:r>
              <a:rPr lang="en-GB" sz="1800" dirty="0" smtClean="0"/>
              <a:t> deep place,</a:t>
            </a:r>
          </a:p>
          <a:p>
            <a:r>
              <a:rPr lang="en-GB" sz="1800" dirty="0" smtClean="0"/>
              <a:t>Whose staining filth so spotted hath my soul,</a:t>
            </a:r>
          </a:p>
          <a:p>
            <a:r>
              <a:rPr lang="en-GB" sz="1800" dirty="0" smtClean="0"/>
              <a:t>As nought will wash but tears of inward dole</a:t>
            </a:r>
            <a:r>
              <a:rPr lang="en-GB" sz="1800" baseline="30000" dirty="0" smtClean="0"/>
              <a:t>2</a:t>
            </a:r>
            <a:r>
              <a:rPr lang="en-GB" sz="1800" dirty="0" smtClean="0"/>
              <a:t>.</a:t>
            </a:r>
          </a:p>
          <a:p>
            <a:r>
              <a:rPr lang="en-GB" sz="1800" dirty="0" smtClean="0"/>
              <a:t> </a:t>
            </a:r>
          </a:p>
          <a:p>
            <a:r>
              <a:rPr lang="en-GB" sz="1800" dirty="0" smtClean="0"/>
              <a:t> </a:t>
            </a:r>
          </a:p>
          <a:p>
            <a:r>
              <a:rPr lang="en-GB" sz="1800" dirty="0" smtClean="0"/>
              <a:t>O Lord, which doest put into our minds good desires, </a:t>
            </a:r>
          </a:p>
          <a:p>
            <a:r>
              <a:rPr lang="en-GB" sz="1800" dirty="0" smtClean="0"/>
              <a:t>give us grace to bring the same to good effect; through </a:t>
            </a:r>
          </a:p>
          <a:p>
            <a:r>
              <a:rPr lang="en-GB" sz="1800" dirty="0" smtClean="0"/>
              <a:t>Jesus Christ our Lord, </a:t>
            </a:r>
          </a:p>
          <a:p>
            <a:r>
              <a:rPr lang="en-GB" sz="1800" dirty="0" smtClean="0"/>
              <a:t>             Amen</a:t>
            </a:r>
            <a:r>
              <a:rPr lang="en-GB" sz="1800" baseline="30000" dirty="0" smtClean="0"/>
              <a:t>3</a:t>
            </a:r>
            <a:r>
              <a:rPr lang="en-GB" sz="1800" dirty="0" smtClean="0"/>
              <a:t>.</a:t>
            </a:r>
          </a:p>
          <a:p>
            <a:r>
              <a:rPr lang="en-GB" sz="1800" dirty="0" smtClean="0"/>
              <a:t> </a:t>
            </a:r>
          </a:p>
          <a:p>
            <a:r>
              <a:rPr lang="en-GB" sz="1800" dirty="0" smtClean="0"/>
              <a:t> Behold now I have begun to speak unto </a:t>
            </a:r>
          </a:p>
          <a:p>
            <a:r>
              <a:rPr lang="en-GB" sz="1800" dirty="0" smtClean="0"/>
              <a:t>my Lord, and I am but dust and ashes</a:t>
            </a:r>
            <a:r>
              <a:rPr lang="en-GB" sz="1800" baseline="30000" dirty="0" smtClean="0"/>
              <a:t>4</a:t>
            </a:r>
            <a:r>
              <a:rPr lang="en-GB" sz="1800" dirty="0" smtClean="0"/>
              <a:t>.</a:t>
            </a:r>
          </a:p>
          <a:p>
            <a:r>
              <a:rPr lang="en-GB" sz="1600" dirty="0" smtClean="0"/>
              <a:t> </a:t>
            </a:r>
            <a:endParaRPr lang="en-GB" sz="1200" dirty="0" smtClean="0"/>
          </a:p>
          <a:p>
            <a:r>
              <a:rPr lang="en-GB" sz="1200" dirty="0" smtClean="0"/>
              <a:t> ------------------------------------------------------------------------------------------------------------------------------------------------</a:t>
            </a:r>
          </a:p>
          <a:p>
            <a:r>
              <a:rPr lang="en-GB" sz="1200" baseline="30000" dirty="0" smtClean="0"/>
              <a:t>1</a:t>
            </a:r>
            <a:r>
              <a:rPr lang="en-GB" sz="1200" dirty="0" smtClean="0"/>
              <a:t> This is likely to be a paraphrase of Proverbs 3:6  (“In all thy ways acknowledge him, and he shall direct thy paths”) or 16:3 (“Commit thy works unto the LORD, and thy thoughts shall be established.”)</a:t>
            </a:r>
          </a:p>
          <a:p>
            <a:r>
              <a:rPr lang="en-GB" sz="1200" baseline="30000" dirty="0" smtClean="0"/>
              <a:t>2</a:t>
            </a:r>
            <a:r>
              <a:rPr lang="en-GB" sz="1200" dirty="0" smtClean="0"/>
              <a:t> This poem is stanza 19 in G. Ellis's 'The lamentation of the lost </a:t>
            </a:r>
            <a:r>
              <a:rPr lang="en-GB" sz="1200" dirty="0" err="1" smtClean="0"/>
              <a:t>sheepe</a:t>
            </a:r>
            <a:r>
              <a:rPr lang="en-GB" sz="1200" dirty="0" smtClean="0"/>
              <a:t>' (1605) . Ellis has added a fifth line but has copied it almost completely from Nicholas Breton's The Passion of a discontented </a:t>
            </a:r>
            <a:r>
              <a:rPr lang="en-GB" sz="1200" dirty="0" err="1" smtClean="0"/>
              <a:t>minde</a:t>
            </a:r>
            <a:r>
              <a:rPr lang="en-GB" sz="1200" dirty="0" smtClean="0"/>
              <a:t> (1601) , stanza 4.</a:t>
            </a:r>
          </a:p>
          <a:p>
            <a:r>
              <a:rPr lang="en-GB" sz="1200" baseline="30000" dirty="0" smtClean="0"/>
              <a:t>3</a:t>
            </a:r>
            <a:r>
              <a:rPr lang="en-GB" sz="1200" dirty="0" smtClean="0"/>
              <a:t> This opening prayer is drawn from the Book of Common Prayer, the collect for Holy Communion for Easter Day.</a:t>
            </a:r>
          </a:p>
          <a:p>
            <a:r>
              <a:rPr lang="en-GB" sz="1200" baseline="30000" dirty="0" smtClean="0"/>
              <a:t>4 </a:t>
            </a:r>
            <a:r>
              <a:rPr lang="en-GB" sz="1200" dirty="0" smtClean="0"/>
              <a:t>Genesis 18:27 – “Then Abraham spoke up again: ‘Now that I have been so bold as to speak to the Lord, though I am nothing but dust and ashes’ ”</a:t>
            </a:r>
            <a:endParaRPr lang="en-GB" sz="1200" baseline="30000" dirty="0"/>
          </a:p>
        </p:txBody>
      </p:sp>
      <p:pic>
        <p:nvPicPr>
          <p:cNvPr id="22" name="Picture 21" descr="hollar1.gif"/>
          <p:cNvPicPr>
            <a:picLocks noChangeAspect="1"/>
          </p:cNvPicPr>
          <p:nvPr/>
        </p:nvPicPr>
        <p:blipFill>
          <a:blip r:embed="rId6" cstate="print"/>
          <a:stretch>
            <a:fillRect/>
          </a:stretch>
        </p:blipFill>
        <p:spPr>
          <a:xfrm>
            <a:off x="8550260" y="5495857"/>
            <a:ext cx="3743348" cy="7019922"/>
          </a:xfrm>
          <a:prstGeom prst="rect">
            <a:avLst/>
          </a:prstGeom>
        </p:spPr>
      </p:pic>
      <p:cxnSp>
        <p:nvCxnSpPr>
          <p:cNvPr id="24" name="Straight Arrow Connector 23"/>
          <p:cNvCxnSpPr/>
          <p:nvPr/>
        </p:nvCxnSpPr>
        <p:spPr>
          <a:xfrm>
            <a:off x="8478822" y="16497309"/>
            <a:ext cx="3714776" cy="1588"/>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8478822" y="18640449"/>
            <a:ext cx="3714776" cy="1588"/>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8550260" y="20855027"/>
            <a:ext cx="3714776" cy="1588"/>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292</TotalTime>
  <Words>640</Words>
  <Application>Microsoft Office PowerPoint</Application>
  <PresentationFormat>Custom</PresentationFormat>
  <Paragraphs>70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 Services</dc:creator>
  <cp:lastModifiedBy>IT Services</cp:lastModifiedBy>
  <cp:revision>41</cp:revision>
  <dcterms:created xsi:type="dcterms:W3CDTF">2009-09-23T12:22:12Z</dcterms:created>
  <dcterms:modified xsi:type="dcterms:W3CDTF">2009-10-01T14:06:48Z</dcterms:modified>
</cp:coreProperties>
</file>