
<file path=[Content_Types].xml><?xml version="1.0" encoding="utf-8"?>
<Types xmlns="http://schemas.openxmlformats.org/package/2006/content-types">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drawing2.xml" ContentType="application/vnd.ms-office.drawingml.diagramDrawing+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diagrams/layout5.xml" ContentType="application/vnd.openxmlformats-officedocument.drawingml.diagramLayout+xml"/>
  <Override PartName="/ppt/diagrams/data6.xml" ContentType="application/vnd.openxmlformats-officedocument.drawingml.diagramData+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ata5.xml" ContentType="application/vnd.openxmlformats-officedocument.drawingml.diagramData+xml"/>
  <Default Extension="tiff" ContentType="image/tiff"/>
  <Override PartName="/ppt/charts/chart6.xml" ContentType="application/vnd.openxmlformats-officedocument.drawingml.char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Default Extension="xlsx" ContentType="application/vnd.openxmlformats-officedocument.spreadsheetml.sheet"/>
  <Override PartName="/ppt/diagrams/colors5.xml" ContentType="application/vnd.openxmlformats-officedocument.drawingml.diagramColors+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diagrams/colors6.xml" ContentType="application/vnd.openxmlformats-officedocument.drawingml.diagramColors+xml"/>
  <Override PartName="/ppt/diagrams/drawing6.xml" ContentType="application/vnd.ms-office.drawingml.diagramDrawing+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charts/chart1.xml" ContentType="application/vnd.openxmlformats-officedocument.drawingml.chart+xml"/>
  <Override PartName="/ppt/diagrams/colors4.xml" ContentType="application/vnd.openxmlformats-officedocument.drawingml.diagramColors+xml"/>
  <Override PartName="/ppt/charts/chart2.xml" ContentType="application/vnd.openxmlformats-officedocument.drawingml.chart+xml"/>
  <Override PartName="/ppt/diagrams/quickStyle6.xml" ContentType="application/vnd.openxmlformats-officedocument.drawingml.diagramStyle+xml"/>
  <Override PartName="/docProps/core.xml" ContentType="application/vnd.openxmlformats-package.core-properties+xml"/>
  <Override PartName="/ppt/diagrams/drawing4.xml" ContentType="application/vnd.ms-office.drawingml.diagramDrawing+xml"/>
  <Override PartName="/ppt/diagrams/drawing5.xml" ContentType="application/vnd.ms-office.drawingml.diagramDrawing+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diagrams/drawing3.xml" ContentType="application/vnd.ms-office.drawingml.diagramDrawing+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rawings/drawing1.xml" ContentType="application/vnd.openxmlformats-officedocument.drawingml.chartshapes+xml"/>
  <Override PartName="/ppt/diagrams/drawing1.xml" ContentType="application/vnd.ms-office.drawingml.diagramDrawing+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3"/>
  </p:notesMasterIdLst>
  <p:sldIdLst>
    <p:sldId id="256" r:id="rId2"/>
  </p:sldIdLst>
  <p:sldSz cx="21396325" cy="30267275"/>
  <p:notesSz cx="9855200" cy="6718300"/>
  <p:defaultTextStyle>
    <a:defPPr>
      <a:defRPr lang="en-US"/>
    </a:defPPr>
    <a:lvl1pPr marL="0" algn="l" defTabSz="4174063" rtl="0" eaLnBrk="1" latinLnBrk="0" hangingPunct="1">
      <a:defRPr sz="8100" kern="1200">
        <a:solidFill>
          <a:schemeClr val="tx1"/>
        </a:solidFill>
        <a:latin typeface="+mn-lt"/>
        <a:ea typeface="+mn-ea"/>
        <a:cs typeface="+mn-cs"/>
      </a:defRPr>
    </a:lvl1pPr>
    <a:lvl2pPr marL="2087032" algn="l" defTabSz="4174063" rtl="0" eaLnBrk="1" latinLnBrk="0" hangingPunct="1">
      <a:defRPr sz="8100" kern="1200">
        <a:solidFill>
          <a:schemeClr val="tx1"/>
        </a:solidFill>
        <a:latin typeface="+mn-lt"/>
        <a:ea typeface="+mn-ea"/>
        <a:cs typeface="+mn-cs"/>
      </a:defRPr>
    </a:lvl2pPr>
    <a:lvl3pPr marL="4174063" algn="l" defTabSz="4174063" rtl="0" eaLnBrk="1" latinLnBrk="0" hangingPunct="1">
      <a:defRPr sz="8100" kern="1200">
        <a:solidFill>
          <a:schemeClr val="tx1"/>
        </a:solidFill>
        <a:latin typeface="+mn-lt"/>
        <a:ea typeface="+mn-ea"/>
        <a:cs typeface="+mn-cs"/>
      </a:defRPr>
    </a:lvl3pPr>
    <a:lvl4pPr marL="6261098" algn="l" defTabSz="4174063" rtl="0" eaLnBrk="1" latinLnBrk="0" hangingPunct="1">
      <a:defRPr sz="8100" kern="1200">
        <a:solidFill>
          <a:schemeClr val="tx1"/>
        </a:solidFill>
        <a:latin typeface="+mn-lt"/>
        <a:ea typeface="+mn-ea"/>
        <a:cs typeface="+mn-cs"/>
      </a:defRPr>
    </a:lvl4pPr>
    <a:lvl5pPr marL="8348129" algn="l" defTabSz="4174063" rtl="0" eaLnBrk="1" latinLnBrk="0" hangingPunct="1">
      <a:defRPr sz="8100" kern="1200">
        <a:solidFill>
          <a:schemeClr val="tx1"/>
        </a:solidFill>
        <a:latin typeface="+mn-lt"/>
        <a:ea typeface="+mn-ea"/>
        <a:cs typeface="+mn-cs"/>
      </a:defRPr>
    </a:lvl5pPr>
    <a:lvl6pPr marL="10435161" algn="l" defTabSz="4174063" rtl="0" eaLnBrk="1" latinLnBrk="0" hangingPunct="1">
      <a:defRPr sz="8100" kern="1200">
        <a:solidFill>
          <a:schemeClr val="tx1"/>
        </a:solidFill>
        <a:latin typeface="+mn-lt"/>
        <a:ea typeface="+mn-ea"/>
        <a:cs typeface="+mn-cs"/>
      </a:defRPr>
    </a:lvl6pPr>
    <a:lvl7pPr marL="12522192" algn="l" defTabSz="4174063" rtl="0" eaLnBrk="1" latinLnBrk="0" hangingPunct="1">
      <a:defRPr sz="8100" kern="1200">
        <a:solidFill>
          <a:schemeClr val="tx1"/>
        </a:solidFill>
        <a:latin typeface="+mn-lt"/>
        <a:ea typeface="+mn-ea"/>
        <a:cs typeface="+mn-cs"/>
      </a:defRPr>
    </a:lvl7pPr>
    <a:lvl8pPr marL="14609224" algn="l" defTabSz="4174063" rtl="0" eaLnBrk="1" latinLnBrk="0" hangingPunct="1">
      <a:defRPr sz="8100" kern="1200">
        <a:solidFill>
          <a:schemeClr val="tx1"/>
        </a:solidFill>
        <a:latin typeface="+mn-lt"/>
        <a:ea typeface="+mn-ea"/>
        <a:cs typeface="+mn-cs"/>
      </a:defRPr>
    </a:lvl8pPr>
    <a:lvl9pPr marL="16696259" algn="l" defTabSz="4174063" rtl="0" eaLnBrk="1" latinLnBrk="0" hangingPunct="1">
      <a:defRPr sz="8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4" autoAdjust="0"/>
    <p:restoredTop sz="97000" autoAdjust="0"/>
  </p:normalViewPr>
  <p:slideViewPr>
    <p:cSldViewPr>
      <p:cViewPr>
        <p:scale>
          <a:sx n="40" d="100"/>
          <a:sy n="40" d="100"/>
        </p:scale>
        <p:origin x="-498" y="222"/>
      </p:cViewPr>
      <p:guideLst>
        <p:guide orient="horz" pos="9533"/>
        <p:guide pos="6739"/>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Office_Excel_Worksheet1.xlsx"/><Relationship Id="rId1" Type="http://schemas.openxmlformats.org/officeDocument/2006/relationships/image" Target="../media/image8.jpeg"/></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Office_Excel_Worksheet4.xlsx"/><Relationship Id="rId1" Type="http://schemas.openxmlformats.org/officeDocument/2006/relationships/image" Target="../media/image11.tiff"/></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Office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style val="18"/>
  <c:chart>
    <c:autoTitleDeleted val="1"/>
    <c:plotArea>
      <c:layout>
        <c:manualLayout>
          <c:layoutTarget val="inner"/>
          <c:xMode val="edge"/>
          <c:yMode val="edge"/>
          <c:x val="0.10494396533766608"/>
          <c:y val="0.10406540398666451"/>
          <c:w val="0.8946671249427145"/>
          <c:h val="0.47528694048379089"/>
        </c:manualLayout>
      </c:layout>
      <c:lineChart>
        <c:grouping val="stacked"/>
        <c:ser>
          <c:idx val="0"/>
          <c:order val="0"/>
          <c:tx>
            <c:strRef>
              <c:f>Sheet1!$B$1</c:f>
              <c:strCache>
                <c:ptCount val="1"/>
                <c:pt idx="0">
                  <c:v>Democratic Reform</c:v>
                </c:pt>
              </c:strCache>
            </c:strRef>
          </c:tx>
          <c:cat>
            <c:strRef>
              <c:f>Sheet1!$A$2:$A$5</c:f>
              <c:strCache>
                <c:ptCount val="4"/>
                <c:pt idx="0">
                  <c:v>1990 (First Free Elections)</c:v>
                </c:pt>
                <c:pt idx="1">
                  <c:v>1991 (The Turkish MRF forms a colition government with the UDF)</c:v>
                </c:pt>
                <c:pt idx="2">
                  <c:v>1997 (The end of Transition; the UDF  attempts economic liberalisation)</c:v>
                </c:pt>
                <c:pt idx="3">
                  <c:v>2005 (Ataka won 8.93 % in parliamentary elections)</c:v>
                </c:pt>
              </c:strCache>
            </c:strRef>
          </c:cat>
          <c:val>
            <c:numRef>
              <c:f>Sheet1!$B$2:$B$5</c:f>
              <c:numCache>
                <c:formatCode>General</c:formatCode>
                <c:ptCount val="4"/>
                <c:pt idx="0">
                  <c:v>4.3</c:v>
                </c:pt>
                <c:pt idx="1">
                  <c:v>6</c:v>
                </c:pt>
                <c:pt idx="2">
                  <c:v>10</c:v>
                </c:pt>
                <c:pt idx="3">
                  <c:v>6</c:v>
                </c:pt>
              </c:numCache>
            </c:numRef>
          </c:val>
        </c:ser>
        <c:ser>
          <c:idx val="1"/>
          <c:order val="1"/>
          <c:tx>
            <c:strRef>
              <c:f>Sheet1!$C$1</c:f>
              <c:strCache>
                <c:ptCount val="1"/>
                <c:pt idx="0">
                  <c:v>Intensity of Nationalism</c:v>
                </c:pt>
              </c:strCache>
            </c:strRef>
          </c:tx>
          <c:cat>
            <c:strRef>
              <c:f>Sheet1!$A$2:$A$5</c:f>
              <c:strCache>
                <c:ptCount val="4"/>
                <c:pt idx="0">
                  <c:v>1990 (First Free Elections)</c:v>
                </c:pt>
                <c:pt idx="1">
                  <c:v>1991 (The Turkish MRF forms a colition government with the UDF)</c:v>
                </c:pt>
                <c:pt idx="2">
                  <c:v>1997 (The end of Transition; the UDF  attempts economic liberalisation)</c:v>
                </c:pt>
                <c:pt idx="3">
                  <c:v>2005 (Ataka won 8.93 % in parliamentary elections)</c:v>
                </c:pt>
              </c:strCache>
            </c:strRef>
          </c:cat>
          <c:val>
            <c:numRef>
              <c:f>Sheet1!$C$2:$C$5</c:f>
              <c:numCache>
                <c:formatCode>General</c:formatCode>
                <c:ptCount val="4"/>
                <c:pt idx="0">
                  <c:v>5</c:v>
                </c:pt>
                <c:pt idx="1">
                  <c:v>4</c:v>
                </c:pt>
                <c:pt idx="2">
                  <c:v>1.8</c:v>
                </c:pt>
                <c:pt idx="3">
                  <c:v>8</c:v>
                </c:pt>
              </c:numCache>
            </c:numRef>
          </c:val>
        </c:ser>
        <c:marker val="1"/>
        <c:axId val="108906368"/>
        <c:axId val="108907904"/>
      </c:lineChart>
      <c:catAx>
        <c:axId val="108906368"/>
        <c:scaling>
          <c:orientation val="minMax"/>
        </c:scaling>
        <c:axPos val="b"/>
        <c:majorTickMark val="none"/>
        <c:tickLblPos val="nextTo"/>
        <c:txPr>
          <a:bodyPr/>
          <a:lstStyle/>
          <a:p>
            <a:pPr>
              <a:defRPr lang="en-US"/>
            </a:pPr>
            <a:endParaRPr lang="en-US"/>
          </a:p>
        </c:txPr>
        <c:crossAx val="108907904"/>
        <c:crosses val="autoZero"/>
        <c:auto val="1"/>
        <c:lblAlgn val="ctr"/>
        <c:lblOffset val="100"/>
      </c:catAx>
      <c:valAx>
        <c:axId val="108907904"/>
        <c:scaling>
          <c:orientation val="minMax"/>
        </c:scaling>
        <c:axPos val="l"/>
        <c:numFmt formatCode="General" sourceLinked="1"/>
        <c:majorTickMark val="none"/>
        <c:tickLblPos val="nextTo"/>
        <c:txPr>
          <a:bodyPr/>
          <a:lstStyle/>
          <a:p>
            <a:pPr>
              <a:defRPr lang="en-US"/>
            </a:pPr>
            <a:endParaRPr lang="en-US"/>
          </a:p>
        </c:txPr>
        <c:crossAx val="108906368"/>
        <c:crosses val="autoZero"/>
        <c:crossBetween val="between"/>
      </c:valAx>
    </c:plotArea>
    <c:legend>
      <c:legendPos val="b"/>
      <c:layout/>
      <c:txPr>
        <a:bodyPr/>
        <a:lstStyle/>
        <a:p>
          <a:pPr>
            <a:defRPr lang="en-US"/>
          </a:pPr>
          <a:endParaRPr lang="en-US"/>
        </a:p>
      </c:txPr>
    </c:legend>
    <c:plotVisOnly val="1"/>
  </c:chart>
  <c:spPr>
    <a:blipFill dpi="0" rotWithShape="1">
      <a:blip xmlns:r="http://schemas.openxmlformats.org/officeDocument/2006/relationships" r:embed="rId1">
        <a:alphaModFix amt="21000"/>
      </a:blip>
      <a:srcRect/>
      <a:stretch>
        <a:fillRect/>
      </a:stretch>
    </a:blipFill>
    <a:ln w="9525" cap="flat" cmpd="sng" algn="ctr">
      <a:solidFill>
        <a:schemeClr val="accent1"/>
      </a:solidFill>
      <a:prstDash val="solid"/>
    </a:ln>
    <a:effectLst>
      <a:outerShdw blurRad="40000" dist="20000" dir="5400000" rotWithShape="0">
        <a:srgbClr val="000000">
          <a:alpha val="38000"/>
        </a:srgbClr>
      </a:outerShdw>
    </a:effectLst>
    <a:scene3d>
      <a:camera prst="orthographicFront"/>
      <a:lightRig rig="threePt" dir="t"/>
    </a:scene3d>
    <a:sp3d>
      <a:bevelT/>
    </a:sp3d>
  </c:spPr>
  <c:txPr>
    <a:bodyPr/>
    <a:lstStyle/>
    <a:p>
      <a:pPr>
        <a:defRPr>
          <a:solidFill>
            <a:schemeClr val="dk1"/>
          </a:solidFill>
          <a:latin typeface="+mn-lt"/>
          <a:ea typeface="+mn-ea"/>
          <a:cs typeface="+mn-cs"/>
        </a:defRPr>
      </a:pPr>
      <a:endParaRPr lang="en-US"/>
    </a:p>
  </c:txPr>
  <c:externalData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GB"/>
  <c:chart>
    <c:title>
      <c:tx>
        <c:rich>
          <a:bodyPr/>
          <a:lstStyle/>
          <a:p>
            <a:pPr>
              <a:defRPr lang="en-US"/>
            </a:pPr>
            <a:endParaRPr lang="en-US"/>
          </a:p>
        </c:rich>
      </c:tx>
      <c:layout/>
    </c:title>
    <c:plotArea>
      <c:layout/>
      <c:lineChart>
        <c:grouping val="standard"/>
        <c:ser>
          <c:idx val="0"/>
          <c:order val="0"/>
          <c:tx>
            <c:strRef>
              <c:f>'Sheet1'!$B$1</c:f>
              <c:strCache>
                <c:ptCount val="1"/>
                <c:pt idx="0">
                  <c:v>GDP</c:v>
                </c:pt>
              </c:strCache>
            </c:strRef>
          </c:tx>
          <c:cat>
            <c:numRef>
              <c:f>'Sheet1'!$A$2:$A$9</c:f>
              <c:numCache>
                <c:formatCode>General</c:formatCode>
                <c:ptCount val="8"/>
                <c:pt idx="0">
                  <c:v>1989</c:v>
                </c:pt>
                <c:pt idx="1">
                  <c:v>1990</c:v>
                </c:pt>
                <c:pt idx="2">
                  <c:v>1991</c:v>
                </c:pt>
                <c:pt idx="3">
                  <c:v>1992</c:v>
                </c:pt>
                <c:pt idx="4">
                  <c:v>1993</c:v>
                </c:pt>
                <c:pt idx="5">
                  <c:v>1994</c:v>
                </c:pt>
                <c:pt idx="6">
                  <c:v>1995</c:v>
                </c:pt>
                <c:pt idx="7">
                  <c:v>1996</c:v>
                </c:pt>
              </c:numCache>
            </c:numRef>
          </c:cat>
          <c:val>
            <c:numRef>
              <c:f>'Sheet1'!$B$2:$B$9</c:f>
              <c:numCache>
                <c:formatCode>General</c:formatCode>
                <c:ptCount val="8"/>
                <c:pt idx="0">
                  <c:v>100</c:v>
                </c:pt>
                <c:pt idx="1">
                  <c:v>90</c:v>
                </c:pt>
                <c:pt idx="2">
                  <c:v>80</c:v>
                </c:pt>
                <c:pt idx="3">
                  <c:v>75</c:v>
                </c:pt>
                <c:pt idx="4">
                  <c:v>70</c:v>
                </c:pt>
                <c:pt idx="5">
                  <c:v>70</c:v>
                </c:pt>
                <c:pt idx="6">
                  <c:v>75</c:v>
                </c:pt>
                <c:pt idx="7">
                  <c:v>70</c:v>
                </c:pt>
              </c:numCache>
            </c:numRef>
          </c:val>
        </c:ser>
        <c:ser>
          <c:idx val="1"/>
          <c:order val="1"/>
          <c:tx>
            <c:strRef>
              <c:f>'Sheet1'!$C$1</c:f>
              <c:strCache>
                <c:ptCount val="1"/>
                <c:pt idx="0">
                  <c:v>Industrial Production</c:v>
                </c:pt>
              </c:strCache>
            </c:strRef>
          </c:tx>
          <c:cat>
            <c:numRef>
              <c:f>'Sheet1'!$A$2:$A$9</c:f>
              <c:numCache>
                <c:formatCode>General</c:formatCode>
                <c:ptCount val="8"/>
                <c:pt idx="0">
                  <c:v>1989</c:v>
                </c:pt>
                <c:pt idx="1">
                  <c:v>1990</c:v>
                </c:pt>
                <c:pt idx="2">
                  <c:v>1991</c:v>
                </c:pt>
                <c:pt idx="3">
                  <c:v>1992</c:v>
                </c:pt>
                <c:pt idx="4">
                  <c:v>1993</c:v>
                </c:pt>
                <c:pt idx="5">
                  <c:v>1994</c:v>
                </c:pt>
                <c:pt idx="6">
                  <c:v>1995</c:v>
                </c:pt>
                <c:pt idx="7">
                  <c:v>1996</c:v>
                </c:pt>
              </c:numCache>
            </c:numRef>
          </c:cat>
          <c:val>
            <c:numRef>
              <c:f>'Sheet1'!$C$2:$C$9</c:f>
              <c:numCache>
                <c:formatCode>General</c:formatCode>
                <c:ptCount val="8"/>
                <c:pt idx="0">
                  <c:v>100</c:v>
                </c:pt>
                <c:pt idx="1">
                  <c:v>83</c:v>
                </c:pt>
                <c:pt idx="2">
                  <c:v>69</c:v>
                </c:pt>
                <c:pt idx="3">
                  <c:v>55</c:v>
                </c:pt>
                <c:pt idx="4">
                  <c:v>50</c:v>
                </c:pt>
                <c:pt idx="5">
                  <c:v>52</c:v>
                </c:pt>
                <c:pt idx="6">
                  <c:v>55</c:v>
                </c:pt>
                <c:pt idx="7">
                  <c:v>55</c:v>
                </c:pt>
              </c:numCache>
            </c:numRef>
          </c:val>
        </c:ser>
        <c:ser>
          <c:idx val="2"/>
          <c:order val="2"/>
          <c:tx>
            <c:strRef>
              <c:f>'Sheet1'!$D$1</c:f>
              <c:strCache>
                <c:ptCount val="1"/>
                <c:pt idx="0">
                  <c:v>Agricultural production</c:v>
                </c:pt>
              </c:strCache>
            </c:strRef>
          </c:tx>
          <c:cat>
            <c:numRef>
              <c:f>'Sheet1'!$A$2:$A$9</c:f>
              <c:numCache>
                <c:formatCode>General</c:formatCode>
                <c:ptCount val="8"/>
                <c:pt idx="0">
                  <c:v>1989</c:v>
                </c:pt>
                <c:pt idx="1">
                  <c:v>1990</c:v>
                </c:pt>
                <c:pt idx="2">
                  <c:v>1991</c:v>
                </c:pt>
                <c:pt idx="3">
                  <c:v>1992</c:v>
                </c:pt>
                <c:pt idx="4">
                  <c:v>1993</c:v>
                </c:pt>
                <c:pt idx="5">
                  <c:v>1994</c:v>
                </c:pt>
                <c:pt idx="6">
                  <c:v>1995</c:v>
                </c:pt>
                <c:pt idx="7">
                  <c:v>1996</c:v>
                </c:pt>
              </c:numCache>
            </c:numRef>
          </c:cat>
          <c:val>
            <c:numRef>
              <c:f>'Sheet1'!$D$2:$D$9</c:f>
              <c:numCache>
                <c:formatCode>General</c:formatCode>
                <c:ptCount val="8"/>
                <c:pt idx="0">
                  <c:v>100</c:v>
                </c:pt>
                <c:pt idx="1">
                  <c:v>95</c:v>
                </c:pt>
                <c:pt idx="2">
                  <c:v>95</c:v>
                </c:pt>
                <c:pt idx="3">
                  <c:v>80</c:v>
                </c:pt>
                <c:pt idx="4">
                  <c:v>69</c:v>
                </c:pt>
                <c:pt idx="5">
                  <c:v>70</c:v>
                </c:pt>
                <c:pt idx="6">
                  <c:v>79</c:v>
                </c:pt>
                <c:pt idx="7">
                  <c:v>70</c:v>
                </c:pt>
              </c:numCache>
            </c:numRef>
          </c:val>
        </c:ser>
        <c:marker val="1"/>
        <c:axId val="109696512"/>
        <c:axId val="109698048"/>
      </c:lineChart>
      <c:catAx>
        <c:axId val="109696512"/>
        <c:scaling>
          <c:orientation val="minMax"/>
        </c:scaling>
        <c:axPos val="b"/>
        <c:numFmt formatCode="General" sourceLinked="1"/>
        <c:majorTickMark val="none"/>
        <c:tickLblPos val="nextTo"/>
        <c:txPr>
          <a:bodyPr/>
          <a:lstStyle/>
          <a:p>
            <a:pPr>
              <a:defRPr lang="en-US"/>
            </a:pPr>
            <a:endParaRPr lang="en-US"/>
          </a:p>
        </c:txPr>
        <c:crossAx val="109698048"/>
        <c:crosses val="autoZero"/>
        <c:auto val="1"/>
        <c:lblAlgn val="ctr"/>
        <c:lblOffset val="100"/>
      </c:catAx>
      <c:valAx>
        <c:axId val="109698048"/>
        <c:scaling>
          <c:orientation val="minMax"/>
        </c:scaling>
        <c:axPos val="l"/>
        <c:majorGridlines/>
        <c:numFmt formatCode="General" sourceLinked="1"/>
        <c:majorTickMark val="none"/>
        <c:tickLblPos val="nextTo"/>
        <c:txPr>
          <a:bodyPr/>
          <a:lstStyle/>
          <a:p>
            <a:pPr>
              <a:defRPr lang="en-US"/>
            </a:pPr>
            <a:endParaRPr lang="en-US"/>
          </a:p>
        </c:txPr>
        <c:crossAx val="109696512"/>
        <c:crosses val="autoZero"/>
        <c:crossBetween val="between"/>
      </c:valAx>
    </c:plotArea>
    <c:legend>
      <c:legendPos val="r"/>
      <c:layout/>
      <c:txPr>
        <a:bodyPr/>
        <a:lstStyle/>
        <a:p>
          <a:pPr>
            <a:defRPr lang="en-US"/>
          </a:pPr>
          <a:endParaRPr lang="en-US"/>
        </a:p>
      </c:txPr>
    </c:legend>
    <c:plotVisOnly val="1"/>
  </c:chart>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chemeClr val="accent1">
          <a:lumMod val="50000"/>
        </a:schemeClr>
      </a:solidFill>
    </a:ln>
    <a:scene3d>
      <a:camera prst="orthographicFront"/>
      <a:lightRig rig="threePt" dir="t"/>
    </a:scene3d>
    <a:sp3d>
      <a:bevelT w="190500" h="38100"/>
    </a:sp3d>
  </c:spPr>
  <c:txPr>
    <a:bodyPr/>
    <a:lstStyle/>
    <a:p>
      <a:pPr>
        <a:defRPr>
          <a:solidFill>
            <a:schemeClr val="accent2">
              <a:lumMod val="50000"/>
            </a:schemeClr>
          </a:solidFill>
        </a:defRPr>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GB"/>
  <c:style val="26"/>
  <c:chart>
    <c:title>
      <c:tx>
        <c:rich>
          <a:bodyPr/>
          <a:lstStyle/>
          <a:p>
            <a:pPr>
              <a:defRPr lang="en-US"/>
            </a:pPr>
            <a:r>
              <a:rPr lang="en-US" sz="1600" dirty="0">
                <a:solidFill>
                  <a:schemeClr val="tx1"/>
                </a:solidFill>
              </a:rPr>
              <a:t>2009 European Parliament Elections</a:t>
            </a:r>
          </a:p>
        </c:rich>
      </c:tx>
      <c:layout/>
    </c:title>
    <c:view3D>
      <c:rotX val="30"/>
      <c:perspective val="30"/>
    </c:view3D>
    <c:plotArea>
      <c:layout>
        <c:manualLayout>
          <c:layoutTarget val="inner"/>
          <c:xMode val="edge"/>
          <c:yMode val="edge"/>
          <c:x val="5.0938757655293113E-2"/>
          <c:y val="0.2615346611085379"/>
          <c:w val="0.69462798920968261"/>
          <c:h val="0.68014654418197729"/>
        </c:manualLayout>
      </c:layout>
      <c:pie3DChart>
        <c:varyColors val="1"/>
        <c:ser>
          <c:idx val="0"/>
          <c:order val="0"/>
          <c:tx>
            <c:strRef>
              <c:f>Sheet1!$B$1</c:f>
              <c:strCache>
                <c:ptCount val="1"/>
                <c:pt idx="0">
                  <c:v>2009 European Parliament Elections</c:v>
                </c:pt>
              </c:strCache>
            </c:strRef>
          </c:tx>
          <c:explosion val="25"/>
          <c:dLbls>
            <c:txPr>
              <a:bodyPr/>
              <a:lstStyle/>
              <a:p>
                <a:pPr>
                  <a:defRPr lang="en-US" sz="1200">
                    <a:solidFill>
                      <a:schemeClr val="tx1"/>
                    </a:solidFill>
                  </a:defRPr>
                </a:pPr>
                <a:endParaRPr lang="en-US"/>
              </a:p>
            </c:txPr>
            <c:showPercent val="1"/>
          </c:dLbls>
          <c:cat>
            <c:strRef>
              <c:f>Sheet1!$A$2:$A$7</c:f>
              <c:strCache>
                <c:ptCount val="6"/>
                <c:pt idx="0">
                  <c:v>GERB</c:v>
                </c:pt>
                <c:pt idx="1">
                  <c:v>BSP</c:v>
                </c:pt>
                <c:pt idx="2">
                  <c:v>MRF</c:v>
                </c:pt>
                <c:pt idx="3">
                  <c:v>ATAKA</c:v>
                </c:pt>
                <c:pt idx="4">
                  <c:v>Simeon II National Movement</c:v>
                </c:pt>
                <c:pt idx="5">
                  <c:v>UDF - DSB</c:v>
                </c:pt>
              </c:strCache>
            </c:strRef>
          </c:cat>
          <c:val>
            <c:numRef>
              <c:f>Sheet1!$B$2:$B$7</c:f>
              <c:numCache>
                <c:formatCode>0.00%</c:formatCode>
                <c:ptCount val="6"/>
                <c:pt idx="0">
                  <c:v>0.24360000000000001</c:v>
                </c:pt>
                <c:pt idx="1">
                  <c:v>0.18500000000000041</c:v>
                </c:pt>
                <c:pt idx="2">
                  <c:v>0.14140000000000041</c:v>
                </c:pt>
                <c:pt idx="3">
                  <c:v>0.11960000000000012</c:v>
                </c:pt>
                <c:pt idx="4">
                  <c:v>7.9600000000000004E-2</c:v>
                </c:pt>
                <c:pt idx="5">
                  <c:v>7.9500000000000084E-2</c:v>
                </c:pt>
              </c:numCache>
            </c:numRef>
          </c:val>
        </c:ser>
        <c:dLbls>
          <c:showPercent val="1"/>
        </c:dLbls>
      </c:pie3DChart>
    </c:plotArea>
    <c:legend>
      <c:legendPos val="r"/>
      <c:layout/>
      <c:txPr>
        <a:bodyPr/>
        <a:lstStyle/>
        <a:p>
          <a:pPr>
            <a:defRPr lang="en-US">
              <a:solidFill>
                <a:schemeClr val="tx1"/>
              </a:solidFill>
            </a:defRPr>
          </a:pPr>
          <a:endParaRPr lang="en-US"/>
        </a:p>
      </c:txPr>
    </c:legend>
    <c:plotVisOnly val="1"/>
  </c:chart>
  <c:spPr>
    <a:gradFill>
      <a:gsLst>
        <a:gs pos="0">
          <a:schemeClr val="accent3">
            <a:lumMod val="40000"/>
            <a:lumOff val="60000"/>
          </a:schemeClr>
        </a:gs>
        <a:gs pos="80000">
          <a:srgbClr val="D2DA7A">
            <a:shade val="93000"/>
            <a:satMod val="130000"/>
          </a:srgbClr>
        </a:gs>
        <a:gs pos="100000">
          <a:srgbClr val="D2DA7A">
            <a:shade val="94000"/>
            <a:satMod val="135000"/>
          </a:srgbClr>
        </a:gs>
      </a:gsLst>
      <a:lin ang="16200000" scaled="0"/>
    </a:gradFill>
    <a:ln>
      <a:solidFill>
        <a:schemeClr val="accent2">
          <a:lumMod val="50000"/>
        </a:scheme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txPr>
    <a:bodyPr/>
    <a:lstStyle/>
    <a:p>
      <a:pPr>
        <a:defRPr>
          <a:solidFill>
            <a:schemeClr val="lt1"/>
          </a:solidFill>
          <a:latin typeface="+mn-lt"/>
          <a:ea typeface="+mn-ea"/>
          <a:cs typeface="+mn-cs"/>
        </a:defRPr>
      </a:pPr>
      <a:endParaRPr lang="en-US"/>
    </a:p>
  </c:txPr>
  <c:externalData r:id="rId1"/>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GB"/>
  <c:style val="26"/>
  <c:chart>
    <c:autoTitleDeleted val="1"/>
    <c:view3D>
      <c:perspective val="30"/>
    </c:view3D>
    <c:floor>
      <c:spPr>
        <a:solidFill>
          <a:schemeClr val="accent3"/>
        </a:solidFill>
        <a:ln w="25400" cap="flat" cmpd="sng" algn="ctr">
          <a:solidFill>
            <a:schemeClr val="accent3">
              <a:shade val="50000"/>
            </a:schemeClr>
          </a:solidFill>
          <a:prstDash val="solid"/>
        </a:ln>
        <a:effectLst/>
      </c:spPr>
    </c:floor>
    <c:plotArea>
      <c:layout>
        <c:manualLayout>
          <c:layoutTarget val="inner"/>
          <c:xMode val="edge"/>
          <c:yMode val="edge"/>
          <c:x val="0"/>
          <c:y val="9.4117272280279413E-2"/>
          <c:w val="1"/>
          <c:h val="0.80738563929509033"/>
        </c:manualLayout>
      </c:layout>
      <c:bar3DChart>
        <c:barDir val="col"/>
        <c:grouping val="clustered"/>
        <c:ser>
          <c:idx val="0"/>
          <c:order val="0"/>
          <c:tx>
            <c:strRef>
              <c:f>Sheet1!$B$1</c:f>
              <c:strCache>
                <c:ptCount val="1"/>
                <c:pt idx="0">
                  <c:v>BSP</c:v>
                </c:pt>
              </c:strCache>
            </c:strRef>
          </c:tx>
          <c:dLbls>
            <c:txPr>
              <a:bodyPr/>
              <a:lstStyle/>
              <a:p>
                <a:pPr>
                  <a:defRPr lang="en-US" b="1"/>
                </a:pPr>
                <a:endParaRPr lang="en-US"/>
              </a:p>
            </c:txPr>
            <c:showVal val="1"/>
          </c:dLbls>
          <c:cat>
            <c:numRef>
              <c:f>Sheet1!$A$2:$A$3</c:f>
              <c:numCache>
                <c:formatCode>General</c:formatCode>
                <c:ptCount val="2"/>
                <c:pt idx="0">
                  <c:v>2005</c:v>
                </c:pt>
                <c:pt idx="1">
                  <c:v>2009</c:v>
                </c:pt>
              </c:numCache>
            </c:numRef>
          </c:cat>
          <c:val>
            <c:numRef>
              <c:f>Sheet1!$B$2:$B$3</c:f>
              <c:numCache>
                <c:formatCode>0.00%</c:formatCode>
                <c:ptCount val="2"/>
                <c:pt idx="0">
                  <c:v>0.33980000000000193</c:v>
                </c:pt>
                <c:pt idx="1">
                  <c:v>0.17700000000000021</c:v>
                </c:pt>
              </c:numCache>
            </c:numRef>
          </c:val>
        </c:ser>
        <c:ser>
          <c:idx val="1"/>
          <c:order val="1"/>
          <c:tx>
            <c:strRef>
              <c:f>Sheet1!$C$1</c:f>
              <c:strCache>
                <c:ptCount val="1"/>
                <c:pt idx="0">
                  <c:v>Simeon II National Movement</c:v>
                </c:pt>
              </c:strCache>
            </c:strRef>
          </c:tx>
          <c:dLbls>
            <c:txPr>
              <a:bodyPr/>
              <a:lstStyle/>
              <a:p>
                <a:pPr>
                  <a:defRPr lang="en-US" b="1"/>
                </a:pPr>
                <a:endParaRPr lang="en-US"/>
              </a:p>
            </c:txPr>
            <c:showVal val="1"/>
          </c:dLbls>
          <c:cat>
            <c:numRef>
              <c:f>Sheet1!$A$2:$A$3</c:f>
              <c:numCache>
                <c:formatCode>General</c:formatCode>
                <c:ptCount val="2"/>
                <c:pt idx="0">
                  <c:v>2005</c:v>
                </c:pt>
                <c:pt idx="1">
                  <c:v>2009</c:v>
                </c:pt>
              </c:numCache>
            </c:numRef>
          </c:cat>
          <c:val>
            <c:numRef>
              <c:f>Sheet1!$C$2:$C$3</c:f>
              <c:numCache>
                <c:formatCode>0.00%</c:formatCode>
                <c:ptCount val="2"/>
                <c:pt idx="0">
                  <c:v>0.21830000000000024</c:v>
                </c:pt>
                <c:pt idx="1">
                  <c:v>3.0200000000000012E-2</c:v>
                </c:pt>
              </c:numCache>
            </c:numRef>
          </c:val>
        </c:ser>
        <c:ser>
          <c:idx val="2"/>
          <c:order val="2"/>
          <c:tx>
            <c:strRef>
              <c:f>Sheet1!$D$1</c:f>
              <c:strCache>
                <c:ptCount val="1"/>
                <c:pt idx="0">
                  <c:v>MRF</c:v>
                </c:pt>
              </c:strCache>
            </c:strRef>
          </c:tx>
          <c:dLbls>
            <c:txPr>
              <a:bodyPr/>
              <a:lstStyle/>
              <a:p>
                <a:pPr>
                  <a:defRPr lang="en-US" b="1"/>
                </a:pPr>
                <a:endParaRPr lang="en-US"/>
              </a:p>
            </c:txPr>
            <c:showVal val="1"/>
          </c:dLbls>
          <c:cat>
            <c:numRef>
              <c:f>Sheet1!$A$2:$A$3</c:f>
              <c:numCache>
                <c:formatCode>General</c:formatCode>
                <c:ptCount val="2"/>
                <c:pt idx="0">
                  <c:v>2005</c:v>
                </c:pt>
                <c:pt idx="1">
                  <c:v>2009</c:v>
                </c:pt>
              </c:numCache>
            </c:numRef>
          </c:cat>
          <c:val>
            <c:numRef>
              <c:f>Sheet1!$D$2:$D$3</c:f>
              <c:numCache>
                <c:formatCode>0.00%</c:formatCode>
                <c:ptCount val="2"/>
                <c:pt idx="0">
                  <c:v>0.14069999999999999</c:v>
                </c:pt>
                <c:pt idx="1">
                  <c:v>0.14450000000000021</c:v>
                </c:pt>
              </c:numCache>
            </c:numRef>
          </c:val>
        </c:ser>
        <c:ser>
          <c:idx val="3"/>
          <c:order val="3"/>
          <c:tx>
            <c:strRef>
              <c:f>Sheet1!$E$1</c:f>
              <c:strCache>
                <c:ptCount val="1"/>
                <c:pt idx="0">
                  <c:v>Ataka</c:v>
                </c:pt>
              </c:strCache>
            </c:strRef>
          </c:tx>
          <c:dLbls>
            <c:txPr>
              <a:bodyPr/>
              <a:lstStyle/>
              <a:p>
                <a:pPr>
                  <a:defRPr lang="en-US" b="1"/>
                </a:pPr>
                <a:endParaRPr lang="en-US"/>
              </a:p>
            </c:txPr>
            <c:showVal val="1"/>
          </c:dLbls>
          <c:cat>
            <c:numRef>
              <c:f>Sheet1!$A$2:$A$3</c:f>
              <c:numCache>
                <c:formatCode>General</c:formatCode>
                <c:ptCount val="2"/>
                <c:pt idx="0">
                  <c:v>2005</c:v>
                </c:pt>
                <c:pt idx="1">
                  <c:v>2009</c:v>
                </c:pt>
              </c:numCache>
            </c:numRef>
          </c:cat>
          <c:val>
            <c:numRef>
              <c:f>Sheet1!$E$2:$E$3</c:f>
              <c:numCache>
                <c:formatCode>0.00%</c:formatCode>
                <c:ptCount val="2"/>
                <c:pt idx="0">
                  <c:v>8.9300000000000004E-2</c:v>
                </c:pt>
                <c:pt idx="1">
                  <c:v>9.3600000000000266E-2</c:v>
                </c:pt>
              </c:numCache>
            </c:numRef>
          </c:val>
        </c:ser>
        <c:ser>
          <c:idx val="4"/>
          <c:order val="4"/>
          <c:tx>
            <c:strRef>
              <c:f>Sheet1!$F$1</c:f>
              <c:strCache>
                <c:ptCount val="1"/>
                <c:pt idx="0">
                  <c:v>UDF</c:v>
                </c:pt>
              </c:strCache>
            </c:strRef>
          </c:tx>
          <c:dLbls>
            <c:dLbl>
              <c:idx val="0"/>
              <c:layout>
                <c:manualLayout>
                  <c:x val="3.2921429176191688E-2"/>
                  <c:y val="-4.9019607843137723E-3"/>
                </c:manualLayout>
              </c:layout>
              <c:showVal val="1"/>
            </c:dLbl>
            <c:txPr>
              <a:bodyPr/>
              <a:lstStyle/>
              <a:p>
                <a:pPr>
                  <a:defRPr lang="en-US" b="1"/>
                </a:pPr>
                <a:endParaRPr lang="en-US"/>
              </a:p>
            </c:txPr>
            <c:showVal val="1"/>
          </c:dLbls>
          <c:cat>
            <c:numRef>
              <c:f>Sheet1!$A$2:$A$3</c:f>
              <c:numCache>
                <c:formatCode>General</c:formatCode>
                <c:ptCount val="2"/>
                <c:pt idx="0">
                  <c:v>2005</c:v>
                </c:pt>
                <c:pt idx="1">
                  <c:v>2009</c:v>
                </c:pt>
              </c:numCache>
            </c:numRef>
          </c:cat>
          <c:val>
            <c:numRef>
              <c:f>Sheet1!$F$2:$F$3</c:f>
              <c:numCache>
                <c:formatCode>0.00%</c:formatCode>
                <c:ptCount val="2"/>
                <c:pt idx="0">
                  <c:v>8.4400000000000003E-2</c:v>
                </c:pt>
                <c:pt idx="1">
                  <c:v>6.7599999999999993E-2</c:v>
                </c:pt>
              </c:numCache>
            </c:numRef>
          </c:val>
        </c:ser>
        <c:ser>
          <c:idx val="5"/>
          <c:order val="5"/>
          <c:tx>
            <c:strRef>
              <c:f>Sheet1!$G$1</c:f>
              <c:strCache>
                <c:ptCount val="1"/>
                <c:pt idx="0">
                  <c:v>GERB</c:v>
                </c:pt>
              </c:strCache>
            </c:strRef>
          </c:tx>
          <c:dLbls>
            <c:delete val="1"/>
          </c:dLbls>
          <c:cat>
            <c:numRef>
              <c:f>Sheet1!$A$2:$A$3</c:f>
              <c:numCache>
                <c:formatCode>General</c:formatCode>
                <c:ptCount val="2"/>
                <c:pt idx="0">
                  <c:v>2005</c:v>
                </c:pt>
                <c:pt idx="1">
                  <c:v>2009</c:v>
                </c:pt>
              </c:numCache>
            </c:numRef>
          </c:cat>
          <c:val>
            <c:numRef>
              <c:f>Sheet1!$G$2:$G$3</c:f>
              <c:numCache>
                <c:formatCode>0.00%</c:formatCode>
                <c:ptCount val="2"/>
                <c:pt idx="0" formatCode="0.00E+00">
                  <c:v>0</c:v>
                </c:pt>
                <c:pt idx="1">
                  <c:v>0.39720000000000111</c:v>
                </c:pt>
              </c:numCache>
            </c:numRef>
          </c:val>
        </c:ser>
        <c:dLbls>
          <c:showVal val="1"/>
        </c:dLbls>
        <c:shape val="cylinder"/>
        <c:axId val="109817216"/>
        <c:axId val="109835392"/>
        <c:axId val="0"/>
      </c:bar3DChart>
      <c:catAx>
        <c:axId val="109817216"/>
        <c:scaling>
          <c:orientation val="minMax"/>
        </c:scaling>
        <c:axPos val="b"/>
        <c:numFmt formatCode="General" sourceLinked="1"/>
        <c:majorTickMark val="none"/>
        <c:tickLblPos val="nextTo"/>
        <c:txPr>
          <a:bodyPr/>
          <a:lstStyle/>
          <a:p>
            <a:pPr>
              <a:defRPr lang="en-US" sz="1300" b="1"/>
            </a:pPr>
            <a:endParaRPr lang="en-US"/>
          </a:p>
        </c:txPr>
        <c:crossAx val="109835392"/>
        <c:crosses val="autoZero"/>
        <c:auto val="1"/>
        <c:lblAlgn val="ctr"/>
        <c:lblOffset val="100"/>
      </c:catAx>
      <c:valAx>
        <c:axId val="109835392"/>
        <c:scaling>
          <c:orientation val="minMax"/>
        </c:scaling>
        <c:delete val="1"/>
        <c:axPos val="l"/>
        <c:numFmt formatCode="0.00%" sourceLinked="1"/>
        <c:tickLblPos val="none"/>
        <c:crossAx val="109817216"/>
        <c:crosses val="autoZero"/>
        <c:crossBetween val="between"/>
      </c:valAx>
    </c:plotArea>
    <c:legend>
      <c:legendPos val="t"/>
      <c:layout/>
      <c:txPr>
        <a:bodyPr/>
        <a:lstStyle/>
        <a:p>
          <a:pPr>
            <a:defRPr lang="en-US"/>
          </a:pPr>
          <a:endParaRPr lang="en-US"/>
        </a:p>
      </c:txPr>
    </c:legend>
    <c:plotVisOnly val="1"/>
  </c:chart>
  <c:spPr>
    <a:blipFill dpi="0" rotWithShape="1">
      <a:blip xmlns:r="http://schemas.openxmlformats.org/officeDocument/2006/relationships" r:embed="rId1">
        <a:alphaModFix amt="30000"/>
      </a:blip>
      <a:srcRect/>
      <a:stretch>
        <a:fillRect/>
      </a:stretch>
    </a:blipFill>
    <a:ln>
      <a:solidFill>
        <a:schemeClr val="accent1">
          <a:lumMod val="50000"/>
        </a:schemeClr>
      </a:solidFill>
    </a:ln>
    <a:scene3d>
      <a:camera prst="orthographicFront"/>
      <a:lightRig rig="threePt" dir="t"/>
    </a:scene3d>
    <a:sp3d>
      <a:bevelT/>
    </a:sp3d>
  </c:spPr>
  <c:externalData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GB"/>
  <c:style val="4"/>
  <c:chart>
    <c:autoTitleDeleted val="1"/>
    <c:view3D>
      <c:rAngAx val="1"/>
    </c:view3D>
    <c:plotArea>
      <c:layout/>
      <c:bar3DChart>
        <c:barDir val="bar"/>
        <c:grouping val="clustered"/>
        <c:varyColors val="1"/>
        <c:ser>
          <c:idx val="0"/>
          <c:order val="0"/>
          <c:tx>
            <c:strRef>
              <c:f>Sheet1!$B$1</c:f>
              <c:strCache>
                <c:ptCount val="1"/>
                <c:pt idx="0">
                  <c:v>Citizen Apprehensions about the Development of an Ethnic Conflict According to Political Affiliations</c:v>
                </c:pt>
              </c:strCache>
            </c:strRef>
          </c:tx>
          <c:spPr>
            <a:ln>
              <a:solidFill>
                <a:schemeClr val="accent1">
                  <a:lumMod val="50000"/>
                </a:schemeClr>
              </a:solidFill>
            </a:ln>
          </c:spPr>
          <c:dLbls>
            <c:showVal val="1"/>
          </c:dLbls>
          <c:cat>
            <c:strRef>
              <c:f>Sheet1!$A$2:$A$8</c:f>
              <c:strCache>
                <c:ptCount val="7"/>
                <c:pt idx="0">
                  <c:v>Ataka</c:v>
                </c:pt>
                <c:pt idx="1">
                  <c:v>GERB</c:v>
                </c:pt>
                <c:pt idx="2">
                  <c:v>UDF</c:v>
                </c:pt>
                <c:pt idx="3">
                  <c:v>No Political Affiliation</c:v>
                </c:pt>
                <c:pt idx="4">
                  <c:v>BSP</c:v>
                </c:pt>
                <c:pt idx="5">
                  <c:v>NDSV</c:v>
                </c:pt>
                <c:pt idx="6">
                  <c:v>MRF</c:v>
                </c:pt>
              </c:strCache>
            </c:strRef>
          </c:cat>
          <c:val>
            <c:numRef>
              <c:f>Sheet1!$B$2:$B$8</c:f>
              <c:numCache>
                <c:formatCode>0.0%</c:formatCode>
                <c:ptCount val="7"/>
                <c:pt idx="0">
                  <c:v>0.42900000000000038</c:v>
                </c:pt>
                <c:pt idx="1">
                  <c:v>0.35800000000000032</c:v>
                </c:pt>
                <c:pt idx="2">
                  <c:v>0.33300000000000091</c:v>
                </c:pt>
                <c:pt idx="3">
                  <c:v>0.32300000000000073</c:v>
                </c:pt>
                <c:pt idx="4">
                  <c:v>0.31700000000000073</c:v>
                </c:pt>
                <c:pt idx="5">
                  <c:v>0.28000000000000008</c:v>
                </c:pt>
                <c:pt idx="6">
                  <c:v>0.20300000000000001</c:v>
                </c:pt>
              </c:numCache>
            </c:numRef>
          </c:val>
          <c:shape val="cylinder"/>
        </c:ser>
        <c:dLbls>
          <c:showVal val="1"/>
        </c:dLbls>
        <c:gapWidth val="75"/>
        <c:shape val="box"/>
        <c:axId val="111179648"/>
        <c:axId val="111181184"/>
        <c:axId val="0"/>
      </c:bar3DChart>
      <c:catAx>
        <c:axId val="111179648"/>
        <c:scaling>
          <c:orientation val="minMax"/>
        </c:scaling>
        <c:axPos val="l"/>
        <c:majorTickMark val="none"/>
        <c:tickLblPos val="nextTo"/>
        <c:txPr>
          <a:bodyPr/>
          <a:lstStyle/>
          <a:p>
            <a:pPr>
              <a:defRPr lang="en-US"/>
            </a:pPr>
            <a:endParaRPr lang="en-US"/>
          </a:p>
        </c:txPr>
        <c:crossAx val="111181184"/>
        <c:crosses val="autoZero"/>
        <c:auto val="1"/>
        <c:lblAlgn val="ctr"/>
        <c:lblOffset val="100"/>
      </c:catAx>
      <c:valAx>
        <c:axId val="111181184"/>
        <c:scaling>
          <c:orientation val="minMax"/>
        </c:scaling>
        <c:axPos val="b"/>
        <c:numFmt formatCode="0.0%" sourceLinked="1"/>
        <c:majorTickMark val="none"/>
        <c:tickLblPos val="nextTo"/>
        <c:txPr>
          <a:bodyPr/>
          <a:lstStyle/>
          <a:p>
            <a:pPr>
              <a:defRPr lang="en-US"/>
            </a:pPr>
            <a:endParaRPr lang="en-US"/>
          </a:p>
        </c:txPr>
        <c:crossAx val="111179648"/>
        <c:crosses val="autoZero"/>
        <c:crossBetween val="between"/>
      </c:valAx>
    </c:plotArea>
    <c:legend>
      <c:legendPos val="b"/>
      <c:layout/>
      <c:txPr>
        <a:bodyPr/>
        <a:lstStyle/>
        <a:p>
          <a:pPr>
            <a:defRPr lang="en-US"/>
          </a:pPr>
          <a:endParaRPr lang="en-US"/>
        </a:p>
      </c:txPr>
    </c:legend>
    <c:plotVisOnly val="1"/>
  </c:chart>
  <c:spPr>
    <a:gradFill flip="none" rotWithShape="1">
      <a:gsLst>
        <a:gs pos="0">
          <a:schemeClr val="accent3">
            <a:lumMod val="60000"/>
            <a:lumOff val="40000"/>
          </a:schemeClr>
        </a:gs>
        <a:gs pos="68000">
          <a:srgbClr val="D2DA7A">
            <a:tint val="86000"/>
            <a:satMod val="115000"/>
          </a:srgbClr>
        </a:gs>
        <a:gs pos="100000">
          <a:srgbClr val="D2DA7A">
            <a:tint val="50000"/>
            <a:satMod val="150000"/>
          </a:srgbClr>
        </a:gs>
      </a:gsLst>
      <a:path path="circle">
        <a:fillToRect l="100000" t="100000"/>
      </a:path>
      <a:tileRect r="-100000" b="-100000"/>
    </a:gradFill>
    <a:ln>
      <a:solidFill>
        <a:schemeClr val="accent3">
          <a:lumMod val="50000"/>
        </a:schemeClr>
      </a:solidFill>
    </a:ln>
    <a:scene3d>
      <a:camera prst="orthographicFront"/>
      <a:lightRig rig="threePt" dir="t"/>
    </a:scene3d>
    <a:sp3d>
      <a:bevelT/>
    </a:sp3d>
  </c:sp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GB"/>
  <c:style val="4"/>
  <c:chart>
    <c:autoTitleDeleted val="1"/>
    <c:view3D>
      <c:rAngAx val="1"/>
    </c:view3D>
    <c:plotArea>
      <c:layout/>
      <c:bar3DChart>
        <c:barDir val="bar"/>
        <c:grouping val="clustered"/>
        <c:varyColors val="1"/>
        <c:ser>
          <c:idx val="0"/>
          <c:order val="0"/>
          <c:tx>
            <c:strRef>
              <c:f>Sheet1!$B$1</c:f>
              <c:strCache>
                <c:ptCount val="1"/>
                <c:pt idx="0">
                  <c:v>Average Monthly Income Per Household</c:v>
                </c:pt>
              </c:strCache>
            </c:strRef>
          </c:tx>
          <c:spPr>
            <a:gradFill rotWithShape="1">
              <a:gsLst>
                <a:gs pos="0">
                  <a:schemeClr val="accent3">
                    <a:tint val="98000"/>
                    <a:shade val="25000"/>
                    <a:satMod val="250000"/>
                  </a:schemeClr>
                </a:gs>
                <a:gs pos="68000">
                  <a:schemeClr val="accent3">
                    <a:tint val="86000"/>
                    <a:satMod val="115000"/>
                  </a:schemeClr>
                </a:gs>
                <a:gs pos="100000">
                  <a:schemeClr val="accent3">
                    <a:tint val="50000"/>
                    <a:satMod val="150000"/>
                  </a:schemeClr>
                </a:gs>
              </a:gsLst>
              <a:path path="circle">
                <a:fillToRect l="50000" t="130000" r="50000" b="-30000"/>
              </a:path>
            </a:gradFill>
            <a:ln w="19050" cap="flat" cmpd="sng" algn="ctr">
              <a:solidFill>
                <a:schemeClr val="accent2">
                  <a:lumMod val="50000"/>
                </a:schemeClr>
              </a:solidFill>
              <a:prstDash val="solid"/>
            </a:ln>
            <a:effectLst>
              <a:outerShdw blurRad="57150" dist="38100" dir="5400000" algn="ctr" rotWithShape="0">
                <a:schemeClr val="accent3">
                  <a:shade val="9000"/>
                  <a:satMod val="105000"/>
                  <a:alpha val="48000"/>
                </a:schemeClr>
              </a:outerShdw>
            </a:effectLst>
          </c:spPr>
          <c:dLbls>
            <c:showVal val="1"/>
          </c:dLbls>
          <c:cat>
            <c:strRef>
              <c:f>Sheet1!$A$2:$A$6</c:f>
              <c:strCache>
                <c:ptCount val="5"/>
                <c:pt idx="0">
                  <c:v>Under 99 GBP</c:v>
                </c:pt>
                <c:pt idx="1">
                  <c:v>99 - 141 GBP</c:v>
                </c:pt>
                <c:pt idx="2">
                  <c:v>141 -188 GBP</c:v>
                </c:pt>
                <c:pt idx="3">
                  <c:v>188- 282</c:v>
                </c:pt>
                <c:pt idx="4">
                  <c:v>Over 282 GBP</c:v>
                </c:pt>
              </c:strCache>
            </c:strRef>
          </c:cat>
          <c:val>
            <c:numRef>
              <c:f>Sheet1!$B$2:$B$6</c:f>
              <c:numCache>
                <c:formatCode>0.0%</c:formatCode>
                <c:ptCount val="5"/>
                <c:pt idx="0">
                  <c:v>0.41300000000000031</c:v>
                </c:pt>
                <c:pt idx="1">
                  <c:v>0.36800000000000038</c:v>
                </c:pt>
                <c:pt idx="2">
                  <c:v>0.40400000000000008</c:v>
                </c:pt>
                <c:pt idx="3">
                  <c:v>0.27300000000000002</c:v>
                </c:pt>
                <c:pt idx="4" formatCode="0.00%">
                  <c:v>0.20400000000000001</c:v>
                </c:pt>
              </c:numCache>
            </c:numRef>
          </c:val>
          <c:shape val="cylinder"/>
        </c:ser>
        <c:dLbls>
          <c:showVal val="1"/>
        </c:dLbls>
        <c:gapWidth val="75"/>
        <c:shape val="box"/>
        <c:axId val="111209856"/>
        <c:axId val="110101632"/>
        <c:axId val="0"/>
      </c:bar3DChart>
      <c:catAx>
        <c:axId val="111209856"/>
        <c:scaling>
          <c:orientation val="minMax"/>
        </c:scaling>
        <c:axPos val="l"/>
        <c:majorTickMark val="none"/>
        <c:tickLblPos val="nextTo"/>
        <c:txPr>
          <a:bodyPr/>
          <a:lstStyle/>
          <a:p>
            <a:pPr>
              <a:defRPr lang="en-US"/>
            </a:pPr>
            <a:endParaRPr lang="en-US"/>
          </a:p>
        </c:txPr>
        <c:crossAx val="110101632"/>
        <c:crosses val="autoZero"/>
        <c:auto val="1"/>
        <c:lblAlgn val="ctr"/>
        <c:lblOffset val="100"/>
      </c:catAx>
      <c:valAx>
        <c:axId val="110101632"/>
        <c:scaling>
          <c:orientation val="minMax"/>
        </c:scaling>
        <c:axPos val="b"/>
        <c:numFmt formatCode="0.0%" sourceLinked="1"/>
        <c:majorTickMark val="none"/>
        <c:tickLblPos val="nextTo"/>
        <c:txPr>
          <a:bodyPr/>
          <a:lstStyle/>
          <a:p>
            <a:pPr>
              <a:defRPr lang="en-US"/>
            </a:pPr>
            <a:endParaRPr lang="en-US"/>
          </a:p>
        </c:txPr>
        <c:crossAx val="111209856"/>
        <c:crosses val="autoZero"/>
        <c:crossBetween val="between"/>
      </c:valAx>
    </c:plotArea>
    <c:legend>
      <c:legendPos val="b"/>
      <c:layout/>
      <c:txPr>
        <a:bodyPr/>
        <a:lstStyle/>
        <a:p>
          <a:pPr>
            <a:defRPr lang="en-US"/>
          </a:pPr>
          <a:endParaRPr lang="en-US"/>
        </a:p>
      </c:txPr>
    </c:legend>
    <c:plotVisOnly val="1"/>
  </c:chart>
  <c:spPr>
    <a:gradFill flip="none" rotWithShape="1">
      <a:gsLst>
        <a:gs pos="0">
          <a:schemeClr val="accent2">
            <a:lumMod val="75000"/>
          </a:schemeClr>
        </a:gs>
        <a:gs pos="68000">
          <a:srgbClr val="D2DA7A">
            <a:tint val="86000"/>
            <a:satMod val="115000"/>
          </a:srgbClr>
        </a:gs>
        <a:gs pos="100000">
          <a:srgbClr val="D2DA7A">
            <a:tint val="50000"/>
            <a:satMod val="150000"/>
          </a:srgbClr>
        </a:gs>
      </a:gsLst>
      <a:path path="circle">
        <a:fillToRect l="100000" t="100000"/>
      </a:path>
      <a:tileRect r="-100000" b="-100000"/>
    </a:gradFill>
    <a:ln>
      <a:solidFill>
        <a:schemeClr val="accent2">
          <a:lumMod val="50000"/>
        </a:schemeClr>
      </a:solidFill>
    </a:ln>
    <a:scene3d>
      <a:camera prst="orthographicFront"/>
      <a:lightRig rig="threePt" dir="t"/>
    </a:scene3d>
    <a:sp3d>
      <a:bevelT/>
    </a:sp3d>
  </c:sp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6CDEC7A-7422-4546-85CD-A2AFD5842635}" type="doc">
      <dgm:prSet loTypeId="urn:microsoft.com/office/officeart/2005/8/layout/vList2" loCatId="list" qsTypeId="urn:microsoft.com/office/officeart/2005/8/quickstyle/simple2" qsCatId="simple" csTypeId="urn:microsoft.com/office/officeart/2005/8/colors/accent1_2" csCatId="accent1" phldr="1"/>
      <dgm:spPr/>
      <dgm:t>
        <a:bodyPr/>
        <a:lstStyle/>
        <a:p>
          <a:endParaRPr lang="en-US"/>
        </a:p>
      </dgm:t>
    </dgm:pt>
    <dgm:pt modelId="{DC639754-CCE3-4F39-97B4-FCE73F26F5CA}">
      <dgm:prSet phldrT="[Text]" custT="1"/>
      <dgm:spPr/>
      <dgm:t>
        <a:bodyPr/>
        <a:lstStyle/>
        <a:p>
          <a:r>
            <a:rPr lang="en-US" sz="4400" dirty="0" smtClean="0"/>
            <a:t>1. Introduction. Methodology </a:t>
          </a:r>
          <a:r>
            <a:rPr lang="en-US" sz="4000" dirty="0" smtClean="0"/>
            <a:t>  </a:t>
          </a:r>
          <a:endParaRPr lang="en-US" sz="4000" dirty="0"/>
        </a:p>
      </dgm:t>
    </dgm:pt>
    <dgm:pt modelId="{C1BD246C-FFB2-4201-8577-23C3E1782970}" type="parTrans" cxnId="{2B4D0C21-A0FC-44AA-BC85-B8F36185F01C}">
      <dgm:prSet/>
      <dgm:spPr/>
      <dgm:t>
        <a:bodyPr/>
        <a:lstStyle/>
        <a:p>
          <a:endParaRPr lang="en-US"/>
        </a:p>
      </dgm:t>
    </dgm:pt>
    <dgm:pt modelId="{F827B012-80BF-4FDA-B71C-37E83C10D4BA}" type="sibTrans" cxnId="{2B4D0C21-A0FC-44AA-BC85-B8F36185F01C}">
      <dgm:prSet/>
      <dgm:spPr/>
      <dgm:t>
        <a:bodyPr/>
        <a:lstStyle/>
        <a:p>
          <a:endParaRPr lang="en-US"/>
        </a:p>
      </dgm:t>
    </dgm:pt>
    <dgm:pt modelId="{5F0D3471-97FB-47A2-87AE-6A9AD97E55A9}" type="pres">
      <dgm:prSet presAssocID="{D6CDEC7A-7422-4546-85CD-A2AFD5842635}" presName="linear" presStyleCnt="0">
        <dgm:presLayoutVars>
          <dgm:animLvl val="lvl"/>
          <dgm:resizeHandles val="exact"/>
        </dgm:presLayoutVars>
      </dgm:prSet>
      <dgm:spPr/>
      <dgm:t>
        <a:bodyPr/>
        <a:lstStyle/>
        <a:p>
          <a:endParaRPr lang="en-US"/>
        </a:p>
      </dgm:t>
    </dgm:pt>
    <dgm:pt modelId="{1FB66AC5-5DB1-46D9-A909-B354494873FB}" type="pres">
      <dgm:prSet presAssocID="{DC639754-CCE3-4F39-97B4-FCE73F26F5CA}" presName="parentText" presStyleLbl="node1" presStyleIdx="0" presStyleCnt="1" custScaleY="75956" custLinFactNeighborX="1659" custLinFactNeighborY="-70145">
        <dgm:presLayoutVars>
          <dgm:chMax val="0"/>
          <dgm:bulletEnabled val="1"/>
        </dgm:presLayoutVars>
      </dgm:prSet>
      <dgm:spPr/>
      <dgm:t>
        <a:bodyPr/>
        <a:lstStyle/>
        <a:p>
          <a:endParaRPr lang="en-US"/>
        </a:p>
      </dgm:t>
    </dgm:pt>
  </dgm:ptLst>
  <dgm:cxnLst>
    <dgm:cxn modelId="{46D5948A-E279-4DC5-B3DE-5540AC582F2D}" type="presOf" srcId="{D6CDEC7A-7422-4546-85CD-A2AFD5842635}" destId="{5F0D3471-97FB-47A2-87AE-6A9AD97E55A9}" srcOrd="0" destOrd="0" presId="urn:microsoft.com/office/officeart/2005/8/layout/vList2"/>
    <dgm:cxn modelId="{E9A9C24E-E93B-4F61-9BFE-03285AEC922B}" type="presOf" srcId="{DC639754-CCE3-4F39-97B4-FCE73F26F5CA}" destId="{1FB66AC5-5DB1-46D9-A909-B354494873FB}" srcOrd="0" destOrd="0" presId="urn:microsoft.com/office/officeart/2005/8/layout/vList2"/>
    <dgm:cxn modelId="{2B4D0C21-A0FC-44AA-BC85-B8F36185F01C}" srcId="{D6CDEC7A-7422-4546-85CD-A2AFD5842635}" destId="{DC639754-CCE3-4F39-97B4-FCE73F26F5CA}" srcOrd="0" destOrd="0" parTransId="{C1BD246C-FFB2-4201-8577-23C3E1782970}" sibTransId="{F827B012-80BF-4FDA-B71C-37E83C10D4BA}"/>
    <dgm:cxn modelId="{EF881F69-7ED9-474A-B49E-093B2D1675DF}" type="presParOf" srcId="{5F0D3471-97FB-47A2-87AE-6A9AD97E55A9}" destId="{1FB66AC5-5DB1-46D9-A909-B354494873FB}" srcOrd="0" destOrd="0" presId="urn:microsoft.com/office/officeart/2005/8/layout/vList2"/>
  </dgm:cxnLst>
  <dgm:bg/>
  <dgm:whole/>
  <dgm:extLst>
    <a:ext uri="http://schemas.microsoft.com/office/drawing/2008/diagram">
      <dsp:dataModelExt xmlns=""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C526250-6F8C-478A-95F0-6D1A8F398214}" type="doc">
      <dgm:prSet loTypeId="urn:microsoft.com/office/officeart/2005/8/layout/vList5" loCatId="list" qsTypeId="urn:microsoft.com/office/officeart/2005/8/quickstyle/simple2" qsCatId="simple" csTypeId="urn:microsoft.com/office/officeart/2005/8/colors/accent3_5" csCatId="accent3" phldr="1"/>
      <dgm:spPr/>
      <dgm:t>
        <a:bodyPr/>
        <a:lstStyle/>
        <a:p>
          <a:endParaRPr lang="en-US"/>
        </a:p>
      </dgm:t>
    </dgm:pt>
    <dgm:pt modelId="{5E6D63D5-EABB-41FF-9F00-3F58E8934B97}">
      <dgm:prSet phldrT="[Text]" custT="1"/>
      <dgm:spPr>
        <a:ln w="19050">
          <a:solidFill>
            <a:schemeClr val="tx2">
              <a:lumMod val="75000"/>
            </a:schemeClr>
          </a:solidFill>
        </a:ln>
      </dgm:spPr>
      <dgm:t>
        <a:bodyPr/>
        <a:lstStyle/>
        <a:p>
          <a:r>
            <a:rPr lang="en-US" sz="2600" dirty="0" smtClean="0">
              <a:solidFill>
                <a:schemeClr val="tx1"/>
              </a:solidFill>
            </a:rPr>
            <a:t>Free, but Not Fair Elections </a:t>
          </a:r>
          <a:endParaRPr lang="en-US" sz="2600" dirty="0">
            <a:solidFill>
              <a:schemeClr val="tx1"/>
            </a:solidFill>
          </a:endParaRPr>
        </a:p>
      </dgm:t>
    </dgm:pt>
    <dgm:pt modelId="{1F6AB240-6652-4153-9AD2-30B245224AB1}" type="parTrans" cxnId="{689DD9EA-4875-425A-9F6A-FA5202995F47}">
      <dgm:prSet/>
      <dgm:spPr/>
      <dgm:t>
        <a:bodyPr/>
        <a:lstStyle/>
        <a:p>
          <a:endParaRPr lang="en-US"/>
        </a:p>
      </dgm:t>
    </dgm:pt>
    <dgm:pt modelId="{C86D4BCB-49F1-4057-BDE2-EDA1C24A34E5}" type="sibTrans" cxnId="{689DD9EA-4875-425A-9F6A-FA5202995F47}">
      <dgm:prSet/>
      <dgm:spPr/>
      <dgm:t>
        <a:bodyPr/>
        <a:lstStyle/>
        <a:p>
          <a:endParaRPr lang="en-US"/>
        </a:p>
      </dgm:t>
    </dgm:pt>
    <dgm:pt modelId="{696107E3-C508-46BC-89E9-DDC1952EDB88}">
      <dgm:prSet phldrT="[Text]" custT="1"/>
      <dgm:spPr/>
      <dgm:t>
        <a:bodyPr/>
        <a:lstStyle/>
        <a:p>
          <a:r>
            <a:rPr lang="en-US" sz="1300" dirty="0" smtClean="0"/>
            <a:t> </a:t>
          </a:r>
          <a:r>
            <a:rPr lang="en-US" sz="1600" dirty="0" smtClean="0"/>
            <a:t>The Bulgarian Socialist Party won the first free elections due to its structural advantage over the opposition, its successful propaganda apparatus  and populist election platform</a:t>
          </a:r>
          <a:endParaRPr lang="en-US" sz="1600" dirty="0"/>
        </a:p>
      </dgm:t>
    </dgm:pt>
    <dgm:pt modelId="{316AEF4E-29D3-40B6-A34F-294285882764}" type="parTrans" cxnId="{C8978106-8C15-4B90-92DC-D949213AD5C9}">
      <dgm:prSet/>
      <dgm:spPr/>
      <dgm:t>
        <a:bodyPr/>
        <a:lstStyle/>
        <a:p>
          <a:endParaRPr lang="en-US"/>
        </a:p>
      </dgm:t>
    </dgm:pt>
    <dgm:pt modelId="{1357CF64-FBFE-4980-A9F8-88C75E432F71}" type="sibTrans" cxnId="{C8978106-8C15-4B90-92DC-D949213AD5C9}">
      <dgm:prSet/>
      <dgm:spPr/>
      <dgm:t>
        <a:bodyPr/>
        <a:lstStyle/>
        <a:p>
          <a:endParaRPr lang="en-US"/>
        </a:p>
      </dgm:t>
    </dgm:pt>
    <dgm:pt modelId="{FF0EC3BE-25F5-4547-9049-9C67ABC496F4}">
      <dgm:prSet phldrT="[Text]" custT="1"/>
      <dgm:spPr/>
      <dgm:t>
        <a:bodyPr/>
        <a:lstStyle/>
        <a:p>
          <a:r>
            <a:rPr lang="en-US" sz="1600" dirty="0" smtClean="0"/>
            <a:t>The opening of the regime was initiated  and guided by an unreconstructed, self-serving communist elite. The ruling party </a:t>
          </a:r>
          <a:r>
            <a:rPr lang="en-GB" sz="1600" noProof="0" dirty="0" smtClean="0"/>
            <a:t>managed</a:t>
          </a:r>
          <a:r>
            <a:rPr lang="en-US" sz="1600" dirty="0" smtClean="0"/>
            <a:t> to </a:t>
          </a:r>
          <a:r>
            <a:rPr lang="en-GB" sz="1600" noProof="0" dirty="0" smtClean="0"/>
            <a:t>personalise</a:t>
          </a:r>
          <a:r>
            <a:rPr lang="en-US" sz="1600" dirty="0" smtClean="0"/>
            <a:t> the dictatorship, abandon Marxist ideology and reinvent itself as the left alternative towards  ‘gradual’ , i.e. façade, </a:t>
          </a:r>
          <a:r>
            <a:rPr lang="en-GB" sz="1600" noProof="0" dirty="0" smtClean="0"/>
            <a:t>liberalisation</a:t>
          </a:r>
          <a:r>
            <a:rPr lang="en-US" sz="1600" dirty="0" smtClean="0"/>
            <a:t> </a:t>
          </a:r>
          <a:endParaRPr lang="en-US" sz="1600" dirty="0"/>
        </a:p>
      </dgm:t>
    </dgm:pt>
    <dgm:pt modelId="{EB9B67B3-0FCD-4286-A338-1F692B59BF1C}" type="sibTrans" cxnId="{9BE30C36-9FC3-4EB7-9343-1B0B71DF53AA}">
      <dgm:prSet/>
      <dgm:spPr/>
      <dgm:t>
        <a:bodyPr/>
        <a:lstStyle/>
        <a:p>
          <a:endParaRPr lang="en-US"/>
        </a:p>
      </dgm:t>
    </dgm:pt>
    <dgm:pt modelId="{08024CD6-FE6A-4E28-BA7A-C60B16589D5B}" type="parTrans" cxnId="{9BE30C36-9FC3-4EB7-9343-1B0B71DF53AA}">
      <dgm:prSet/>
      <dgm:spPr/>
      <dgm:t>
        <a:bodyPr/>
        <a:lstStyle/>
        <a:p>
          <a:endParaRPr lang="en-US"/>
        </a:p>
      </dgm:t>
    </dgm:pt>
    <dgm:pt modelId="{25704495-DD29-4EC0-BC38-DC57E6B129B4}">
      <dgm:prSet phldrT="[Text]" custT="1"/>
      <dgm:spPr>
        <a:solidFill>
          <a:schemeClr val="accent3">
            <a:lumMod val="60000"/>
            <a:lumOff val="40000"/>
            <a:alpha val="90000"/>
          </a:schemeClr>
        </a:solidFill>
        <a:ln w="19050">
          <a:solidFill>
            <a:schemeClr val="accent1">
              <a:lumMod val="75000"/>
            </a:schemeClr>
          </a:solidFill>
        </a:ln>
      </dgm:spPr>
      <dgm:t>
        <a:bodyPr/>
        <a:lstStyle/>
        <a:p>
          <a:r>
            <a:rPr lang="en-US" sz="2600" dirty="0" smtClean="0">
              <a:solidFill>
                <a:schemeClr val="tx1"/>
              </a:solidFill>
            </a:rPr>
            <a:t>(Un)Reformed Communists</a:t>
          </a:r>
          <a:endParaRPr lang="en-US" sz="2600" dirty="0">
            <a:solidFill>
              <a:schemeClr val="tx1"/>
            </a:solidFill>
          </a:endParaRPr>
        </a:p>
      </dgm:t>
    </dgm:pt>
    <dgm:pt modelId="{8CE06881-5258-4C71-BA66-ABE397079BAE}" type="sibTrans" cxnId="{16698D74-284B-48EB-9F71-D69D86A4BAFA}">
      <dgm:prSet/>
      <dgm:spPr/>
      <dgm:t>
        <a:bodyPr/>
        <a:lstStyle/>
        <a:p>
          <a:endParaRPr lang="en-US"/>
        </a:p>
      </dgm:t>
    </dgm:pt>
    <dgm:pt modelId="{C48EFED0-7C8A-48FD-9992-80CED6FC32F1}" type="parTrans" cxnId="{16698D74-284B-48EB-9F71-D69D86A4BAFA}">
      <dgm:prSet/>
      <dgm:spPr/>
      <dgm:t>
        <a:bodyPr/>
        <a:lstStyle/>
        <a:p>
          <a:endParaRPr lang="en-US"/>
        </a:p>
      </dgm:t>
    </dgm:pt>
    <dgm:pt modelId="{B54A916C-FE3F-4DA4-9769-20C04B31C0F1}" type="pres">
      <dgm:prSet presAssocID="{EC526250-6F8C-478A-95F0-6D1A8F398214}" presName="Name0" presStyleCnt="0">
        <dgm:presLayoutVars>
          <dgm:dir/>
          <dgm:animLvl val="lvl"/>
          <dgm:resizeHandles val="exact"/>
        </dgm:presLayoutVars>
      </dgm:prSet>
      <dgm:spPr/>
      <dgm:t>
        <a:bodyPr/>
        <a:lstStyle/>
        <a:p>
          <a:endParaRPr lang="en-US"/>
        </a:p>
      </dgm:t>
    </dgm:pt>
    <dgm:pt modelId="{A24250FF-92E9-4EC8-AB48-F46B53CA5195}" type="pres">
      <dgm:prSet presAssocID="{25704495-DD29-4EC0-BC38-DC57E6B129B4}" presName="linNode" presStyleCnt="0"/>
      <dgm:spPr/>
      <dgm:t>
        <a:bodyPr/>
        <a:lstStyle/>
        <a:p>
          <a:endParaRPr lang="en-US"/>
        </a:p>
      </dgm:t>
    </dgm:pt>
    <dgm:pt modelId="{FE44C62F-04AF-4A58-A655-A0C56ABDF15D}" type="pres">
      <dgm:prSet presAssocID="{25704495-DD29-4EC0-BC38-DC57E6B129B4}" presName="parentText" presStyleLbl="node1" presStyleIdx="0" presStyleCnt="2" custScaleX="116525" custLinFactNeighborX="-6713" custLinFactNeighborY="-229">
        <dgm:presLayoutVars>
          <dgm:chMax val="1"/>
          <dgm:bulletEnabled val="1"/>
        </dgm:presLayoutVars>
      </dgm:prSet>
      <dgm:spPr/>
      <dgm:t>
        <a:bodyPr/>
        <a:lstStyle/>
        <a:p>
          <a:endParaRPr lang="en-US"/>
        </a:p>
      </dgm:t>
    </dgm:pt>
    <dgm:pt modelId="{5138D817-F817-4090-9329-CAD80F17311D}" type="pres">
      <dgm:prSet presAssocID="{25704495-DD29-4EC0-BC38-DC57E6B129B4}" presName="descendantText" presStyleLbl="alignAccFollowNode1" presStyleIdx="0" presStyleCnt="2" custScaleX="116668" custScaleY="112288" custLinFactNeighborX="-475" custLinFactNeighborY="2344">
        <dgm:presLayoutVars>
          <dgm:bulletEnabled val="1"/>
        </dgm:presLayoutVars>
      </dgm:prSet>
      <dgm:spPr/>
      <dgm:t>
        <a:bodyPr/>
        <a:lstStyle/>
        <a:p>
          <a:endParaRPr lang="en-US"/>
        </a:p>
      </dgm:t>
    </dgm:pt>
    <dgm:pt modelId="{5FB0D4E9-284A-43DE-A2DD-9C3D189B9945}" type="pres">
      <dgm:prSet presAssocID="{8CE06881-5258-4C71-BA66-ABE397079BAE}" presName="sp" presStyleCnt="0"/>
      <dgm:spPr/>
      <dgm:t>
        <a:bodyPr/>
        <a:lstStyle/>
        <a:p>
          <a:endParaRPr lang="en-US"/>
        </a:p>
      </dgm:t>
    </dgm:pt>
    <dgm:pt modelId="{E50A3F7D-B71E-4208-B33B-4EFA92BA2FD1}" type="pres">
      <dgm:prSet presAssocID="{5E6D63D5-EABB-41FF-9F00-3F58E8934B97}" presName="linNode" presStyleCnt="0"/>
      <dgm:spPr/>
      <dgm:t>
        <a:bodyPr/>
        <a:lstStyle/>
        <a:p>
          <a:endParaRPr lang="en-US"/>
        </a:p>
      </dgm:t>
    </dgm:pt>
    <dgm:pt modelId="{7B8AEF48-7839-46D9-8DBB-C4C868139148}" type="pres">
      <dgm:prSet presAssocID="{5E6D63D5-EABB-41FF-9F00-3F58E8934B97}" presName="parentText" presStyleLbl="node1" presStyleIdx="1" presStyleCnt="2">
        <dgm:presLayoutVars>
          <dgm:chMax val="1"/>
          <dgm:bulletEnabled val="1"/>
        </dgm:presLayoutVars>
      </dgm:prSet>
      <dgm:spPr/>
      <dgm:t>
        <a:bodyPr/>
        <a:lstStyle/>
        <a:p>
          <a:endParaRPr lang="en-US"/>
        </a:p>
      </dgm:t>
    </dgm:pt>
    <dgm:pt modelId="{5A24C517-4001-47E8-9507-DB3E946BAF35}" type="pres">
      <dgm:prSet presAssocID="{5E6D63D5-EABB-41FF-9F00-3F58E8934B97}" presName="descendantText" presStyleLbl="alignAccFollowNode1" presStyleIdx="1" presStyleCnt="2">
        <dgm:presLayoutVars>
          <dgm:bulletEnabled val="1"/>
        </dgm:presLayoutVars>
      </dgm:prSet>
      <dgm:spPr/>
      <dgm:t>
        <a:bodyPr/>
        <a:lstStyle/>
        <a:p>
          <a:endParaRPr lang="en-US"/>
        </a:p>
      </dgm:t>
    </dgm:pt>
  </dgm:ptLst>
  <dgm:cxnLst>
    <dgm:cxn modelId="{689DD9EA-4875-425A-9F6A-FA5202995F47}" srcId="{EC526250-6F8C-478A-95F0-6D1A8F398214}" destId="{5E6D63D5-EABB-41FF-9F00-3F58E8934B97}" srcOrd="1" destOrd="0" parTransId="{1F6AB240-6652-4153-9AD2-30B245224AB1}" sibTransId="{C86D4BCB-49F1-4057-BDE2-EDA1C24A34E5}"/>
    <dgm:cxn modelId="{A07A1F67-14ED-4309-81A3-F5FD0C9883C2}" type="presOf" srcId="{5E6D63D5-EABB-41FF-9F00-3F58E8934B97}" destId="{7B8AEF48-7839-46D9-8DBB-C4C868139148}" srcOrd="0" destOrd="0" presId="urn:microsoft.com/office/officeart/2005/8/layout/vList5"/>
    <dgm:cxn modelId="{915848BE-12A0-484F-B23A-B3FCC5E6E0E1}" type="presOf" srcId="{696107E3-C508-46BC-89E9-DDC1952EDB88}" destId="{5A24C517-4001-47E8-9507-DB3E946BAF35}" srcOrd="0" destOrd="0" presId="urn:microsoft.com/office/officeart/2005/8/layout/vList5"/>
    <dgm:cxn modelId="{16698D74-284B-48EB-9F71-D69D86A4BAFA}" srcId="{EC526250-6F8C-478A-95F0-6D1A8F398214}" destId="{25704495-DD29-4EC0-BC38-DC57E6B129B4}" srcOrd="0" destOrd="0" parTransId="{C48EFED0-7C8A-48FD-9992-80CED6FC32F1}" sibTransId="{8CE06881-5258-4C71-BA66-ABE397079BAE}"/>
    <dgm:cxn modelId="{9BE30C36-9FC3-4EB7-9343-1B0B71DF53AA}" srcId="{25704495-DD29-4EC0-BC38-DC57E6B129B4}" destId="{FF0EC3BE-25F5-4547-9049-9C67ABC496F4}" srcOrd="0" destOrd="0" parTransId="{08024CD6-FE6A-4E28-BA7A-C60B16589D5B}" sibTransId="{EB9B67B3-0FCD-4286-A338-1F692B59BF1C}"/>
    <dgm:cxn modelId="{B8DC1C5C-5D4A-42C0-BF28-7C843FF395B9}" type="presOf" srcId="{25704495-DD29-4EC0-BC38-DC57E6B129B4}" destId="{FE44C62F-04AF-4A58-A655-A0C56ABDF15D}" srcOrd="0" destOrd="0" presId="urn:microsoft.com/office/officeart/2005/8/layout/vList5"/>
    <dgm:cxn modelId="{0ECE79B8-72DD-4E4D-BD4D-F2FF2F3DAE3F}" type="presOf" srcId="{EC526250-6F8C-478A-95F0-6D1A8F398214}" destId="{B54A916C-FE3F-4DA4-9769-20C04B31C0F1}" srcOrd="0" destOrd="0" presId="urn:microsoft.com/office/officeart/2005/8/layout/vList5"/>
    <dgm:cxn modelId="{C8978106-8C15-4B90-92DC-D949213AD5C9}" srcId="{5E6D63D5-EABB-41FF-9F00-3F58E8934B97}" destId="{696107E3-C508-46BC-89E9-DDC1952EDB88}" srcOrd="0" destOrd="0" parTransId="{316AEF4E-29D3-40B6-A34F-294285882764}" sibTransId="{1357CF64-FBFE-4980-A9F8-88C75E432F71}"/>
    <dgm:cxn modelId="{BCDC423B-222A-4C27-BCA5-A85F1FABA693}" type="presOf" srcId="{FF0EC3BE-25F5-4547-9049-9C67ABC496F4}" destId="{5138D817-F817-4090-9329-CAD80F17311D}" srcOrd="0" destOrd="0" presId="urn:microsoft.com/office/officeart/2005/8/layout/vList5"/>
    <dgm:cxn modelId="{8F7682D8-D45D-48CA-86B2-4FC60D599BA1}" type="presParOf" srcId="{B54A916C-FE3F-4DA4-9769-20C04B31C0F1}" destId="{A24250FF-92E9-4EC8-AB48-F46B53CA5195}" srcOrd="0" destOrd="0" presId="urn:microsoft.com/office/officeart/2005/8/layout/vList5"/>
    <dgm:cxn modelId="{B1AFB3C1-340F-4AC9-862A-B4FF5CF8CA25}" type="presParOf" srcId="{A24250FF-92E9-4EC8-AB48-F46B53CA5195}" destId="{FE44C62F-04AF-4A58-A655-A0C56ABDF15D}" srcOrd="0" destOrd="0" presId="urn:microsoft.com/office/officeart/2005/8/layout/vList5"/>
    <dgm:cxn modelId="{396D7E67-5508-4EF5-9DA9-B55EC45C9A2E}" type="presParOf" srcId="{A24250FF-92E9-4EC8-AB48-F46B53CA5195}" destId="{5138D817-F817-4090-9329-CAD80F17311D}" srcOrd="1" destOrd="0" presId="urn:microsoft.com/office/officeart/2005/8/layout/vList5"/>
    <dgm:cxn modelId="{098AA309-0492-423C-8E2F-1CD747319A2B}" type="presParOf" srcId="{B54A916C-FE3F-4DA4-9769-20C04B31C0F1}" destId="{5FB0D4E9-284A-43DE-A2DD-9C3D189B9945}" srcOrd="1" destOrd="0" presId="urn:microsoft.com/office/officeart/2005/8/layout/vList5"/>
    <dgm:cxn modelId="{8C8F1BCA-2397-41D9-865A-21CFACDF8A72}" type="presParOf" srcId="{B54A916C-FE3F-4DA4-9769-20C04B31C0F1}" destId="{E50A3F7D-B71E-4208-B33B-4EFA92BA2FD1}" srcOrd="2" destOrd="0" presId="urn:microsoft.com/office/officeart/2005/8/layout/vList5"/>
    <dgm:cxn modelId="{D2822857-C5F5-4879-9F7D-05BFF67D0932}" type="presParOf" srcId="{E50A3F7D-B71E-4208-B33B-4EFA92BA2FD1}" destId="{7B8AEF48-7839-46D9-8DBB-C4C868139148}" srcOrd="0" destOrd="0" presId="urn:microsoft.com/office/officeart/2005/8/layout/vList5"/>
    <dgm:cxn modelId="{4C16A998-0559-46AE-ADA3-588E04A69F27}" type="presParOf" srcId="{E50A3F7D-B71E-4208-B33B-4EFA92BA2FD1}" destId="{5A24C517-4001-47E8-9507-DB3E946BAF35}" srcOrd="1" destOrd="0" presId="urn:microsoft.com/office/officeart/2005/8/layout/vList5"/>
  </dgm:cxnLst>
  <dgm:bg>
    <a:noFill/>
  </dgm:bg>
  <dgm:whole/>
  <dgm:extLst>
    <a:ext uri="http://schemas.microsoft.com/office/drawing/2008/diagram">
      <dsp:dataModelExt xmlns="" xmlns:dsp="http://schemas.microsoft.com/office/drawing/2008/diagram" relId="rId1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D724E36-6F07-4B46-9667-369060BA1B21}" type="doc">
      <dgm:prSet loTypeId="urn:microsoft.com/office/officeart/2005/8/layout/hProcess6" loCatId="process" qsTypeId="urn:microsoft.com/office/officeart/2005/8/quickstyle/3d2" qsCatId="3D" csTypeId="urn:microsoft.com/office/officeart/2005/8/colors/accent3_4" csCatId="accent3" phldr="1"/>
      <dgm:spPr/>
      <dgm:t>
        <a:bodyPr/>
        <a:lstStyle/>
        <a:p>
          <a:endParaRPr lang="en-US"/>
        </a:p>
      </dgm:t>
    </dgm:pt>
    <dgm:pt modelId="{6076F51C-FEC5-4CC3-BD3E-4B127A03B2D4}">
      <dgm:prSet phldrT="[Text]" custT="1"/>
      <dgm:spPr/>
      <dgm:t>
        <a:bodyPr/>
        <a:lstStyle/>
        <a:p>
          <a:r>
            <a:rPr lang="en-US" sz="1800" smtClean="0">
              <a:solidFill>
                <a:schemeClr val="tx1"/>
              </a:solidFill>
            </a:rPr>
            <a:t>1990</a:t>
          </a:r>
          <a:endParaRPr lang="en-US" sz="1800" dirty="0">
            <a:solidFill>
              <a:schemeClr val="tx1"/>
            </a:solidFill>
          </a:endParaRPr>
        </a:p>
      </dgm:t>
    </dgm:pt>
    <dgm:pt modelId="{4B2D9A98-E652-4C31-9DDC-9AE56D41D1DA}" type="parTrans" cxnId="{2313D0D1-8C36-42C3-A155-C5D1B997677B}">
      <dgm:prSet/>
      <dgm:spPr/>
      <dgm:t>
        <a:bodyPr/>
        <a:lstStyle/>
        <a:p>
          <a:endParaRPr lang="en-US"/>
        </a:p>
      </dgm:t>
    </dgm:pt>
    <dgm:pt modelId="{5E3D44BC-07AB-4F75-949D-ECBE44D2588D}" type="sibTrans" cxnId="{2313D0D1-8C36-42C3-A155-C5D1B997677B}">
      <dgm:prSet/>
      <dgm:spPr/>
      <dgm:t>
        <a:bodyPr/>
        <a:lstStyle/>
        <a:p>
          <a:endParaRPr lang="en-US"/>
        </a:p>
      </dgm:t>
    </dgm:pt>
    <dgm:pt modelId="{F9A0516E-A4EC-4318-9880-1DDB8CD2EB1C}">
      <dgm:prSet phldrT="[Text]"/>
      <dgm:spPr/>
      <dgm:t>
        <a:bodyPr/>
        <a:lstStyle/>
        <a:p>
          <a:pPr algn="l"/>
          <a:r>
            <a:rPr lang="en-US" dirty="0" smtClean="0"/>
            <a:t>No alternation:  post-communist BSP wins first free elections</a:t>
          </a:r>
          <a:endParaRPr lang="en-US" dirty="0"/>
        </a:p>
      </dgm:t>
    </dgm:pt>
    <dgm:pt modelId="{CBB29BB9-436F-4939-A637-FA15A4670586}" type="parTrans" cxnId="{26D92A9D-5FE3-416F-A4D7-81C5B230769F}">
      <dgm:prSet/>
      <dgm:spPr/>
      <dgm:t>
        <a:bodyPr/>
        <a:lstStyle/>
        <a:p>
          <a:endParaRPr lang="en-US"/>
        </a:p>
      </dgm:t>
    </dgm:pt>
    <dgm:pt modelId="{016FABD2-E63A-4E67-B6A3-BA2D43E5D430}" type="sibTrans" cxnId="{26D92A9D-5FE3-416F-A4D7-81C5B230769F}">
      <dgm:prSet/>
      <dgm:spPr/>
      <dgm:t>
        <a:bodyPr/>
        <a:lstStyle/>
        <a:p>
          <a:endParaRPr lang="en-US"/>
        </a:p>
      </dgm:t>
    </dgm:pt>
    <dgm:pt modelId="{33FCE3A7-0753-4C8A-91A7-6E8E5AC7AF1D}">
      <dgm:prSet phldrT="[Text]" custT="1"/>
      <dgm:spPr/>
      <dgm:t>
        <a:bodyPr/>
        <a:lstStyle/>
        <a:p>
          <a:r>
            <a:rPr lang="en-US" sz="2000" smtClean="0">
              <a:solidFill>
                <a:schemeClr val="tx1"/>
              </a:solidFill>
            </a:rPr>
            <a:t>1991</a:t>
          </a:r>
          <a:endParaRPr lang="en-US" sz="2000" dirty="0">
            <a:solidFill>
              <a:schemeClr val="tx1"/>
            </a:solidFill>
          </a:endParaRPr>
        </a:p>
      </dgm:t>
    </dgm:pt>
    <dgm:pt modelId="{E228F8D4-FF44-4BAE-A822-5361332BBABA}" type="parTrans" cxnId="{E194F4FD-DE8E-4989-8F5B-B2DB1B23E41B}">
      <dgm:prSet/>
      <dgm:spPr/>
      <dgm:t>
        <a:bodyPr/>
        <a:lstStyle/>
        <a:p>
          <a:endParaRPr lang="en-US"/>
        </a:p>
      </dgm:t>
    </dgm:pt>
    <dgm:pt modelId="{26222C5F-8FA4-4A99-806E-08E1DC7918E7}" type="sibTrans" cxnId="{E194F4FD-DE8E-4989-8F5B-B2DB1B23E41B}">
      <dgm:prSet/>
      <dgm:spPr/>
      <dgm:t>
        <a:bodyPr/>
        <a:lstStyle/>
        <a:p>
          <a:endParaRPr lang="en-US"/>
        </a:p>
      </dgm:t>
    </dgm:pt>
    <dgm:pt modelId="{D38CBBE6-6D08-4A52-8E33-20D48596FF58}">
      <dgm:prSet phldrT="[Text]" custT="1"/>
      <dgm:spPr/>
      <dgm:t>
        <a:bodyPr/>
        <a:lstStyle/>
        <a:p>
          <a:r>
            <a:rPr lang="en-US" sz="1600" dirty="0" smtClean="0"/>
            <a:t>Opposition Forms Coalition :Union of Democratic Forces </a:t>
          </a:r>
          <a:r>
            <a:rPr lang="en-US" sz="1600" dirty="0" smtClean="0">
              <a:latin typeface="Calibri"/>
            </a:rPr>
            <a:t>+Turkish MRF</a:t>
          </a:r>
          <a:endParaRPr lang="en-US" sz="1600" dirty="0"/>
        </a:p>
      </dgm:t>
    </dgm:pt>
    <dgm:pt modelId="{D931661E-9290-455B-A89C-828FB38F54B7}" type="parTrans" cxnId="{9505D0AC-1784-4741-B528-1C8BD33B2E99}">
      <dgm:prSet/>
      <dgm:spPr/>
      <dgm:t>
        <a:bodyPr/>
        <a:lstStyle/>
        <a:p>
          <a:endParaRPr lang="en-US"/>
        </a:p>
      </dgm:t>
    </dgm:pt>
    <dgm:pt modelId="{4D66D530-2311-4760-A158-9FB9B4F5F2EA}" type="sibTrans" cxnId="{9505D0AC-1784-4741-B528-1C8BD33B2E99}">
      <dgm:prSet/>
      <dgm:spPr/>
      <dgm:t>
        <a:bodyPr/>
        <a:lstStyle/>
        <a:p>
          <a:endParaRPr lang="en-US"/>
        </a:p>
      </dgm:t>
    </dgm:pt>
    <dgm:pt modelId="{FDD3B7A0-873C-4721-9608-4A67AF0C82F4}">
      <dgm:prSet phldrT="[Text]"/>
      <dgm:spPr/>
      <dgm:t>
        <a:bodyPr/>
        <a:lstStyle/>
        <a:p>
          <a:r>
            <a:rPr lang="en-US" smtClean="0">
              <a:solidFill>
                <a:schemeClr val="tx1"/>
              </a:solidFill>
            </a:rPr>
            <a:t>1992</a:t>
          </a:r>
          <a:endParaRPr lang="en-US" dirty="0">
            <a:solidFill>
              <a:schemeClr val="tx1"/>
            </a:solidFill>
          </a:endParaRPr>
        </a:p>
      </dgm:t>
    </dgm:pt>
    <dgm:pt modelId="{F3000D3F-1366-4571-ADF6-EEDD2CCB3FD7}" type="parTrans" cxnId="{8F0C0046-1241-4DD9-BC58-86583A08566E}">
      <dgm:prSet/>
      <dgm:spPr/>
      <dgm:t>
        <a:bodyPr/>
        <a:lstStyle/>
        <a:p>
          <a:endParaRPr lang="en-US"/>
        </a:p>
      </dgm:t>
    </dgm:pt>
    <dgm:pt modelId="{1E8A0E91-E46A-4495-8686-613D8D303460}" type="sibTrans" cxnId="{8F0C0046-1241-4DD9-BC58-86583A08566E}">
      <dgm:prSet/>
      <dgm:spPr/>
      <dgm:t>
        <a:bodyPr/>
        <a:lstStyle/>
        <a:p>
          <a:endParaRPr lang="en-US"/>
        </a:p>
      </dgm:t>
    </dgm:pt>
    <dgm:pt modelId="{4BE7AA5C-8CDE-452A-A8C2-AB51A54C02DD}">
      <dgm:prSet/>
      <dgm:spPr/>
      <dgm:t>
        <a:bodyPr/>
        <a:lstStyle/>
        <a:p>
          <a:r>
            <a:rPr lang="en-US" smtClean="0">
              <a:solidFill>
                <a:schemeClr val="tx1"/>
              </a:solidFill>
            </a:rPr>
            <a:t>1994</a:t>
          </a:r>
          <a:endParaRPr lang="en-US" dirty="0">
            <a:solidFill>
              <a:schemeClr val="tx1"/>
            </a:solidFill>
          </a:endParaRPr>
        </a:p>
      </dgm:t>
    </dgm:pt>
    <dgm:pt modelId="{AFE05E8C-3263-4ABD-A630-E8FB1097AA58}" type="parTrans" cxnId="{DBDC86E4-683A-4110-9D6F-55E5C2FB2F71}">
      <dgm:prSet/>
      <dgm:spPr/>
      <dgm:t>
        <a:bodyPr/>
        <a:lstStyle/>
        <a:p>
          <a:endParaRPr lang="en-US"/>
        </a:p>
      </dgm:t>
    </dgm:pt>
    <dgm:pt modelId="{396992BB-4F63-4727-A76A-EC17D669C6C8}" type="sibTrans" cxnId="{DBDC86E4-683A-4110-9D6F-55E5C2FB2F71}">
      <dgm:prSet/>
      <dgm:spPr/>
      <dgm:t>
        <a:bodyPr/>
        <a:lstStyle/>
        <a:p>
          <a:endParaRPr lang="en-US"/>
        </a:p>
      </dgm:t>
    </dgm:pt>
    <dgm:pt modelId="{EE58F9DB-E9D2-4699-BB4C-D6475A2D91BE}">
      <dgm:prSet/>
      <dgm:spPr/>
      <dgm:t>
        <a:bodyPr/>
        <a:lstStyle/>
        <a:p>
          <a:r>
            <a:rPr lang="en-US" smtClean="0">
              <a:solidFill>
                <a:schemeClr val="tx1"/>
              </a:solidFill>
            </a:rPr>
            <a:t>1997</a:t>
          </a:r>
          <a:endParaRPr lang="en-US" dirty="0">
            <a:solidFill>
              <a:schemeClr val="tx1"/>
            </a:solidFill>
          </a:endParaRPr>
        </a:p>
      </dgm:t>
    </dgm:pt>
    <dgm:pt modelId="{68A116AE-C51A-4E1E-A502-28237FBF7772}" type="parTrans" cxnId="{313462DF-8D4B-45B7-A5CC-48CE0878A5B7}">
      <dgm:prSet/>
      <dgm:spPr/>
      <dgm:t>
        <a:bodyPr/>
        <a:lstStyle/>
        <a:p>
          <a:endParaRPr lang="en-US"/>
        </a:p>
      </dgm:t>
    </dgm:pt>
    <dgm:pt modelId="{DE91A542-3F04-472A-9A91-A8518B207B6C}" type="sibTrans" cxnId="{313462DF-8D4B-45B7-A5CC-48CE0878A5B7}">
      <dgm:prSet/>
      <dgm:spPr/>
      <dgm:t>
        <a:bodyPr/>
        <a:lstStyle/>
        <a:p>
          <a:endParaRPr lang="en-US"/>
        </a:p>
      </dgm:t>
    </dgm:pt>
    <dgm:pt modelId="{EB3F9998-A6EF-46C2-9ECD-89CB4099871C}">
      <dgm:prSet custT="1"/>
      <dgm:spPr/>
      <dgm:t>
        <a:bodyPr/>
        <a:lstStyle/>
        <a:p>
          <a:pPr algn="l"/>
          <a:r>
            <a:rPr lang="en-US" sz="1600" dirty="0" smtClean="0"/>
            <a:t>Technocratic government supported by BSP</a:t>
          </a:r>
          <a:r>
            <a:rPr lang="en-US" sz="1600" dirty="0" smtClean="0">
              <a:latin typeface="Calibri"/>
            </a:rPr>
            <a:t>+ MRF</a:t>
          </a:r>
          <a:endParaRPr lang="en-US" sz="1600" dirty="0"/>
        </a:p>
      </dgm:t>
    </dgm:pt>
    <dgm:pt modelId="{884D4278-3D75-4A2F-B25F-E282B0F2C821}" type="parTrans" cxnId="{1A2334A6-F978-4443-8E21-B6A23FD0F3F7}">
      <dgm:prSet/>
      <dgm:spPr/>
      <dgm:t>
        <a:bodyPr/>
        <a:lstStyle/>
        <a:p>
          <a:endParaRPr lang="en-US"/>
        </a:p>
      </dgm:t>
    </dgm:pt>
    <dgm:pt modelId="{EF1C6DD7-A20D-435C-9942-056174E7C8D9}" type="sibTrans" cxnId="{1A2334A6-F978-4443-8E21-B6A23FD0F3F7}">
      <dgm:prSet/>
      <dgm:spPr/>
      <dgm:t>
        <a:bodyPr/>
        <a:lstStyle/>
        <a:p>
          <a:endParaRPr lang="en-US"/>
        </a:p>
      </dgm:t>
    </dgm:pt>
    <dgm:pt modelId="{52E2D7F5-2909-44B1-AF8D-ADA469AE2B4E}">
      <dgm:prSet custT="1"/>
      <dgm:spPr/>
      <dgm:t>
        <a:bodyPr/>
        <a:lstStyle/>
        <a:p>
          <a:pPr algn="l"/>
          <a:r>
            <a:rPr lang="en-US" sz="1200" dirty="0" smtClean="0"/>
            <a:t>BSP wins majority, rules alone, but in 1996 the   government falls due to economic crisis</a:t>
          </a:r>
          <a:endParaRPr lang="en-US" sz="1200" dirty="0"/>
        </a:p>
      </dgm:t>
    </dgm:pt>
    <dgm:pt modelId="{B3D5A6D1-1905-4260-B62F-05F27411AE43}" type="parTrans" cxnId="{1C1F3C9C-D1DB-4414-9FC4-EE6C2572470C}">
      <dgm:prSet/>
      <dgm:spPr/>
      <dgm:t>
        <a:bodyPr/>
        <a:lstStyle/>
        <a:p>
          <a:endParaRPr lang="en-US"/>
        </a:p>
      </dgm:t>
    </dgm:pt>
    <dgm:pt modelId="{2DDD1FC6-3CAB-4E1D-9389-070A89C966EE}" type="sibTrans" cxnId="{1C1F3C9C-D1DB-4414-9FC4-EE6C2572470C}">
      <dgm:prSet/>
      <dgm:spPr/>
      <dgm:t>
        <a:bodyPr/>
        <a:lstStyle/>
        <a:p>
          <a:endParaRPr lang="en-US"/>
        </a:p>
      </dgm:t>
    </dgm:pt>
    <dgm:pt modelId="{E63719A0-0E68-4723-8CF8-1F439A803EA7}">
      <dgm:prSet/>
      <dgm:spPr/>
      <dgm:t>
        <a:bodyPr/>
        <a:lstStyle/>
        <a:p>
          <a:r>
            <a:rPr lang="en-US" dirty="0" smtClean="0"/>
            <a:t>Centre-right UDF</a:t>
          </a:r>
          <a:r>
            <a:rPr lang="en-US" dirty="0" smtClean="0">
              <a:latin typeface="Calibri"/>
            </a:rPr>
            <a:t>+ small parties</a:t>
          </a:r>
          <a:endParaRPr lang="en-US" dirty="0"/>
        </a:p>
      </dgm:t>
    </dgm:pt>
    <dgm:pt modelId="{61DFDD8B-51B5-420A-824D-3C2A1850029F}" type="parTrans" cxnId="{CFE837C6-E7F7-4A35-8C7E-B250F71F015A}">
      <dgm:prSet/>
      <dgm:spPr/>
      <dgm:t>
        <a:bodyPr/>
        <a:lstStyle/>
        <a:p>
          <a:endParaRPr lang="en-US"/>
        </a:p>
      </dgm:t>
    </dgm:pt>
    <dgm:pt modelId="{EFBBAFC7-FF6C-463E-93DE-12A8949E3A18}" type="sibTrans" cxnId="{CFE837C6-E7F7-4A35-8C7E-B250F71F015A}">
      <dgm:prSet/>
      <dgm:spPr/>
      <dgm:t>
        <a:bodyPr/>
        <a:lstStyle/>
        <a:p>
          <a:endParaRPr lang="en-US"/>
        </a:p>
      </dgm:t>
    </dgm:pt>
    <dgm:pt modelId="{69FDD447-EBE8-40E4-B560-747A038138AA}" type="pres">
      <dgm:prSet presAssocID="{FD724E36-6F07-4B46-9667-369060BA1B21}" presName="theList" presStyleCnt="0">
        <dgm:presLayoutVars>
          <dgm:dir/>
          <dgm:animLvl val="lvl"/>
          <dgm:resizeHandles val="exact"/>
        </dgm:presLayoutVars>
      </dgm:prSet>
      <dgm:spPr/>
      <dgm:t>
        <a:bodyPr/>
        <a:lstStyle/>
        <a:p>
          <a:endParaRPr lang="en-US"/>
        </a:p>
      </dgm:t>
    </dgm:pt>
    <dgm:pt modelId="{735EF567-38B2-4BA6-BC7D-552B5983F7F5}" type="pres">
      <dgm:prSet presAssocID="{6076F51C-FEC5-4CC3-BD3E-4B127A03B2D4}" presName="compNode" presStyleCnt="0"/>
      <dgm:spPr/>
      <dgm:t>
        <a:bodyPr/>
        <a:lstStyle/>
        <a:p>
          <a:endParaRPr lang="en-GB"/>
        </a:p>
      </dgm:t>
    </dgm:pt>
    <dgm:pt modelId="{4C3DDF2A-A2DE-494A-8AEF-605B5897DD87}" type="pres">
      <dgm:prSet presAssocID="{6076F51C-FEC5-4CC3-BD3E-4B127A03B2D4}" presName="noGeometry" presStyleCnt="0"/>
      <dgm:spPr/>
      <dgm:t>
        <a:bodyPr/>
        <a:lstStyle/>
        <a:p>
          <a:endParaRPr lang="en-GB"/>
        </a:p>
      </dgm:t>
    </dgm:pt>
    <dgm:pt modelId="{FCE03507-3F96-4271-BFD4-96628BD5778F}" type="pres">
      <dgm:prSet presAssocID="{6076F51C-FEC5-4CC3-BD3E-4B127A03B2D4}" presName="childTextVisible" presStyleLbl="bgAccFollowNode1" presStyleIdx="0" presStyleCnt="5" custScaleX="177287">
        <dgm:presLayoutVars>
          <dgm:bulletEnabled val="1"/>
        </dgm:presLayoutVars>
      </dgm:prSet>
      <dgm:spPr/>
      <dgm:t>
        <a:bodyPr/>
        <a:lstStyle/>
        <a:p>
          <a:endParaRPr lang="en-US"/>
        </a:p>
      </dgm:t>
    </dgm:pt>
    <dgm:pt modelId="{D25B4A6E-01DB-44E9-B2E9-D92E1FA25251}" type="pres">
      <dgm:prSet presAssocID="{6076F51C-FEC5-4CC3-BD3E-4B127A03B2D4}" presName="childTextHidden" presStyleLbl="bgAccFollowNode1" presStyleIdx="0" presStyleCnt="5"/>
      <dgm:spPr/>
      <dgm:t>
        <a:bodyPr/>
        <a:lstStyle/>
        <a:p>
          <a:endParaRPr lang="en-US"/>
        </a:p>
      </dgm:t>
    </dgm:pt>
    <dgm:pt modelId="{03371F95-6E8C-43E0-9BDE-1FDDD23A7D15}" type="pres">
      <dgm:prSet presAssocID="{6076F51C-FEC5-4CC3-BD3E-4B127A03B2D4}" presName="parentText" presStyleLbl="node1" presStyleIdx="0" presStyleCnt="5" custScaleX="94453" custScaleY="92948" custLinFactNeighborX="-30556" custLinFactNeighborY="5150">
        <dgm:presLayoutVars>
          <dgm:chMax val="1"/>
          <dgm:bulletEnabled val="1"/>
        </dgm:presLayoutVars>
      </dgm:prSet>
      <dgm:spPr/>
      <dgm:t>
        <a:bodyPr/>
        <a:lstStyle/>
        <a:p>
          <a:endParaRPr lang="en-US"/>
        </a:p>
      </dgm:t>
    </dgm:pt>
    <dgm:pt modelId="{E9484B16-2C7D-4BA7-B47C-D966C010B89E}" type="pres">
      <dgm:prSet presAssocID="{6076F51C-FEC5-4CC3-BD3E-4B127A03B2D4}" presName="aSpace" presStyleCnt="0"/>
      <dgm:spPr/>
      <dgm:t>
        <a:bodyPr/>
        <a:lstStyle/>
        <a:p>
          <a:endParaRPr lang="en-GB"/>
        </a:p>
      </dgm:t>
    </dgm:pt>
    <dgm:pt modelId="{BB4530D3-9DB3-42EB-8CBC-8E5F2ECA43A0}" type="pres">
      <dgm:prSet presAssocID="{33FCE3A7-0753-4C8A-91A7-6E8E5AC7AF1D}" presName="compNode" presStyleCnt="0"/>
      <dgm:spPr/>
      <dgm:t>
        <a:bodyPr/>
        <a:lstStyle/>
        <a:p>
          <a:endParaRPr lang="en-GB"/>
        </a:p>
      </dgm:t>
    </dgm:pt>
    <dgm:pt modelId="{061FE983-6C3A-4ED6-9E1E-2161774003F4}" type="pres">
      <dgm:prSet presAssocID="{33FCE3A7-0753-4C8A-91A7-6E8E5AC7AF1D}" presName="noGeometry" presStyleCnt="0"/>
      <dgm:spPr/>
      <dgm:t>
        <a:bodyPr/>
        <a:lstStyle/>
        <a:p>
          <a:endParaRPr lang="en-GB"/>
        </a:p>
      </dgm:t>
    </dgm:pt>
    <dgm:pt modelId="{09F5DBCE-716F-47F8-AD9B-15AC0C725E7A}" type="pres">
      <dgm:prSet presAssocID="{33FCE3A7-0753-4C8A-91A7-6E8E5AC7AF1D}" presName="childTextVisible" presStyleLbl="bgAccFollowNode1" presStyleIdx="1" presStyleCnt="5" custScaleX="210832">
        <dgm:presLayoutVars>
          <dgm:bulletEnabled val="1"/>
        </dgm:presLayoutVars>
      </dgm:prSet>
      <dgm:spPr/>
      <dgm:t>
        <a:bodyPr/>
        <a:lstStyle/>
        <a:p>
          <a:endParaRPr lang="en-US"/>
        </a:p>
      </dgm:t>
    </dgm:pt>
    <dgm:pt modelId="{DF950E57-3B93-4017-826C-2B8A59AF17A8}" type="pres">
      <dgm:prSet presAssocID="{33FCE3A7-0753-4C8A-91A7-6E8E5AC7AF1D}" presName="childTextHidden" presStyleLbl="bgAccFollowNode1" presStyleIdx="1" presStyleCnt="5"/>
      <dgm:spPr/>
      <dgm:t>
        <a:bodyPr/>
        <a:lstStyle/>
        <a:p>
          <a:endParaRPr lang="en-US"/>
        </a:p>
      </dgm:t>
    </dgm:pt>
    <dgm:pt modelId="{99702BFB-BAF5-47FE-81D6-AC5937F43046}" type="pres">
      <dgm:prSet presAssocID="{33FCE3A7-0753-4C8A-91A7-6E8E5AC7AF1D}" presName="parentText" presStyleLbl="node1" presStyleIdx="1" presStyleCnt="5" custLinFactNeighborX="-77124" custLinFactNeighborY="-1647">
        <dgm:presLayoutVars>
          <dgm:chMax val="1"/>
          <dgm:bulletEnabled val="1"/>
        </dgm:presLayoutVars>
      </dgm:prSet>
      <dgm:spPr/>
      <dgm:t>
        <a:bodyPr/>
        <a:lstStyle/>
        <a:p>
          <a:endParaRPr lang="en-US"/>
        </a:p>
      </dgm:t>
    </dgm:pt>
    <dgm:pt modelId="{2596731D-383C-4628-B4D0-03C9F9383B09}" type="pres">
      <dgm:prSet presAssocID="{33FCE3A7-0753-4C8A-91A7-6E8E5AC7AF1D}" presName="aSpace" presStyleCnt="0"/>
      <dgm:spPr/>
      <dgm:t>
        <a:bodyPr/>
        <a:lstStyle/>
        <a:p>
          <a:endParaRPr lang="en-GB"/>
        </a:p>
      </dgm:t>
    </dgm:pt>
    <dgm:pt modelId="{75F94CF8-FB53-4762-AB24-CB93A32FDEB5}" type="pres">
      <dgm:prSet presAssocID="{FDD3B7A0-873C-4721-9608-4A67AF0C82F4}" presName="compNode" presStyleCnt="0"/>
      <dgm:spPr/>
      <dgm:t>
        <a:bodyPr/>
        <a:lstStyle/>
        <a:p>
          <a:endParaRPr lang="en-GB"/>
        </a:p>
      </dgm:t>
    </dgm:pt>
    <dgm:pt modelId="{E1D0AFE4-6584-47FB-A855-9F1849B75640}" type="pres">
      <dgm:prSet presAssocID="{FDD3B7A0-873C-4721-9608-4A67AF0C82F4}" presName="noGeometry" presStyleCnt="0"/>
      <dgm:spPr/>
      <dgm:t>
        <a:bodyPr/>
        <a:lstStyle/>
        <a:p>
          <a:endParaRPr lang="en-GB"/>
        </a:p>
      </dgm:t>
    </dgm:pt>
    <dgm:pt modelId="{BA77F25C-F7A8-4697-8ED9-1B8C21B7DC30}" type="pres">
      <dgm:prSet presAssocID="{FDD3B7A0-873C-4721-9608-4A67AF0C82F4}" presName="childTextVisible" presStyleLbl="bgAccFollowNode1" presStyleIdx="2" presStyleCnt="5" custScaleX="169733" custScaleY="89961" custLinFactNeighborX="774" custLinFactNeighborY="3790">
        <dgm:presLayoutVars>
          <dgm:bulletEnabled val="1"/>
        </dgm:presLayoutVars>
      </dgm:prSet>
      <dgm:spPr/>
      <dgm:t>
        <a:bodyPr/>
        <a:lstStyle/>
        <a:p>
          <a:endParaRPr lang="en-US"/>
        </a:p>
      </dgm:t>
    </dgm:pt>
    <dgm:pt modelId="{FFB41FDF-7485-4A1E-BBE7-07BBFD20F79D}" type="pres">
      <dgm:prSet presAssocID="{FDD3B7A0-873C-4721-9608-4A67AF0C82F4}" presName="childTextHidden" presStyleLbl="bgAccFollowNode1" presStyleIdx="2" presStyleCnt="5"/>
      <dgm:spPr/>
      <dgm:t>
        <a:bodyPr/>
        <a:lstStyle/>
        <a:p>
          <a:endParaRPr lang="en-US"/>
        </a:p>
      </dgm:t>
    </dgm:pt>
    <dgm:pt modelId="{2AB31AAC-B56A-4D8E-83FF-12FFBCC5653E}" type="pres">
      <dgm:prSet presAssocID="{FDD3B7A0-873C-4721-9608-4A67AF0C82F4}" presName="parentText" presStyleLbl="node1" presStyleIdx="2" presStyleCnt="5" custScaleX="101181" custScaleY="94687" custLinFactNeighborX="-42895" custLinFactNeighborY="5972">
        <dgm:presLayoutVars>
          <dgm:chMax val="1"/>
          <dgm:bulletEnabled val="1"/>
        </dgm:presLayoutVars>
      </dgm:prSet>
      <dgm:spPr/>
      <dgm:t>
        <a:bodyPr/>
        <a:lstStyle/>
        <a:p>
          <a:endParaRPr lang="en-US"/>
        </a:p>
      </dgm:t>
    </dgm:pt>
    <dgm:pt modelId="{C8F1B185-D201-4721-9E57-DC90C6F4F049}" type="pres">
      <dgm:prSet presAssocID="{FDD3B7A0-873C-4721-9608-4A67AF0C82F4}" presName="aSpace" presStyleCnt="0"/>
      <dgm:spPr/>
      <dgm:t>
        <a:bodyPr/>
        <a:lstStyle/>
        <a:p>
          <a:endParaRPr lang="en-GB"/>
        </a:p>
      </dgm:t>
    </dgm:pt>
    <dgm:pt modelId="{96698232-D3A6-42EE-A488-528BC9253DEC}" type="pres">
      <dgm:prSet presAssocID="{4BE7AA5C-8CDE-452A-A8C2-AB51A54C02DD}" presName="compNode" presStyleCnt="0"/>
      <dgm:spPr/>
      <dgm:t>
        <a:bodyPr/>
        <a:lstStyle/>
        <a:p>
          <a:endParaRPr lang="en-GB"/>
        </a:p>
      </dgm:t>
    </dgm:pt>
    <dgm:pt modelId="{A93254C6-0A25-40E6-83BA-78B0F1B33881}" type="pres">
      <dgm:prSet presAssocID="{4BE7AA5C-8CDE-452A-A8C2-AB51A54C02DD}" presName="noGeometry" presStyleCnt="0"/>
      <dgm:spPr/>
      <dgm:t>
        <a:bodyPr/>
        <a:lstStyle/>
        <a:p>
          <a:endParaRPr lang="en-GB"/>
        </a:p>
      </dgm:t>
    </dgm:pt>
    <dgm:pt modelId="{6E5C1A8B-0D25-45DA-B353-BA2A4AF18FBB}" type="pres">
      <dgm:prSet presAssocID="{4BE7AA5C-8CDE-452A-A8C2-AB51A54C02DD}" presName="childTextVisible" presStyleLbl="bgAccFollowNode1" presStyleIdx="3" presStyleCnt="5" custScaleX="167945" custScaleY="95723" custLinFactNeighborX="1681" custLinFactNeighborY="587">
        <dgm:presLayoutVars>
          <dgm:bulletEnabled val="1"/>
        </dgm:presLayoutVars>
      </dgm:prSet>
      <dgm:spPr/>
      <dgm:t>
        <a:bodyPr/>
        <a:lstStyle/>
        <a:p>
          <a:endParaRPr lang="en-US"/>
        </a:p>
      </dgm:t>
    </dgm:pt>
    <dgm:pt modelId="{1B634427-6951-44BE-87FC-4840463812FA}" type="pres">
      <dgm:prSet presAssocID="{4BE7AA5C-8CDE-452A-A8C2-AB51A54C02DD}" presName="childTextHidden" presStyleLbl="bgAccFollowNode1" presStyleIdx="3" presStyleCnt="5"/>
      <dgm:spPr/>
      <dgm:t>
        <a:bodyPr/>
        <a:lstStyle/>
        <a:p>
          <a:endParaRPr lang="en-US"/>
        </a:p>
      </dgm:t>
    </dgm:pt>
    <dgm:pt modelId="{D4EC450F-4E9F-4095-A815-9C16BEA7243F}" type="pres">
      <dgm:prSet presAssocID="{4BE7AA5C-8CDE-452A-A8C2-AB51A54C02DD}" presName="parentText" presStyleLbl="node1" presStyleIdx="3" presStyleCnt="5" custLinFactNeighborX="-46543" custLinFactNeighborY="-1418">
        <dgm:presLayoutVars>
          <dgm:chMax val="1"/>
          <dgm:bulletEnabled val="1"/>
        </dgm:presLayoutVars>
      </dgm:prSet>
      <dgm:spPr/>
      <dgm:t>
        <a:bodyPr/>
        <a:lstStyle/>
        <a:p>
          <a:endParaRPr lang="en-US"/>
        </a:p>
      </dgm:t>
    </dgm:pt>
    <dgm:pt modelId="{27B1D4C7-89AE-4EBF-9608-AC699224C125}" type="pres">
      <dgm:prSet presAssocID="{4BE7AA5C-8CDE-452A-A8C2-AB51A54C02DD}" presName="aSpace" presStyleCnt="0"/>
      <dgm:spPr/>
      <dgm:t>
        <a:bodyPr/>
        <a:lstStyle/>
        <a:p>
          <a:endParaRPr lang="en-GB"/>
        </a:p>
      </dgm:t>
    </dgm:pt>
    <dgm:pt modelId="{57C5B7FD-B685-4A44-A54E-AA29AFBEE745}" type="pres">
      <dgm:prSet presAssocID="{EE58F9DB-E9D2-4699-BB4C-D6475A2D91BE}" presName="compNode" presStyleCnt="0"/>
      <dgm:spPr/>
      <dgm:t>
        <a:bodyPr/>
        <a:lstStyle/>
        <a:p>
          <a:endParaRPr lang="en-GB"/>
        </a:p>
      </dgm:t>
    </dgm:pt>
    <dgm:pt modelId="{AC435A4F-25C2-477E-9A79-834097697591}" type="pres">
      <dgm:prSet presAssocID="{EE58F9DB-E9D2-4699-BB4C-D6475A2D91BE}" presName="noGeometry" presStyleCnt="0"/>
      <dgm:spPr/>
      <dgm:t>
        <a:bodyPr/>
        <a:lstStyle/>
        <a:p>
          <a:endParaRPr lang="en-GB"/>
        </a:p>
      </dgm:t>
    </dgm:pt>
    <dgm:pt modelId="{09632BA1-4950-4C92-AB49-CB67331A67D3}" type="pres">
      <dgm:prSet presAssocID="{EE58F9DB-E9D2-4699-BB4C-D6475A2D91BE}" presName="childTextVisible" presStyleLbl="bgAccFollowNode1" presStyleIdx="4" presStyleCnt="5" custAng="5400000" custScaleX="162993" custLinFactNeighborX="-55560" custLinFactNeighborY="81400">
        <dgm:presLayoutVars>
          <dgm:bulletEnabled val="1"/>
        </dgm:presLayoutVars>
      </dgm:prSet>
      <dgm:spPr/>
      <dgm:t>
        <a:bodyPr/>
        <a:lstStyle/>
        <a:p>
          <a:endParaRPr lang="en-US"/>
        </a:p>
      </dgm:t>
    </dgm:pt>
    <dgm:pt modelId="{6AA3984A-F380-4CFD-8562-3B711739BDBF}" type="pres">
      <dgm:prSet presAssocID="{EE58F9DB-E9D2-4699-BB4C-D6475A2D91BE}" presName="childTextHidden" presStyleLbl="bgAccFollowNode1" presStyleIdx="4" presStyleCnt="5"/>
      <dgm:spPr/>
      <dgm:t>
        <a:bodyPr/>
        <a:lstStyle/>
        <a:p>
          <a:endParaRPr lang="en-US"/>
        </a:p>
      </dgm:t>
    </dgm:pt>
    <dgm:pt modelId="{BF21DF8C-4FDA-4F75-BB59-BFDFE09E6BC7}" type="pres">
      <dgm:prSet presAssocID="{EE58F9DB-E9D2-4699-BB4C-D6475A2D91BE}" presName="parentText" presStyleLbl="node1" presStyleIdx="4" presStyleCnt="5" custLinFactNeighborX="-17504" custLinFactNeighborY="-43085">
        <dgm:presLayoutVars>
          <dgm:chMax val="1"/>
          <dgm:bulletEnabled val="1"/>
        </dgm:presLayoutVars>
      </dgm:prSet>
      <dgm:spPr/>
      <dgm:t>
        <a:bodyPr/>
        <a:lstStyle/>
        <a:p>
          <a:endParaRPr lang="en-US"/>
        </a:p>
      </dgm:t>
    </dgm:pt>
  </dgm:ptLst>
  <dgm:cxnLst>
    <dgm:cxn modelId="{744F2EEE-9F59-4855-B7D5-FDD739BC95A0}" type="presOf" srcId="{D38CBBE6-6D08-4A52-8E33-20D48596FF58}" destId="{DF950E57-3B93-4017-826C-2B8A59AF17A8}" srcOrd="1" destOrd="0" presId="urn:microsoft.com/office/officeart/2005/8/layout/hProcess6"/>
    <dgm:cxn modelId="{9FE98BE8-B64E-49DA-B8B7-23E25D840B11}" type="presOf" srcId="{F9A0516E-A4EC-4318-9880-1DDB8CD2EB1C}" destId="{FCE03507-3F96-4271-BFD4-96628BD5778F}" srcOrd="0" destOrd="0" presId="urn:microsoft.com/office/officeart/2005/8/layout/hProcess6"/>
    <dgm:cxn modelId="{1EBD78FA-D9F7-453F-B298-E8386E0C3D3B}" type="presOf" srcId="{E63719A0-0E68-4723-8CF8-1F439A803EA7}" destId="{6AA3984A-F380-4CFD-8562-3B711739BDBF}" srcOrd="1" destOrd="0" presId="urn:microsoft.com/office/officeart/2005/8/layout/hProcess6"/>
    <dgm:cxn modelId="{9C138824-E259-4943-A345-484A78DFB654}" type="presOf" srcId="{F9A0516E-A4EC-4318-9880-1DDB8CD2EB1C}" destId="{D25B4A6E-01DB-44E9-B2E9-D92E1FA25251}" srcOrd="1" destOrd="0" presId="urn:microsoft.com/office/officeart/2005/8/layout/hProcess6"/>
    <dgm:cxn modelId="{0C127762-0B85-4C4F-940E-EB491BDDFD7B}" type="presOf" srcId="{52E2D7F5-2909-44B1-AF8D-ADA469AE2B4E}" destId="{1B634427-6951-44BE-87FC-4840463812FA}" srcOrd="1" destOrd="0" presId="urn:microsoft.com/office/officeart/2005/8/layout/hProcess6"/>
    <dgm:cxn modelId="{1A2334A6-F978-4443-8E21-B6A23FD0F3F7}" srcId="{FDD3B7A0-873C-4721-9608-4A67AF0C82F4}" destId="{EB3F9998-A6EF-46C2-9ECD-89CB4099871C}" srcOrd="0" destOrd="0" parTransId="{884D4278-3D75-4A2F-B25F-E282B0F2C821}" sibTransId="{EF1C6DD7-A20D-435C-9942-056174E7C8D9}"/>
    <dgm:cxn modelId="{9110C3D4-4276-4C5E-B48D-059D29E73279}" type="presOf" srcId="{EE58F9DB-E9D2-4699-BB4C-D6475A2D91BE}" destId="{BF21DF8C-4FDA-4F75-BB59-BFDFE09E6BC7}" srcOrd="0" destOrd="0" presId="urn:microsoft.com/office/officeart/2005/8/layout/hProcess6"/>
    <dgm:cxn modelId="{8F0C0046-1241-4DD9-BC58-86583A08566E}" srcId="{FD724E36-6F07-4B46-9667-369060BA1B21}" destId="{FDD3B7A0-873C-4721-9608-4A67AF0C82F4}" srcOrd="2" destOrd="0" parTransId="{F3000D3F-1366-4571-ADF6-EEDD2CCB3FD7}" sibTransId="{1E8A0E91-E46A-4495-8686-613D8D303460}"/>
    <dgm:cxn modelId="{CE3EEAD2-AB26-47F5-B7C5-5E46DA5E47E2}" type="presOf" srcId="{EB3F9998-A6EF-46C2-9ECD-89CB4099871C}" destId="{FFB41FDF-7485-4A1E-BBE7-07BBFD20F79D}" srcOrd="1" destOrd="0" presId="urn:microsoft.com/office/officeart/2005/8/layout/hProcess6"/>
    <dgm:cxn modelId="{F8F5A6B8-2AC8-4C09-A669-7566FA0CDEC4}" type="presOf" srcId="{4BE7AA5C-8CDE-452A-A8C2-AB51A54C02DD}" destId="{D4EC450F-4E9F-4095-A815-9C16BEA7243F}" srcOrd="0" destOrd="0" presId="urn:microsoft.com/office/officeart/2005/8/layout/hProcess6"/>
    <dgm:cxn modelId="{DE0F4405-B83D-4734-8E9A-5810D23D9D63}" type="presOf" srcId="{D38CBBE6-6D08-4A52-8E33-20D48596FF58}" destId="{09F5DBCE-716F-47F8-AD9B-15AC0C725E7A}" srcOrd="0" destOrd="0" presId="urn:microsoft.com/office/officeart/2005/8/layout/hProcess6"/>
    <dgm:cxn modelId="{4CE15E0D-13FB-4D11-B646-F6EE44B0373D}" type="presOf" srcId="{FDD3B7A0-873C-4721-9608-4A67AF0C82F4}" destId="{2AB31AAC-B56A-4D8E-83FF-12FFBCC5653E}" srcOrd="0" destOrd="0" presId="urn:microsoft.com/office/officeart/2005/8/layout/hProcess6"/>
    <dgm:cxn modelId="{313462DF-8D4B-45B7-A5CC-48CE0878A5B7}" srcId="{FD724E36-6F07-4B46-9667-369060BA1B21}" destId="{EE58F9DB-E9D2-4699-BB4C-D6475A2D91BE}" srcOrd="4" destOrd="0" parTransId="{68A116AE-C51A-4E1E-A502-28237FBF7772}" sibTransId="{DE91A542-3F04-472A-9A91-A8518B207B6C}"/>
    <dgm:cxn modelId="{26D92A9D-5FE3-416F-A4D7-81C5B230769F}" srcId="{6076F51C-FEC5-4CC3-BD3E-4B127A03B2D4}" destId="{F9A0516E-A4EC-4318-9880-1DDB8CD2EB1C}" srcOrd="0" destOrd="0" parTransId="{CBB29BB9-436F-4939-A637-FA15A4670586}" sibTransId="{016FABD2-E63A-4E67-B6A3-BA2D43E5D430}"/>
    <dgm:cxn modelId="{2313D0D1-8C36-42C3-A155-C5D1B997677B}" srcId="{FD724E36-6F07-4B46-9667-369060BA1B21}" destId="{6076F51C-FEC5-4CC3-BD3E-4B127A03B2D4}" srcOrd="0" destOrd="0" parTransId="{4B2D9A98-E652-4C31-9DDC-9AE56D41D1DA}" sibTransId="{5E3D44BC-07AB-4F75-949D-ECBE44D2588D}"/>
    <dgm:cxn modelId="{4405DEF6-2833-401D-9B2E-ED9C5AC53292}" type="presOf" srcId="{FD724E36-6F07-4B46-9667-369060BA1B21}" destId="{69FDD447-EBE8-40E4-B560-747A038138AA}" srcOrd="0" destOrd="0" presId="urn:microsoft.com/office/officeart/2005/8/layout/hProcess6"/>
    <dgm:cxn modelId="{CFE837C6-E7F7-4A35-8C7E-B250F71F015A}" srcId="{EE58F9DB-E9D2-4699-BB4C-D6475A2D91BE}" destId="{E63719A0-0E68-4723-8CF8-1F439A803EA7}" srcOrd="0" destOrd="0" parTransId="{61DFDD8B-51B5-420A-824D-3C2A1850029F}" sibTransId="{EFBBAFC7-FF6C-463E-93DE-12A8949E3A18}"/>
    <dgm:cxn modelId="{9505D0AC-1784-4741-B528-1C8BD33B2E99}" srcId="{33FCE3A7-0753-4C8A-91A7-6E8E5AC7AF1D}" destId="{D38CBBE6-6D08-4A52-8E33-20D48596FF58}" srcOrd="0" destOrd="0" parTransId="{D931661E-9290-455B-A89C-828FB38F54B7}" sibTransId="{4D66D530-2311-4760-A158-9FB9B4F5F2EA}"/>
    <dgm:cxn modelId="{DBDC86E4-683A-4110-9D6F-55E5C2FB2F71}" srcId="{FD724E36-6F07-4B46-9667-369060BA1B21}" destId="{4BE7AA5C-8CDE-452A-A8C2-AB51A54C02DD}" srcOrd="3" destOrd="0" parTransId="{AFE05E8C-3263-4ABD-A630-E8FB1097AA58}" sibTransId="{396992BB-4F63-4727-A76A-EC17D669C6C8}"/>
    <dgm:cxn modelId="{1C1F3C9C-D1DB-4414-9FC4-EE6C2572470C}" srcId="{4BE7AA5C-8CDE-452A-A8C2-AB51A54C02DD}" destId="{52E2D7F5-2909-44B1-AF8D-ADA469AE2B4E}" srcOrd="0" destOrd="0" parTransId="{B3D5A6D1-1905-4260-B62F-05F27411AE43}" sibTransId="{2DDD1FC6-3CAB-4E1D-9389-070A89C966EE}"/>
    <dgm:cxn modelId="{4C04202B-A725-4D4C-850D-A0D2B9861B9C}" type="presOf" srcId="{E63719A0-0E68-4723-8CF8-1F439A803EA7}" destId="{09632BA1-4950-4C92-AB49-CB67331A67D3}" srcOrd="0" destOrd="0" presId="urn:microsoft.com/office/officeart/2005/8/layout/hProcess6"/>
    <dgm:cxn modelId="{528BFCCA-1CF5-438E-BA25-F48B4947F8F0}" type="presOf" srcId="{EB3F9998-A6EF-46C2-9ECD-89CB4099871C}" destId="{BA77F25C-F7A8-4697-8ED9-1B8C21B7DC30}" srcOrd="0" destOrd="0" presId="urn:microsoft.com/office/officeart/2005/8/layout/hProcess6"/>
    <dgm:cxn modelId="{E194F4FD-DE8E-4989-8F5B-B2DB1B23E41B}" srcId="{FD724E36-6F07-4B46-9667-369060BA1B21}" destId="{33FCE3A7-0753-4C8A-91A7-6E8E5AC7AF1D}" srcOrd="1" destOrd="0" parTransId="{E228F8D4-FF44-4BAE-A822-5361332BBABA}" sibTransId="{26222C5F-8FA4-4A99-806E-08E1DC7918E7}"/>
    <dgm:cxn modelId="{0808A361-11CC-486B-8DC3-343AAA5B2264}" type="presOf" srcId="{52E2D7F5-2909-44B1-AF8D-ADA469AE2B4E}" destId="{6E5C1A8B-0D25-45DA-B353-BA2A4AF18FBB}" srcOrd="0" destOrd="0" presId="urn:microsoft.com/office/officeart/2005/8/layout/hProcess6"/>
    <dgm:cxn modelId="{F7EA7B10-A5A9-489B-B0FC-4B2DAAB21822}" type="presOf" srcId="{6076F51C-FEC5-4CC3-BD3E-4B127A03B2D4}" destId="{03371F95-6E8C-43E0-9BDE-1FDDD23A7D15}" srcOrd="0" destOrd="0" presId="urn:microsoft.com/office/officeart/2005/8/layout/hProcess6"/>
    <dgm:cxn modelId="{2342E155-B50A-4DAD-A259-B0CE2E2A530C}" type="presOf" srcId="{33FCE3A7-0753-4C8A-91A7-6E8E5AC7AF1D}" destId="{99702BFB-BAF5-47FE-81D6-AC5937F43046}" srcOrd="0" destOrd="0" presId="urn:microsoft.com/office/officeart/2005/8/layout/hProcess6"/>
    <dgm:cxn modelId="{A6382003-EE56-4FB0-BC41-E356DBAE889E}" type="presParOf" srcId="{69FDD447-EBE8-40E4-B560-747A038138AA}" destId="{735EF567-38B2-4BA6-BC7D-552B5983F7F5}" srcOrd="0" destOrd="0" presId="urn:microsoft.com/office/officeart/2005/8/layout/hProcess6"/>
    <dgm:cxn modelId="{864D0BDD-7068-42A4-A9E7-CDBD087C6EE9}" type="presParOf" srcId="{735EF567-38B2-4BA6-BC7D-552B5983F7F5}" destId="{4C3DDF2A-A2DE-494A-8AEF-605B5897DD87}" srcOrd="0" destOrd="0" presId="urn:microsoft.com/office/officeart/2005/8/layout/hProcess6"/>
    <dgm:cxn modelId="{D26B6B0A-502B-43C7-A386-BB97DE6968EF}" type="presParOf" srcId="{735EF567-38B2-4BA6-BC7D-552B5983F7F5}" destId="{FCE03507-3F96-4271-BFD4-96628BD5778F}" srcOrd="1" destOrd="0" presId="urn:microsoft.com/office/officeart/2005/8/layout/hProcess6"/>
    <dgm:cxn modelId="{CA1E42F4-A82C-416A-8C4B-13248462895A}" type="presParOf" srcId="{735EF567-38B2-4BA6-BC7D-552B5983F7F5}" destId="{D25B4A6E-01DB-44E9-B2E9-D92E1FA25251}" srcOrd="2" destOrd="0" presId="urn:microsoft.com/office/officeart/2005/8/layout/hProcess6"/>
    <dgm:cxn modelId="{CBD0CB6B-66CC-4B69-BE0C-87839A6DD16C}" type="presParOf" srcId="{735EF567-38B2-4BA6-BC7D-552B5983F7F5}" destId="{03371F95-6E8C-43E0-9BDE-1FDDD23A7D15}" srcOrd="3" destOrd="0" presId="urn:microsoft.com/office/officeart/2005/8/layout/hProcess6"/>
    <dgm:cxn modelId="{D4BD1B63-8A13-4402-970D-378070313708}" type="presParOf" srcId="{69FDD447-EBE8-40E4-B560-747A038138AA}" destId="{E9484B16-2C7D-4BA7-B47C-D966C010B89E}" srcOrd="1" destOrd="0" presId="urn:microsoft.com/office/officeart/2005/8/layout/hProcess6"/>
    <dgm:cxn modelId="{2735C786-4632-47B2-BDB4-FC7BE3D8C6C0}" type="presParOf" srcId="{69FDD447-EBE8-40E4-B560-747A038138AA}" destId="{BB4530D3-9DB3-42EB-8CBC-8E5F2ECA43A0}" srcOrd="2" destOrd="0" presId="urn:microsoft.com/office/officeart/2005/8/layout/hProcess6"/>
    <dgm:cxn modelId="{B6064D41-FC75-4281-9B2B-860BFD25A7A4}" type="presParOf" srcId="{BB4530D3-9DB3-42EB-8CBC-8E5F2ECA43A0}" destId="{061FE983-6C3A-4ED6-9E1E-2161774003F4}" srcOrd="0" destOrd="0" presId="urn:microsoft.com/office/officeart/2005/8/layout/hProcess6"/>
    <dgm:cxn modelId="{D9DE4829-CA8D-4308-96E0-DA0D1988AF42}" type="presParOf" srcId="{BB4530D3-9DB3-42EB-8CBC-8E5F2ECA43A0}" destId="{09F5DBCE-716F-47F8-AD9B-15AC0C725E7A}" srcOrd="1" destOrd="0" presId="urn:microsoft.com/office/officeart/2005/8/layout/hProcess6"/>
    <dgm:cxn modelId="{2D480DE4-4A48-4753-B37B-014B2145F0E6}" type="presParOf" srcId="{BB4530D3-9DB3-42EB-8CBC-8E5F2ECA43A0}" destId="{DF950E57-3B93-4017-826C-2B8A59AF17A8}" srcOrd="2" destOrd="0" presId="urn:microsoft.com/office/officeart/2005/8/layout/hProcess6"/>
    <dgm:cxn modelId="{B5AFDE08-B040-4677-BB8E-6481BA9C04AF}" type="presParOf" srcId="{BB4530D3-9DB3-42EB-8CBC-8E5F2ECA43A0}" destId="{99702BFB-BAF5-47FE-81D6-AC5937F43046}" srcOrd="3" destOrd="0" presId="urn:microsoft.com/office/officeart/2005/8/layout/hProcess6"/>
    <dgm:cxn modelId="{2F273292-6DE9-4557-95AD-5CEF51CDE335}" type="presParOf" srcId="{69FDD447-EBE8-40E4-B560-747A038138AA}" destId="{2596731D-383C-4628-B4D0-03C9F9383B09}" srcOrd="3" destOrd="0" presId="urn:microsoft.com/office/officeart/2005/8/layout/hProcess6"/>
    <dgm:cxn modelId="{B6B5946C-A4BD-4AFC-8F38-70A01B4828B7}" type="presParOf" srcId="{69FDD447-EBE8-40E4-B560-747A038138AA}" destId="{75F94CF8-FB53-4762-AB24-CB93A32FDEB5}" srcOrd="4" destOrd="0" presId="urn:microsoft.com/office/officeart/2005/8/layout/hProcess6"/>
    <dgm:cxn modelId="{7B258B6B-3D1C-4092-AA0C-A2884228F249}" type="presParOf" srcId="{75F94CF8-FB53-4762-AB24-CB93A32FDEB5}" destId="{E1D0AFE4-6584-47FB-A855-9F1849B75640}" srcOrd="0" destOrd="0" presId="urn:microsoft.com/office/officeart/2005/8/layout/hProcess6"/>
    <dgm:cxn modelId="{A6838EEA-47B3-4835-8A2E-D36DBCA41E4B}" type="presParOf" srcId="{75F94CF8-FB53-4762-AB24-CB93A32FDEB5}" destId="{BA77F25C-F7A8-4697-8ED9-1B8C21B7DC30}" srcOrd="1" destOrd="0" presId="urn:microsoft.com/office/officeart/2005/8/layout/hProcess6"/>
    <dgm:cxn modelId="{8A6C1DF2-FFAE-447F-AC46-21E9C927CF91}" type="presParOf" srcId="{75F94CF8-FB53-4762-AB24-CB93A32FDEB5}" destId="{FFB41FDF-7485-4A1E-BBE7-07BBFD20F79D}" srcOrd="2" destOrd="0" presId="urn:microsoft.com/office/officeart/2005/8/layout/hProcess6"/>
    <dgm:cxn modelId="{C6C57315-F6BA-48CB-92F1-422F4301123D}" type="presParOf" srcId="{75F94CF8-FB53-4762-AB24-CB93A32FDEB5}" destId="{2AB31AAC-B56A-4D8E-83FF-12FFBCC5653E}" srcOrd="3" destOrd="0" presId="urn:microsoft.com/office/officeart/2005/8/layout/hProcess6"/>
    <dgm:cxn modelId="{B8680FC7-3DDA-45FC-A2E7-6F586D07DA36}" type="presParOf" srcId="{69FDD447-EBE8-40E4-B560-747A038138AA}" destId="{C8F1B185-D201-4721-9E57-DC90C6F4F049}" srcOrd="5" destOrd="0" presId="urn:microsoft.com/office/officeart/2005/8/layout/hProcess6"/>
    <dgm:cxn modelId="{8E130B56-2847-4E8E-B45C-ED8779015A88}" type="presParOf" srcId="{69FDD447-EBE8-40E4-B560-747A038138AA}" destId="{96698232-D3A6-42EE-A488-528BC9253DEC}" srcOrd="6" destOrd="0" presId="urn:microsoft.com/office/officeart/2005/8/layout/hProcess6"/>
    <dgm:cxn modelId="{FFE7A1F1-54FF-46EF-B261-5737A6730CF7}" type="presParOf" srcId="{96698232-D3A6-42EE-A488-528BC9253DEC}" destId="{A93254C6-0A25-40E6-83BA-78B0F1B33881}" srcOrd="0" destOrd="0" presId="urn:microsoft.com/office/officeart/2005/8/layout/hProcess6"/>
    <dgm:cxn modelId="{674F0D46-86B1-46DB-B0C1-673699F0A41A}" type="presParOf" srcId="{96698232-D3A6-42EE-A488-528BC9253DEC}" destId="{6E5C1A8B-0D25-45DA-B353-BA2A4AF18FBB}" srcOrd="1" destOrd="0" presId="urn:microsoft.com/office/officeart/2005/8/layout/hProcess6"/>
    <dgm:cxn modelId="{357D9953-15F7-4D2A-97BA-C848728E77E2}" type="presParOf" srcId="{96698232-D3A6-42EE-A488-528BC9253DEC}" destId="{1B634427-6951-44BE-87FC-4840463812FA}" srcOrd="2" destOrd="0" presId="urn:microsoft.com/office/officeart/2005/8/layout/hProcess6"/>
    <dgm:cxn modelId="{1DB1CBE1-1AE9-4FDB-8AC0-A7D42A68257F}" type="presParOf" srcId="{96698232-D3A6-42EE-A488-528BC9253DEC}" destId="{D4EC450F-4E9F-4095-A815-9C16BEA7243F}" srcOrd="3" destOrd="0" presId="urn:microsoft.com/office/officeart/2005/8/layout/hProcess6"/>
    <dgm:cxn modelId="{7D2D8EED-3816-4AC0-8752-A424094AAEEA}" type="presParOf" srcId="{69FDD447-EBE8-40E4-B560-747A038138AA}" destId="{27B1D4C7-89AE-4EBF-9608-AC699224C125}" srcOrd="7" destOrd="0" presId="urn:microsoft.com/office/officeart/2005/8/layout/hProcess6"/>
    <dgm:cxn modelId="{05A6B279-76C2-4206-8C25-09746A681C7E}" type="presParOf" srcId="{69FDD447-EBE8-40E4-B560-747A038138AA}" destId="{57C5B7FD-B685-4A44-A54E-AA29AFBEE745}" srcOrd="8" destOrd="0" presId="urn:microsoft.com/office/officeart/2005/8/layout/hProcess6"/>
    <dgm:cxn modelId="{DF3DE01E-C9ED-4E74-A16D-3425C44E25CC}" type="presParOf" srcId="{57C5B7FD-B685-4A44-A54E-AA29AFBEE745}" destId="{AC435A4F-25C2-477E-9A79-834097697591}" srcOrd="0" destOrd="0" presId="urn:microsoft.com/office/officeart/2005/8/layout/hProcess6"/>
    <dgm:cxn modelId="{505D585A-F25A-445E-8A33-AD26C73D1C1A}" type="presParOf" srcId="{57C5B7FD-B685-4A44-A54E-AA29AFBEE745}" destId="{09632BA1-4950-4C92-AB49-CB67331A67D3}" srcOrd="1" destOrd="0" presId="urn:microsoft.com/office/officeart/2005/8/layout/hProcess6"/>
    <dgm:cxn modelId="{12049BB8-663F-4A0A-BC71-1559EC9BEE1A}" type="presParOf" srcId="{57C5B7FD-B685-4A44-A54E-AA29AFBEE745}" destId="{6AA3984A-F380-4CFD-8562-3B711739BDBF}" srcOrd="2" destOrd="0" presId="urn:microsoft.com/office/officeart/2005/8/layout/hProcess6"/>
    <dgm:cxn modelId="{7545B732-06BB-4108-9847-C0D07AC9DD71}" type="presParOf" srcId="{57C5B7FD-B685-4A44-A54E-AA29AFBEE745}" destId="{BF21DF8C-4FDA-4F75-BB59-BFDFE09E6BC7}" srcOrd="3" destOrd="0" presId="urn:microsoft.com/office/officeart/2005/8/layout/hProcess6"/>
  </dgm:cxnLst>
  <dgm:bg/>
  <dgm:whole/>
  <dgm:extLst>
    <a:ext uri="http://schemas.microsoft.com/office/drawing/2008/diagram">
      <dsp:dataModelExt xmlns="" xmlns:dsp="http://schemas.microsoft.com/office/drawing/2008/diagram" relId="rId24"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4D95110-99B3-4EC0-8AF0-9D93CC4C9C66}" type="doc">
      <dgm:prSet loTypeId="urn:microsoft.com/office/officeart/2005/8/layout/hList1" loCatId="list" qsTypeId="urn:microsoft.com/office/officeart/2005/8/quickstyle/3d9" qsCatId="3D" csTypeId="urn:microsoft.com/office/officeart/2005/8/colors/accent1_2" csCatId="accent1" phldr="1"/>
      <dgm:spPr/>
      <dgm:t>
        <a:bodyPr/>
        <a:lstStyle/>
        <a:p>
          <a:endParaRPr lang="en-US"/>
        </a:p>
      </dgm:t>
    </dgm:pt>
    <dgm:pt modelId="{E04243DD-BD65-4DAC-984F-888E6E5B9C5A}">
      <dgm:prSet phldrT="[Text]" custT="1"/>
      <dgm:spPr/>
      <dgm:t>
        <a:bodyPr/>
        <a:lstStyle/>
        <a:p>
          <a:r>
            <a:rPr lang="en-US" sz="2000" dirty="0">
              <a:solidFill>
                <a:schemeClr val="bg1"/>
              </a:solidFill>
            </a:rPr>
            <a:t>Quantitative </a:t>
          </a:r>
          <a:r>
            <a:rPr lang="en-US" sz="2000" b="0" dirty="0">
              <a:solidFill>
                <a:schemeClr val="bg1"/>
              </a:solidFill>
            </a:rPr>
            <a:t>Methods</a:t>
          </a:r>
        </a:p>
      </dgm:t>
    </dgm:pt>
    <dgm:pt modelId="{8C71AEF1-01FF-4D0A-8F60-8F08D64C49F8}" type="parTrans" cxnId="{5862D6E5-C19E-4E6E-9C42-6F138B2D3D17}">
      <dgm:prSet/>
      <dgm:spPr/>
      <dgm:t>
        <a:bodyPr/>
        <a:lstStyle/>
        <a:p>
          <a:endParaRPr lang="en-US"/>
        </a:p>
      </dgm:t>
    </dgm:pt>
    <dgm:pt modelId="{449ECF07-0572-4CBA-8948-2BDB1831064F}" type="sibTrans" cxnId="{5862D6E5-C19E-4E6E-9C42-6F138B2D3D17}">
      <dgm:prSet/>
      <dgm:spPr/>
      <dgm:t>
        <a:bodyPr/>
        <a:lstStyle/>
        <a:p>
          <a:endParaRPr lang="en-US"/>
        </a:p>
      </dgm:t>
    </dgm:pt>
    <dgm:pt modelId="{05E90415-94A2-4F22-BD1F-934F54898A90}">
      <dgm:prSet phldrT="[Text]" custT="1"/>
      <dgm:spPr/>
      <dgm:t>
        <a:bodyPr/>
        <a:lstStyle/>
        <a:p>
          <a:r>
            <a:rPr lang="en-US" sz="1400" dirty="0"/>
            <a:t>Using </a:t>
          </a:r>
          <a:r>
            <a:rPr lang="en-US" sz="1400" dirty="0" err="1"/>
            <a:t>Freedomhouse</a:t>
          </a:r>
          <a:r>
            <a:rPr lang="en-US" sz="1400" dirty="0"/>
            <a:t> and Polity IV data</a:t>
          </a:r>
        </a:p>
      </dgm:t>
    </dgm:pt>
    <dgm:pt modelId="{D4E6DABD-767D-4268-AEA6-7D6F82283A2B}" type="parTrans" cxnId="{4BB16F09-C92F-4834-B0B3-2FE11540533C}">
      <dgm:prSet/>
      <dgm:spPr/>
      <dgm:t>
        <a:bodyPr/>
        <a:lstStyle/>
        <a:p>
          <a:endParaRPr lang="en-US"/>
        </a:p>
      </dgm:t>
    </dgm:pt>
    <dgm:pt modelId="{A21BC248-201A-4F42-8B54-79E4C7AED880}" type="sibTrans" cxnId="{4BB16F09-C92F-4834-B0B3-2FE11540533C}">
      <dgm:prSet/>
      <dgm:spPr/>
      <dgm:t>
        <a:bodyPr/>
        <a:lstStyle/>
        <a:p>
          <a:endParaRPr lang="en-US"/>
        </a:p>
      </dgm:t>
    </dgm:pt>
    <dgm:pt modelId="{7509C811-7D01-4191-9B35-317205471E6F}">
      <dgm:prSet phldrT="[Text]" custT="1"/>
      <dgm:spPr/>
      <dgm:t>
        <a:bodyPr/>
        <a:lstStyle/>
        <a:p>
          <a:r>
            <a:rPr lang="en-US" sz="2000" dirty="0"/>
            <a:t>Qualitative Methods</a:t>
          </a:r>
        </a:p>
      </dgm:t>
    </dgm:pt>
    <dgm:pt modelId="{F986276B-7C10-424B-951F-F9073D45605A}" type="parTrans" cxnId="{2FB4D9FB-6CAF-44B0-8501-79EB8DBFDE40}">
      <dgm:prSet/>
      <dgm:spPr/>
      <dgm:t>
        <a:bodyPr/>
        <a:lstStyle/>
        <a:p>
          <a:endParaRPr lang="en-US"/>
        </a:p>
      </dgm:t>
    </dgm:pt>
    <dgm:pt modelId="{F8D56D36-D06B-40EE-8292-7BD227C0BFF5}" type="sibTrans" cxnId="{2FB4D9FB-6CAF-44B0-8501-79EB8DBFDE40}">
      <dgm:prSet/>
      <dgm:spPr/>
      <dgm:t>
        <a:bodyPr/>
        <a:lstStyle/>
        <a:p>
          <a:endParaRPr lang="en-US"/>
        </a:p>
      </dgm:t>
    </dgm:pt>
    <dgm:pt modelId="{254ACF3B-0120-4294-A2D7-A1524AB9A105}">
      <dgm:prSet phldrT="[Text]"/>
      <dgm:spPr/>
      <dgm:t>
        <a:bodyPr/>
        <a:lstStyle/>
        <a:p>
          <a:r>
            <a:rPr lang="en-US" dirty="0"/>
            <a:t>Documentary analysis and </a:t>
          </a:r>
          <a:r>
            <a:rPr lang="en-US" dirty="0" smtClean="0"/>
            <a:t>literature </a:t>
          </a:r>
          <a:r>
            <a:rPr lang="en-US" dirty="0"/>
            <a:t>review </a:t>
          </a:r>
          <a:r>
            <a:rPr lang="en-US" dirty="0" smtClean="0"/>
            <a:t>(Letters</a:t>
          </a:r>
          <a:r>
            <a:rPr lang="en-US" dirty="0"/>
            <a:t>, </a:t>
          </a:r>
          <a:r>
            <a:rPr lang="en-US" dirty="0" smtClean="0"/>
            <a:t>Diaries</a:t>
          </a:r>
          <a:r>
            <a:rPr lang="en-US" dirty="0"/>
            <a:t>, </a:t>
          </a:r>
          <a:r>
            <a:rPr lang="en-US" dirty="0" smtClean="0"/>
            <a:t>Official Documents</a:t>
          </a:r>
          <a:r>
            <a:rPr lang="en-US" dirty="0"/>
            <a:t>, </a:t>
          </a:r>
          <a:r>
            <a:rPr lang="en-US" dirty="0" smtClean="0"/>
            <a:t>Mass-media outputs, Academic Journals, Information Agencies, Websites)</a:t>
          </a:r>
          <a:endParaRPr lang="en-US" dirty="0"/>
        </a:p>
      </dgm:t>
    </dgm:pt>
    <dgm:pt modelId="{8AB92FE9-E385-4B06-92DF-593AB6910B19}" type="parTrans" cxnId="{AA485942-763C-4157-9B38-03926CB3802A}">
      <dgm:prSet/>
      <dgm:spPr/>
      <dgm:t>
        <a:bodyPr/>
        <a:lstStyle/>
        <a:p>
          <a:endParaRPr lang="en-US"/>
        </a:p>
      </dgm:t>
    </dgm:pt>
    <dgm:pt modelId="{1BDD3DEF-692F-45E9-8F3C-0D77D6A1A1D5}" type="sibTrans" cxnId="{AA485942-763C-4157-9B38-03926CB3802A}">
      <dgm:prSet/>
      <dgm:spPr/>
      <dgm:t>
        <a:bodyPr/>
        <a:lstStyle/>
        <a:p>
          <a:endParaRPr lang="en-US"/>
        </a:p>
      </dgm:t>
    </dgm:pt>
    <dgm:pt modelId="{0B207805-8AA0-46A2-9F92-1747C1287346}">
      <dgm:prSet phldrT="[Text]"/>
      <dgm:spPr/>
      <dgm:t>
        <a:bodyPr/>
        <a:lstStyle/>
        <a:p>
          <a:endParaRPr lang="en-US" dirty="0"/>
        </a:p>
      </dgm:t>
    </dgm:pt>
    <dgm:pt modelId="{3F627BCE-1A44-4815-AA81-EC417DEBE75C}" type="parTrans" cxnId="{E3FD0050-8B90-4A46-9414-5132CC91F48D}">
      <dgm:prSet/>
      <dgm:spPr/>
      <dgm:t>
        <a:bodyPr/>
        <a:lstStyle/>
        <a:p>
          <a:endParaRPr lang="en-US"/>
        </a:p>
      </dgm:t>
    </dgm:pt>
    <dgm:pt modelId="{77724F46-BCA1-4BC0-84B1-237AE5895D81}" type="sibTrans" cxnId="{E3FD0050-8B90-4A46-9414-5132CC91F48D}">
      <dgm:prSet/>
      <dgm:spPr/>
      <dgm:t>
        <a:bodyPr/>
        <a:lstStyle/>
        <a:p>
          <a:endParaRPr lang="en-US"/>
        </a:p>
      </dgm:t>
    </dgm:pt>
    <dgm:pt modelId="{8E2D893B-8BBD-4A40-BAAA-2B219CEF069B}">
      <dgm:prSet phldrT="[Text]"/>
      <dgm:spPr/>
      <dgm:t>
        <a:bodyPr/>
        <a:lstStyle/>
        <a:p>
          <a:r>
            <a:rPr lang="en-US" dirty="0"/>
            <a:t>Unstructured </a:t>
          </a:r>
          <a:r>
            <a:rPr lang="en-US" dirty="0" smtClean="0"/>
            <a:t>Interviews</a:t>
          </a:r>
          <a:endParaRPr lang="en-US" dirty="0"/>
        </a:p>
      </dgm:t>
    </dgm:pt>
    <dgm:pt modelId="{67D4D871-558B-42C1-B2B9-2962B2C9BC90}" type="parTrans" cxnId="{7D966D16-05FD-4F94-BF72-A62616AEDC68}">
      <dgm:prSet/>
      <dgm:spPr/>
      <dgm:t>
        <a:bodyPr/>
        <a:lstStyle/>
        <a:p>
          <a:endParaRPr lang="en-US"/>
        </a:p>
      </dgm:t>
    </dgm:pt>
    <dgm:pt modelId="{C988294F-32A3-4068-AEC9-88A83942B9A8}" type="sibTrans" cxnId="{7D966D16-05FD-4F94-BF72-A62616AEDC68}">
      <dgm:prSet/>
      <dgm:spPr/>
      <dgm:t>
        <a:bodyPr/>
        <a:lstStyle/>
        <a:p>
          <a:endParaRPr lang="en-US"/>
        </a:p>
      </dgm:t>
    </dgm:pt>
    <dgm:pt modelId="{22879A1A-CAD4-41B0-8BE9-8808FDA1EFD8}">
      <dgm:prSet phldrT="[Text]" custT="1"/>
      <dgm:spPr/>
      <dgm:t>
        <a:bodyPr/>
        <a:lstStyle/>
        <a:p>
          <a:r>
            <a:rPr lang="en-US" sz="1400" dirty="0"/>
            <a:t>Game </a:t>
          </a:r>
          <a:r>
            <a:rPr lang="en-US" sz="1400" dirty="0" err="1" smtClean="0"/>
            <a:t>thery</a:t>
          </a:r>
          <a:endParaRPr lang="en-US" sz="1400" dirty="0"/>
        </a:p>
      </dgm:t>
    </dgm:pt>
    <dgm:pt modelId="{0930AF8D-9DB7-4056-A207-0426B0773B05}" type="parTrans" cxnId="{5FD8CCA9-4F88-48CA-857F-7715C9C50D7A}">
      <dgm:prSet/>
      <dgm:spPr/>
      <dgm:t>
        <a:bodyPr/>
        <a:lstStyle/>
        <a:p>
          <a:endParaRPr lang="en-US"/>
        </a:p>
      </dgm:t>
    </dgm:pt>
    <dgm:pt modelId="{C8730F30-23F8-4ACF-BFA9-3CD9FCA59F4A}" type="sibTrans" cxnId="{5FD8CCA9-4F88-48CA-857F-7715C9C50D7A}">
      <dgm:prSet/>
      <dgm:spPr/>
      <dgm:t>
        <a:bodyPr/>
        <a:lstStyle/>
        <a:p>
          <a:endParaRPr lang="en-US"/>
        </a:p>
      </dgm:t>
    </dgm:pt>
    <dgm:pt modelId="{21207651-BCD0-4D90-B003-1B4FE1C23AA1}">
      <dgm:prSet phldrT="[Text]"/>
      <dgm:spPr/>
      <dgm:t>
        <a:bodyPr/>
        <a:lstStyle/>
        <a:p>
          <a:endParaRPr lang="en-US" dirty="0"/>
        </a:p>
      </dgm:t>
    </dgm:pt>
    <dgm:pt modelId="{D57BB0AF-1266-4F16-BBF9-B07D3C45C1E3}" type="parTrans" cxnId="{40C7C110-ABEF-40F3-B1F4-AFA165289349}">
      <dgm:prSet/>
      <dgm:spPr/>
      <dgm:t>
        <a:bodyPr/>
        <a:lstStyle/>
        <a:p>
          <a:endParaRPr lang="en-US"/>
        </a:p>
      </dgm:t>
    </dgm:pt>
    <dgm:pt modelId="{39FB5445-BCC5-4E24-8D62-E83CCD9B8E31}" type="sibTrans" cxnId="{40C7C110-ABEF-40F3-B1F4-AFA165289349}">
      <dgm:prSet/>
      <dgm:spPr/>
      <dgm:t>
        <a:bodyPr/>
        <a:lstStyle/>
        <a:p>
          <a:endParaRPr lang="en-US"/>
        </a:p>
      </dgm:t>
    </dgm:pt>
    <dgm:pt modelId="{E3798CB8-E11C-4A58-B0E4-265C39DAF17E}">
      <dgm:prSet phldrT="[Text]"/>
      <dgm:spPr/>
      <dgm:t>
        <a:bodyPr/>
        <a:lstStyle/>
        <a:p>
          <a:r>
            <a:rPr lang="en-US" dirty="0"/>
            <a:t>Ethnography and Participant Observation</a:t>
          </a:r>
        </a:p>
      </dgm:t>
    </dgm:pt>
    <dgm:pt modelId="{33F9B555-D63A-4CF0-B92C-0394A5BF3878}" type="parTrans" cxnId="{142F53CE-D70C-41DD-9406-FE53647A50B1}">
      <dgm:prSet/>
      <dgm:spPr/>
      <dgm:t>
        <a:bodyPr/>
        <a:lstStyle/>
        <a:p>
          <a:endParaRPr lang="en-US"/>
        </a:p>
      </dgm:t>
    </dgm:pt>
    <dgm:pt modelId="{FBF6C644-983B-4A58-914F-C0896592959E}" type="sibTrans" cxnId="{142F53CE-D70C-41DD-9406-FE53647A50B1}">
      <dgm:prSet/>
      <dgm:spPr/>
      <dgm:t>
        <a:bodyPr/>
        <a:lstStyle/>
        <a:p>
          <a:endParaRPr lang="en-US"/>
        </a:p>
      </dgm:t>
    </dgm:pt>
    <dgm:pt modelId="{E82C09BF-B2CB-4EEB-9A99-7C47C8E7E796}">
      <dgm:prSet phldrT="[Text]"/>
      <dgm:spPr/>
      <dgm:t>
        <a:bodyPr/>
        <a:lstStyle/>
        <a:p>
          <a:r>
            <a:rPr lang="en-US" dirty="0"/>
            <a:t>Case Study</a:t>
          </a:r>
        </a:p>
      </dgm:t>
    </dgm:pt>
    <dgm:pt modelId="{AB896FE7-6398-4BF4-8AB0-8BEEA6BE7CBE}" type="parTrans" cxnId="{7B249DC4-85E0-452A-ADB0-E4DE4546F7F7}">
      <dgm:prSet/>
      <dgm:spPr/>
      <dgm:t>
        <a:bodyPr/>
        <a:lstStyle/>
        <a:p>
          <a:endParaRPr lang="en-US"/>
        </a:p>
      </dgm:t>
    </dgm:pt>
    <dgm:pt modelId="{3CDB06D6-6B4B-4DC6-B8C1-E256768646FF}" type="sibTrans" cxnId="{7B249DC4-85E0-452A-ADB0-E4DE4546F7F7}">
      <dgm:prSet/>
      <dgm:spPr/>
      <dgm:t>
        <a:bodyPr/>
        <a:lstStyle/>
        <a:p>
          <a:endParaRPr lang="en-US"/>
        </a:p>
      </dgm:t>
    </dgm:pt>
    <dgm:pt modelId="{283CB94B-BEFB-4750-8D46-4265FD09DD10}">
      <dgm:prSet phldrT="[Text]"/>
      <dgm:spPr/>
      <dgm:t>
        <a:bodyPr/>
        <a:lstStyle/>
        <a:p>
          <a:endParaRPr lang="en-US" sz="1200" dirty="0"/>
        </a:p>
      </dgm:t>
    </dgm:pt>
    <dgm:pt modelId="{3837321C-1294-4E7A-B36A-5EB35C083E62}" type="parTrans" cxnId="{CFC29E83-09EF-4495-A876-57387549E879}">
      <dgm:prSet/>
      <dgm:spPr/>
      <dgm:t>
        <a:bodyPr/>
        <a:lstStyle/>
        <a:p>
          <a:endParaRPr lang="en-US"/>
        </a:p>
      </dgm:t>
    </dgm:pt>
    <dgm:pt modelId="{A820265A-993D-4EE2-B1D9-D9E90FEFFAC5}" type="sibTrans" cxnId="{CFC29E83-09EF-4495-A876-57387549E879}">
      <dgm:prSet/>
      <dgm:spPr/>
      <dgm:t>
        <a:bodyPr/>
        <a:lstStyle/>
        <a:p>
          <a:endParaRPr lang="en-US"/>
        </a:p>
      </dgm:t>
    </dgm:pt>
    <dgm:pt modelId="{776AB1C0-C4A5-4C9D-9779-1F30C6DC95B8}">
      <dgm:prSet phldrT="[Text]" custT="1"/>
      <dgm:spPr/>
      <dgm:t>
        <a:bodyPr/>
        <a:lstStyle/>
        <a:p>
          <a:r>
            <a:rPr lang="en-US" sz="1400" dirty="0"/>
            <a:t>Statistical Analysis</a:t>
          </a:r>
        </a:p>
      </dgm:t>
    </dgm:pt>
    <dgm:pt modelId="{1A756CAA-6B88-4925-9CC1-A7746393F5F2}" type="parTrans" cxnId="{02EFF4BF-F01A-48E9-B9BB-C6E6275AFDF2}">
      <dgm:prSet/>
      <dgm:spPr/>
      <dgm:t>
        <a:bodyPr/>
        <a:lstStyle/>
        <a:p>
          <a:endParaRPr lang="en-US"/>
        </a:p>
      </dgm:t>
    </dgm:pt>
    <dgm:pt modelId="{64C255B6-0C33-41BF-8B60-F481F2DFF3EB}" type="sibTrans" cxnId="{02EFF4BF-F01A-48E9-B9BB-C6E6275AFDF2}">
      <dgm:prSet/>
      <dgm:spPr/>
      <dgm:t>
        <a:bodyPr/>
        <a:lstStyle/>
        <a:p>
          <a:endParaRPr lang="en-US"/>
        </a:p>
      </dgm:t>
    </dgm:pt>
    <dgm:pt modelId="{0D61A9D6-C92E-4488-AC3C-4AFD5CFD17B0}">
      <dgm:prSet phldrT="[Text]"/>
      <dgm:spPr/>
      <dgm:t>
        <a:bodyPr/>
        <a:lstStyle/>
        <a:p>
          <a:endParaRPr lang="en-US" dirty="0"/>
        </a:p>
      </dgm:t>
    </dgm:pt>
    <dgm:pt modelId="{4471493E-65AA-4710-BDC3-4DE2A6599B30}" type="parTrans" cxnId="{530EDFEF-07AD-4EB8-95F7-589790DC53D8}">
      <dgm:prSet/>
      <dgm:spPr/>
      <dgm:t>
        <a:bodyPr/>
        <a:lstStyle/>
        <a:p>
          <a:endParaRPr lang="en-US"/>
        </a:p>
      </dgm:t>
    </dgm:pt>
    <dgm:pt modelId="{371416A7-3095-498E-8408-75D83FF54C06}" type="sibTrans" cxnId="{530EDFEF-07AD-4EB8-95F7-589790DC53D8}">
      <dgm:prSet/>
      <dgm:spPr/>
      <dgm:t>
        <a:bodyPr/>
        <a:lstStyle/>
        <a:p>
          <a:endParaRPr lang="en-US"/>
        </a:p>
      </dgm:t>
    </dgm:pt>
    <dgm:pt modelId="{68F5C6B6-A443-4407-8341-7B7D8A4DC622}">
      <dgm:prSet phldrT="[Text]"/>
      <dgm:spPr/>
      <dgm:t>
        <a:bodyPr/>
        <a:lstStyle/>
        <a:p>
          <a:r>
            <a:rPr lang="en-US" dirty="0" smtClean="0"/>
            <a:t>Content Analysis  of  History Textbooks and Party Manifestos</a:t>
          </a:r>
          <a:endParaRPr lang="en-US" dirty="0"/>
        </a:p>
      </dgm:t>
    </dgm:pt>
    <dgm:pt modelId="{5CCEBA63-7D1E-422B-809D-BB5A7C057CB1}" type="parTrans" cxnId="{93A2686D-AC2A-4D6E-9D08-8BE682CA39BC}">
      <dgm:prSet/>
      <dgm:spPr/>
      <dgm:t>
        <a:bodyPr/>
        <a:lstStyle/>
        <a:p>
          <a:endParaRPr lang="en-GB"/>
        </a:p>
      </dgm:t>
    </dgm:pt>
    <dgm:pt modelId="{F15C3B72-2810-4800-9E91-B486A2E510A7}" type="sibTrans" cxnId="{93A2686D-AC2A-4D6E-9D08-8BE682CA39BC}">
      <dgm:prSet/>
      <dgm:spPr/>
      <dgm:t>
        <a:bodyPr/>
        <a:lstStyle/>
        <a:p>
          <a:endParaRPr lang="en-GB"/>
        </a:p>
      </dgm:t>
    </dgm:pt>
    <dgm:pt modelId="{AF0078A5-427F-47D8-9CE5-32552A12B749}">
      <dgm:prSet phldrT="[Text]"/>
      <dgm:spPr/>
      <dgm:t>
        <a:bodyPr/>
        <a:lstStyle/>
        <a:p>
          <a:endParaRPr lang="en-US" sz="1200" dirty="0"/>
        </a:p>
      </dgm:t>
    </dgm:pt>
    <dgm:pt modelId="{61F5C817-C11D-4AF3-A64A-92320A813E8D}" type="parTrans" cxnId="{C0543C7D-EDAB-41FB-8269-2AE84EAC4FF3}">
      <dgm:prSet/>
      <dgm:spPr/>
      <dgm:t>
        <a:bodyPr/>
        <a:lstStyle/>
        <a:p>
          <a:endParaRPr lang="en-GB"/>
        </a:p>
      </dgm:t>
    </dgm:pt>
    <dgm:pt modelId="{69E6892B-932F-40EE-A8B7-3F409CC39729}" type="sibTrans" cxnId="{C0543C7D-EDAB-41FB-8269-2AE84EAC4FF3}">
      <dgm:prSet/>
      <dgm:spPr/>
      <dgm:t>
        <a:bodyPr/>
        <a:lstStyle/>
        <a:p>
          <a:endParaRPr lang="en-GB"/>
        </a:p>
      </dgm:t>
    </dgm:pt>
    <dgm:pt modelId="{5660179E-58A1-45F3-816A-A1F5E79249BA}">
      <dgm:prSet phldrT="[Text]"/>
      <dgm:spPr/>
      <dgm:t>
        <a:bodyPr/>
        <a:lstStyle/>
        <a:p>
          <a:endParaRPr lang="en-US" sz="1200" dirty="0"/>
        </a:p>
      </dgm:t>
    </dgm:pt>
    <dgm:pt modelId="{04F064E9-6A82-4E63-83C0-79BA13C4A20A}" type="parTrans" cxnId="{1B47C0B3-6B2F-44A5-83B6-007A1CAC133B}">
      <dgm:prSet/>
      <dgm:spPr/>
      <dgm:t>
        <a:bodyPr/>
        <a:lstStyle/>
        <a:p>
          <a:endParaRPr lang="en-GB"/>
        </a:p>
      </dgm:t>
    </dgm:pt>
    <dgm:pt modelId="{9C476E08-2433-49E8-BB61-24163111F669}" type="sibTrans" cxnId="{1B47C0B3-6B2F-44A5-83B6-007A1CAC133B}">
      <dgm:prSet/>
      <dgm:spPr/>
      <dgm:t>
        <a:bodyPr/>
        <a:lstStyle/>
        <a:p>
          <a:endParaRPr lang="en-GB"/>
        </a:p>
      </dgm:t>
    </dgm:pt>
    <dgm:pt modelId="{30EF918E-E34D-4DD5-ADAC-4420DA1DBA23}">
      <dgm:prSet phldrT="[Text]"/>
      <dgm:spPr/>
      <dgm:t>
        <a:bodyPr/>
        <a:lstStyle/>
        <a:p>
          <a:endParaRPr lang="en-US" sz="1200" dirty="0"/>
        </a:p>
      </dgm:t>
    </dgm:pt>
    <dgm:pt modelId="{D56396FC-74C2-4585-BF03-E3E2726F87EA}" type="parTrans" cxnId="{56F99A34-0179-4247-BFB4-2D8B10EB9371}">
      <dgm:prSet/>
      <dgm:spPr/>
      <dgm:t>
        <a:bodyPr/>
        <a:lstStyle/>
        <a:p>
          <a:endParaRPr lang="en-GB"/>
        </a:p>
      </dgm:t>
    </dgm:pt>
    <dgm:pt modelId="{82060ED7-125E-4967-91BB-15593A284D14}" type="sibTrans" cxnId="{56F99A34-0179-4247-BFB4-2D8B10EB9371}">
      <dgm:prSet/>
      <dgm:spPr/>
      <dgm:t>
        <a:bodyPr/>
        <a:lstStyle/>
        <a:p>
          <a:endParaRPr lang="en-GB"/>
        </a:p>
      </dgm:t>
    </dgm:pt>
    <dgm:pt modelId="{DCF12E6F-3180-448B-917F-655DF36B4DE7}" type="pres">
      <dgm:prSet presAssocID="{04D95110-99B3-4EC0-8AF0-9D93CC4C9C66}" presName="Name0" presStyleCnt="0">
        <dgm:presLayoutVars>
          <dgm:dir/>
          <dgm:animLvl val="lvl"/>
          <dgm:resizeHandles val="exact"/>
        </dgm:presLayoutVars>
      </dgm:prSet>
      <dgm:spPr/>
      <dgm:t>
        <a:bodyPr/>
        <a:lstStyle/>
        <a:p>
          <a:endParaRPr lang="en-US"/>
        </a:p>
      </dgm:t>
    </dgm:pt>
    <dgm:pt modelId="{68695281-C9A0-46A1-ACED-7BE7A56E2A49}" type="pres">
      <dgm:prSet presAssocID="{E04243DD-BD65-4DAC-984F-888E6E5B9C5A}" presName="composite" presStyleCnt="0"/>
      <dgm:spPr/>
      <dgm:t>
        <a:bodyPr/>
        <a:lstStyle/>
        <a:p>
          <a:endParaRPr lang="en-US"/>
        </a:p>
      </dgm:t>
    </dgm:pt>
    <dgm:pt modelId="{7170F800-A351-4AFB-AE4F-8E0994F2B949}" type="pres">
      <dgm:prSet presAssocID="{E04243DD-BD65-4DAC-984F-888E6E5B9C5A}" presName="parTx" presStyleLbl="alignNode1" presStyleIdx="0" presStyleCnt="2">
        <dgm:presLayoutVars>
          <dgm:chMax val="0"/>
          <dgm:chPref val="0"/>
          <dgm:bulletEnabled val="1"/>
        </dgm:presLayoutVars>
      </dgm:prSet>
      <dgm:spPr/>
      <dgm:t>
        <a:bodyPr/>
        <a:lstStyle/>
        <a:p>
          <a:endParaRPr lang="en-US"/>
        </a:p>
      </dgm:t>
    </dgm:pt>
    <dgm:pt modelId="{F27EA3A8-3C0C-451B-BBC3-96E8AF1B7A20}" type="pres">
      <dgm:prSet presAssocID="{E04243DD-BD65-4DAC-984F-888E6E5B9C5A}" presName="desTx" presStyleLbl="alignAccFollowNode1" presStyleIdx="0" presStyleCnt="2">
        <dgm:presLayoutVars>
          <dgm:bulletEnabled val="1"/>
        </dgm:presLayoutVars>
      </dgm:prSet>
      <dgm:spPr/>
      <dgm:t>
        <a:bodyPr/>
        <a:lstStyle/>
        <a:p>
          <a:endParaRPr lang="en-US"/>
        </a:p>
      </dgm:t>
    </dgm:pt>
    <dgm:pt modelId="{D72E449E-D53E-4E26-A7BC-684259F08724}" type="pres">
      <dgm:prSet presAssocID="{449ECF07-0572-4CBA-8948-2BDB1831064F}" presName="space" presStyleCnt="0"/>
      <dgm:spPr/>
      <dgm:t>
        <a:bodyPr/>
        <a:lstStyle/>
        <a:p>
          <a:endParaRPr lang="en-US"/>
        </a:p>
      </dgm:t>
    </dgm:pt>
    <dgm:pt modelId="{B907A8DC-6988-49F0-970A-F1D3D6B1D76F}" type="pres">
      <dgm:prSet presAssocID="{7509C811-7D01-4191-9B35-317205471E6F}" presName="composite" presStyleCnt="0"/>
      <dgm:spPr/>
      <dgm:t>
        <a:bodyPr/>
        <a:lstStyle/>
        <a:p>
          <a:endParaRPr lang="en-US"/>
        </a:p>
      </dgm:t>
    </dgm:pt>
    <dgm:pt modelId="{2D1277F6-C41C-4417-9615-214F8F8B680B}" type="pres">
      <dgm:prSet presAssocID="{7509C811-7D01-4191-9B35-317205471E6F}" presName="parTx" presStyleLbl="alignNode1" presStyleIdx="1" presStyleCnt="2">
        <dgm:presLayoutVars>
          <dgm:chMax val="0"/>
          <dgm:chPref val="0"/>
          <dgm:bulletEnabled val="1"/>
        </dgm:presLayoutVars>
      </dgm:prSet>
      <dgm:spPr/>
      <dgm:t>
        <a:bodyPr/>
        <a:lstStyle/>
        <a:p>
          <a:endParaRPr lang="en-US"/>
        </a:p>
      </dgm:t>
    </dgm:pt>
    <dgm:pt modelId="{9C2B6CD7-4C4F-4E36-ABF6-FDA5DC63F387}" type="pres">
      <dgm:prSet presAssocID="{7509C811-7D01-4191-9B35-317205471E6F}" presName="desTx" presStyleLbl="alignAccFollowNode1" presStyleIdx="1" presStyleCnt="2">
        <dgm:presLayoutVars>
          <dgm:bulletEnabled val="1"/>
        </dgm:presLayoutVars>
      </dgm:prSet>
      <dgm:spPr/>
      <dgm:t>
        <a:bodyPr/>
        <a:lstStyle/>
        <a:p>
          <a:endParaRPr lang="en-US"/>
        </a:p>
      </dgm:t>
    </dgm:pt>
  </dgm:ptLst>
  <dgm:cxnLst>
    <dgm:cxn modelId="{0DFD6466-7D85-42E7-AF30-F6D5D1636583}" type="presOf" srcId="{E04243DD-BD65-4DAC-984F-888E6E5B9C5A}" destId="{7170F800-A351-4AFB-AE4F-8E0994F2B949}" srcOrd="0" destOrd="0" presId="urn:microsoft.com/office/officeart/2005/8/layout/hList1"/>
    <dgm:cxn modelId="{350580F4-D06F-4FF4-989A-0DA5B067A6A6}" type="presOf" srcId="{21207651-BCD0-4D90-B003-1B4FE1C23AA1}" destId="{9C2B6CD7-4C4F-4E36-ABF6-FDA5DC63F387}" srcOrd="0" destOrd="6" presId="urn:microsoft.com/office/officeart/2005/8/layout/hList1"/>
    <dgm:cxn modelId="{E1A0F5D9-4CF5-49D4-91D9-AEDE29007823}" type="presOf" srcId="{04D95110-99B3-4EC0-8AF0-9D93CC4C9C66}" destId="{DCF12E6F-3180-448B-917F-655DF36B4DE7}" srcOrd="0" destOrd="0" presId="urn:microsoft.com/office/officeart/2005/8/layout/hList1"/>
    <dgm:cxn modelId="{871C00A9-6D4C-4876-B1F0-C87F7D72804B}" type="presOf" srcId="{776AB1C0-C4A5-4C9D-9779-1F30C6DC95B8}" destId="{F27EA3A8-3C0C-451B-BBC3-96E8AF1B7A20}" srcOrd="0" destOrd="4" presId="urn:microsoft.com/office/officeart/2005/8/layout/hList1"/>
    <dgm:cxn modelId="{5862D6E5-C19E-4E6E-9C42-6F138B2D3D17}" srcId="{04D95110-99B3-4EC0-8AF0-9D93CC4C9C66}" destId="{E04243DD-BD65-4DAC-984F-888E6E5B9C5A}" srcOrd="0" destOrd="0" parTransId="{8C71AEF1-01FF-4D0A-8F60-8F08D64C49F8}" sibTransId="{449ECF07-0572-4CBA-8948-2BDB1831064F}"/>
    <dgm:cxn modelId="{85D407B7-4940-40A3-B37F-BE6DE4C4AF75}" type="presOf" srcId="{5660179E-58A1-45F3-816A-A1F5E79249BA}" destId="{F27EA3A8-3C0C-451B-BBC3-96E8AF1B7A20}" srcOrd="0" destOrd="2" presId="urn:microsoft.com/office/officeart/2005/8/layout/hList1"/>
    <dgm:cxn modelId="{4BB16F09-C92F-4834-B0B3-2FE11540533C}" srcId="{E04243DD-BD65-4DAC-984F-888E6E5B9C5A}" destId="{05E90415-94A2-4F22-BD1F-934F54898A90}" srcOrd="5" destOrd="0" parTransId="{D4E6DABD-767D-4268-AEA6-7D6F82283A2B}" sibTransId="{A21BC248-201A-4F42-8B54-79E4C7AED880}"/>
    <dgm:cxn modelId="{AA485942-763C-4157-9B38-03926CB3802A}" srcId="{7509C811-7D01-4191-9B35-317205471E6F}" destId="{254ACF3B-0120-4294-A2D7-A1524AB9A105}" srcOrd="2" destOrd="0" parTransId="{8AB92FE9-E385-4B06-92DF-593AB6910B19}" sibTransId="{1BDD3DEF-692F-45E9-8F3C-0D77D6A1A1D5}"/>
    <dgm:cxn modelId="{EF76EA81-6005-4634-9064-0BCFDBDA2A0E}" type="presOf" srcId="{E82C09BF-B2CB-4EEB-9A99-7C47C8E7E796}" destId="{9C2B6CD7-4C4F-4E36-ABF6-FDA5DC63F387}" srcOrd="0" destOrd="1" presId="urn:microsoft.com/office/officeart/2005/8/layout/hList1"/>
    <dgm:cxn modelId="{0995DD66-30D4-4142-B68F-D23D6917A887}" type="presOf" srcId="{05E90415-94A2-4F22-BD1F-934F54898A90}" destId="{F27EA3A8-3C0C-451B-BBC3-96E8AF1B7A20}" srcOrd="0" destOrd="5" presId="urn:microsoft.com/office/officeart/2005/8/layout/hList1"/>
    <dgm:cxn modelId="{2A0D20E0-CB59-4E2C-B794-78B004A59A4A}" type="presOf" srcId="{0B207805-8AA0-46A2-9F92-1747C1287346}" destId="{9C2B6CD7-4C4F-4E36-ABF6-FDA5DC63F387}" srcOrd="0" destOrd="7" presId="urn:microsoft.com/office/officeart/2005/8/layout/hList1"/>
    <dgm:cxn modelId="{835E5DB1-0EBE-4AD3-AF33-7E571EB619C3}" type="presOf" srcId="{254ACF3B-0120-4294-A2D7-A1524AB9A105}" destId="{9C2B6CD7-4C4F-4E36-ABF6-FDA5DC63F387}" srcOrd="0" destOrd="2" presId="urn:microsoft.com/office/officeart/2005/8/layout/hList1"/>
    <dgm:cxn modelId="{BDE22681-900C-408E-864D-589916F619B1}" type="presOf" srcId="{68F5C6B6-A443-4407-8341-7B7D8A4DC622}" destId="{9C2B6CD7-4C4F-4E36-ABF6-FDA5DC63F387}" srcOrd="0" destOrd="3" presId="urn:microsoft.com/office/officeart/2005/8/layout/hList1"/>
    <dgm:cxn modelId="{2FB4D9FB-6CAF-44B0-8501-79EB8DBFDE40}" srcId="{04D95110-99B3-4EC0-8AF0-9D93CC4C9C66}" destId="{7509C811-7D01-4191-9B35-317205471E6F}" srcOrd="1" destOrd="0" parTransId="{F986276B-7C10-424B-951F-F9073D45605A}" sibTransId="{F8D56D36-D06B-40EE-8292-7BD227C0BFF5}"/>
    <dgm:cxn modelId="{3CACAC40-ECA9-4409-86AA-D1DBFC2CAFEF}" type="presOf" srcId="{7509C811-7D01-4191-9B35-317205471E6F}" destId="{2D1277F6-C41C-4417-9615-214F8F8B680B}" srcOrd="0" destOrd="0" presId="urn:microsoft.com/office/officeart/2005/8/layout/hList1"/>
    <dgm:cxn modelId="{C0543C7D-EDAB-41FB-8269-2AE84EAC4FF3}" srcId="{E04243DD-BD65-4DAC-984F-888E6E5B9C5A}" destId="{AF0078A5-427F-47D8-9CE5-32552A12B749}" srcOrd="1" destOrd="0" parTransId="{61F5C817-C11D-4AF3-A64A-92320A813E8D}" sibTransId="{69E6892B-932F-40EE-A8B7-3F409CC39729}"/>
    <dgm:cxn modelId="{0FEFC91C-9EFF-45C4-89BA-737D32AD66D5}" type="presOf" srcId="{8E2D893B-8BBD-4A40-BAAA-2B219CEF069B}" destId="{9C2B6CD7-4C4F-4E36-ABF6-FDA5DC63F387}" srcOrd="0" destOrd="4" presId="urn:microsoft.com/office/officeart/2005/8/layout/hList1"/>
    <dgm:cxn modelId="{3531E8C2-E427-4B0C-84B4-FD2012424B88}" type="presOf" srcId="{E3798CB8-E11C-4A58-B0E4-265C39DAF17E}" destId="{9C2B6CD7-4C4F-4E36-ABF6-FDA5DC63F387}" srcOrd="0" destOrd="5" presId="urn:microsoft.com/office/officeart/2005/8/layout/hList1"/>
    <dgm:cxn modelId="{93A2686D-AC2A-4D6E-9D08-8BE682CA39BC}" srcId="{7509C811-7D01-4191-9B35-317205471E6F}" destId="{68F5C6B6-A443-4407-8341-7B7D8A4DC622}" srcOrd="3" destOrd="0" parTransId="{5CCEBA63-7D1E-422B-809D-BB5A7C057CB1}" sibTransId="{F15C3B72-2810-4800-9E91-B486A2E510A7}"/>
    <dgm:cxn modelId="{4C1B0387-8CF9-4E9A-88C9-CBA479583DAE}" type="presOf" srcId="{283CB94B-BEFB-4750-8D46-4265FD09DD10}" destId="{F27EA3A8-3C0C-451B-BBC3-96E8AF1B7A20}" srcOrd="0" destOrd="0" presId="urn:microsoft.com/office/officeart/2005/8/layout/hList1"/>
    <dgm:cxn modelId="{83A2DFA1-867C-4920-910E-8C7C8C795753}" type="presOf" srcId="{AF0078A5-427F-47D8-9CE5-32552A12B749}" destId="{F27EA3A8-3C0C-451B-BBC3-96E8AF1B7A20}" srcOrd="0" destOrd="1" presId="urn:microsoft.com/office/officeart/2005/8/layout/hList1"/>
    <dgm:cxn modelId="{9B199973-C2C4-4C18-9BFD-B0618D7D4E8D}" type="presOf" srcId="{22879A1A-CAD4-41B0-8BE9-8808FDA1EFD8}" destId="{F27EA3A8-3C0C-451B-BBC3-96E8AF1B7A20}" srcOrd="0" destOrd="6" presId="urn:microsoft.com/office/officeart/2005/8/layout/hList1"/>
    <dgm:cxn modelId="{E3FD0050-8B90-4A46-9414-5132CC91F48D}" srcId="{7509C811-7D01-4191-9B35-317205471E6F}" destId="{0B207805-8AA0-46A2-9F92-1747C1287346}" srcOrd="7" destOrd="0" parTransId="{3F627BCE-1A44-4815-AA81-EC417DEBE75C}" sibTransId="{77724F46-BCA1-4BC0-84B1-237AE5895D81}"/>
    <dgm:cxn modelId="{CFC29E83-09EF-4495-A876-57387549E879}" srcId="{E04243DD-BD65-4DAC-984F-888E6E5B9C5A}" destId="{283CB94B-BEFB-4750-8D46-4265FD09DD10}" srcOrd="0" destOrd="0" parTransId="{3837321C-1294-4E7A-B36A-5EB35C083E62}" sibTransId="{A820265A-993D-4EE2-B1D9-D9E90FEFFAC5}"/>
    <dgm:cxn modelId="{142F53CE-D70C-41DD-9406-FE53647A50B1}" srcId="{7509C811-7D01-4191-9B35-317205471E6F}" destId="{E3798CB8-E11C-4A58-B0E4-265C39DAF17E}" srcOrd="5" destOrd="0" parTransId="{33F9B555-D63A-4CF0-B92C-0394A5BF3878}" sibTransId="{FBF6C644-983B-4A58-914F-C0896592959E}"/>
    <dgm:cxn modelId="{56F99A34-0179-4247-BFB4-2D8B10EB9371}" srcId="{E04243DD-BD65-4DAC-984F-888E6E5B9C5A}" destId="{30EF918E-E34D-4DD5-ADAC-4420DA1DBA23}" srcOrd="3" destOrd="0" parTransId="{D56396FC-74C2-4585-BF03-E3E2726F87EA}" sibTransId="{82060ED7-125E-4967-91BB-15593A284D14}"/>
    <dgm:cxn modelId="{91FCB5B4-CD8B-41D9-95F8-8A4BF702FDFD}" type="presOf" srcId="{30EF918E-E34D-4DD5-ADAC-4420DA1DBA23}" destId="{F27EA3A8-3C0C-451B-BBC3-96E8AF1B7A20}" srcOrd="0" destOrd="3" presId="urn:microsoft.com/office/officeart/2005/8/layout/hList1"/>
    <dgm:cxn modelId="{7D966D16-05FD-4F94-BF72-A62616AEDC68}" srcId="{7509C811-7D01-4191-9B35-317205471E6F}" destId="{8E2D893B-8BBD-4A40-BAAA-2B219CEF069B}" srcOrd="4" destOrd="0" parTransId="{67D4D871-558B-42C1-B2B9-2962B2C9BC90}" sibTransId="{C988294F-32A3-4068-AEC9-88A83942B9A8}"/>
    <dgm:cxn modelId="{530EDFEF-07AD-4EB8-95F7-589790DC53D8}" srcId="{7509C811-7D01-4191-9B35-317205471E6F}" destId="{0D61A9D6-C92E-4488-AC3C-4AFD5CFD17B0}" srcOrd="0" destOrd="0" parTransId="{4471493E-65AA-4710-BDC3-4DE2A6599B30}" sibTransId="{371416A7-3095-498E-8408-75D83FF54C06}"/>
    <dgm:cxn modelId="{5FD8CCA9-4F88-48CA-857F-7715C9C50D7A}" srcId="{E04243DD-BD65-4DAC-984F-888E6E5B9C5A}" destId="{22879A1A-CAD4-41B0-8BE9-8808FDA1EFD8}" srcOrd="6" destOrd="0" parTransId="{0930AF8D-9DB7-4056-A207-0426B0773B05}" sibTransId="{C8730F30-23F8-4ACF-BFA9-3CD9FCA59F4A}"/>
    <dgm:cxn modelId="{40C7C110-ABEF-40F3-B1F4-AFA165289349}" srcId="{7509C811-7D01-4191-9B35-317205471E6F}" destId="{21207651-BCD0-4D90-B003-1B4FE1C23AA1}" srcOrd="6" destOrd="0" parTransId="{D57BB0AF-1266-4F16-BBF9-B07D3C45C1E3}" sibTransId="{39FB5445-BCC5-4E24-8D62-E83CCD9B8E31}"/>
    <dgm:cxn modelId="{496CB30C-CE67-44CA-B862-55216048F101}" type="presOf" srcId="{0D61A9D6-C92E-4488-AC3C-4AFD5CFD17B0}" destId="{9C2B6CD7-4C4F-4E36-ABF6-FDA5DC63F387}" srcOrd="0" destOrd="0" presId="urn:microsoft.com/office/officeart/2005/8/layout/hList1"/>
    <dgm:cxn modelId="{02EFF4BF-F01A-48E9-B9BB-C6E6275AFDF2}" srcId="{E04243DD-BD65-4DAC-984F-888E6E5B9C5A}" destId="{776AB1C0-C4A5-4C9D-9779-1F30C6DC95B8}" srcOrd="4" destOrd="0" parTransId="{1A756CAA-6B88-4925-9CC1-A7746393F5F2}" sibTransId="{64C255B6-0C33-41BF-8B60-F481F2DFF3EB}"/>
    <dgm:cxn modelId="{7B249DC4-85E0-452A-ADB0-E4DE4546F7F7}" srcId="{7509C811-7D01-4191-9B35-317205471E6F}" destId="{E82C09BF-B2CB-4EEB-9A99-7C47C8E7E796}" srcOrd="1" destOrd="0" parTransId="{AB896FE7-6398-4BF4-8AB0-8BEEA6BE7CBE}" sibTransId="{3CDB06D6-6B4B-4DC6-B8C1-E256768646FF}"/>
    <dgm:cxn modelId="{1B47C0B3-6B2F-44A5-83B6-007A1CAC133B}" srcId="{E04243DD-BD65-4DAC-984F-888E6E5B9C5A}" destId="{5660179E-58A1-45F3-816A-A1F5E79249BA}" srcOrd="2" destOrd="0" parTransId="{04F064E9-6A82-4E63-83C0-79BA13C4A20A}" sibTransId="{9C476E08-2433-49E8-BB61-24163111F669}"/>
    <dgm:cxn modelId="{E30C62B5-4B12-406C-A78B-BAAA5C5113E7}" type="presParOf" srcId="{DCF12E6F-3180-448B-917F-655DF36B4DE7}" destId="{68695281-C9A0-46A1-ACED-7BE7A56E2A49}" srcOrd="0" destOrd="0" presId="urn:microsoft.com/office/officeart/2005/8/layout/hList1"/>
    <dgm:cxn modelId="{959C9C81-6BBB-4FFD-9356-D63DEACE8D06}" type="presParOf" srcId="{68695281-C9A0-46A1-ACED-7BE7A56E2A49}" destId="{7170F800-A351-4AFB-AE4F-8E0994F2B949}" srcOrd="0" destOrd="0" presId="urn:microsoft.com/office/officeart/2005/8/layout/hList1"/>
    <dgm:cxn modelId="{C16CD7BC-3C91-4011-AC61-CFBB17B2368A}" type="presParOf" srcId="{68695281-C9A0-46A1-ACED-7BE7A56E2A49}" destId="{F27EA3A8-3C0C-451B-BBC3-96E8AF1B7A20}" srcOrd="1" destOrd="0" presId="urn:microsoft.com/office/officeart/2005/8/layout/hList1"/>
    <dgm:cxn modelId="{77F2AA95-B661-4A84-AD0A-CCE60D7B7B90}" type="presParOf" srcId="{DCF12E6F-3180-448B-917F-655DF36B4DE7}" destId="{D72E449E-D53E-4E26-A7BC-684259F08724}" srcOrd="1" destOrd="0" presId="urn:microsoft.com/office/officeart/2005/8/layout/hList1"/>
    <dgm:cxn modelId="{567E562B-D4D5-467A-ADC8-73419A2DA725}" type="presParOf" srcId="{DCF12E6F-3180-448B-917F-655DF36B4DE7}" destId="{B907A8DC-6988-49F0-970A-F1D3D6B1D76F}" srcOrd="2" destOrd="0" presId="urn:microsoft.com/office/officeart/2005/8/layout/hList1"/>
    <dgm:cxn modelId="{80937D77-7865-41B0-8700-17E46F8ABCF6}" type="presParOf" srcId="{B907A8DC-6988-49F0-970A-F1D3D6B1D76F}" destId="{2D1277F6-C41C-4417-9615-214F8F8B680B}" srcOrd="0" destOrd="0" presId="urn:microsoft.com/office/officeart/2005/8/layout/hList1"/>
    <dgm:cxn modelId="{B79B4AE1-C17E-47CE-8307-62BEC6FBEB5C}" type="presParOf" srcId="{B907A8DC-6988-49F0-970A-F1D3D6B1D76F}" destId="{9C2B6CD7-4C4F-4E36-ABF6-FDA5DC63F387}" srcOrd="1" destOrd="0" presId="urn:microsoft.com/office/officeart/2005/8/layout/hList1"/>
  </dgm:cxnLst>
  <dgm:bg/>
  <dgm:whole/>
  <dgm:extLst>
    <a:ext uri="http://schemas.microsoft.com/office/drawing/2008/diagram">
      <dsp:dataModelExt xmlns="" xmlns:dsp="http://schemas.microsoft.com/office/drawing/2008/diagram" relId="rId30"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C526250-6F8C-478A-95F0-6D1A8F398214}" type="doc">
      <dgm:prSet loTypeId="urn:microsoft.com/office/officeart/2005/8/layout/vList5" loCatId="list" qsTypeId="urn:microsoft.com/office/officeart/2005/8/quickstyle/simple2" qsCatId="simple" csTypeId="urn:microsoft.com/office/officeart/2005/8/colors/accent3_5" csCatId="accent3" phldr="1"/>
      <dgm:spPr/>
      <dgm:t>
        <a:bodyPr/>
        <a:lstStyle/>
        <a:p>
          <a:endParaRPr lang="en-US"/>
        </a:p>
      </dgm:t>
    </dgm:pt>
    <dgm:pt modelId="{5E6D63D5-EABB-41FF-9F00-3F58E8934B97}">
      <dgm:prSet phldrT="[Text]" custT="1"/>
      <dgm:spPr>
        <a:ln w="19050">
          <a:solidFill>
            <a:schemeClr val="tx2">
              <a:lumMod val="75000"/>
            </a:schemeClr>
          </a:solidFill>
        </a:ln>
      </dgm:spPr>
      <dgm:t>
        <a:bodyPr/>
        <a:lstStyle/>
        <a:p>
          <a:r>
            <a:rPr lang="en-US" sz="2600" dirty="0" smtClean="0">
              <a:solidFill>
                <a:schemeClr val="tx1"/>
              </a:solidFill>
            </a:rPr>
            <a:t>Minority Inclusion and Nationalism </a:t>
          </a:r>
          <a:endParaRPr lang="en-US" sz="2600" dirty="0">
            <a:solidFill>
              <a:schemeClr val="tx1"/>
            </a:solidFill>
          </a:endParaRPr>
        </a:p>
      </dgm:t>
    </dgm:pt>
    <dgm:pt modelId="{1F6AB240-6652-4153-9AD2-30B245224AB1}" type="parTrans" cxnId="{689DD9EA-4875-425A-9F6A-FA5202995F47}">
      <dgm:prSet/>
      <dgm:spPr/>
      <dgm:t>
        <a:bodyPr/>
        <a:lstStyle/>
        <a:p>
          <a:endParaRPr lang="en-US"/>
        </a:p>
      </dgm:t>
    </dgm:pt>
    <dgm:pt modelId="{C86D4BCB-49F1-4057-BDE2-EDA1C24A34E5}" type="sibTrans" cxnId="{689DD9EA-4875-425A-9F6A-FA5202995F47}">
      <dgm:prSet/>
      <dgm:spPr/>
      <dgm:t>
        <a:bodyPr/>
        <a:lstStyle/>
        <a:p>
          <a:endParaRPr lang="en-US"/>
        </a:p>
      </dgm:t>
    </dgm:pt>
    <dgm:pt modelId="{696107E3-C508-46BC-89E9-DDC1952EDB88}">
      <dgm:prSet phldrT="[Text]" custT="1"/>
      <dgm:spPr/>
      <dgm:t>
        <a:bodyPr/>
        <a:lstStyle/>
        <a:p>
          <a:endParaRPr lang="en-US" sz="1700" dirty="0"/>
        </a:p>
      </dgm:t>
    </dgm:pt>
    <dgm:pt modelId="{316AEF4E-29D3-40B6-A34F-294285882764}" type="parTrans" cxnId="{C8978106-8C15-4B90-92DC-D949213AD5C9}">
      <dgm:prSet/>
      <dgm:spPr/>
      <dgm:t>
        <a:bodyPr/>
        <a:lstStyle/>
        <a:p>
          <a:endParaRPr lang="en-US"/>
        </a:p>
      </dgm:t>
    </dgm:pt>
    <dgm:pt modelId="{1357CF64-FBFE-4980-A9F8-88C75E432F71}" type="sibTrans" cxnId="{C8978106-8C15-4B90-92DC-D949213AD5C9}">
      <dgm:prSet/>
      <dgm:spPr/>
      <dgm:t>
        <a:bodyPr/>
        <a:lstStyle/>
        <a:p>
          <a:endParaRPr lang="en-US"/>
        </a:p>
      </dgm:t>
    </dgm:pt>
    <dgm:pt modelId="{FF0EC3BE-25F5-4547-9049-9C67ABC496F4}">
      <dgm:prSet phldrT="[Text]" custT="1"/>
      <dgm:spPr/>
      <dgm:t>
        <a:bodyPr/>
        <a:lstStyle/>
        <a:p>
          <a:endParaRPr lang="en-US" sz="1600" dirty="0"/>
        </a:p>
      </dgm:t>
    </dgm:pt>
    <dgm:pt modelId="{EB9B67B3-0FCD-4286-A338-1F692B59BF1C}" type="sibTrans" cxnId="{9BE30C36-9FC3-4EB7-9343-1B0B71DF53AA}">
      <dgm:prSet/>
      <dgm:spPr/>
      <dgm:t>
        <a:bodyPr/>
        <a:lstStyle/>
        <a:p>
          <a:endParaRPr lang="en-US"/>
        </a:p>
      </dgm:t>
    </dgm:pt>
    <dgm:pt modelId="{08024CD6-FE6A-4E28-BA7A-C60B16589D5B}" type="parTrans" cxnId="{9BE30C36-9FC3-4EB7-9343-1B0B71DF53AA}">
      <dgm:prSet/>
      <dgm:spPr/>
      <dgm:t>
        <a:bodyPr/>
        <a:lstStyle/>
        <a:p>
          <a:endParaRPr lang="en-US"/>
        </a:p>
      </dgm:t>
    </dgm:pt>
    <dgm:pt modelId="{25704495-DD29-4EC0-BC38-DC57E6B129B4}">
      <dgm:prSet phldrT="[Text]" custT="1"/>
      <dgm:spPr>
        <a:solidFill>
          <a:schemeClr val="accent3">
            <a:lumMod val="60000"/>
            <a:lumOff val="40000"/>
            <a:alpha val="90000"/>
          </a:schemeClr>
        </a:solidFill>
        <a:ln w="19050">
          <a:solidFill>
            <a:schemeClr val="tx2">
              <a:lumMod val="75000"/>
            </a:schemeClr>
          </a:solidFill>
        </a:ln>
      </dgm:spPr>
      <dgm:t>
        <a:bodyPr/>
        <a:lstStyle/>
        <a:p>
          <a:r>
            <a:rPr lang="en-US" sz="2600" smtClean="0">
              <a:solidFill>
                <a:schemeClr val="tx1"/>
              </a:solidFill>
            </a:rPr>
            <a:t>Fragmented Opposition</a:t>
          </a:r>
          <a:endParaRPr lang="en-US" sz="2600" dirty="0">
            <a:solidFill>
              <a:schemeClr val="tx1"/>
            </a:solidFill>
          </a:endParaRPr>
        </a:p>
      </dgm:t>
    </dgm:pt>
    <dgm:pt modelId="{8CE06881-5258-4C71-BA66-ABE397079BAE}" type="sibTrans" cxnId="{16698D74-284B-48EB-9F71-D69D86A4BAFA}">
      <dgm:prSet/>
      <dgm:spPr/>
      <dgm:t>
        <a:bodyPr/>
        <a:lstStyle/>
        <a:p>
          <a:endParaRPr lang="en-US"/>
        </a:p>
      </dgm:t>
    </dgm:pt>
    <dgm:pt modelId="{C48EFED0-7C8A-48FD-9992-80CED6FC32F1}" type="parTrans" cxnId="{16698D74-284B-48EB-9F71-D69D86A4BAFA}">
      <dgm:prSet/>
      <dgm:spPr/>
      <dgm:t>
        <a:bodyPr/>
        <a:lstStyle/>
        <a:p>
          <a:endParaRPr lang="en-US"/>
        </a:p>
      </dgm:t>
    </dgm:pt>
    <dgm:pt modelId="{B54A916C-FE3F-4DA4-9769-20C04B31C0F1}" type="pres">
      <dgm:prSet presAssocID="{EC526250-6F8C-478A-95F0-6D1A8F398214}" presName="Name0" presStyleCnt="0">
        <dgm:presLayoutVars>
          <dgm:dir/>
          <dgm:animLvl val="lvl"/>
          <dgm:resizeHandles val="exact"/>
        </dgm:presLayoutVars>
      </dgm:prSet>
      <dgm:spPr/>
      <dgm:t>
        <a:bodyPr/>
        <a:lstStyle/>
        <a:p>
          <a:endParaRPr lang="en-US"/>
        </a:p>
      </dgm:t>
    </dgm:pt>
    <dgm:pt modelId="{A24250FF-92E9-4EC8-AB48-F46B53CA5195}" type="pres">
      <dgm:prSet presAssocID="{25704495-DD29-4EC0-BC38-DC57E6B129B4}" presName="linNode" presStyleCnt="0"/>
      <dgm:spPr/>
      <dgm:t>
        <a:bodyPr/>
        <a:lstStyle/>
        <a:p>
          <a:endParaRPr lang="en-US"/>
        </a:p>
      </dgm:t>
    </dgm:pt>
    <dgm:pt modelId="{FE44C62F-04AF-4A58-A655-A0C56ABDF15D}" type="pres">
      <dgm:prSet presAssocID="{25704495-DD29-4EC0-BC38-DC57E6B129B4}" presName="parentText" presStyleLbl="node1" presStyleIdx="0" presStyleCnt="2" custScaleX="116525" custLinFactNeighborX="-6713" custLinFactNeighborY="-229">
        <dgm:presLayoutVars>
          <dgm:chMax val="1"/>
          <dgm:bulletEnabled val="1"/>
        </dgm:presLayoutVars>
      </dgm:prSet>
      <dgm:spPr/>
      <dgm:t>
        <a:bodyPr/>
        <a:lstStyle/>
        <a:p>
          <a:endParaRPr lang="en-US"/>
        </a:p>
      </dgm:t>
    </dgm:pt>
    <dgm:pt modelId="{5138D817-F817-4090-9329-CAD80F17311D}" type="pres">
      <dgm:prSet presAssocID="{25704495-DD29-4EC0-BC38-DC57E6B129B4}" presName="descendantText" presStyleLbl="alignAccFollowNode1" presStyleIdx="0" presStyleCnt="2" custScaleX="116668" custScaleY="112288" custLinFactNeighborX="-475" custLinFactNeighborY="2344">
        <dgm:presLayoutVars>
          <dgm:bulletEnabled val="1"/>
        </dgm:presLayoutVars>
      </dgm:prSet>
      <dgm:spPr/>
      <dgm:t>
        <a:bodyPr/>
        <a:lstStyle/>
        <a:p>
          <a:endParaRPr lang="en-US"/>
        </a:p>
      </dgm:t>
    </dgm:pt>
    <dgm:pt modelId="{5FB0D4E9-284A-43DE-A2DD-9C3D189B9945}" type="pres">
      <dgm:prSet presAssocID="{8CE06881-5258-4C71-BA66-ABE397079BAE}" presName="sp" presStyleCnt="0"/>
      <dgm:spPr/>
      <dgm:t>
        <a:bodyPr/>
        <a:lstStyle/>
        <a:p>
          <a:endParaRPr lang="en-US"/>
        </a:p>
      </dgm:t>
    </dgm:pt>
    <dgm:pt modelId="{E50A3F7D-B71E-4208-B33B-4EFA92BA2FD1}" type="pres">
      <dgm:prSet presAssocID="{5E6D63D5-EABB-41FF-9F00-3F58E8934B97}" presName="linNode" presStyleCnt="0"/>
      <dgm:spPr/>
      <dgm:t>
        <a:bodyPr/>
        <a:lstStyle/>
        <a:p>
          <a:endParaRPr lang="en-US"/>
        </a:p>
      </dgm:t>
    </dgm:pt>
    <dgm:pt modelId="{7B8AEF48-7839-46D9-8DBB-C4C868139148}" type="pres">
      <dgm:prSet presAssocID="{5E6D63D5-EABB-41FF-9F00-3F58E8934B97}" presName="parentText" presStyleLbl="node1" presStyleIdx="1" presStyleCnt="2" custScaleX="108616">
        <dgm:presLayoutVars>
          <dgm:chMax val="1"/>
          <dgm:bulletEnabled val="1"/>
        </dgm:presLayoutVars>
      </dgm:prSet>
      <dgm:spPr/>
      <dgm:t>
        <a:bodyPr/>
        <a:lstStyle/>
        <a:p>
          <a:endParaRPr lang="en-US"/>
        </a:p>
      </dgm:t>
    </dgm:pt>
    <dgm:pt modelId="{5A24C517-4001-47E8-9507-DB3E946BAF35}" type="pres">
      <dgm:prSet presAssocID="{5E6D63D5-EABB-41FF-9F00-3F58E8934B97}" presName="descendantText" presStyleLbl="alignAccFollowNode1" presStyleIdx="1" presStyleCnt="2" custScaleX="108650" custScaleY="116176">
        <dgm:presLayoutVars>
          <dgm:bulletEnabled val="1"/>
        </dgm:presLayoutVars>
      </dgm:prSet>
      <dgm:spPr/>
      <dgm:t>
        <a:bodyPr/>
        <a:lstStyle/>
        <a:p>
          <a:endParaRPr lang="en-US"/>
        </a:p>
      </dgm:t>
    </dgm:pt>
  </dgm:ptLst>
  <dgm:cxnLst>
    <dgm:cxn modelId="{689DD9EA-4875-425A-9F6A-FA5202995F47}" srcId="{EC526250-6F8C-478A-95F0-6D1A8F398214}" destId="{5E6D63D5-EABB-41FF-9F00-3F58E8934B97}" srcOrd="1" destOrd="0" parTransId="{1F6AB240-6652-4153-9AD2-30B245224AB1}" sibTransId="{C86D4BCB-49F1-4057-BDE2-EDA1C24A34E5}"/>
    <dgm:cxn modelId="{DD08E95E-D50C-4D65-940A-62609DC048FE}" type="presOf" srcId="{5E6D63D5-EABB-41FF-9F00-3F58E8934B97}" destId="{7B8AEF48-7839-46D9-8DBB-C4C868139148}" srcOrd="0" destOrd="0" presId="urn:microsoft.com/office/officeart/2005/8/layout/vList5"/>
    <dgm:cxn modelId="{2FF5C031-C82C-4225-A0A7-A15A5C41237E}" type="presOf" srcId="{EC526250-6F8C-478A-95F0-6D1A8F398214}" destId="{B54A916C-FE3F-4DA4-9769-20C04B31C0F1}" srcOrd="0" destOrd="0" presId="urn:microsoft.com/office/officeart/2005/8/layout/vList5"/>
    <dgm:cxn modelId="{16698D74-284B-48EB-9F71-D69D86A4BAFA}" srcId="{EC526250-6F8C-478A-95F0-6D1A8F398214}" destId="{25704495-DD29-4EC0-BC38-DC57E6B129B4}" srcOrd="0" destOrd="0" parTransId="{C48EFED0-7C8A-48FD-9992-80CED6FC32F1}" sibTransId="{8CE06881-5258-4C71-BA66-ABE397079BAE}"/>
    <dgm:cxn modelId="{1DC73623-ED95-4D08-B9DF-A9866C9D52A1}" type="presOf" srcId="{696107E3-C508-46BC-89E9-DDC1952EDB88}" destId="{5A24C517-4001-47E8-9507-DB3E946BAF35}" srcOrd="0" destOrd="0" presId="urn:microsoft.com/office/officeart/2005/8/layout/vList5"/>
    <dgm:cxn modelId="{9BE30C36-9FC3-4EB7-9343-1B0B71DF53AA}" srcId="{25704495-DD29-4EC0-BC38-DC57E6B129B4}" destId="{FF0EC3BE-25F5-4547-9049-9C67ABC496F4}" srcOrd="0" destOrd="0" parTransId="{08024CD6-FE6A-4E28-BA7A-C60B16589D5B}" sibTransId="{EB9B67B3-0FCD-4286-A338-1F692B59BF1C}"/>
    <dgm:cxn modelId="{D59C1D41-989F-4CA8-AEB7-6DBF15348192}" type="presOf" srcId="{FF0EC3BE-25F5-4547-9049-9C67ABC496F4}" destId="{5138D817-F817-4090-9329-CAD80F17311D}" srcOrd="0" destOrd="0" presId="urn:microsoft.com/office/officeart/2005/8/layout/vList5"/>
    <dgm:cxn modelId="{4B3415C9-066B-4047-8660-5616EBD69A94}" type="presOf" srcId="{25704495-DD29-4EC0-BC38-DC57E6B129B4}" destId="{FE44C62F-04AF-4A58-A655-A0C56ABDF15D}" srcOrd="0" destOrd="0" presId="urn:microsoft.com/office/officeart/2005/8/layout/vList5"/>
    <dgm:cxn modelId="{C8978106-8C15-4B90-92DC-D949213AD5C9}" srcId="{5E6D63D5-EABB-41FF-9F00-3F58E8934B97}" destId="{696107E3-C508-46BC-89E9-DDC1952EDB88}" srcOrd="0" destOrd="0" parTransId="{316AEF4E-29D3-40B6-A34F-294285882764}" sibTransId="{1357CF64-FBFE-4980-A9F8-88C75E432F71}"/>
    <dgm:cxn modelId="{E5497114-8205-44CB-B62B-074256527B45}" type="presParOf" srcId="{B54A916C-FE3F-4DA4-9769-20C04B31C0F1}" destId="{A24250FF-92E9-4EC8-AB48-F46B53CA5195}" srcOrd="0" destOrd="0" presId="urn:microsoft.com/office/officeart/2005/8/layout/vList5"/>
    <dgm:cxn modelId="{CDDBA786-134A-4A95-B73C-8CD7224CA17D}" type="presParOf" srcId="{A24250FF-92E9-4EC8-AB48-F46B53CA5195}" destId="{FE44C62F-04AF-4A58-A655-A0C56ABDF15D}" srcOrd="0" destOrd="0" presId="urn:microsoft.com/office/officeart/2005/8/layout/vList5"/>
    <dgm:cxn modelId="{BD85271E-48AC-4F8D-ADDA-45D94416207D}" type="presParOf" srcId="{A24250FF-92E9-4EC8-AB48-F46B53CA5195}" destId="{5138D817-F817-4090-9329-CAD80F17311D}" srcOrd="1" destOrd="0" presId="urn:microsoft.com/office/officeart/2005/8/layout/vList5"/>
    <dgm:cxn modelId="{E653BD6A-835E-4112-BE73-807D12F2A6DD}" type="presParOf" srcId="{B54A916C-FE3F-4DA4-9769-20C04B31C0F1}" destId="{5FB0D4E9-284A-43DE-A2DD-9C3D189B9945}" srcOrd="1" destOrd="0" presId="urn:microsoft.com/office/officeart/2005/8/layout/vList5"/>
    <dgm:cxn modelId="{9E9B45EC-BCCE-43EC-A7D3-A1DA95867AB3}" type="presParOf" srcId="{B54A916C-FE3F-4DA4-9769-20C04B31C0F1}" destId="{E50A3F7D-B71E-4208-B33B-4EFA92BA2FD1}" srcOrd="2" destOrd="0" presId="urn:microsoft.com/office/officeart/2005/8/layout/vList5"/>
    <dgm:cxn modelId="{4B7162D7-EBD6-4063-8C1E-03A1C2955CC0}" type="presParOf" srcId="{E50A3F7D-B71E-4208-B33B-4EFA92BA2FD1}" destId="{7B8AEF48-7839-46D9-8DBB-C4C868139148}" srcOrd="0" destOrd="0" presId="urn:microsoft.com/office/officeart/2005/8/layout/vList5"/>
    <dgm:cxn modelId="{831C77ED-804B-4E18-BA7A-1919A4EFC737}" type="presParOf" srcId="{E50A3F7D-B71E-4208-B33B-4EFA92BA2FD1}" destId="{5A24C517-4001-47E8-9507-DB3E946BAF35}" srcOrd="1" destOrd="0" presId="urn:microsoft.com/office/officeart/2005/8/layout/vList5"/>
  </dgm:cxnLst>
  <dgm:bg/>
  <dgm:whole/>
  <dgm:extLst>
    <a:ext uri="http://schemas.microsoft.com/office/drawing/2008/diagram">
      <dsp:dataModelExt xmlns="" xmlns:dsp="http://schemas.microsoft.com/office/drawing/2008/diagram" relId="rId3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8326049-2697-4894-AAAE-7034370C3D00}" type="doc">
      <dgm:prSet loTypeId="urn:microsoft.com/office/officeart/2005/8/layout/chevron2" loCatId="list" qsTypeId="urn:microsoft.com/office/officeart/2005/8/quickstyle/3d2" qsCatId="3D" csTypeId="urn:microsoft.com/office/officeart/2005/8/colors/colorful2" csCatId="colorful" phldr="1"/>
      <dgm:spPr/>
      <dgm:t>
        <a:bodyPr/>
        <a:lstStyle/>
        <a:p>
          <a:endParaRPr lang="en-GB"/>
        </a:p>
      </dgm:t>
    </dgm:pt>
    <dgm:pt modelId="{F9C52D09-8A70-4398-8E12-88D52975412D}">
      <dgm:prSet phldrT="[Text]" custT="1"/>
      <dgm:spPr/>
      <dgm:t>
        <a:bodyPr/>
        <a:lstStyle/>
        <a:p>
          <a:r>
            <a:rPr lang="en-GB" sz="1800" dirty="0" err="1" smtClean="0">
              <a:solidFill>
                <a:schemeClr val="tx1"/>
              </a:solidFill>
            </a:rPr>
            <a:t>Ataka’s</a:t>
          </a:r>
          <a:r>
            <a:rPr lang="en-GB" sz="1800" dirty="0" smtClean="0">
              <a:solidFill>
                <a:schemeClr val="tx1"/>
              </a:solidFill>
            </a:rPr>
            <a:t> </a:t>
          </a:r>
        </a:p>
        <a:p>
          <a:r>
            <a:rPr lang="en-GB" sz="1800" dirty="0" smtClean="0">
              <a:solidFill>
                <a:schemeClr val="tx1"/>
              </a:solidFill>
            </a:rPr>
            <a:t>nationalism</a:t>
          </a:r>
          <a:endParaRPr lang="en-GB" sz="1800" dirty="0">
            <a:solidFill>
              <a:schemeClr val="tx1"/>
            </a:solidFill>
          </a:endParaRPr>
        </a:p>
      </dgm:t>
    </dgm:pt>
    <dgm:pt modelId="{8141BFB0-712B-4594-A11D-6F8CCE901404}" type="parTrans" cxnId="{3B3F6017-A44D-4395-9727-67979466B66E}">
      <dgm:prSet/>
      <dgm:spPr/>
      <dgm:t>
        <a:bodyPr/>
        <a:lstStyle/>
        <a:p>
          <a:endParaRPr lang="en-GB"/>
        </a:p>
      </dgm:t>
    </dgm:pt>
    <dgm:pt modelId="{76A6D6EB-68BF-40AD-BDD2-FF3B3E1D97E3}" type="sibTrans" cxnId="{3B3F6017-A44D-4395-9727-67979466B66E}">
      <dgm:prSet/>
      <dgm:spPr/>
      <dgm:t>
        <a:bodyPr/>
        <a:lstStyle/>
        <a:p>
          <a:endParaRPr lang="en-GB"/>
        </a:p>
      </dgm:t>
    </dgm:pt>
    <dgm:pt modelId="{DEBB129E-9B59-4CD5-A0E7-6F2A03432E05}">
      <dgm:prSet phldrT="[Text]" custT="1"/>
      <dgm:spPr/>
      <dgm:t>
        <a:bodyPr/>
        <a:lstStyle/>
        <a:p>
          <a:endParaRPr lang="en-GB" sz="1200" dirty="0" smtClean="0"/>
        </a:p>
        <a:p>
          <a:r>
            <a:rPr lang="en-GB" sz="1600" dirty="0" err="1" smtClean="0">
              <a:solidFill>
                <a:schemeClr val="tx1"/>
              </a:solidFill>
            </a:rPr>
            <a:t>Ataka’s</a:t>
          </a:r>
          <a:r>
            <a:rPr lang="en-GB" sz="1600" dirty="0" smtClean="0">
              <a:solidFill>
                <a:schemeClr val="tx1"/>
              </a:solidFill>
            </a:rPr>
            <a:t> economic and political platform</a:t>
          </a:r>
          <a:endParaRPr lang="en-GB" sz="1600" dirty="0">
            <a:solidFill>
              <a:schemeClr val="tx1"/>
            </a:solidFill>
          </a:endParaRPr>
        </a:p>
      </dgm:t>
    </dgm:pt>
    <dgm:pt modelId="{1550DC98-F280-42B0-85DB-972E3786C464}" type="parTrans" cxnId="{3B066A35-FF91-47D2-8F42-8D4F564969CA}">
      <dgm:prSet/>
      <dgm:spPr/>
      <dgm:t>
        <a:bodyPr/>
        <a:lstStyle/>
        <a:p>
          <a:endParaRPr lang="en-GB"/>
        </a:p>
      </dgm:t>
    </dgm:pt>
    <dgm:pt modelId="{D015C3B4-3E9D-4EC0-B8B8-9CE79B4250CF}" type="sibTrans" cxnId="{3B066A35-FF91-47D2-8F42-8D4F564969CA}">
      <dgm:prSet/>
      <dgm:spPr/>
      <dgm:t>
        <a:bodyPr/>
        <a:lstStyle/>
        <a:p>
          <a:endParaRPr lang="en-GB"/>
        </a:p>
      </dgm:t>
    </dgm:pt>
    <dgm:pt modelId="{8AA51B87-9F8C-4944-8519-5CBF43C2DE72}">
      <dgm:prSet phldrT="[Text]"/>
      <dgm:spPr/>
      <dgm:t>
        <a:bodyPr/>
        <a:lstStyle/>
        <a:p>
          <a:r>
            <a:rPr lang="en-GB" dirty="0" smtClean="0"/>
            <a:t>Preaching against European integration and Westernisation </a:t>
          </a:r>
          <a:endParaRPr lang="en-GB" dirty="0"/>
        </a:p>
      </dgm:t>
    </dgm:pt>
    <dgm:pt modelId="{3E8B4A33-6ABE-455D-85BA-6088CE08ED8B}" type="parTrans" cxnId="{D24374A5-9077-4025-A6EF-E3EC918B6CC2}">
      <dgm:prSet/>
      <dgm:spPr/>
      <dgm:t>
        <a:bodyPr/>
        <a:lstStyle/>
        <a:p>
          <a:endParaRPr lang="en-GB"/>
        </a:p>
      </dgm:t>
    </dgm:pt>
    <dgm:pt modelId="{2ECBFCDA-3253-462B-95DB-6396FEC1EEB1}" type="sibTrans" cxnId="{D24374A5-9077-4025-A6EF-E3EC918B6CC2}">
      <dgm:prSet/>
      <dgm:spPr/>
      <dgm:t>
        <a:bodyPr/>
        <a:lstStyle/>
        <a:p>
          <a:endParaRPr lang="en-GB"/>
        </a:p>
      </dgm:t>
    </dgm:pt>
    <dgm:pt modelId="{6267D01E-C012-499B-A893-7C435F16107F}">
      <dgm:prSet phldrT="[Text]"/>
      <dgm:spPr/>
      <dgm:t>
        <a:bodyPr/>
        <a:lstStyle/>
        <a:p>
          <a:r>
            <a:rPr lang="en-GB" dirty="0" smtClean="0"/>
            <a:t>Proposing  left-wing economic measures and generous welfare benefits</a:t>
          </a:r>
          <a:endParaRPr lang="en-GB" dirty="0"/>
        </a:p>
      </dgm:t>
    </dgm:pt>
    <dgm:pt modelId="{32C22230-C2EA-49EB-B830-75D107552F15}" type="parTrans" cxnId="{77F3A0FB-B1F1-4B37-BE6E-551D82386541}">
      <dgm:prSet/>
      <dgm:spPr/>
      <dgm:t>
        <a:bodyPr/>
        <a:lstStyle/>
        <a:p>
          <a:endParaRPr lang="en-GB"/>
        </a:p>
      </dgm:t>
    </dgm:pt>
    <dgm:pt modelId="{DBA27529-94D7-40D9-9BCB-C7DF516CF7EF}" type="sibTrans" cxnId="{77F3A0FB-B1F1-4B37-BE6E-551D82386541}">
      <dgm:prSet/>
      <dgm:spPr/>
      <dgm:t>
        <a:bodyPr/>
        <a:lstStyle/>
        <a:p>
          <a:endParaRPr lang="en-GB"/>
        </a:p>
      </dgm:t>
    </dgm:pt>
    <dgm:pt modelId="{B6B94391-0E88-49CF-94C1-2A7938709C0C}">
      <dgm:prSet phldrT="[Text]" custT="1"/>
      <dgm:spPr/>
      <dgm:t>
        <a:bodyPr/>
        <a:lstStyle/>
        <a:p>
          <a:r>
            <a:rPr lang="en-GB" sz="1100" i="1" dirty="0" smtClean="0"/>
            <a:t>Religious elements</a:t>
          </a:r>
          <a:r>
            <a:rPr lang="en-GB" sz="1100" dirty="0" smtClean="0"/>
            <a:t>: Orthodox Christianity as a main characteristic of nationhood</a:t>
          </a:r>
          <a:endParaRPr lang="en-GB" sz="1100" dirty="0"/>
        </a:p>
      </dgm:t>
    </dgm:pt>
    <dgm:pt modelId="{6EF834E9-9618-44F2-A4BA-B1ADFB7F292B}" type="sibTrans" cxnId="{1E8F785D-CD47-4D05-A4BC-5D5A4B30280F}">
      <dgm:prSet/>
      <dgm:spPr/>
      <dgm:t>
        <a:bodyPr/>
        <a:lstStyle/>
        <a:p>
          <a:endParaRPr lang="en-GB"/>
        </a:p>
      </dgm:t>
    </dgm:pt>
    <dgm:pt modelId="{78DAAB59-4A30-43F6-A74A-00BE5F7C34F5}" type="parTrans" cxnId="{1E8F785D-CD47-4D05-A4BC-5D5A4B30280F}">
      <dgm:prSet/>
      <dgm:spPr/>
      <dgm:t>
        <a:bodyPr/>
        <a:lstStyle/>
        <a:p>
          <a:endParaRPr lang="en-GB"/>
        </a:p>
      </dgm:t>
    </dgm:pt>
    <dgm:pt modelId="{23ADA0A1-1DAD-404C-B450-2BA6226A625A}">
      <dgm:prSet phldrT="[Text]" custT="1"/>
      <dgm:spPr/>
      <dgm:t>
        <a:bodyPr/>
        <a:lstStyle/>
        <a:p>
          <a:r>
            <a:rPr lang="en-GB" sz="1100" i="1" dirty="0" smtClean="0"/>
            <a:t>Racist elements</a:t>
          </a:r>
          <a:r>
            <a:rPr lang="en-GB" sz="1100" dirty="0" smtClean="0"/>
            <a:t>: emphasis on blood, origin and a unitary nation-state, based on homogenous ethnicity </a:t>
          </a:r>
          <a:endParaRPr lang="en-GB" sz="1100" dirty="0"/>
        </a:p>
      </dgm:t>
    </dgm:pt>
    <dgm:pt modelId="{A13E14AB-AB2B-4BBE-89D3-4CBBB0CE0C72}" type="sibTrans" cxnId="{04B18219-054A-424A-ADE6-699D65F486DE}">
      <dgm:prSet/>
      <dgm:spPr/>
      <dgm:t>
        <a:bodyPr/>
        <a:lstStyle/>
        <a:p>
          <a:endParaRPr lang="en-GB"/>
        </a:p>
      </dgm:t>
    </dgm:pt>
    <dgm:pt modelId="{200CF776-F142-4AC6-9402-28DEB40631C9}" type="parTrans" cxnId="{04B18219-054A-424A-ADE6-699D65F486DE}">
      <dgm:prSet/>
      <dgm:spPr/>
      <dgm:t>
        <a:bodyPr/>
        <a:lstStyle/>
        <a:p>
          <a:endParaRPr lang="en-GB"/>
        </a:p>
      </dgm:t>
    </dgm:pt>
    <dgm:pt modelId="{CBBAB7F8-05E2-4C31-A5DB-5B7DE3E63D02}">
      <dgm:prSet phldrT="[Text]" custT="1"/>
      <dgm:spPr/>
      <dgm:t>
        <a:bodyPr/>
        <a:lstStyle/>
        <a:p>
          <a:r>
            <a:rPr lang="en-GB" sz="1100" dirty="0" smtClean="0"/>
            <a:t>Threats to national unity and territorial integrity: external(Turkey and the West) and internal (Bulgaria has to be saved from ‘Turkish yoke’ and Islamic fundamentalism)</a:t>
          </a:r>
          <a:endParaRPr lang="en-GB" sz="1100" dirty="0"/>
        </a:p>
      </dgm:t>
    </dgm:pt>
    <dgm:pt modelId="{0D7CC28C-AD7A-4C8F-B9F6-9FFF044DFAF1}" type="parTrans" cxnId="{356AAD7F-C441-4ED2-B477-E266BF32EEAA}">
      <dgm:prSet/>
      <dgm:spPr/>
      <dgm:t>
        <a:bodyPr/>
        <a:lstStyle/>
        <a:p>
          <a:endParaRPr lang="en-GB"/>
        </a:p>
      </dgm:t>
    </dgm:pt>
    <dgm:pt modelId="{6F4017C6-844F-4D30-9656-D82BA66582E2}" type="sibTrans" cxnId="{356AAD7F-C441-4ED2-B477-E266BF32EEAA}">
      <dgm:prSet/>
      <dgm:spPr/>
      <dgm:t>
        <a:bodyPr/>
        <a:lstStyle/>
        <a:p>
          <a:endParaRPr lang="en-GB"/>
        </a:p>
      </dgm:t>
    </dgm:pt>
    <dgm:pt modelId="{598C521A-66D8-4BE0-9B74-AAB163EE699B}">
      <dgm:prSet phldrT="[Text]"/>
      <dgm:spPr/>
      <dgm:t>
        <a:bodyPr/>
        <a:lstStyle/>
        <a:p>
          <a:r>
            <a:rPr lang="en-GB" dirty="0" smtClean="0"/>
            <a:t>Introducing legislation banning the existence of MRF and any other sources of minority linguistic, cultural and political expression</a:t>
          </a:r>
          <a:endParaRPr lang="en-GB" dirty="0"/>
        </a:p>
      </dgm:t>
    </dgm:pt>
    <dgm:pt modelId="{929C258C-3C76-4B77-804B-F55FBD292D5D}" type="parTrans" cxnId="{A15FDCDA-E0DA-4DD6-8CD1-4BE431635D5F}">
      <dgm:prSet/>
      <dgm:spPr/>
      <dgm:t>
        <a:bodyPr/>
        <a:lstStyle/>
        <a:p>
          <a:endParaRPr lang="en-GB"/>
        </a:p>
      </dgm:t>
    </dgm:pt>
    <dgm:pt modelId="{2E9FF85C-8270-4077-9B8D-0BA295AAB4C9}" type="sibTrans" cxnId="{A15FDCDA-E0DA-4DD6-8CD1-4BE431635D5F}">
      <dgm:prSet/>
      <dgm:spPr/>
      <dgm:t>
        <a:bodyPr/>
        <a:lstStyle/>
        <a:p>
          <a:endParaRPr lang="en-GB"/>
        </a:p>
      </dgm:t>
    </dgm:pt>
    <dgm:pt modelId="{02638AA4-1AAA-4D16-889C-90EDF8C2EAFB}">
      <dgm:prSet phldrT="[Text]" custT="1"/>
      <dgm:spPr/>
      <dgm:t>
        <a:bodyPr/>
        <a:lstStyle/>
        <a:p>
          <a:r>
            <a:rPr lang="en-GB" sz="1100" dirty="0" smtClean="0"/>
            <a:t>A  leadership, media party</a:t>
          </a:r>
          <a:endParaRPr lang="en-GB" sz="1100" dirty="0"/>
        </a:p>
      </dgm:t>
    </dgm:pt>
    <dgm:pt modelId="{7DB0FEAF-2A96-44E1-9DAF-CE64D6A30B1B}" type="parTrans" cxnId="{A66A1E39-9CDC-49C1-B705-05A5DD15E306}">
      <dgm:prSet/>
      <dgm:spPr/>
      <dgm:t>
        <a:bodyPr/>
        <a:lstStyle/>
        <a:p>
          <a:endParaRPr lang="en-GB"/>
        </a:p>
      </dgm:t>
    </dgm:pt>
    <dgm:pt modelId="{38764EA6-CB47-451D-B9BB-C1CBAC485D9A}" type="sibTrans" cxnId="{A66A1E39-9CDC-49C1-B705-05A5DD15E306}">
      <dgm:prSet/>
      <dgm:spPr/>
      <dgm:t>
        <a:bodyPr/>
        <a:lstStyle/>
        <a:p>
          <a:endParaRPr lang="en-GB"/>
        </a:p>
      </dgm:t>
    </dgm:pt>
    <dgm:pt modelId="{AD43AC02-B40A-435D-BA23-1F0DA48389B4}" type="pres">
      <dgm:prSet presAssocID="{D8326049-2697-4894-AAAE-7034370C3D00}" presName="linearFlow" presStyleCnt="0">
        <dgm:presLayoutVars>
          <dgm:dir/>
          <dgm:animLvl val="lvl"/>
          <dgm:resizeHandles val="exact"/>
        </dgm:presLayoutVars>
      </dgm:prSet>
      <dgm:spPr/>
      <dgm:t>
        <a:bodyPr/>
        <a:lstStyle/>
        <a:p>
          <a:endParaRPr lang="en-GB"/>
        </a:p>
      </dgm:t>
    </dgm:pt>
    <dgm:pt modelId="{153CBB1C-BC2D-4DCD-B418-342A5ADC4C0B}" type="pres">
      <dgm:prSet presAssocID="{F9C52D09-8A70-4398-8E12-88D52975412D}" presName="composite" presStyleCnt="0"/>
      <dgm:spPr/>
    </dgm:pt>
    <dgm:pt modelId="{CF3E0E5C-8DF0-4745-A961-787E30B6B0B3}" type="pres">
      <dgm:prSet presAssocID="{F9C52D09-8A70-4398-8E12-88D52975412D}" presName="parentText" presStyleLbl="alignNode1" presStyleIdx="0" presStyleCnt="2">
        <dgm:presLayoutVars>
          <dgm:chMax val="1"/>
          <dgm:bulletEnabled val="1"/>
        </dgm:presLayoutVars>
      </dgm:prSet>
      <dgm:spPr/>
      <dgm:t>
        <a:bodyPr/>
        <a:lstStyle/>
        <a:p>
          <a:endParaRPr lang="en-GB"/>
        </a:p>
      </dgm:t>
    </dgm:pt>
    <dgm:pt modelId="{17D09809-BB61-47A8-AEFF-CE833240ABDF}" type="pres">
      <dgm:prSet presAssocID="{F9C52D09-8A70-4398-8E12-88D52975412D}" presName="descendantText" presStyleLbl="alignAcc1" presStyleIdx="0" presStyleCnt="2">
        <dgm:presLayoutVars>
          <dgm:bulletEnabled val="1"/>
        </dgm:presLayoutVars>
      </dgm:prSet>
      <dgm:spPr/>
      <dgm:t>
        <a:bodyPr/>
        <a:lstStyle/>
        <a:p>
          <a:endParaRPr lang="en-GB"/>
        </a:p>
      </dgm:t>
    </dgm:pt>
    <dgm:pt modelId="{2067F210-C371-49EA-B3D2-4F93A4256222}" type="pres">
      <dgm:prSet presAssocID="{76A6D6EB-68BF-40AD-BDD2-FF3B3E1D97E3}" presName="sp" presStyleCnt="0"/>
      <dgm:spPr/>
    </dgm:pt>
    <dgm:pt modelId="{D8E5C2B5-F11D-4EC0-ABE2-348BDE00FA8B}" type="pres">
      <dgm:prSet presAssocID="{DEBB129E-9B59-4CD5-A0E7-6F2A03432E05}" presName="composite" presStyleCnt="0"/>
      <dgm:spPr/>
    </dgm:pt>
    <dgm:pt modelId="{7A3E621F-C228-46EC-9DAA-3A86898FB179}" type="pres">
      <dgm:prSet presAssocID="{DEBB129E-9B59-4CD5-A0E7-6F2A03432E05}" presName="parentText" presStyleLbl="alignNode1" presStyleIdx="1" presStyleCnt="2" custLinFactNeighborX="0" custLinFactNeighborY="1157">
        <dgm:presLayoutVars>
          <dgm:chMax val="1"/>
          <dgm:bulletEnabled val="1"/>
        </dgm:presLayoutVars>
      </dgm:prSet>
      <dgm:spPr/>
      <dgm:t>
        <a:bodyPr/>
        <a:lstStyle/>
        <a:p>
          <a:endParaRPr lang="en-GB"/>
        </a:p>
      </dgm:t>
    </dgm:pt>
    <dgm:pt modelId="{298D0152-E695-4DE6-81DA-2AAA180B8E50}" type="pres">
      <dgm:prSet presAssocID="{DEBB129E-9B59-4CD5-A0E7-6F2A03432E05}" presName="descendantText" presStyleLbl="alignAcc1" presStyleIdx="1" presStyleCnt="2">
        <dgm:presLayoutVars>
          <dgm:bulletEnabled val="1"/>
        </dgm:presLayoutVars>
      </dgm:prSet>
      <dgm:spPr/>
      <dgm:t>
        <a:bodyPr/>
        <a:lstStyle/>
        <a:p>
          <a:endParaRPr lang="en-GB"/>
        </a:p>
      </dgm:t>
    </dgm:pt>
  </dgm:ptLst>
  <dgm:cxnLst>
    <dgm:cxn modelId="{A66A1E39-9CDC-49C1-B705-05A5DD15E306}" srcId="{F9C52D09-8A70-4398-8E12-88D52975412D}" destId="{02638AA4-1AAA-4D16-889C-90EDF8C2EAFB}" srcOrd="3" destOrd="0" parTransId="{7DB0FEAF-2A96-44E1-9DAF-CE64D6A30B1B}" sibTransId="{38764EA6-CB47-451D-B9BB-C1CBAC485D9A}"/>
    <dgm:cxn modelId="{3B638E4E-DE71-454A-8000-B1D0D0A791D6}" type="presOf" srcId="{598C521A-66D8-4BE0-9B74-AAB163EE699B}" destId="{298D0152-E695-4DE6-81DA-2AAA180B8E50}" srcOrd="0" destOrd="2" presId="urn:microsoft.com/office/officeart/2005/8/layout/chevron2"/>
    <dgm:cxn modelId="{1E8F785D-CD47-4D05-A4BC-5D5A4B30280F}" srcId="{F9C52D09-8A70-4398-8E12-88D52975412D}" destId="{B6B94391-0E88-49CF-94C1-2A7938709C0C}" srcOrd="1" destOrd="0" parTransId="{78DAAB59-4A30-43F6-A74A-00BE5F7C34F5}" sibTransId="{6EF834E9-9618-44F2-A4BA-B1ADFB7F292B}"/>
    <dgm:cxn modelId="{15B96F6C-03CA-4942-B1D5-46349C7D27EF}" type="presOf" srcId="{8AA51B87-9F8C-4944-8519-5CBF43C2DE72}" destId="{298D0152-E695-4DE6-81DA-2AAA180B8E50}" srcOrd="0" destOrd="0" presId="urn:microsoft.com/office/officeart/2005/8/layout/chevron2"/>
    <dgm:cxn modelId="{00FA5429-D7AC-435D-B805-9B707A9FA153}" type="presOf" srcId="{23ADA0A1-1DAD-404C-B450-2BA6226A625A}" destId="{17D09809-BB61-47A8-AEFF-CE833240ABDF}" srcOrd="0" destOrd="0" presId="urn:microsoft.com/office/officeart/2005/8/layout/chevron2"/>
    <dgm:cxn modelId="{77F3A0FB-B1F1-4B37-BE6E-551D82386541}" srcId="{DEBB129E-9B59-4CD5-A0E7-6F2A03432E05}" destId="{6267D01E-C012-499B-A893-7C435F16107F}" srcOrd="1" destOrd="0" parTransId="{32C22230-C2EA-49EB-B830-75D107552F15}" sibTransId="{DBA27529-94D7-40D9-9BCB-C7DF516CF7EF}"/>
    <dgm:cxn modelId="{9274A22B-B989-4574-A095-FD1BA1B75FF5}" type="presOf" srcId="{02638AA4-1AAA-4D16-889C-90EDF8C2EAFB}" destId="{17D09809-BB61-47A8-AEFF-CE833240ABDF}" srcOrd="0" destOrd="3" presId="urn:microsoft.com/office/officeart/2005/8/layout/chevron2"/>
    <dgm:cxn modelId="{A15FDCDA-E0DA-4DD6-8CD1-4BE431635D5F}" srcId="{DEBB129E-9B59-4CD5-A0E7-6F2A03432E05}" destId="{598C521A-66D8-4BE0-9B74-AAB163EE699B}" srcOrd="2" destOrd="0" parTransId="{929C258C-3C76-4B77-804B-F55FBD292D5D}" sibTransId="{2E9FF85C-8270-4077-9B8D-0BA295AAB4C9}"/>
    <dgm:cxn modelId="{356AAD7F-C441-4ED2-B477-E266BF32EEAA}" srcId="{F9C52D09-8A70-4398-8E12-88D52975412D}" destId="{CBBAB7F8-05E2-4C31-A5DB-5B7DE3E63D02}" srcOrd="2" destOrd="0" parTransId="{0D7CC28C-AD7A-4C8F-B9F6-9FFF044DFAF1}" sibTransId="{6F4017C6-844F-4D30-9656-D82BA66582E2}"/>
    <dgm:cxn modelId="{04B18219-054A-424A-ADE6-699D65F486DE}" srcId="{F9C52D09-8A70-4398-8E12-88D52975412D}" destId="{23ADA0A1-1DAD-404C-B450-2BA6226A625A}" srcOrd="0" destOrd="0" parTransId="{200CF776-F142-4AC6-9402-28DEB40631C9}" sibTransId="{A13E14AB-AB2B-4BBE-89D3-4CBBB0CE0C72}"/>
    <dgm:cxn modelId="{5D11A995-38F8-443A-9B13-F1E1E54D2642}" type="presOf" srcId="{B6B94391-0E88-49CF-94C1-2A7938709C0C}" destId="{17D09809-BB61-47A8-AEFF-CE833240ABDF}" srcOrd="0" destOrd="1" presId="urn:microsoft.com/office/officeart/2005/8/layout/chevron2"/>
    <dgm:cxn modelId="{AF049985-D101-467A-B2B4-A5C243B5E866}" type="presOf" srcId="{6267D01E-C012-499B-A893-7C435F16107F}" destId="{298D0152-E695-4DE6-81DA-2AAA180B8E50}" srcOrd="0" destOrd="1" presId="urn:microsoft.com/office/officeart/2005/8/layout/chevron2"/>
    <dgm:cxn modelId="{3B3F6017-A44D-4395-9727-67979466B66E}" srcId="{D8326049-2697-4894-AAAE-7034370C3D00}" destId="{F9C52D09-8A70-4398-8E12-88D52975412D}" srcOrd="0" destOrd="0" parTransId="{8141BFB0-712B-4594-A11D-6F8CCE901404}" sibTransId="{76A6D6EB-68BF-40AD-BDD2-FF3B3E1D97E3}"/>
    <dgm:cxn modelId="{D24374A5-9077-4025-A6EF-E3EC918B6CC2}" srcId="{DEBB129E-9B59-4CD5-A0E7-6F2A03432E05}" destId="{8AA51B87-9F8C-4944-8519-5CBF43C2DE72}" srcOrd="0" destOrd="0" parTransId="{3E8B4A33-6ABE-455D-85BA-6088CE08ED8B}" sibTransId="{2ECBFCDA-3253-462B-95DB-6396FEC1EEB1}"/>
    <dgm:cxn modelId="{C1D7E43A-D5F4-4956-AE4F-FAADBA82341F}" type="presOf" srcId="{D8326049-2697-4894-AAAE-7034370C3D00}" destId="{AD43AC02-B40A-435D-BA23-1F0DA48389B4}" srcOrd="0" destOrd="0" presId="urn:microsoft.com/office/officeart/2005/8/layout/chevron2"/>
    <dgm:cxn modelId="{9E40C431-A9BF-4985-8A30-2AFCA913D763}" type="presOf" srcId="{CBBAB7F8-05E2-4C31-A5DB-5B7DE3E63D02}" destId="{17D09809-BB61-47A8-AEFF-CE833240ABDF}" srcOrd="0" destOrd="2" presId="urn:microsoft.com/office/officeart/2005/8/layout/chevron2"/>
    <dgm:cxn modelId="{1B837F48-4B18-4CBA-BA02-D512672F5BBC}" type="presOf" srcId="{DEBB129E-9B59-4CD5-A0E7-6F2A03432E05}" destId="{7A3E621F-C228-46EC-9DAA-3A86898FB179}" srcOrd="0" destOrd="0" presId="urn:microsoft.com/office/officeart/2005/8/layout/chevron2"/>
    <dgm:cxn modelId="{3B066A35-FF91-47D2-8F42-8D4F564969CA}" srcId="{D8326049-2697-4894-AAAE-7034370C3D00}" destId="{DEBB129E-9B59-4CD5-A0E7-6F2A03432E05}" srcOrd="1" destOrd="0" parTransId="{1550DC98-F280-42B0-85DB-972E3786C464}" sibTransId="{D015C3B4-3E9D-4EC0-B8B8-9CE79B4250CF}"/>
    <dgm:cxn modelId="{E8C1A62E-8D7D-4794-986F-48A35989F51F}" type="presOf" srcId="{F9C52D09-8A70-4398-8E12-88D52975412D}" destId="{CF3E0E5C-8DF0-4745-A961-787E30B6B0B3}" srcOrd="0" destOrd="0" presId="urn:microsoft.com/office/officeart/2005/8/layout/chevron2"/>
    <dgm:cxn modelId="{40283809-DC69-42D6-A42E-4078D1ED0EB4}" type="presParOf" srcId="{AD43AC02-B40A-435D-BA23-1F0DA48389B4}" destId="{153CBB1C-BC2D-4DCD-B418-342A5ADC4C0B}" srcOrd="0" destOrd="0" presId="urn:microsoft.com/office/officeart/2005/8/layout/chevron2"/>
    <dgm:cxn modelId="{60080CB9-5930-4D14-9DF3-BA036A83C0EB}" type="presParOf" srcId="{153CBB1C-BC2D-4DCD-B418-342A5ADC4C0B}" destId="{CF3E0E5C-8DF0-4745-A961-787E30B6B0B3}" srcOrd="0" destOrd="0" presId="urn:microsoft.com/office/officeart/2005/8/layout/chevron2"/>
    <dgm:cxn modelId="{13772DAB-9850-4B0C-AC41-9DD9A19FD150}" type="presParOf" srcId="{153CBB1C-BC2D-4DCD-B418-342A5ADC4C0B}" destId="{17D09809-BB61-47A8-AEFF-CE833240ABDF}" srcOrd="1" destOrd="0" presId="urn:microsoft.com/office/officeart/2005/8/layout/chevron2"/>
    <dgm:cxn modelId="{039F30F5-CB9C-47D4-AB37-C6786C95FCE3}" type="presParOf" srcId="{AD43AC02-B40A-435D-BA23-1F0DA48389B4}" destId="{2067F210-C371-49EA-B3D2-4F93A4256222}" srcOrd="1" destOrd="0" presId="urn:microsoft.com/office/officeart/2005/8/layout/chevron2"/>
    <dgm:cxn modelId="{457C89F4-E348-46A9-97C9-B8F02D8F5A06}" type="presParOf" srcId="{AD43AC02-B40A-435D-BA23-1F0DA48389B4}" destId="{D8E5C2B5-F11D-4EC0-ABE2-348BDE00FA8B}" srcOrd="2" destOrd="0" presId="urn:microsoft.com/office/officeart/2005/8/layout/chevron2"/>
    <dgm:cxn modelId="{2356BF12-72E9-4642-AC31-4F9DF71961BC}" type="presParOf" srcId="{D8E5C2B5-F11D-4EC0-ABE2-348BDE00FA8B}" destId="{7A3E621F-C228-46EC-9DAA-3A86898FB179}" srcOrd="0" destOrd="0" presId="urn:microsoft.com/office/officeart/2005/8/layout/chevron2"/>
    <dgm:cxn modelId="{9282B470-1C4D-46D6-A161-B3847922925B}" type="presParOf" srcId="{D8E5C2B5-F11D-4EC0-ABE2-348BDE00FA8B}" destId="{298D0152-E695-4DE6-81DA-2AAA180B8E50}" srcOrd="1" destOrd="0" presId="urn:microsoft.com/office/officeart/2005/8/layout/chevron2"/>
  </dgm:cxnLst>
  <dgm:bg/>
  <dgm:whole/>
  <dgm:extLst>
    <a:ext uri="http://schemas.microsoft.com/office/drawing/2008/diagram">
      <dsp:dataModelExt xmlns="" xmlns:dsp="http://schemas.microsoft.com/office/drawing/2008/diagram" relId="rId52"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FB66AC5-5DB1-46D9-A909-B354494873FB}">
      <dsp:nvSpPr>
        <dsp:cNvPr id="0" name=""/>
        <dsp:cNvSpPr/>
      </dsp:nvSpPr>
      <dsp:spPr>
        <a:xfrm>
          <a:off x="0" y="990599"/>
          <a:ext cx="11002961" cy="910013"/>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57150" dist="38100" dir="5400000" algn="ctr" rotWithShape="0">
            <a:schemeClr val="accent1">
              <a:hueOff val="0"/>
              <a:satOff val="0"/>
              <a:lumOff val="0"/>
              <a:alphaOff val="0"/>
              <a:shade val="9000"/>
              <a:satMod val="105000"/>
              <a:alpha val="4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en-US" sz="4400" kern="1200" dirty="0" smtClean="0"/>
            <a:t>1. Introduction. Methodology </a:t>
          </a:r>
          <a:r>
            <a:rPr lang="en-US" sz="4000" kern="1200" dirty="0" smtClean="0"/>
            <a:t>  </a:t>
          </a:r>
          <a:endParaRPr lang="en-US" sz="4000" kern="1200" dirty="0"/>
        </a:p>
      </dsp:txBody>
      <dsp:txXfrm>
        <a:off x="0" y="990599"/>
        <a:ext cx="11002961" cy="91001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138D817-F817-4090-9329-CAD80F17311D}">
      <dsp:nvSpPr>
        <dsp:cNvPr id="0" name=""/>
        <dsp:cNvSpPr/>
      </dsp:nvSpPr>
      <dsp:spPr>
        <a:xfrm rot="5400000">
          <a:off x="5548264" y="-2241947"/>
          <a:ext cx="1101863" cy="5756563"/>
        </a:xfrm>
        <a:prstGeom prst="round2Same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The opening of the regime was initiated  and guided by an unreconstructed, self-serving communist elite. The ruling party </a:t>
          </a:r>
          <a:r>
            <a:rPr lang="en-GB" sz="1600" kern="1200" noProof="0" dirty="0" smtClean="0"/>
            <a:t>managed</a:t>
          </a:r>
          <a:r>
            <a:rPr lang="en-US" sz="1600" kern="1200" dirty="0" smtClean="0"/>
            <a:t> to </a:t>
          </a:r>
          <a:r>
            <a:rPr lang="en-GB" sz="1600" kern="1200" noProof="0" dirty="0" smtClean="0"/>
            <a:t>personalise</a:t>
          </a:r>
          <a:r>
            <a:rPr lang="en-US" sz="1600" kern="1200" dirty="0" smtClean="0"/>
            <a:t> the dictatorship, abandon Marxist ideology and reinvent itself as the left alternative towards  ‘gradual’ , i.e. façade, </a:t>
          </a:r>
          <a:r>
            <a:rPr lang="en-GB" sz="1600" kern="1200" noProof="0" dirty="0" smtClean="0"/>
            <a:t>liberalisation</a:t>
          </a:r>
          <a:r>
            <a:rPr lang="en-US" sz="1600" kern="1200" dirty="0" smtClean="0"/>
            <a:t> </a:t>
          </a:r>
          <a:endParaRPr lang="en-US" sz="1600" kern="1200" dirty="0"/>
        </a:p>
      </dsp:txBody>
      <dsp:txXfrm rot="5400000">
        <a:off x="5548264" y="-2241947"/>
        <a:ext cx="1101863" cy="5756563"/>
      </dsp:txXfrm>
    </dsp:sp>
    <dsp:sp modelId="{FE44C62F-04AF-4A58-A655-A0C56ABDF15D}">
      <dsp:nvSpPr>
        <dsp:cNvPr id="0" name=""/>
        <dsp:cNvSpPr/>
      </dsp:nvSpPr>
      <dsp:spPr>
        <a:xfrm>
          <a:off x="0" y="0"/>
          <a:ext cx="3234097" cy="1226604"/>
        </a:xfrm>
        <a:prstGeom prst="roundRect">
          <a:avLst/>
        </a:prstGeom>
        <a:solidFill>
          <a:schemeClr val="accent3">
            <a:lumMod val="60000"/>
            <a:lumOff val="40000"/>
            <a:alpha val="90000"/>
          </a:schemeClr>
        </a:solidFill>
        <a:ln w="19050" cap="flat" cmpd="sng" algn="ctr">
          <a:solidFill>
            <a:schemeClr val="accent1">
              <a:lumMod val="75000"/>
            </a:schemeClr>
          </a:solidFill>
          <a:prstDash val="solid"/>
        </a:ln>
        <a:effectLst>
          <a:outerShdw blurRad="57150" dist="38100" dir="5400000" algn="ctr" rotWithShape="0">
            <a:schemeClr val="accent3">
              <a:alpha val="90000"/>
              <a:hueOff val="0"/>
              <a:satOff val="0"/>
              <a:lumOff val="0"/>
              <a:alphaOff val="0"/>
              <a:shade val="9000"/>
              <a:satMod val="105000"/>
              <a:alpha val="4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n-US" sz="2600" kern="1200" dirty="0" smtClean="0">
              <a:solidFill>
                <a:schemeClr val="tx1"/>
              </a:solidFill>
            </a:rPr>
            <a:t>(Un)Reformed Communists</a:t>
          </a:r>
          <a:endParaRPr lang="en-US" sz="2600" kern="1200" dirty="0">
            <a:solidFill>
              <a:schemeClr val="tx1"/>
            </a:solidFill>
          </a:endParaRPr>
        </a:p>
      </dsp:txBody>
      <dsp:txXfrm>
        <a:off x="0" y="0"/>
        <a:ext cx="3234097" cy="1226604"/>
      </dsp:txXfrm>
    </dsp:sp>
    <dsp:sp modelId="{5A24C517-4001-47E8-9507-DB3E946BAF35}">
      <dsp:nvSpPr>
        <dsp:cNvPr id="0" name=""/>
        <dsp:cNvSpPr/>
      </dsp:nvSpPr>
      <dsp:spPr>
        <a:xfrm rot="5400000">
          <a:off x="5623646" y="-976044"/>
          <a:ext cx="981283" cy="5754624"/>
        </a:xfrm>
        <a:prstGeom prst="round2Same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77850">
            <a:lnSpc>
              <a:spcPct val="90000"/>
            </a:lnSpc>
            <a:spcBef>
              <a:spcPct val="0"/>
            </a:spcBef>
            <a:spcAft>
              <a:spcPct val="15000"/>
            </a:spcAft>
            <a:buChar char="••"/>
          </a:pPr>
          <a:r>
            <a:rPr lang="en-US" sz="1300" kern="1200" dirty="0" smtClean="0"/>
            <a:t> </a:t>
          </a:r>
          <a:r>
            <a:rPr lang="en-US" sz="1600" kern="1200" dirty="0" smtClean="0"/>
            <a:t>The Bulgarian Socialist Party won the first free elections due to its structural advantage over the opposition, its successful propaganda apparatus  and populist election platform</a:t>
          </a:r>
          <a:endParaRPr lang="en-US" sz="1600" kern="1200" dirty="0"/>
        </a:p>
      </dsp:txBody>
      <dsp:txXfrm rot="5400000">
        <a:off x="5623646" y="-976044"/>
        <a:ext cx="981283" cy="5754624"/>
      </dsp:txXfrm>
    </dsp:sp>
    <dsp:sp modelId="{7B8AEF48-7839-46D9-8DBB-C4C868139148}">
      <dsp:nvSpPr>
        <dsp:cNvPr id="0" name=""/>
        <dsp:cNvSpPr/>
      </dsp:nvSpPr>
      <dsp:spPr>
        <a:xfrm>
          <a:off x="0" y="1287965"/>
          <a:ext cx="3236976" cy="1226604"/>
        </a:xfrm>
        <a:prstGeom prst="roundRect">
          <a:avLst/>
        </a:prstGeom>
        <a:solidFill>
          <a:schemeClr val="accent3">
            <a:alpha val="90000"/>
            <a:hueOff val="0"/>
            <a:satOff val="0"/>
            <a:lumOff val="0"/>
            <a:alphaOff val="-40000"/>
          </a:schemeClr>
        </a:solidFill>
        <a:ln w="19050" cap="flat" cmpd="sng" algn="ctr">
          <a:solidFill>
            <a:schemeClr val="tx2">
              <a:lumMod val="75000"/>
            </a:schemeClr>
          </a:solidFill>
          <a:prstDash val="solid"/>
        </a:ln>
        <a:effectLst>
          <a:outerShdw blurRad="57150" dist="38100" dir="5400000" algn="ctr" rotWithShape="0">
            <a:schemeClr val="accent3">
              <a:alpha val="90000"/>
              <a:hueOff val="0"/>
              <a:satOff val="0"/>
              <a:lumOff val="0"/>
              <a:alphaOff val="-40000"/>
              <a:shade val="9000"/>
              <a:satMod val="105000"/>
              <a:alpha val="4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n-US" sz="2600" kern="1200" dirty="0" smtClean="0">
              <a:solidFill>
                <a:schemeClr val="tx1"/>
              </a:solidFill>
            </a:rPr>
            <a:t>Free, but Not Fair Elections </a:t>
          </a:r>
          <a:endParaRPr lang="en-US" sz="2600" kern="1200" dirty="0">
            <a:solidFill>
              <a:schemeClr val="tx1"/>
            </a:solidFill>
          </a:endParaRPr>
        </a:p>
      </dsp:txBody>
      <dsp:txXfrm>
        <a:off x="0" y="1287965"/>
        <a:ext cx="3236976" cy="1226604"/>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CE03507-3F96-4271-BFD4-96628BD5778F}">
      <dsp:nvSpPr>
        <dsp:cNvPr id="0" name=""/>
        <dsp:cNvSpPr/>
      </dsp:nvSpPr>
      <dsp:spPr>
        <a:xfrm>
          <a:off x="3656" y="1107851"/>
          <a:ext cx="2615310" cy="1289496"/>
        </a:xfrm>
        <a:prstGeom prst="rightArrow">
          <a:avLst>
            <a:gd name="adj1" fmla="val 70000"/>
            <a:gd name="adj2" fmla="val 50000"/>
          </a:avLst>
        </a:prstGeom>
        <a:solidFill>
          <a:schemeClr val="accent3">
            <a:alpha val="90000"/>
            <a:tint val="55000"/>
            <a:hueOff val="0"/>
            <a:satOff val="0"/>
            <a:lumOff val="0"/>
            <a:alphaOff val="0"/>
          </a:schemeClr>
        </a:solidFill>
        <a:ln w="9525" cap="flat" cmpd="sng" algn="ctr">
          <a:solidFill>
            <a:schemeClr val="lt1">
              <a:hueOff val="0"/>
              <a:satOff val="0"/>
              <a:lumOff val="0"/>
              <a:alphaOff val="0"/>
            </a:schemeClr>
          </a:solidFill>
          <a:prstDash val="solid"/>
        </a:ln>
        <a:effectLst>
          <a:outerShdw blurRad="57150" dist="38100" dir="5400000" algn="ctr" rotWithShape="0">
            <a:schemeClr val="accent3">
              <a:alpha val="90000"/>
              <a:tint val="55000"/>
              <a:hueOff val="0"/>
              <a:satOff val="0"/>
              <a:lumOff val="0"/>
              <a:alphaOff val="0"/>
              <a:shade val="9000"/>
              <a:satMod val="105000"/>
              <a:alpha val="48000"/>
            </a:scheme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35560" tIns="8890" rIns="17780" bIns="8890" numCol="1" spcCol="1270" anchor="ctr" anchorCtr="0">
          <a:noAutofit/>
        </a:bodyPr>
        <a:lstStyle/>
        <a:p>
          <a:pPr lvl="0" algn="l" defTabSz="622300">
            <a:lnSpc>
              <a:spcPct val="90000"/>
            </a:lnSpc>
            <a:spcBef>
              <a:spcPct val="0"/>
            </a:spcBef>
            <a:spcAft>
              <a:spcPct val="35000"/>
            </a:spcAft>
          </a:pPr>
          <a:r>
            <a:rPr lang="en-US" sz="1400" kern="1200" dirty="0" smtClean="0"/>
            <a:t>No alternation:  post-communist BSP wins first free elections</a:t>
          </a:r>
          <a:endParaRPr lang="en-US" sz="1400" kern="1200" dirty="0"/>
        </a:p>
      </dsp:txBody>
      <dsp:txXfrm>
        <a:off x="657483" y="1107851"/>
        <a:ext cx="1961482" cy="1289496"/>
      </dsp:txXfrm>
    </dsp:sp>
    <dsp:sp modelId="{03371F95-6E8C-43E0-9BDE-1FDDD23A7D15}">
      <dsp:nvSpPr>
        <dsp:cNvPr id="0" name=""/>
        <dsp:cNvSpPr/>
      </dsp:nvSpPr>
      <dsp:spPr>
        <a:xfrm>
          <a:off x="1" y="1447797"/>
          <a:ext cx="696677" cy="685577"/>
        </a:xfrm>
        <a:prstGeom prst="ellipse">
          <a:avLst/>
        </a:prstGeom>
        <a:gradFill rotWithShape="0">
          <a:gsLst>
            <a:gs pos="0">
              <a:schemeClr val="accent3">
                <a:shade val="50000"/>
                <a:hueOff val="0"/>
                <a:satOff val="0"/>
                <a:lumOff val="0"/>
                <a:alphaOff val="0"/>
                <a:tint val="98000"/>
                <a:shade val="25000"/>
                <a:satMod val="250000"/>
              </a:schemeClr>
            </a:gs>
            <a:gs pos="68000">
              <a:schemeClr val="accent3">
                <a:shade val="50000"/>
                <a:hueOff val="0"/>
                <a:satOff val="0"/>
                <a:lumOff val="0"/>
                <a:alphaOff val="0"/>
                <a:tint val="86000"/>
                <a:satMod val="115000"/>
              </a:schemeClr>
            </a:gs>
            <a:gs pos="100000">
              <a:schemeClr val="accent3">
                <a:shade val="50000"/>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3">
              <a:shade val="50000"/>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smtClean="0">
              <a:solidFill>
                <a:schemeClr val="tx1"/>
              </a:solidFill>
            </a:rPr>
            <a:t>1990</a:t>
          </a:r>
          <a:endParaRPr lang="en-US" sz="1800" kern="1200" dirty="0">
            <a:solidFill>
              <a:schemeClr val="tx1"/>
            </a:solidFill>
          </a:endParaRPr>
        </a:p>
      </dsp:txBody>
      <dsp:txXfrm>
        <a:off x="1" y="1447797"/>
        <a:ext cx="696677" cy="685577"/>
      </dsp:txXfrm>
    </dsp:sp>
    <dsp:sp modelId="{09F5DBCE-716F-47F8-AD9B-15AC0C725E7A}">
      <dsp:nvSpPr>
        <dsp:cNvPr id="0" name=""/>
        <dsp:cNvSpPr/>
      </dsp:nvSpPr>
      <dsp:spPr>
        <a:xfrm>
          <a:off x="2711165" y="1107851"/>
          <a:ext cx="3110160" cy="1289496"/>
        </a:xfrm>
        <a:prstGeom prst="rightArrow">
          <a:avLst>
            <a:gd name="adj1" fmla="val 70000"/>
            <a:gd name="adj2" fmla="val 50000"/>
          </a:avLst>
        </a:prstGeom>
        <a:solidFill>
          <a:schemeClr val="accent3">
            <a:alpha val="90000"/>
            <a:tint val="55000"/>
            <a:hueOff val="0"/>
            <a:satOff val="0"/>
            <a:lumOff val="0"/>
            <a:alphaOff val="0"/>
          </a:schemeClr>
        </a:solidFill>
        <a:ln w="9525" cap="flat" cmpd="sng" algn="ctr">
          <a:solidFill>
            <a:schemeClr val="lt1">
              <a:hueOff val="0"/>
              <a:satOff val="0"/>
              <a:lumOff val="0"/>
              <a:alphaOff val="0"/>
            </a:schemeClr>
          </a:solidFill>
          <a:prstDash val="solid"/>
        </a:ln>
        <a:effectLst>
          <a:outerShdw blurRad="57150" dist="38100" dir="5400000" algn="ctr" rotWithShape="0">
            <a:schemeClr val="accent3">
              <a:alpha val="90000"/>
              <a:tint val="55000"/>
              <a:hueOff val="0"/>
              <a:satOff val="0"/>
              <a:lumOff val="0"/>
              <a:alphaOff val="0"/>
              <a:shade val="9000"/>
              <a:satMod val="105000"/>
              <a:alpha val="48000"/>
            </a:scheme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0640" tIns="10160" rIns="20320" bIns="10160" numCol="1" spcCol="1270" anchor="ctr" anchorCtr="0">
          <a:noAutofit/>
        </a:bodyPr>
        <a:lstStyle/>
        <a:p>
          <a:pPr lvl="0" algn="ctr" defTabSz="711200">
            <a:lnSpc>
              <a:spcPct val="90000"/>
            </a:lnSpc>
            <a:spcBef>
              <a:spcPct val="0"/>
            </a:spcBef>
            <a:spcAft>
              <a:spcPct val="35000"/>
            </a:spcAft>
          </a:pPr>
          <a:r>
            <a:rPr lang="en-US" sz="1600" kern="1200" dirty="0" smtClean="0"/>
            <a:t>Opposition Forms Coalition :Union of Democratic Forces </a:t>
          </a:r>
          <a:r>
            <a:rPr lang="en-US" sz="1600" kern="1200" dirty="0" smtClean="0">
              <a:latin typeface="Calibri"/>
            </a:rPr>
            <a:t>+Turkish MRF</a:t>
          </a:r>
          <a:endParaRPr lang="en-US" sz="1600" kern="1200" dirty="0"/>
        </a:p>
      </dsp:txBody>
      <dsp:txXfrm>
        <a:off x="3488705" y="1107851"/>
        <a:ext cx="2332620" cy="1289496"/>
      </dsp:txXfrm>
    </dsp:sp>
    <dsp:sp modelId="{99702BFB-BAF5-47FE-81D6-AC5937F43046}">
      <dsp:nvSpPr>
        <dsp:cNvPr id="0" name=""/>
        <dsp:cNvSpPr/>
      </dsp:nvSpPr>
      <dsp:spPr>
        <a:xfrm>
          <a:off x="2590996" y="1371655"/>
          <a:ext cx="737592" cy="737592"/>
        </a:xfrm>
        <a:prstGeom prst="ellipse">
          <a:avLst/>
        </a:prstGeom>
        <a:gradFill rotWithShape="0">
          <a:gsLst>
            <a:gs pos="0">
              <a:schemeClr val="accent3">
                <a:shade val="50000"/>
                <a:hueOff val="25430"/>
                <a:satOff val="8388"/>
                <a:lumOff val="14488"/>
                <a:alphaOff val="0"/>
                <a:tint val="98000"/>
                <a:shade val="25000"/>
                <a:satMod val="250000"/>
              </a:schemeClr>
            </a:gs>
            <a:gs pos="68000">
              <a:schemeClr val="accent3">
                <a:shade val="50000"/>
                <a:hueOff val="25430"/>
                <a:satOff val="8388"/>
                <a:lumOff val="14488"/>
                <a:alphaOff val="0"/>
                <a:tint val="86000"/>
                <a:satMod val="115000"/>
              </a:schemeClr>
            </a:gs>
            <a:gs pos="100000">
              <a:schemeClr val="accent3">
                <a:shade val="50000"/>
                <a:hueOff val="25430"/>
                <a:satOff val="8388"/>
                <a:lumOff val="14488"/>
                <a:alphaOff val="0"/>
                <a:tint val="50000"/>
                <a:satMod val="150000"/>
              </a:schemeClr>
            </a:gs>
          </a:gsLst>
          <a:path path="circle">
            <a:fillToRect l="50000" t="130000" r="50000" b="-30000"/>
          </a:path>
        </a:gradFill>
        <a:ln>
          <a:noFill/>
        </a:ln>
        <a:effectLst>
          <a:outerShdw blurRad="57150" dist="38100" dir="5400000" algn="ctr" rotWithShape="0">
            <a:schemeClr val="accent3">
              <a:shade val="50000"/>
              <a:hueOff val="25430"/>
              <a:satOff val="8388"/>
              <a:lumOff val="14488"/>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smtClean="0">
              <a:solidFill>
                <a:schemeClr val="tx1"/>
              </a:solidFill>
            </a:rPr>
            <a:t>1991</a:t>
          </a:r>
          <a:endParaRPr lang="en-US" sz="2000" kern="1200" dirty="0">
            <a:solidFill>
              <a:schemeClr val="tx1"/>
            </a:solidFill>
          </a:endParaRPr>
        </a:p>
      </dsp:txBody>
      <dsp:txXfrm>
        <a:off x="2590996" y="1371655"/>
        <a:ext cx="737592" cy="737592"/>
      </dsp:txXfrm>
    </dsp:sp>
    <dsp:sp modelId="{BA77F25C-F7A8-4697-8ED9-1B8C21B7DC30}">
      <dsp:nvSpPr>
        <dsp:cNvPr id="0" name=""/>
        <dsp:cNvSpPr/>
      </dsp:nvSpPr>
      <dsp:spPr>
        <a:xfrm>
          <a:off x="5924943" y="1221449"/>
          <a:ext cx="2503874" cy="1160044"/>
        </a:xfrm>
        <a:prstGeom prst="rightArrow">
          <a:avLst>
            <a:gd name="adj1" fmla="val 70000"/>
            <a:gd name="adj2" fmla="val 50000"/>
          </a:avLst>
        </a:prstGeom>
        <a:solidFill>
          <a:schemeClr val="accent3">
            <a:alpha val="90000"/>
            <a:tint val="55000"/>
            <a:hueOff val="0"/>
            <a:satOff val="0"/>
            <a:lumOff val="0"/>
            <a:alphaOff val="0"/>
          </a:schemeClr>
        </a:solidFill>
        <a:ln w="9525" cap="flat" cmpd="sng" algn="ctr">
          <a:solidFill>
            <a:schemeClr val="lt1">
              <a:hueOff val="0"/>
              <a:satOff val="0"/>
              <a:lumOff val="0"/>
              <a:alphaOff val="0"/>
            </a:schemeClr>
          </a:solidFill>
          <a:prstDash val="solid"/>
        </a:ln>
        <a:effectLst>
          <a:outerShdw blurRad="57150" dist="38100" dir="5400000" algn="ctr" rotWithShape="0">
            <a:schemeClr val="accent3">
              <a:alpha val="90000"/>
              <a:tint val="55000"/>
              <a:hueOff val="0"/>
              <a:satOff val="0"/>
              <a:lumOff val="0"/>
              <a:alphaOff val="0"/>
              <a:shade val="9000"/>
              <a:satMod val="105000"/>
              <a:alpha val="48000"/>
            </a:scheme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0640" tIns="10160" rIns="20320" bIns="10160" numCol="1" spcCol="1270" anchor="ctr" anchorCtr="0">
          <a:noAutofit/>
        </a:bodyPr>
        <a:lstStyle/>
        <a:p>
          <a:pPr lvl="0" algn="l" defTabSz="711200">
            <a:lnSpc>
              <a:spcPct val="90000"/>
            </a:lnSpc>
            <a:spcBef>
              <a:spcPct val="0"/>
            </a:spcBef>
            <a:spcAft>
              <a:spcPct val="35000"/>
            </a:spcAft>
          </a:pPr>
          <a:r>
            <a:rPr lang="en-US" sz="1600" kern="1200" dirty="0" smtClean="0"/>
            <a:t>Technocratic government supported by BSP</a:t>
          </a:r>
          <a:r>
            <a:rPr lang="en-US" sz="1600" kern="1200" dirty="0" smtClean="0">
              <a:latin typeface="Calibri"/>
            </a:rPr>
            <a:t>+ MRF</a:t>
          </a:r>
          <a:endParaRPr lang="en-US" sz="1600" kern="1200" dirty="0"/>
        </a:p>
      </dsp:txBody>
      <dsp:txXfrm>
        <a:off x="6550911" y="1221449"/>
        <a:ext cx="1877906" cy="1160044"/>
      </dsp:txXfrm>
    </dsp:sp>
    <dsp:sp modelId="{2AB31AAC-B56A-4D8E-83FF-12FFBCC5653E}">
      <dsp:nvSpPr>
        <dsp:cNvPr id="0" name=""/>
        <dsp:cNvSpPr/>
      </dsp:nvSpPr>
      <dsp:spPr>
        <a:xfrm>
          <a:off x="5738328" y="1447447"/>
          <a:ext cx="746303" cy="698403"/>
        </a:xfrm>
        <a:prstGeom prst="ellipse">
          <a:avLst/>
        </a:prstGeom>
        <a:gradFill rotWithShape="0">
          <a:gsLst>
            <a:gs pos="0">
              <a:schemeClr val="accent3">
                <a:shade val="50000"/>
                <a:hueOff val="50859"/>
                <a:satOff val="16777"/>
                <a:lumOff val="28976"/>
                <a:alphaOff val="0"/>
                <a:tint val="98000"/>
                <a:shade val="25000"/>
                <a:satMod val="250000"/>
              </a:schemeClr>
            </a:gs>
            <a:gs pos="68000">
              <a:schemeClr val="accent3">
                <a:shade val="50000"/>
                <a:hueOff val="50859"/>
                <a:satOff val="16777"/>
                <a:lumOff val="28976"/>
                <a:alphaOff val="0"/>
                <a:tint val="86000"/>
                <a:satMod val="115000"/>
              </a:schemeClr>
            </a:gs>
            <a:gs pos="100000">
              <a:schemeClr val="accent3">
                <a:shade val="50000"/>
                <a:hueOff val="50859"/>
                <a:satOff val="16777"/>
                <a:lumOff val="28976"/>
                <a:alphaOff val="0"/>
                <a:tint val="50000"/>
                <a:satMod val="150000"/>
              </a:schemeClr>
            </a:gs>
          </a:gsLst>
          <a:path path="circle">
            <a:fillToRect l="50000" t="130000" r="50000" b="-30000"/>
          </a:path>
        </a:gradFill>
        <a:ln>
          <a:noFill/>
        </a:ln>
        <a:effectLst>
          <a:outerShdw blurRad="57150" dist="38100" dir="5400000" algn="ctr" rotWithShape="0">
            <a:schemeClr val="accent3">
              <a:shade val="50000"/>
              <a:hueOff val="50859"/>
              <a:satOff val="16777"/>
              <a:lumOff val="28976"/>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smtClean="0">
              <a:solidFill>
                <a:schemeClr val="tx1"/>
              </a:solidFill>
            </a:rPr>
            <a:t>1992</a:t>
          </a:r>
          <a:endParaRPr lang="en-US" sz="2000" kern="1200" dirty="0">
            <a:solidFill>
              <a:schemeClr val="tx1"/>
            </a:solidFill>
          </a:endParaRPr>
        </a:p>
      </dsp:txBody>
      <dsp:txXfrm>
        <a:off x="5738328" y="1447447"/>
        <a:ext cx="746303" cy="698403"/>
      </dsp:txXfrm>
    </dsp:sp>
    <dsp:sp modelId="{6E5C1A8B-0D25-45DA-B353-BA2A4AF18FBB}">
      <dsp:nvSpPr>
        <dsp:cNvPr id="0" name=""/>
        <dsp:cNvSpPr/>
      </dsp:nvSpPr>
      <dsp:spPr>
        <a:xfrm>
          <a:off x="8534396" y="1142996"/>
          <a:ext cx="2477498" cy="1234345"/>
        </a:xfrm>
        <a:prstGeom prst="rightArrow">
          <a:avLst>
            <a:gd name="adj1" fmla="val 70000"/>
            <a:gd name="adj2" fmla="val 50000"/>
          </a:avLst>
        </a:prstGeom>
        <a:solidFill>
          <a:schemeClr val="accent3">
            <a:alpha val="90000"/>
            <a:tint val="55000"/>
            <a:hueOff val="0"/>
            <a:satOff val="0"/>
            <a:lumOff val="0"/>
            <a:alphaOff val="0"/>
          </a:schemeClr>
        </a:solidFill>
        <a:ln w="9525" cap="flat" cmpd="sng" algn="ctr">
          <a:solidFill>
            <a:schemeClr val="lt1">
              <a:hueOff val="0"/>
              <a:satOff val="0"/>
              <a:lumOff val="0"/>
              <a:alphaOff val="0"/>
            </a:schemeClr>
          </a:solidFill>
          <a:prstDash val="solid"/>
        </a:ln>
        <a:effectLst>
          <a:outerShdw blurRad="57150" dist="38100" dir="5400000" algn="ctr" rotWithShape="0">
            <a:schemeClr val="accent3">
              <a:alpha val="90000"/>
              <a:tint val="55000"/>
              <a:hueOff val="0"/>
              <a:satOff val="0"/>
              <a:lumOff val="0"/>
              <a:alphaOff val="0"/>
              <a:shade val="9000"/>
              <a:satMod val="105000"/>
              <a:alpha val="48000"/>
            </a:scheme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30480" tIns="7620" rIns="15240" bIns="7620" numCol="1" spcCol="1270" anchor="ctr" anchorCtr="0">
          <a:noAutofit/>
        </a:bodyPr>
        <a:lstStyle/>
        <a:p>
          <a:pPr lvl="0" algn="l" defTabSz="533400">
            <a:lnSpc>
              <a:spcPct val="90000"/>
            </a:lnSpc>
            <a:spcBef>
              <a:spcPct val="0"/>
            </a:spcBef>
            <a:spcAft>
              <a:spcPct val="35000"/>
            </a:spcAft>
          </a:pPr>
          <a:r>
            <a:rPr lang="en-US" sz="1200" kern="1200" dirty="0" smtClean="0"/>
            <a:t>BSP wins majority, rules alone, but in 1996 the   government falls due to economic crisis</a:t>
          </a:r>
          <a:endParaRPr lang="en-US" sz="1200" kern="1200" dirty="0"/>
        </a:p>
      </dsp:txBody>
      <dsp:txXfrm>
        <a:off x="9153771" y="1142996"/>
        <a:ext cx="1858123" cy="1234345"/>
      </dsp:txXfrm>
    </dsp:sp>
    <dsp:sp modelId="{D4EC450F-4E9F-4095-A815-9C16BEA7243F}">
      <dsp:nvSpPr>
        <dsp:cNvPr id="0" name=""/>
        <dsp:cNvSpPr/>
      </dsp:nvSpPr>
      <dsp:spPr>
        <a:xfrm>
          <a:off x="8298662" y="1373344"/>
          <a:ext cx="737592" cy="737592"/>
        </a:xfrm>
        <a:prstGeom prst="ellipse">
          <a:avLst/>
        </a:prstGeom>
        <a:gradFill rotWithShape="0">
          <a:gsLst>
            <a:gs pos="0">
              <a:schemeClr val="accent3">
                <a:shade val="50000"/>
                <a:hueOff val="50859"/>
                <a:satOff val="16777"/>
                <a:lumOff val="28976"/>
                <a:alphaOff val="0"/>
                <a:tint val="98000"/>
                <a:shade val="25000"/>
                <a:satMod val="250000"/>
              </a:schemeClr>
            </a:gs>
            <a:gs pos="68000">
              <a:schemeClr val="accent3">
                <a:shade val="50000"/>
                <a:hueOff val="50859"/>
                <a:satOff val="16777"/>
                <a:lumOff val="28976"/>
                <a:alphaOff val="0"/>
                <a:tint val="86000"/>
                <a:satMod val="115000"/>
              </a:schemeClr>
            </a:gs>
            <a:gs pos="100000">
              <a:schemeClr val="accent3">
                <a:shade val="50000"/>
                <a:hueOff val="50859"/>
                <a:satOff val="16777"/>
                <a:lumOff val="28976"/>
                <a:alphaOff val="0"/>
                <a:tint val="50000"/>
                <a:satMod val="150000"/>
              </a:schemeClr>
            </a:gs>
          </a:gsLst>
          <a:path path="circle">
            <a:fillToRect l="50000" t="130000" r="50000" b="-30000"/>
          </a:path>
        </a:gradFill>
        <a:ln>
          <a:noFill/>
        </a:ln>
        <a:effectLst>
          <a:outerShdw blurRad="57150" dist="38100" dir="5400000" algn="ctr" rotWithShape="0">
            <a:schemeClr val="accent3">
              <a:shade val="50000"/>
              <a:hueOff val="50859"/>
              <a:satOff val="16777"/>
              <a:lumOff val="28976"/>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smtClean="0">
              <a:solidFill>
                <a:schemeClr val="tx1"/>
              </a:solidFill>
            </a:rPr>
            <a:t>1994</a:t>
          </a:r>
          <a:endParaRPr lang="en-US" sz="2000" kern="1200" dirty="0">
            <a:solidFill>
              <a:schemeClr val="tx1"/>
            </a:solidFill>
          </a:endParaRPr>
        </a:p>
      </dsp:txBody>
      <dsp:txXfrm>
        <a:off x="8298662" y="1373344"/>
        <a:ext cx="737592" cy="737592"/>
      </dsp:txXfrm>
    </dsp:sp>
    <dsp:sp modelId="{09632BA1-4950-4C92-AB49-CB67331A67D3}">
      <dsp:nvSpPr>
        <dsp:cNvPr id="0" name=""/>
        <dsp:cNvSpPr/>
      </dsp:nvSpPr>
      <dsp:spPr>
        <a:xfrm rot="5400000">
          <a:off x="10259683" y="1658227"/>
          <a:ext cx="2404447" cy="1289496"/>
        </a:xfrm>
        <a:prstGeom prst="rightArrow">
          <a:avLst>
            <a:gd name="adj1" fmla="val 70000"/>
            <a:gd name="adj2" fmla="val 50000"/>
          </a:avLst>
        </a:prstGeom>
        <a:solidFill>
          <a:schemeClr val="accent3">
            <a:alpha val="90000"/>
            <a:tint val="55000"/>
            <a:hueOff val="0"/>
            <a:satOff val="0"/>
            <a:lumOff val="0"/>
            <a:alphaOff val="0"/>
          </a:schemeClr>
        </a:solidFill>
        <a:ln w="9525" cap="flat" cmpd="sng" algn="ctr">
          <a:solidFill>
            <a:schemeClr val="lt1">
              <a:hueOff val="0"/>
              <a:satOff val="0"/>
              <a:lumOff val="0"/>
              <a:alphaOff val="0"/>
            </a:schemeClr>
          </a:solidFill>
          <a:prstDash val="solid"/>
        </a:ln>
        <a:effectLst>
          <a:outerShdw blurRad="57150" dist="38100" dir="5400000" algn="ctr" rotWithShape="0">
            <a:schemeClr val="accent3">
              <a:alpha val="90000"/>
              <a:tint val="55000"/>
              <a:hueOff val="0"/>
              <a:satOff val="0"/>
              <a:lumOff val="0"/>
              <a:alphaOff val="0"/>
              <a:shade val="9000"/>
              <a:satMod val="105000"/>
              <a:alpha val="48000"/>
            </a:scheme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33020" tIns="8255" rIns="16510" bIns="8255" numCol="1" spcCol="1270" anchor="ctr" anchorCtr="0">
          <a:noAutofit/>
        </a:bodyPr>
        <a:lstStyle/>
        <a:p>
          <a:pPr lvl="0" algn="ctr" defTabSz="577850">
            <a:lnSpc>
              <a:spcPct val="90000"/>
            </a:lnSpc>
            <a:spcBef>
              <a:spcPct val="0"/>
            </a:spcBef>
            <a:spcAft>
              <a:spcPct val="35000"/>
            </a:spcAft>
          </a:pPr>
          <a:r>
            <a:rPr lang="en-US" sz="1300" kern="1200" dirty="0" smtClean="0"/>
            <a:t>Centre-right UDF</a:t>
          </a:r>
          <a:r>
            <a:rPr lang="en-US" sz="1300" kern="1200" dirty="0" smtClean="0">
              <a:latin typeface="Calibri"/>
            </a:rPr>
            <a:t>+ small parties</a:t>
          </a:r>
          <a:endParaRPr lang="en-US" sz="1300" kern="1200" dirty="0"/>
        </a:p>
      </dsp:txBody>
      <dsp:txXfrm rot="5400000">
        <a:off x="10860795" y="1658227"/>
        <a:ext cx="1803335" cy="1289496"/>
      </dsp:txXfrm>
    </dsp:sp>
    <dsp:sp modelId="{BF21DF8C-4FDA-4F75-BB59-BFDFE09E6BC7}">
      <dsp:nvSpPr>
        <dsp:cNvPr id="0" name=""/>
        <dsp:cNvSpPr/>
      </dsp:nvSpPr>
      <dsp:spPr>
        <a:xfrm>
          <a:off x="11046023" y="1066012"/>
          <a:ext cx="737592" cy="737592"/>
        </a:xfrm>
        <a:prstGeom prst="ellipse">
          <a:avLst/>
        </a:prstGeom>
        <a:gradFill rotWithShape="0">
          <a:gsLst>
            <a:gs pos="0">
              <a:schemeClr val="accent3">
                <a:shade val="50000"/>
                <a:hueOff val="25430"/>
                <a:satOff val="8388"/>
                <a:lumOff val="14488"/>
                <a:alphaOff val="0"/>
                <a:tint val="98000"/>
                <a:shade val="25000"/>
                <a:satMod val="250000"/>
              </a:schemeClr>
            </a:gs>
            <a:gs pos="68000">
              <a:schemeClr val="accent3">
                <a:shade val="50000"/>
                <a:hueOff val="25430"/>
                <a:satOff val="8388"/>
                <a:lumOff val="14488"/>
                <a:alphaOff val="0"/>
                <a:tint val="86000"/>
                <a:satMod val="115000"/>
              </a:schemeClr>
            </a:gs>
            <a:gs pos="100000">
              <a:schemeClr val="accent3">
                <a:shade val="50000"/>
                <a:hueOff val="25430"/>
                <a:satOff val="8388"/>
                <a:lumOff val="14488"/>
                <a:alphaOff val="0"/>
                <a:tint val="50000"/>
                <a:satMod val="150000"/>
              </a:schemeClr>
            </a:gs>
          </a:gsLst>
          <a:path path="circle">
            <a:fillToRect l="50000" t="130000" r="50000" b="-30000"/>
          </a:path>
        </a:gradFill>
        <a:ln>
          <a:noFill/>
        </a:ln>
        <a:effectLst>
          <a:outerShdw blurRad="57150" dist="38100" dir="5400000" algn="ctr" rotWithShape="0">
            <a:schemeClr val="accent3">
              <a:shade val="50000"/>
              <a:hueOff val="25430"/>
              <a:satOff val="8388"/>
              <a:lumOff val="14488"/>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smtClean="0">
              <a:solidFill>
                <a:schemeClr val="tx1"/>
              </a:solidFill>
            </a:rPr>
            <a:t>1997</a:t>
          </a:r>
          <a:endParaRPr lang="en-US" sz="2000" kern="1200" dirty="0">
            <a:solidFill>
              <a:schemeClr val="tx1"/>
            </a:solidFill>
          </a:endParaRPr>
        </a:p>
      </dsp:txBody>
      <dsp:txXfrm>
        <a:off x="11046023" y="1066012"/>
        <a:ext cx="737592" cy="737592"/>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170F800-A351-4AFB-AE4F-8E0994F2B949}">
      <dsp:nvSpPr>
        <dsp:cNvPr id="0" name=""/>
        <dsp:cNvSpPr/>
      </dsp:nvSpPr>
      <dsp:spPr>
        <a:xfrm>
          <a:off x="32" y="27164"/>
          <a:ext cx="3097820" cy="457291"/>
        </a:xfrm>
        <a:prstGeom prst="rect">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outerShdw blurRad="57150" dist="38100" dir="5400000" algn="ctr" rotWithShape="0">
            <a:schemeClr val="accent1">
              <a:hueOff val="0"/>
              <a:satOff val="0"/>
              <a:lumOff val="0"/>
              <a:alphaOff val="0"/>
              <a:shade val="9000"/>
              <a:satMod val="105000"/>
              <a:alpha val="48000"/>
            </a:schemeClr>
          </a:outerShdw>
        </a:effectLst>
        <a:sp3d extrusionH="152250" prstMaterial="matte">
          <a:bevelT w="165100" prst="coolSlant"/>
        </a:sp3d>
      </dsp:spPr>
      <dsp:style>
        <a:lnRef idx="1">
          <a:scrgbClr r="0" g="0" b="0"/>
        </a:lnRef>
        <a:fillRef idx="1">
          <a:scrgbClr r="0" g="0" b="0"/>
        </a:fillRef>
        <a:effectRef idx="2">
          <a:scrgbClr r="0" g="0" b="0"/>
        </a:effectRef>
        <a:fontRef idx="minor">
          <a:schemeClr val="lt1"/>
        </a:fontRef>
      </dsp:style>
      <dsp:txBody>
        <a:bodyPr spcFirstLastPara="0" vert="horz" wrap="square" lIns="142240" tIns="81280" rIns="142240" bIns="81280" numCol="1" spcCol="1270" anchor="ctr" anchorCtr="0">
          <a:noAutofit/>
          <a:sp3d extrusionH="28000" prstMaterial="matte"/>
        </a:bodyPr>
        <a:lstStyle/>
        <a:p>
          <a:pPr lvl="0" algn="ctr" defTabSz="889000">
            <a:lnSpc>
              <a:spcPct val="90000"/>
            </a:lnSpc>
            <a:spcBef>
              <a:spcPct val="0"/>
            </a:spcBef>
            <a:spcAft>
              <a:spcPct val="35000"/>
            </a:spcAft>
          </a:pPr>
          <a:r>
            <a:rPr lang="en-US" sz="2000" kern="1200" dirty="0">
              <a:solidFill>
                <a:schemeClr val="bg1"/>
              </a:solidFill>
            </a:rPr>
            <a:t>Quantitative </a:t>
          </a:r>
          <a:r>
            <a:rPr lang="en-US" sz="2000" b="0" kern="1200" dirty="0">
              <a:solidFill>
                <a:schemeClr val="bg1"/>
              </a:solidFill>
            </a:rPr>
            <a:t>Methods</a:t>
          </a:r>
        </a:p>
      </dsp:txBody>
      <dsp:txXfrm>
        <a:off x="32" y="27164"/>
        <a:ext cx="3097820" cy="457291"/>
      </dsp:txXfrm>
    </dsp:sp>
    <dsp:sp modelId="{F27EA3A8-3C0C-451B-BBC3-96E8AF1B7A20}">
      <dsp:nvSpPr>
        <dsp:cNvPr id="0" name=""/>
        <dsp:cNvSpPr/>
      </dsp:nvSpPr>
      <dsp:spPr>
        <a:xfrm>
          <a:off x="32" y="484455"/>
          <a:ext cx="3097820" cy="2536379"/>
        </a:xfrm>
        <a:prstGeom prst="rect">
          <a:avLst/>
        </a:prstGeom>
        <a:solidFill>
          <a:schemeClr val="accent1">
            <a:alpha val="90000"/>
            <a:tint val="40000"/>
            <a:hueOff val="0"/>
            <a:satOff val="0"/>
            <a:lumOff val="0"/>
            <a:alphaOff val="0"/>
          </a:schemeClr>
        </a:solidFill>
        <a:ln>
          <a:noFill/>
        </a:ln>
        <a:effectLst>
          <a:outerShdw blurRad="57150" dist="38100" dir="5400000" algn="ctr" rotWithShape="0">
            <a:schemeClr val="accent1">
              <a:alpha val="90000"/>
              <a:tint val="40000"/>
              <a:hueOff val="0"/>
              <a:satOff val="0"/>
              <a:lumOff val="0"/>
              <a:alphaOff val="0"/>
              <a:shade val="9000"/>
              <a:satMod val="105000"/>
              <a:alpha val="48000"/>
            </a:schemeClr>
          </a:outerShdw>
        </a:effectLst>
        <a:sp3d extrusionH="152250" prstMaterial="matte">
          <a:bevelT w="165100" prst="coolSlant"/>
        </a:sp3d>
      </dsp:spPr>
      <dsp:style>
        <a:lnRef idx="0">
          <a:scrgbClr r="0" g="0" b="0"/>
        </a:lnRef>
        <a:fillRef idx="1">
          <a:scrgbClr r="0" g="0" b="0"/>
        </a:fillRef>
        <a:effectRef idx="2">
          <a:scrgbClr r="0" g="0" b="0"/>
        </a:effectRef>
        <a:fontRef idx="minor"/>
      </dsp:style>
      <dsp:txBody>
        <a:bodyPr spcFirstLastPara="0" vert="horz" wrap="square" lIns="74676" tIns="74676" rIns="99568" bIns="112014" numCol="1" spcCol="1270" anchor="t" anchorCtr="0">
          <a:noAutofit/>
        </a:bodyPr>
        <a:lstStyle/>
        <a:p>
          <a:pPr marL="114300" lvl="1" indent="-114300" algn="l" defTabSz="533400">
            <a:lnSpc>
              <a:spcPct val="90000"/>
            </a:lnSpc>
            <a:spcBef>
              <a:spcPct val="0"/>
            </a:spcBef>
            <a:spcAft>
              <a:spcPct val="15000"/>
            </a:spcAft>
            <a:buChar char="••"/>
          </a:pPr>
          <a:endParaRPr lang="en-US" sz="1200" kern="1200" dirty="0"/>
        </a:p>
        <a:p>
          <a:pPr marL="114300" lvl="1" indent="-114300" algn="l" defTabSz="533400">
            <a:lnSpc>
              <a:spcPct val="90000"/>
            </a:lnSpc>
            <a:spcBef>
              <a:spcPct val="0"/>
            </a:spcBef>
            <a:spcAft>
              <a:spcPct val="15000"/>
            </a:spcAft>
            <a:buChar char="••"/>
          </a:pPr>
          <a:endParaRPr lang="en-US" sz="1200" kern="1200" dirty="0"/>
        </a:p>
        <a:p>
          <a:pPr marL="114300" lvl="1" indent="-114300" algn="l" defTabSz="533400">
            <a:lnSpc>
              <a:spcPct val="90000"/>
            </a:lnSpc>
            <a:spcBef>
              <a:spcPct val="0"/>
            </a:spcBef>
            <a:spcAft>
              <a:spcPct val="15000"/>
            </a:spcAft>
            <a:buChar char="••"/>
          </a:pPr>
          <a:endParaRPr lang="en-US" sz="1200" kern="1200" dirty="0"/>
        </a:p>
        <a:p>
          <a:pPr marL="114300" lvl="1" indent="-114300" algn="l" defTabSz="533400">
            <a:lnSpc>
              <a:spcPct val="90000"/>
            </a:lnSpc>
            <a:spcBef>
              <a:spcPct val="0"/>
            </a:spcBef>
            <a:spcAft>
              <a:spcPct val="15000"/>
            </a:spcAft>
            <a:buChar char="••"/>
          </a:pPr>
          <a:endParaRPr lang="en-US" sz="1200" kern="1200" dirty="0"/>
        </a:p>
        <a:p>
          <a:pPr marL="114300" lvl="1" indent="-114300" algn="l" defTabSz="622300">
            <a:lnSpc>
              <a:spcPct val="90000"/>
            </a:lnSpc>
            <a:spcBef>
              <a:spcPct val="0"/>
            </a:spcBef>
            <a:spcAft>
              <a:spcPct val="15000"/>
            </a:spcAft>
            <a:buChar char="••"/>
          </a:pPr>
          <a:r>
            <a:rPr lang="en-US" sz="1400" kern="1200" dirty="0"/>
            <a:t>Statistical Analysis</a:t>
          </a:r>
        </a:p>
        <a:p>
          <a:pPr marL="114300" lvl="1" indent="-114300" algn="l" defTabSz="622300">
            <a:lnSpc>
              <a:spcPct val="90000"/>
            </a:lnSpc>
            <a:spcBef>
              <a:spcPct val="0"/>
            </a:spcBef>
            <a:spcAft>
              <a:spcPct val="15000"/>
            </a:spcAft>
            <a:buChar char="••"/>
          </a:pPr>
          <a:r>
            <a:rPr lang="en-US" sz="1400" kern="1200" dirty="0"/>
            <a:t>Using </a:t>
          </a:r>
          <a:r>
            <a:rPr lang="en-US" sz="1400" kern="1200" dirty="0" err="1"/>
            <a:t>Freedomhouse</a:t>
          </a:r>
          <a:r>
            <a:rPr lang="en-US" sz="1400" kern="1200" dirty="0"/>
            <a:t> and Polity IV data</a:t>
          </a:r>
        </a:p>
        <a:p>
          <a:pPr marL="114300" lvl="1" indent="-114300" algn="l" defTabSz="622300">
            <a:lnSpc>
              <a:spcPct val="90000"/>
            </a:lnSpc>
            <a:spcBef>
              <a:spcPct val="0"/>
            </a:spcBef>
            <a:spcAft>
              <a:spcPct val="15000"/>
            </a:spcAft>
            <a:buChar char="••"/>
          </a:pPr>
          <a:r>
            <a:rPr lang="en-US" sz="1400" kern="1200" dirty="0"/>
            <a:t>Game </a:t>
          </a:r>
          <a:r>
            <a:rPr lang="en-US" sz="1400" kern="1200" dirty="0" err="1" smtClean="0"/>
            <a:t>thery</a:t>
          </a:r>
          <a:endParaRPr lang="en-US" sz="1400" kern="1200" dirty="0"/>
        </a:p>
      </dsp:txBody>
      <dsp:txXfrm>
        <a:off x="32" y="484455"/>
        <a:ext cx="3097820" cy="2536379"/>
      </dsp:txXfrm>
    </dsp:sp>
    <dsp:sp modelId="{2D1277F6-C41C-4417-9615-214F8F8B680B}">
      <dsp:nvSpPr>
        <dsp:cNvPr id="0" name=""/>
        <dsp:cNvSpPr/>
      </dsp:nvSpPr>
      <dsp:spPr>
        <a:xfrm>
          <a:off x="3531547" y="27164"/>
          <a:ext cx="3097820" cy="457291"/>
        </a:xfrm>
        <a:prstGeom prst="rect">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outerShdw blurRad="57150" dist="38100" dir="5400000" algn="ctr" rotWithShape="0">
            <a:schemeClr val="accent1">
              <a:hueOff val="0"/>
              <a:satOff val="0"/>
              <a:lumOff val="0"/>
              <a:alphaOff val="0"/>
              <a:shade val="9000"/>
              <a:satMod val="105000"/>
              <a:alpha val="48000"/>
            </a:schemeClr>
          </a:outerShdw>
        </a:effectLst>
        <a:sp3d extrusionH="152250" prstMaterial="matte">
          <a:bevelT w="165100" prst="coolSlant"/>
        </a:sp3d>
      </dsp:spPr>
      <dsp:style>
        <a:lnRef idx="1">
          <a:scrgbClr r="0" g="0" b="0"/>
        </a:lnRef>
        <a:fillRef idx="1">
          <a:scrgbClr r="0" g="0" b="0"/>
        </a:fillRef>
        <a:effectRef idx="2">
          <a:scrgbClr r="0" g="0" b="0"/>
        </a:effectRef>
        <a:fontRef idx="minor">
          <a:schemeClr val="lt1"/>
        </a:fontRef>
      </dsp:style>
      <dsp:txBody>
        <a:bodyPr spcFirstLastPara="0" vert="horz" wrap="square" lIns="142240" tIns="81280" rIns="142240" bIns="81280" numCol="1" spcCol="1270" anchor="ctr" anchorCtr="0">
          <a:noAutofit/>
          <a:sp3d extrusionH="28000" prstMaterial="matte"/>
        </a:bodyPr>
        <a:lstStyle/>
        <a:p>
          <a:pPr lvl="0" algn="ctr" defTabSz="889000">
            <a:lnSpc>
              <a:spcPct val="90000"/>
            </a:lnSpc>
            <a:spcBef>
              <a:spcPct val="0"/>
            </a:spcBef>
            <a:spcAft>
              <a:spcPct val="35000"/>
            </a:spcAft>
          </a:pPr>
          <a:r>
            <a:rPr lang="en-US" sz="2000" kern="1200" dirty="0"/>
            <a:t>Qualitative Methods</a:t>
          </a:r>
        </a:p>
      </dsp:txBody>
      <dsp:txXfrm>
        <a:off x="3531547" y="27164"/>
        <a:ext cx="3097820" cy="457291"/>
      </dsp:txXfrm>
    </dsp:sp>
    <dsp:sp modelId="{9C2B6CD7-4C4F-4E36-ABF6-FDA5DC63F387}">
      <dsp:nvSpPr>
        <dsp:cNvPr id="0" name=""/>
        <dsp:cNvSpPr/>
      </dsp:nvSpPr>
      <dsp:spPr>
        <a:xfrm>
          <a:off x="3531547" y="484455"/>
          <a:ext cx="3097820" cy="2536379"/>
        </a:xfrm>
        <a:prstGeom prst="rect">
          <a:avLst/>
        </a:prstGeom>
        <a:solidFill>
          <a:schemeClr val="accent1">
            <a:alpha val="90000"/>
            <a:tint val="40000"/>
            <a:hueOff val="0"/>
            <a:satOff val="0"/>
            <a:lumOff val="0"/>
            <a:alphaOff val="0"/>
          </a:schemeClr>
        </a:solidFill>
        <a:ln>
          <a:noFill/>
        </a:ln>
        <a:effectLst>
          <a:outerShdw blurRad="57150" dist="38100" dir="5400000" algn="ctr" rotWithShape="0">
            <a:schemeClr val="accent1">
              <a:alpha val="90000"/>
              <a:tint val="40000"/>
              <a:hueOff val="0"/>
              <a:satOff val="0"/>
              <a:lumOff val="0"/>
              <a:alphaOff val="0"/>
              <a:shade val="9000"/>
              <a:satMod val="105000"/>
              <a:alpha val="48000"/>
            </a:schemeClr>
          </a:outerShdw>
        </a:effectLst>
        <a:sp3d extrusionH="152250" prstMaterial="matte">
          <a:bevelT w="165100" prst="coolSlant"/>
        </a:sp3d>
      </dsp:spPr>
      <dsp:style>
        <a:lnRef idx="0">
          <a:scrgbClr r="0" g="0" b="0"/>
        </a:lnRef>
        <a:fillRef idx="1">
          <a:scrgbClr r="0" g="0" b="0"/>
        </a:fillRef>
        <a:effectRef idx="2">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endParaRPr lang="en-US" sz="1200" kern="1200" dirty="0"/>
        </a:p>
        <a:p>
          <a:pPr marL="114300" lvl="1" indent="-114300" algn="l" defTabSz="533400">
            <a:lnSpc>
              <a:spcPct val="90000"/>
            </a:lnSpc>
            <a:spcBef>
              <a:spcPct val="0"/>
            </a:spcBef>
            <a:spcAft>
              <a:spcPct val="15000"/>
            </a:spcAft>
            <a:buChar char="••"/>
          </a:pPr>
          <a:r>
            <a:rPr lang="en-US" sz="1200" kern="1200" dirty="0"/>
            <a:t>Case Study</a:t>
          </a:r>
        </a:p>
        <a:p>
          <a:pPr marL="114300" lvl="1" indent="-114300" algn="l" defTabSz="533400">
            <a:lnSpc>
              <a:spcPct val="90000"/>
            </a:lnSpc>
            <a:spcBef>
              <a:spcPct val="0"/>
            </a:spcBef>
            <a:spcAft>
              <a:spcPct val="15000"/>
            </a:spcAft>
            <a:buChar char="••"/>
          </a:pPr>
          <a:r>
            <a:rPr lang="en-US" sz="1200" kern="1200" dirty="0"/>
            <a:t>Documentary analysis and </a:t>
          </a:r>
          <a:r>
            <a:rPr lang="en-US" sz="1200" kern="1200" dirty="0" smtClean="0"/>
            <a:t>literature </a:t>
          </a:r>
          <a:r>
            <a:rPr lang="en-US" sz="1200" kern="1200" dirty="0"/>
            <a:t>review </a:t>
          </a:r>
          <a:r>
            <a:rPr lang="en-US" sz="1200" kern="1200" dirty="0" smtClean="0"/>
            <a:t>(Letters</a:t>
          </a:r>
          <a:r>
            <a:rPr lang="en-US" sz="1200" kern="1200" dirty="0"/>
            <a:t>, </a:t>
          </a:r>
          <a:r>
            <a:rPr lang="en-US" sz="1200" kern="1200" dirty="0" smtClean="0"/>
            <a:t>Diaries</a:t>
          </a:r>
          <a:r>
            <a:rPr lang="en-US" sz="1200" kern="1200" dirty="0"/>
            <a:t>, </a:t>
          </a:r>
          <a:r>
            <a:rPr lang="en-US" sz="1200" kern="1200" dirty="0" smtClean="0"/>
            <a:t>Official Documents</a:t>
          </a:r>
          <a:r>
            <a:rPr lang="en-US" sz="1200" kern="1200" dirty="0"/>
            <a:t>, </a:t>
          </a:r>
          <a:r>
            <a:rPr lang="en-US" sz="1200" kern="1200" dirty="0" smtClean="0"/>
            <a:t>Mass-media outputs, Academic Journals, Information Agencies, Websites)</a:t>
          </a:r>
          <a:endParaRPr lang="en-US" sz="1200" kern="1200" dirty="0"/>
        </a:p>
        <a:p>
          <a:pPr marL="114300" lvl="1" indent="-114300" algn="l" defTabSz="533400">
            <a:lnSpc>
              <a:spcPct val="90000"/>
            </a:lnSpc>
            <a:spcBef>
              <a:spcPct val="0"/>
            </a:spcBef>
            <a:spcAft>
              <a:spcPct val="15000"/>
            </a:spcAft>
            <a:buChar char="••"/>
          </a:pPr>
          <a:r>
            <a:rPr lang="en-US" sz="1200" kern="1200" dirty="0" smtClean="0"/>
            <a:t>Content Analysis  of  History Textbooks and Party Manifestos</a:t>
          </a:r>
          <a:endParaRPr lang="en-US" sz="1200" kern="1200" dirty="0"/>
        </a:p>
        <a:p>
          <a:pPr marL="114300" lvl="1" indent="-114300" algn="l" defTabSz="533400">
            <a:lnSpc>
              <a:spcPct val="90000"/>
            </a:lnSpc>
            <a:spcBef>
              <a:spcPct val="0"/>
            </a:spcBef>
            <a:spcAft>
              <a:spcPct val="15000"/>
            </a:spcAft>
            <a:buChar char="••"/>
          </a:pPr>
          <a:r>
            <a:rPr lang="en-US" sz="1200" kern="1200" dirty="0"/>
            <a:t>Unstructured </a:t>
          </a:r>
          <a:r>
            <a:rPr lang="en-US" sz="1200" kern="1200" dirty="0" smtClean="0"/>
            <a:t>Interviews</a:t>
          </a:r>
          <a:endParaRPr lang="en-US" sz="1200" kern="1200" dirty="0"/>
        </a:p>
        <a:p>
          <a:pPr marL="114300" lvl="1" indent="-114300" algn="l" defTabSz="533400">
            <a:lnSpc>
              <a:spcPct val="90000"/>
            </a:lnSpc>
            <a:spcBef>
              <a:spcPct val="0"/>
            </a:spcBef>
            <a:spcAft>
              <a:spcPct val="15000"/>
            </a:spcAft>
            <a:buChar char="••"/>
          </a:pPr>
          <a:r>
            <a:rPr lang="en-US" sz="1200" kern="1200" dirty="0"/>
            <a:t>Ethnography and Participant Observation</a:t>
          </a:r>
        </a:p>
        <a:p>
          <a:pPr marL="114300" lvl="1" indent="-114300" algn="l" defTabSz="533400">
            <a:lnSpc>
              <a:spcPct val="90000"/>
            </a:lnSpc>
            <a:spcBef>
              <a:spcPct val="0"/>
            </a:spcBef>
            <a:spcAft>
              <a:spcPct val="15000"/>
            </a:spcAft>
            <a:buChar char="••"/>
          </a:pPr>
          <a:endParaRPr lang="en-US" sz="1200" kern="1200" dirty="0"/>
        </a:p>
        <a:p>
          <a:pPr marL="114300" lvl="1" indent="-114300" algn="l" defTabSz="533400">
            <a:lnSpc>
              <a:spcPct val="90000"/>
            </a:lnSpc>
            <a:spcBef>
              <a:spcPct val="0"/>
            </a:spcBef>
            <a:spcAft>
              <a:spcPct val="15000"/>
            </a:spcAft>
            <a:buChar char="••"/>
          </a:pPr>
          <a:endParaRPr lang="en-US" sz="1200" kern="1200" dirty="0"/>
        </a:p>
      </dsp:txBody>
      <dsp:txXfrm>
        <a:off x="3531547" y="484455"/>
        <a:ext cx="3097820" cy="2536379"/>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138D817-F817-4090-9329-CAD80F17311D}">
      <dsp:nvSpPr>
        <dsp:cNvPr id="0" name=""/>
        <dsp:cNvSpPr/>
      </dsp:nvSpPr>
      <dsp:spPr>
        <a:xfrm rot="5400000">
          <a:off x="4963425" y="-1954350"/>
          <a:ext cx="1135253" cy="5219934"/>
        </a:xfrm>
        <a:prstGeom prst="round2Same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endParaRPr lang="en-US" sz="1600" kern="1200" dirty="0"/>
        </a:p>
      </dsp:txBody>
      <dsp:txXfrm rot="5400000">
        <a:off x="4963425" y="-1954350"/>
        <a:ext cx="1135253" cy="5219934"/>
      </dsp:txXfrm>
    </dsp:sp>
    <dsp:sp modelId="{FE44C62F-04AF-4A58-A655-A0C56ABDF15D}">
      <dsp:nvSpPr>
        <dsp:cNvPr id="0" name=""/>
        <dsp:cNvSpPr/>
      </dsp:nvSpPr>
      <dsp:spPr>
        <a:xfrm>
          <a:off x="0" y="0"/>
          <a:ext cx="2932614" cy="1263774"/>
        </a:xfrm>
        <a:prstGeom prst="roundRect">
          <a:avLst/>
        </a:prstGeom>
        <a:solidFill>
          <a:schemeClr val="accent3">
            <a:lumMod val="60000"/>
            <a:lumOff val="40000"/>
            <a:alpha val="90000"/>
          </a:schemeClr>
        </a:solidFill>
        <a:ln w="19050" cap="flat" cmpd="sng" algn="ctr">
          <a:solidFill>
            <a:schemeClr val="tx2">
              <a:lumMod val="75000"/>
            </a:schemeClr>
          </a:solidFill>
          <a:prstDash val="solid"/>
        </a:ln>
        <a:effectLst>
          <a:outerShdw blurRad="57150" dist="38100" dir="5400000" algn="ctr" rotWithShape="0">
            <a:schemeClr val="accent3">
              <a:alpha val="90000"/>
              <a:hueOff val="0"/>
              <a:satOff val="0"/>
              <a:lumOff val="0"/>
              <a:alphaOff val="0"/>
              <a:shade val="9000"/>
              <a:satMod val="105000"/>
              <a:alpha val="4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n-US" sz="2600" kern="1200" smtClean="0">
              <a:solidFill>
                <a:schemeClr val="tx1"/>
              </a:solidFill>
            </a:rPr>
            <a:t>Fragmented Opposition</a:t>
          </a:r>
          <a:endParaRPr lang="en-US" sz="2600" kern="1200" dirty="0">
            <a:solidFill>
              <a:schemeClr val="tx1"/>
            </a:solidFill>
          </a:endParaRPr>
        </a:p>
      </dsp:txBody>
      <dsp:txXfrm>
        <a:off x="0" y="0"/>
        <a:ext cx="2932614" cy="1263774"/>
      </dsp:txXfrm>
    </dsp:sp>
    <dsp:sp modelId="{5A24C517-4001-47E8-9507-DB3E946BAF35}">
      <dsp:nvSpPr>
        <dsp:cNvPr id="0" name=""/>
        <dsp:cNvSpPr/>
      </dsp:nvSpPr>
      <dsp:spPr>
        <a:xfrm rot="5400000">
          <a:off x="4953739" y="-648889"/>
          <a:ext cx="1174561" cy="5215541"/>
        </a:xfrm>
        <a:prstGeom prst="round2Same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55650">
            <a:lnSpc>
              <a:spcPct val="90000"/>
            </a:lnSpc>
            <a:spcBef>
              <a:spcPct val="0"/>
            </a:spcBef>
            <a:spcAft>
              <a:spcPct val="15000"/>
            </a:spcAft>
            <a:buChar char="••"/>
          </a:pPr>
          <a:endParaRPr lang="en-US" sz="1700" kern="1200" dirty="0"/>
        </a:p>
      </dsp:txBody>
      <dsp:txXfrm rot="5400000">
        <a:off x="4953739" y="-648889"/>
        <a:ext cx="1174561" cy="5215541"/>
      </dsp:txXfrm>
    </dsp:sp>
    <dsp:sp modelId="{7B8AEF48-7839-46D9-8DBB-C4C868139148}">
      <dsp:nvSpPr>
        <dsp:cNvPr id="0" name=""/>
        <dsp:cNvSpPr/>
      </dsp:nvSpPr>
      <dsp:spPr>
        <a:xfrm>
          <a:off x="425" y="1326994"/>
          <a:ext cx="2932823" cy="1263774"/>
        </a:xfrm>
        <a:prstGeom prst="roundRect">
          <a:avLst/>
        </a:prstGeom>
        <a:solidFill>
          <a:schemeClr val="accent3">
            <a:alpha val="90000"/>
            <a:hueOff val="0"/>
            <a:satOff val="0"/>
            <a:lumOff val="0"/>
            <a:alphaOff val="-40000"/>
          </a:schemeClr>
        </a:solidFill>
        <a:ln w="19050" cap="flat" cmpd="sng" algn="ctr">
          <a:solidFill>
            <a:schemeClr val="tx2">
              <a:lumMod val="75000"/>
            </a:schemeClr>
          </a:solidFill>
          <a:prstDash val="solid"/>
        </a:ln>
        <a:effectLst>
          <a:outerShdw blurRad="57150" dist="38100" dir="5400000" algn="ctr" rotWithShape="0">
            <a:schemeClr val="accent3">
              <a:alpha val="90000"/>
              <a:hueOff val="0"/>
              <a:satOff val="0"/>
              <a:lumOff val="0"/>
              <a:alphaOff val="-40000"/>
              <a:shade val="9000"/>
              <a:satMod val="105000"/>
              <a:alpha val="4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n-US" sz="2600" kern="1200" dirty="0" smtClean="0">
              <a:solidFill>
                <a:schemeClr val="tx1"/>
              </a:solidFill>
            </a:rPr>
            <a:t>Minority Inclusion and Nationalism </a:t>
          </a:r>
          <a:endParaRPr lang="en-US" sz="2600" kern="1200" dirty="0">
            <a:solidFill>
              <a:schemeClr val="tx1"/>
            </a:solidFill>
          </a:endParaRPr>
        </a:p>
      </dsp:txBody>
      <dsp:txXfrm>
        <a:off x="425" y="1326994"/>
        <a:ext cx="2932823" cy="1263774"/>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F3E0E5C-8DF0-4745-A961-787E30B6B0B3}">
      <dsp:nvSpPr>
        <dsp:cNvPr id="0" name=""/>
        <dsp:cNvSpPr/>
      </dsp:nvSpPr>
      <dsp:spPr>
        <a:xfrm rot="5400000">
          <a:off x="-289831" y="292826"/>
          <a:ext cx="1932207" cy="1352544"/>
        </a:xfrm>
        <a:prstGeom prst="chevron">
          <a:avLst/>
        </a:prstGeom>
        <a:gradFill rotWithShape="0">
          <a:gsLst>
            <a:gs pos="0">
              <a:schemeClr val="accent2">
                <a:hueOff val="0"/>
                <a:satOff val="0"/>
                <a:lumOff val="0"/>
                <a:alphaOff val="0"/>
                <a:tint val="98000"/>
                <a:shade val="25000"/>
                <a:satMod val="250000"/>
              </a:schemeClr>
            </a:gs>
            <a:gs pos="68000">
              <a:schemeClr val="accent2">
                <a:hueOff val="0"/>
                <a:satOff val="0"/>
                <a:lumOff val="0"/>
                <a:alphaOff val="0"/>
                <a:tint val="86000"/>
                <a:satMod val="115000"/>
              </a:schemeClr>
            </a:gs>
            <a:gs pos="100000">
              <a:schemeClr val="accent2">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dirty="0" err="1" smtClean="0">
              <a:solidFill>
                <a:schemeClr val="tx1"/>
              </a:solidFill>
            </a:rPr>
            <a:t>Ataka’s</a:t>
          </a:r>
          <a:r>
            <a:rPr lang="en-GB" sz="1800" kern="1200" dirty="0" smtClean="0">
              <a:solidFill>
                <a:schemeClr val="tx1"/>
              </a:solidFill>
            </a:rPr>
            <a:t> </a:t>
          </a:r>
        </a:p>
        <a:p>
          <a:pPr lvl="0" algn="ctr" defTabSz="800100">
            <a:lnSpc>
              <a:spcPct val="90000"/>
            </a:lnSpc>
            <a:spcBef>
              <a:spcPct val="0"/>
            </a:spcBef>
            <a:spcAft>
              <a:spcPct val="35000"/>
            </a:spcAft>
          </a:pPr>
          <a:r>
            <a:rPr lang="en-GB" sz="1800" kern="1200" dirty="0" smtClean="0">
              <a:solidFill>
                <a:schemeClr val="tx1"/>
              </a:solidFill>
            </a:rPr>
            <a:t>nationalism</a:t>
          </a:r>
          <a:endParaRPr lang="en-GB" sz="1800" kern="1200" dirty="0">
            <a:solidFill>
              <a:schemeClr val="tx1"/>
            </a:solidFill>
          </a:endParaRPr>
        </a:p>
      </dsp:txBody>
      <dsp:txXfrm rot="5400000">
        <a:off x="-289831" y="292826"/>
        <a:ext cx="1932207" cy="1352544"/>
      </dsp:txXfrm>
    </dsp:sp>
    <dsp:sp modelId="{17D09809-BB61-47A8-AEFF-CE833240ABDF}">
      <dsp:nvSpPr>
        <dsp:cNvPr id="0" name=""/>
        <dsp:cNvSpPr/>
      </dsp:nvSpPr>
      <dsp:spPr>
        <a:xfrm rot="5400000">
          <a:off x="3362674" y="-2007134"/>
          <a:ext cx="1256595" cy="5276855"/>
        </a:xfrm>
        <a:prstGeom prst="round2Same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7150" dist="38100" dir="5400000" algn="ctr" rotWithShape="0">
            <a:schemeClr val="lt1">
              <a:alpha val="90000"/>
              <a:hueOff val="0"/>
              <a:satOff val="0"/>
              <a:lumOff val="0"/>
              <a:alphaOff val="0"/>
              <a:shade val="9000"/>
              <a:satMod val="105000"/>
              <a:alpha val="48000"/>
            </a:scheme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GB" sz="1100" i="1" kern="1200" dirty="0" smtClean="0"/>
            <a:t>Racist elements</a:t>
          </a:r>
          <a:r>
            <a:rPr lang="en-GB" sz="1100" kern="1200" dirty="0" smtClean="0"/>
            <a:t>: emphasis on blood, origin and a unitary nation-state, based on homogenous ethnicity </a:t>
          </a:r>
          <a:endParaRPr lang="en-GB" sz="1100" kern="1200" dirty="0"/>
        </a:p>
        <a:p>
          <a:pPr marL="57150" lvl="1" indent="-57150" algn="l" defTabSz="488950">
            <a:lnSpc>
              <a:spcPct val="90000"/>
            </a:lnSpc>
            <a:spcBef>
              <a:spcPct val="0"/>
            </a:spcBef>
            <a:spcAft>
              <a:spcPct val="15000"/>
            </a:spcAft>
            <a:buChar char="••"/>
          </a:pPr>
          <a:r>
            <a:rPr lang="en-GB" sz="1100" i="1" kern="1200" dirty="0" smtClean="0"/>
            <a:t>Religious elements</a:t>
          </a:r>
          <a:r>
            <a:rPr lang="en-GB" sz="1100" kern="1200" dirty="0" smtClean="0"/>
            <a:t>: Orthodox Christianity as a main characteristic of nationhood</a:t>
          </a:r>
          <a:endParaRPr lang="en-GB" sz="1100" kern="1200" dirty="0"/>
        </a:p>
        <a:p>
          <a:pPr marL="57150" lvl="1" indent="-57150" algn="l" defTabSz="488950">
            <a:lnSpc>
              <a:spcPct val="90000"/>
            </a:lnSpc>
            <a:spcBef>
              <a:spcPct val="0"/>
            </a:spcBef>
            <a:spcAft>
              <a:spcPct val="15000"/>
            </a:spcAft>
            <a:buChar char="••"/>
          </a:pPr>
          <a:r>
            <a:rPr lang="en-GB" sz="1100" kern="1200" dirty="0" smtClean="0"/>
            <a:t>Threats to national unity and territorial integrity: external(Turkey and the West) and internal (Bulgaria has to be saved from ‘Turkish yoke’ and Islamic fundamentalism)</a:t>
          </a:r>
          <a:endParaRPr lang="en-GB" sz="1100" kern="1200" dirty="0"/>
        </a:p>
        <a:p>
          <a:pPr marL="57150" lvl="1" indent="-57150" algn="l" defTabSz="488950">
            <a:lnSpc>
              <a:spcPct val="90000"/>
            </a:lnSpc>
            <a:spcBef>
              <a:spcPct val="0"/>
            </a:spcBef>
            <a:spcAft>
              <a:spcPct val="15000"/>
            </a:spcAft>
            <a:buChar char="••"/>
          </a:pPr>
          <a:r>
            <a:rPr lang="en-GB" sz="1100" kern="1200" dirty="0" smtClean="0"/>
            <a:t>A  leadership, media party</a:t>
          </a:r>
          <a:endParaRPr lang="en-GB" sz="1100" kern="1200" dirty="0"/>
        </a:p>
      </dsp:txBody>
      <dsp:txXfrm rot="5400000">
        <a:off x="3362674" y="-2007134"/>
        <a:ext cx="1256595" cy="5276855"/>
      </dsp:txXfrm>
    </dsp:sp>
    <dsp:sp modelId="{7A3E621F-C228-46EC-9DAA-3A86898FB179}">
      <dsp:nvSpPr>
        <dsp:cNvPr id="0" name=""/>
        <dsp:cNvSpPr/>
      </dsp:nvSpPr>
      <dsp:spPr>
        <a:xfrm rot="5400000">
          <a:off x="-289831" y="1939023"/>
          <a:ext cx="1932207" cy="1352544"/>
        </a:xfrm>
        <a:prstGeom prst="chevron">
          <a:avLst/>
        </a:prstGeom>
        <a:gradFill rotWithShape="0">
          <a:gsLst>
            <a:gs pos="0">
              <a:schemeClr val="accent2">
                <a:hueOff val="-8543487"/>
                <a:satOff val="24962"/>
                <a:lumOff val="-4706"/>
                <a:alphaOff val="0"/>
                <a:tint val="98000"/>
                <a:shade val="25000"/>
                <a:satMod val="250000"/>
              </a:schemeClr>
            </a:gs>
            <a:gs pos="68000">
              <a:schemeClr val="accent2">
                <a:hueOff val="-8543487"/>
                <a:satOff val="24962"/>
                <a:lumOff val="-4706"/>
                <a:alphaOff val="0"/>
                <a:tint val="86000"/>
                <a:satMod val="115000"/>
              </a:schemeClr>
            </a:gs>
            <a:gs pos="100000">
              <a:schemeClr val="accent2">
                <a:hueOff val="-8543487"/>
                <a:satOff val="24962"/>
                <a:lumOff val="-4706"/>
                <a:alphaOff val="0"/>
                <a:tint val="50000"/>
                <a:satMod val="150000"/>
              </a:schemeClr>
            </a:gs>
          </a:gsLst>
          <a:path path="circle">
            <a:fillToRect l="50000" t="130000" r="50000" b="-30000"/>
          </a:path>
        </a:gradFill>
        <a:ln>
          <a:noFill/>
        </a:ln>
        <a:effectLst>
          <a:outerShdw blurRad="57150" dist="38100" dir="5400000" algn="ctr" rotWithShape="0">
            <a:schemeClr val="accent2">
              <a:hueOff val="-8543487"/>
              <a:satOff val="24962"/>
              <a:lumOff val="-4706"/>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endParaRPr lang="en-GB" sz="1200" kern="1200" dirty="0" smtClean="0"/>
        </a:p>
        <a:p>
          <a:pPr lvl="0" algn="ctr" defTabSz="533400">
            <a:lnSpc>
              <a:spcPct val="90000"/>
            </a:lnSpc>
            <a:spcBef>
              <a:spcPct val="0"/>
            </a:spcBef>
            <a:spcAft>
              <a:spcPct val="35000"/>
            </a:spcAft>
          </a:pPr>
          <a:r>
            <a:rPr lang="en-GB" sz="1600" kern="1200" dirty="0" err="1" smtClean="0">
              <a:solidFill>
                <a:schemeClr val="tx1"/>
              </a:solidFill>
            </a:rPr>
            <a:t>Ataka’s</a:t>
          </a:r>
          <a:r>
            <a:rPr lang="en-GB" sz="1600" kern="1200" dirty="0" smtClean="0">
              <a:solidFill>
                <a:schemeClr val="tx1"/>
              </a:solidFill>
            </a:rPr>
            <a:t> economic and political platform</a:t>
          </a:r>
          <a:endParaRPr lang="en-GB" sz="1600" kern="1200" dirty="0">
            <a:solidFill>
              <a:schemeClr val="tx1"/>
            </a:solidFill>
          </a:endParaRPr>
        </a:p>
      </dsp:txBody>
      <dsp:txXfrm rot="5400000">
        <a:off x="-289831" y="1939023"/>
        <a:ext cx="1932207" cy="1352544"/>
      </dsp:txXfrm>
    </dsp:sp>
    <dsp:sp modelId="{298D0152-E695-4DE6-81DA-2AAA180B8E50}">
      <dsp:nvSpPr>
        <dsp:cNvPr id="0" name=""/>
        <dsp:cNvSpPr/>
      </dsp:nvSpPr>
      <dsp:spPr>
        <a:xfrm rot="5400000">
          <a:off x="3363005" y="-364262"/>
          <a:ext cx="1255934" cy="5276855"/>
        </a:xfrm>
        <a:prstGeom prst="round2SameRect">
          <a:avLst/>
        </a:prstGeom>
        <a:solidFill>
          <a:schemeClr val="lt1">
            <a:alpha val="90000"/>
            <a:hueOff val="0"/>
            <a:satOff val="0"/>
            <a:lumOff val="0"/>
            <a:alphaOff val="0"/>
          </a:schemeClr>
        </a:solidFill>
        <a:ln w="9525" cap="flat" cmpd="sng" algn="ctr">
          <a:solidFill>
            <a:schemeClr val="accent2">
              <a:hueOff val="-8543487"/>
              <a:satOff val="24962"/>
              <a:lumOff val="-4706"/>
              <a:alphaOff val="0"/>
            </a:schemeClr>
          </a:solidFill>
          <a:prstDash val="solid"/>
        </a:ln>
        <a:effectLst>
          <a:outerShdw blurRad="57150" dist="38100" dir="5400000" algn="ctr" rotWithShape="0">
            <a:schemeClr val="lt1">
              <a:alpha val="90000"/>
              <a:hueOff val="0"/>
              <a:satOff val="0"/>
              <a:lumOff val="0"/>
              <a:alphaOff val="0"/>
              <a:shade val="9000"/>
              <a:satMod val="105000"/>
              <a:alpha val="48000"/>
            </a:scheme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GB" sz="1300" kern="1200" dirty="0" smtClean="0"/>
            <a:t>Preaching against European integration and Westernisation </a:t>
          </a:r>
          <a:endParaRPr lang="en-GB" sz="1300" kern="1200" dirty="0"/>
        </a:p>
        <a:p>
          <a:pPr marL="114300" lvl="1" indent="-114300" algn="l" defTabSz="577850">
            <a:lnSpc>
              <a:spcPct val="90000"/>
            </a:lnSpc>
            <a:spcBef>
              <a:spcPct val="0"/>
            </a:spcBef>
            <a:spcAft>
              <a:spcPct val="15000"/>
            </a:spcAft>
            <a:buChar char="••"/>
          </a:pPr>
          <a:r>
            <a:rPr lang="en-GB" sz="1300" kern="1200" dirty="0" smtClean="0"/>
            <a:t>Proposing  left-wing economic measures and generous welfare benefits</a:t>
          </a:r>
          <a:endParaRPr lang="en-GB" sz="1300" kern="1200" dirty="0"/>
        </a:p>
        <a:p>
          <a:pPr marL="114300" lvl="1" indent="-114300" algn="l" defTabSz="577850">
            <a:lnSpc>
              <a:spcPct val="90000"/>
            </a:lnSpc>
            <a:spcBef>
              <a:spcPct val="0"/>
            </a:spcBef>
            <a:spcAft>
              <a:spcPct val="15000"/>
            </a:spcAft>
            <a:buChar char="••"/>
          </a:pPr>
          <a:r>
            <a:rPr lang="en-GB" sz="1300" kern="1200" dirty="0" smtClean="0"/>
            <a:t>Introducing legislation banning the existence of MRF and any other sources of minority linguistic, cultural and political expression</a:t>
          </a:r>
          <a:endParaRPr lang="en-GB" sz="1300" kern="1200" dirty="0"/>
        </a:p>
      </dsp:txBody>
      <dsp:txXfrm rot="5400000">
        <a:off x="3363005" y="-364262"/>
        <a:ext cx="1255934" cy="527685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cdr:x>
      <cdr:y>0</cdr:y>
    </cdr:from>
    <cdr:to>
      <cdr:x>0.1746</cdr:x>
      <cdr:y>0.09801</cdr:y>
    </cdr:to>
    <cdr:sp macro="" textlink="">
      <cdr:nvSpPr>
        <cdr:cNvPr id="2" name="TextBox 95"/>
        <cdr:cNvSpPr txBox="1"/>
      </cdr:nvSpPr>
      <cdr:spPr>
        <a:xfrm xmlns:a="http://schemas.openxmlformats.org/drawingml/2006/main">
          <a:off x="0" y="0"/>
          <a:ext cx="838200" cy="253916"/>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4174063" rtl="0" eaLnBrk="1" latinLnBrk="0" hangingPunct="1">
            <a:defRPr sz="8100" kern="1200">
              <a:solidFill>
                <a:sysClr val="windowText" lastClr="000000"/>
              </a:solidFill>
              <a:latin typeface="Constantia"/>
            </a:defRPr>
          </a:lvl1pPr>
          <a:lvl2pPr marL="2087032" algn="l" defTabSz="4174063" rtl="0" eaLnBrk="1" latinLnBrk="0" hangingPunct="1">
            <a:defRPr sz="8100" kern="1200">
              <a:solidFill>
                <a:sysClr val="windowText" lastClr="000000"/>
              </a:solidFill>
              <a:latin typeface="Constantia"/>
            </a:defRPr>
          </a:lvl2pPr>
          <a:lvl3pPr marL="4174063" algn="l" defTabSz="4174063" rtl="0" eaLnBrk="1" latinLnBrk="0" hangingPunct="1">
            <a:defRPr sz="8100" kern="1200">
              <a:solidFill>
                <a:sysClr val="windowText" lastClr="000000"/>
              </a:solidFill>
              <a:latin typeface="Constantia"/>
            </a:defRPr>
          </a:lvl3pPr>
          <a:lvl4pPr marL="6261098" algn="l" defTabSz="4174063" rtl="0" eaLnBrk="1" latinLnBrk="0" hangingPunct="1">
            <a:defRPr sz="8100" kern="1200">
              <a:solidFill>
                <a:sysClr val="windowText" lastClr="000000"/>
              </a:solidFill>
              <a:latin typeface="Constantia"/>
            </a:defRPr>
          </a:lvl4pPr>
          <a:lvl5pPr marL="8348129" algn="l" defTabSz="4174063" rtl="0" eaLnBrk="1" latinLnBrk="0" hangingPunct="1">
            <a:defRPr sz="8100" kern="1200">
              <a:solidFill>
                <a:sysClr val="windowText" lastClr="000000"/>
              </a:solidFill>
              <a:latin typeface="Constantia"/>
            </a:defRPr>
          </a:lvl5pPr>
          <a:lvl6pPr marL="10435161" algn="l" defTabSz="4174063" rtl="0" eaLnBrk="1" latinLnBrk="0" hangingPunct="1">
            <a:defRPr sz="8100" kern="1200">
              <a:solidFill>
                <a:sysClr val="windowText" lastClr="000000"/>
              </a:solidFill>
              <a:latin typeface="Constantia"/>
            </a:defRPr>
          </a:lvl6pPr>
          <a:lvl7pPr marL="12522192" algn="l" defTabSz="4174063" rtl="0" eaLnBrk="1" latinLnBrk="0" hangingPunct="1">
            <a:defRPr sz="8100" kern="1200">
              <a:solidFill>
                <a:sysClr val="windowText" lastClr="000000"/>
              </a:solidFill>
              <a:latin typeface="Constantia"/>
            </a:defRPr>
          </a:lvl7pPr>
          <a:lvl8pPr marL="14609224" algn="l" defTabSz="4174063" rtl="0" eaLnBrk="1" latinLnBrk="0" hangingPunct="1">
            <a:defRPr sz="8100" kern="1200">
              <a:solidFill>
                <a:sysClr val="windowText" lastClr="000000"/>
              </a:solidFill>
              <a:latin typeface="Constantia"/>
            </a:defRPr>
          </a:lvl8pPr>
          <a:lvl9pPr marL="16696259" algn="l" defTabSz="4174063" rtl="0" eaLnBrk="1" latinLnBrk="0" hangingPunct="1">
            <a:defRPr sz="8100" kern="1200">
              <a:solidFill>
                <a:sysClr val="windowText" lastClr="000000"/>
              </a:solidFill>
              <a:latin typeface="Constantia"/>
            </a:defRPr>
          </a:lvl9pPr>
        </a:lstStyle>
        <a:p xmlns:a="http://schemas.openxmlformats.org/drawingml/2006/main">
          <a:r>
            <a:rPr lang="en-GB" sz="1050" i="1" dirty="0" smtClean="0"/>
            <a:t>Fig. 2</a:t>
          </a:r>
          <a:endParaRPr lang="en-GB" sz="1050" i="1"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0587" cy="33591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582903" y="0"/>
            <a:ext cx="4270587" cy="335915"/>
          </a:xfrm>
          <a:prstGeom prst="rect">
            <a:avLst/>
          </a:prstGeom>
        </p:spPr>
        <p:txBody>
          <a:bodyPr vert="horz" lIns="91440" tIns="45720" rIns="91440" bIns="45720" rtlCol="0"/>
          <a:lstStyle>
            <a:lvl1pPr algn="r">
              <a:defRPr sz="1200"/>
            </a:lvl1pPr>
          </a:lstStyle>
          <a:p>
            <a:fld id="{9C0F86DE-F56F-47BF-9060-3C318813A50E}" type="datetimeFigureOut">
              <a:rPr lang="en-US" smtClean="0"/>
              <a:pPr/>
              <a:t>10/1/2009</a:t>
            </a:fld>
            <a:endParaRPr lang="en-US"/>
          </a:p>
        </p:txBody>
      </p:sp>
      <p:sp>
        <p:nvSpPr>
          <p:cNvPr id="4" name="Slide Image Placeholder 3"/>
          <p:cNvSpPr>
            <a:spLocks noGrp="1" noRot="1" noChangeAspect="1"/>
          </p:cNvSpPr>
          <p:nvPr>
            <p:ph type="sldImg" idx="2"/>
          </p:nvPr>
        </p:nvSpPr>
        <p:spPr>
          <a:xfrm>
            <a:off x="4037013" y="503238"/>
            <a:ext cx="1781175" cy="25193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85520" y="3191192"/>
            <a:ext cx="7884160" cy="302323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380830"/>
            <a:ext cx="4270587" cy="33591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582903" y="6380830"/>
            <a:ext cx="4270587" cy="335915"/>
          </a:xfrm>
          <a:prstGeom prst="rect">
            <a:avLst/>
          </a:prstGeom>
        </p:spPr>
        <p:txBody>
          <a:bodyPr vert="horz" lIns="91440" tIns="45720" rIns="91440" bIns="45720" rtlCol="0" anchor="b"/>
          <a:lstStyle>
            <a:lvl1pPr algn="r">
              <a:defRPr sz="1200"/>
            </a:lvl1pPr>
          </a:lstStyle>
          <a:p>
            <a:fld id="{F53FD6F2-0FB4-41BF-B3C4-3A0114D6976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53FD6F2-0FB4-41BF-B3C4-3A0114D69765}"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1248119" y="6053455"/>
            <a:ext cx="18372311" cy="8071273"/>
          </a:xfrm>
          <a:ln>
            <a:noFill/>
          </a:ln>
        </p:spPr>
        <p:txBody>
          <a:bodyPr vert="horz" tIns="0" rIns="59043"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181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1248119" y="14248905"/>
            <a:ext cx="18379443" cy="7734970"/>
          </a:xfrm>
        </p:spPr>
        <p:txBody>
          <a:bodyPr lIns="0" rIns="59043"/>
          <a:lstStyle>
            <a:lvl1pPr marL="0" marR="147607" indent="0" algn="r">
              <a:buNone/>
              <a:defRPr>
                <a:solidFill>
                  <a:schemeClr val="tx1"/>
                </a:solidFill>
              </a:defRPr>
            </a:lvl1pPr>
            <a:lvl2pPr marL="1476070" indent="0" algn="ctr">
              <a:buNone/>
            </a:lvl2pPr>
            <a:lvl3pPr marL="2952140" indent="0" algn="ctr">
              <a:buNone/>
            </a:lvl3pPr>
            <a:lvl4pPr marL="4428211" indent="0" algn="ctr">
              <a:buNone/>
            </a:lvl4pPr>
            <a:lvl5pPr marL="5904281" indent="0" algn="ctr">
              <a:buNone/>
            </a:lvl5pPr>
            <a:lvl6pPr marL="7380351" indent="0" algn="ctr">
              <a:buNone/>
            </a:lvl6pPr>
            <a:lvl7pPr marL="8856421" indent="0" algn="ctr">
              <a:buNone/>
            </a:lvl7pPr>
            <a:lvl8pPr marL="10332491" indent="0" algn="ctr">
              <a:buNone/>
            </a:lvl8pPr>
            <a:lvl9pPr marL="11808562"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AA650B03-F35D-489B-9859-82253C620BE5}" type="datetimeFigureOut">
              <a:rPr lang="en-US" smtClean="0"/>
              <a:pPr/>
              <a:t>10/1/2009</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7A20EBE1-2AB0-4B20-BCEC-A8A63EFBC26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A650B03-F35D-489B-9859-82253C620BE5}" type="datetimeFigureOut">
              <a:rPr lang="en-US" smtClean="0"/>
              <a:pPr/>
              <a:t>10/1/2009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20EBE1-2AB0-4B20-BCEC-A8A63EFBC2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512336" y="4035643"/>
            <a:ext cx="4814173" cy="2300173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069816" y="4035643"/>
            <a:ext cx="14085914" cy="2300173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A650B03-F35D-489B-9859-82253C620BE5}" type="datetimeFigureOut">
              <a:rPr lang="en-US" smtClean="0"/>
              <a:pPr/>
              <a:t>10/1/2009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20EBE1-2AB0-4B20-BCEC-A8A63EFBC2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A650B03-F35D-489B-9859-82253C620BE5}" type="datetimeFigureOut">
              <a:rPr lang="en-US" smtClean="0"/>
              <a:pPr/>
              <a:t>10/1/2009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20EBE1-2AB0-4B20-BCEC-A8A63EFBC2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40987" y="5811317"/>
            <a:ext cx="18186876" cy="6013099"/>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181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40987" y="11936834"/>
            <a:ext cx="18186876" cy="6663002"/>
          </a:xfrm>
        </p:spPr>
        <p:txBody>
          <a:bodyPr lIns="147607" rIns="147607" anchor="t"/>
          <a:lstStyle>
            <a:lvl1pPr marL="0" indent="0">
              <a:buNone/>
              <a:defRPr sz="7100">
                <a:solidFill>
                  <a:schemeClr val="tx1"/>
                </a:solidFill>
              </a:defRPr>
            </a:lvl1pPr>
            <a:lvl2pPr>
              <a:buNone/>
              <a:defRPr sz="5800">
                <a:solidFill>
                  <a:schemeClr val="tx1">
                    <a:tint val="75000"/>
                  </a:schemeClr>
                </a:solidFill>
              </a:defRPr>
            </a:lvl2pPr>
            <a:lvl3pPr>
              <a:buNone/>
              <a:defRPr sz="5200">
                <a:solidFill>
                  <a:schemeClr val="tx1">
                    <a:tint val="75000"/>
                  </a:schemeClr>
                </a:solidFill>
              </a:defRPr>
            </a:lvl3pPr>
            <a:lvl4pPr>
              <a:buNone/>
              <a:defRPr sz="4500">
                <a:solidFill>
                  <a:schemeClr val="tx1">
                    <a:tint val="75000"/>
                  </a:schemeClr>
                </a:solidFill>
              </a:defRPr>
            </a:lvl4pPr>
            <a:lvl5pPr>
              <a:buNone/>
              <a:defRPr sz="45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A650B03-F35D-489B-9859-82253C620BE5}" type="datetimeFigureOut">
              <a:rPr lang="en-US" smtClean="0"/>
              <a:pPr/>
              <a:t>10/1/2009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20EBE1-2AB0-4B20-BCEC-A8A63EFBC26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69816" y="3107440"/>
            <a:ext cx="19256693" cy="5044546"/>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1069816" y="8474153"/>
            <a:ext cx="9450044" cy="19572838"/>
          </a:xfrm>
        </p:spPr>
        <p:txBody>
          <a:bodyPr/>
          <a:lstStyle>
            <a:lvl1pPr>
              <a:defRPr sz="8400"/>
            </a:lvl1pPr>
            <a:lvl2pPr>
              <a:defRPr sz="7700"/>
            </a:lvl2pPr>
            <a:lvl3pPr>
              <a:defRPr sz="6500"/>
            </a:lvl3pPr>
            <a:lvl4pPr>
              <a:defRPr sz="5800"/>
            </a:lvl4pPr>
            <a:lvl5pPr>
              <a:defRPr sz="5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10876465" y="8474153"/>
            <a:ext cx="9450044" cy="19572838"/>
          </a:xfrm>
        </p:spPr>
        <p:txBody>
          <a:bodyPr/>
          <a:lstStyle>
            <a:lvl1pPr>
              <a:defRPr sz="8400"/>
            </a:lvl1pPr>
            <a:lvl2pPr>
              <a:defRPr sz="7700"/>
            </a:lvl2pPr>
            <a:lvl3pPr>
              <a:defRPr sz="6500"/>
            </a:lvl3pPr>
            <a:lvl4pPr>
              <a:defRPr sz="5800"/>
            </a:lvl4pPr>
            <a:lvl5pPr>
              <a:defRPr sz="5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A650B03-F35D-489B-9859-82253C620BE5}" type="datetimeFigureOut">
              <a:rPr lang="en-US" smtClean="0"/>
              <a:pPr/>
              <a:t>10/1/2009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20EBE1-2AB0-4B20-BCEC-A8A63EFBC2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69816" y="3107440"/>
            <a:ext cx="19256693" cy="5044546"/>
          </a:xfrm>
        </p:spPr>
        <p:txBody>
          <a:bodyPr tIns="147607"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069816" y="8188000"/>
            <a:ext cx="9453759" cy="2910001"/>
          </a:xfrm>
        </p:spPr>
        <p:txBody>
          <a:bodyPr lIns="147607" tIns="0" rIns="147607" bIns="0" anchor="ctr">
            <a:noAutofit/>
          </a:bodyPr>
          <a:lstStyle>
            <a:lvl1pPr marL="0" indent="0">
              <a:buNone/>
              <a:defRPr sz="7700" b="1" cap="none" baseline="0">
                <a:solidFill>
                  <a:schemeClr val="tx2"/>
                </a:solidFill>
                <a:effectLst/>
              </a:defRPr>
            </a:lvl1pPr>
            <a:lvl2pPr>
              <a:buNone/>
              <a:defRPr sz="6500" b="1"/>
            </a:lvl2pPr>
            <a:lvl3pPr>
              <a:buNone/>
              <a:defRPr sz="5800" b="1"/>
            </a:lvl3pPr>
            <a:lvl4pPr>
              <a:buNone/>
              <a:defRPr sz="5200" b="1"/>
            </a:lvl4pPr>
            <a:lvl5pPr>
              <a:buNone/>
              <a:defRPr sz="52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0869037" y="8207902"/>
            <a:ext cx="9457473" cy="2890101"/>
          </a:xfrm>
        </p:spPr>
        <p:txBody>
          <a:bodyPr lIns="147607" tIns="0" rIns="147607" bIns="0" anchor="ctr"/>
          <a:lstStyle>
            <a:lvl1pPr marL="0" indent="0">
              <a:buNone/>
              <a:defRPr sz="7700" b="1" cap="none" baseline="0">
                <a:solidFill>
                  <a:schemeClr val="tx2"/>
                </a:solidFill>
                <a:effectLst/>
              </a:defRPr>
            </a:lvl1pPr>
            <a:lvl2pPr>
              <a:buNone/>
              <a:defRPr sz="6500" b="1"/>
            </a:lvl2pPr>
            <a:lvl3pPr>
              <a:buNone/>
              <a:defRPr sz="5800" b="1"/>
            </a:lvl3pPr>
            <a:lvl4pPr>
              <a:buNone/>
              <a:defRPr sz="5200" b="1"/>
            </a:lvl4pPr>
            <a:lvl5pPr>
              <a:buNone/>
              <a:defRPr sz="52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1069816" y="11098001"/>
            <a:ext cx="9453759" cy="16972800"/>
          </a:xfrm>
        </p:spPr>
        <p:txBody>
          <a:bodyPr tIns="0"/>
          <a:lstStyle>
            <a:lvl1pPr>
              <a:defRPr sz="7100"/>
            </a:lvl1pPr>
            <a:lvl2pPr>
              <a:defRPr sz="6500"/>
            </a:lvl2pPr>
            <a:lvl3pPr>
              <a:defRPr sz="5800"/>
            </a:lvl3pPr>
            <a:lvl4pPr>
              <a:defRPr sz="5200"/>
            </a:lvl4pPr>
            <a:lvl5pPr>
              <a:defRPr sz="5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10869037" y="11098001"/>
            <a:ext cx="9457473" cy="16972800"/>
          </a:xfrm>
        </p:spPr>
        <p:txBody>
          <a:bodyPr tIns="0"/>
          <a:lstStyle>
            <a:lvl1pPr>
              <a:defRPr sz="7100"/>
            </a:lvl1pPr>
            <a:lvl2pPr>
              <a:defRPr sz="6500"/>
            </a:lvl2pPr>
            <a:lvl3pPr>
              <a:defRPr sz="5800"/>
            </a:lvl3pPr>
            <a:lvl4pPr>
              <a:defRPr sz="5200"/>
            </a:lvl4pPr>
            <a:lvl5pPr>
              <a:defRPr sz="5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A650B03-F35D-489B-9859-82253C620BE5}" type="datetimeFigureOut">
              <a:rPr lang="en-US" smtClean="0"/>
              <a:pPr/>
              <a:t>10/1/2009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A20EBE1-2AB0-4B20-BCEC-A8A63EFBC2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069816" y="3107440"/>
            <a:ext cx="19434995" cy="5044546"/>
          </a:xfrm>
        </p:spPr>
        <p:txBody>
          <a:bodyPr vert="horz" tIns="147607"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161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A650B03-F35D-489B-9859-82253C620BE5}" type="datetimeFigureOut">
              <a:rPr lang="en-US" smtClean="0"/>
              <a:pPr/>
              <a:t>10/1/2009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A20EBE1-2AB0-4B20-BCEC-A8A63EFBC2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650B03-F35D-489B-9859-82253C620BE5}" type="datetimeFigureOut">
              <a:rPr lang="en-US" smtClean="0"/>
              <a:pPr/>
              <a:t>10/1/2009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A20EBE1-2AB0-4B20-BCEC-A8A63EFBC2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04724" y="2270054"/>
            <a:ext cx="6418898" cy="5128622"/>
          </a:xfrm>
        </p:spPr>
        <p:txBody>
          <a:bodyPr lIns="0" anchor="b">
            <a:noAutofit/>
          </a:bodyPr>
          <a:lstStyle>
            <a:lvl1pPr algn="l" rtl="0">
              <a:spcBef>
                <a:spcPct val="0"/>
              </a:spcBef>
              <a:buNone/>
              <a:defRPr sz="84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604724" y="7398667"/>
            <a:ext cx="6418898" cy="20178183"/>
          </a:xfrm>
        </p:spPr>
        <p:txBody>
          <a:bodyPr lIns="59043" rIns="59043"/>
          <a:lstStyle>
            <a:lvl1pPr marL="0" indent="0" algn="l">
              <a:buNone/>
              <a:defRPr sz="4500"/>
            </a:lvl1pPr>
            <a:lvl2pPr indent="0" algn="l">
              <a:buNone/>
              <a:defRPr sz="3900"/>
            </a:lvl2pPr>
            <a:lvl3pPr indent="0" algn="l">
              <a:buNone/>
              <a:defRPr sz="3200"/>
            </a:lvl3pPr>
            <a:lvl4pPr indent="0" algn="l">
              <a:buNone/>
              <a:defRPr sz="2900"/>
            </a:lvl4pPr>
            <a:lvl5pPr indent="0" algn="l">
              <a:buNone/>
              <a:defRPr sz="2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8365369" y="7398667"/>
            <a:ext cx="11961140" cy="20178183"/>
          </a:xfrm>
        </p:spPr>
        <p:txBody>
          <a:bodyPr tIns="0"/>
          <a:lstStyle>
            <a:lvl1pPr>
              <a:defRPr sz="9000"/>
            </a:lvl1pPr>
            <a:lvl2pPr>
              <a:defRPr sz="8400"/>
            </a:lvl2pPr>
            <a:lvl3pPr>
              <a:defRPr sz="7700"/>
            </a:lvl3pPr>
            <a:lvl4pPr>
              <a:defRPr sz="6500"/>
            </a:lvl4pPr>
            <a:lvl5pPr>
              <a:defRPr sz="5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A650B03-F35D-489B-9859-82253C620BE5}" type="datetimeFigureOut">
              <a:rPr lang="en-US" smtClean="0"/>
              <a:pPr/>
              <a:t>10/1/2009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20EBE1-2AB0-4B20-BCEC-A8A63EFBC2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7407642" y="4890416"/>
            <a:ext cx="12302887" cy="18160365"/>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lIns="295214" tIns="147607" rIns="295214" bIns="147607" rtlCol="0" anchor="ctr"/>
          <a:lstStyle/>
          <a:p>
            <a:pPr algn="ctr" eaLnBrk="1" latinLnBrk="0" hangingPunct="1"/>
            <a:endParaRPr kumimoji="0" lang="en-US"/>
          </a:p>
        </p:txBody>
      </p:sp>
      <p:sp>
        <p:nvSpPr>
          <p:cNvPr id="12" name="Right Triangle 11"/>
          <p:cNvSpPr/>
          <p:nvPr/>
        </p:nvSpPr>
        <p:spPr>
          <a:xfrm rot="420000" flipV="1">
            <a:off x="18729117" y="23654944"/>
            <a:ext cx="363738" cy="68605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lIns="295214" tIns="147607" rIns="295214" bIns="147607" rtlCol="0" anchor="ctr"/>
          <a:lstStyle/>
          <a:p>
            <a:pPr algn="ctr" eaLnBrk="1" latinLnBrk="0" hangingPunct="1"/>
            <a:endParaRPr kumimoji="0" lang="en-US"/>
          </a:p>
        </p:txBody>
      </p:sp>
      <p:sp>
        <p:nvSpPr>
          <p:cNvPr id="2" name="Title 1"/>
          <p:cNvSpPr>
            <a:spLocks noGrp="1"/>
          </p:cNvSpPr>
          <p:nvPr>
            <p:ph type="title"/>
          </p:nvPr>
        </p:nvSpPr>
        <p:spPr>
          <a:xfrm>
            <a:off x="1426421" y="5194587"/>
            <a:ext cx="5177911" cy="6984781"/>
          </a:xfrm>
        </p:spPr>
        <p:txBody>
          <a:bodyPr vert="horz" lIns="147607" tIns="147607" rIns="147607" bIns="147607" anchor="b"/>
          <a:lstStyle>
            <a:lvl1pPr algn="l">
              <a:buNone/>
              <a:defRPr sz="65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1426421" y="12484633"/>
            <a:ext cx="5170779" cy="9618267"/>
          </a:xfrm>
        </p:spPr>
        <p:txBody>
          <a:bodyPr lIns="206650" rIns="147607" bIns="147607" anchor="t"/>
          <a:lstStyle>
            <a:lvl1pPr marL="0" indent="0" algn="l">
              <a:spcBef>
                <a:spcPts val="807"/>
              </a:spcBef>
              <a:buFontTx/>
              <a:buNone/>
              <a:defRPr sz="4200"/>
            </a:lvl1pPr>
            <a:lvl2pPr>
              <a:defRPr sz="3900"/>
            </a:lvl2pPr>
            <a:lvl3pPr>
              <a:defRPr sz="3200"/>
            </a:lvl3pPr>
            <a:lvl4pPr>
              <a:defRPr sz="2900"/>
            </a:lvl4pPr>
            <a:lvl5pPr>
              <a:defRPr sz="2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A650B03-F35D-489B-9859-82253C620BE5}" type="datetimeFigureOut">
              <a:rPr lang="en-US" smtClean="0"/>
              <a:pPr/>
              <a:t>10/1/2009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8900087" y="28053282"/>
            <a:ext cx="1426422" cy="1611452"/>
          </a:xfrm>
        </p:spPr>
        <p:txBody>
          <a:bodyPr/>
          <a:lstStyle/>
          <a:p>
            <a:fld id="{7A20EBE1-2AB0-4B20-BCEC-A8A63EFBC261}" type="slidenum">
              <a:rPr lang="en-US" smtClean="0"/>
              <a:pPr/>
              <a:t>‹#›</a:t>
            </a:fld>
            <a:endParaRPr lang="en-US"/>
          </a:p>
        </p:txBody>
      </p:sp>
      <p:sp>
        <p:nvSpPr>
          <p:cNvPr id="3" name="Picture Placeholder 2"/>
          <p:cNvSpPr>
            <a:spLocks noGrp="1"/>
          </p:cNvSpPr>
          <p:nvPr>
            <p:ph type="pic" idx="1"/>
          </p:nvPr>
        </p:nvSpPr>
        <p:spPr>
          <a:xfrm rot="420000">
            <a:off x="8156514" y="5293979"/>
            <a:ext cx="10805144" cy="17353238"/>
          </a:xfrm>
          <a:prstGeom prst="rect">
            <a:avLst/>
          </a:prstGeom>
          <a:solidFill>
            <a:schemeClr val="bg2"/>
          </a:solidFill>
          <a:ln w="3000" cap="rnd">
            <a:solidFill>
              <a:srgbClr val="C0C0C0"/>
            </a:solidFill>
            <a:round/>
          </a:ln>
          <a:effectLst/>
        </p:spPr>
        <p:txBody>
          <a:bodyPr/>
          <a:lstStyle>
            <a:lvl1pPr marL="0" indent="0">
              <a:buNone/>
              <a:defRPr sz="10300"/>
            </a:lvl1pPr>
          </a:lstStyle>
          <a:p>
            <a:r>
              <a:rPr kumimoji="0" lang="en-US" smtClean="0"/>
              <a:t>Click icon to add picture</a:t>
            </a:r>
            <a:endParaRPr kumimoji="0" lang="en-US" dirty="0"/>
          </a:p>
        </p:txBody>
      </p:sp>
      <p:sp>
        <p:nvSpPr>
          <p:cNvPr id="10" name="Freeform 9"/>
          <p:cNvSpPr>
            <a:spLocks/>
          </p:cNvSpPr>
          <p:nvPr/>
        </p:nvSpPr>
        <p:spPr bwMode="auto">
          <a:xfrm flipV="1">
            <a:off x="-22288" y="25671133"/>
            <a:ext cx="21440901" cy="4596142"/>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295214" tIns="147607" rIns="295214" bIns="147607"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10252406" y="27450739"/>
            <a:ext cx="11143919" cy="2816538"/>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295214" tIns="147607" rIns="295214" bIns="147607"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22288" y="-31530"/>
            <a:ext cx="21440901" cy="4596142"/>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295214" tIns="147607" rIns="295214" bIns="147607"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10252406" y="-31527"/>
            <a:ext cx="11143919" cy="2816538"/>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295214" tIns="147607" rIns="295214" bIns="147607"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1069816" y="3107440"/>
            <a:ext cx="19256693" cy="5044546"/>
          </a:xfrm>
          <a:prstGeom prst="rect">
            <a:avLst/>
          </a:prstGeom>
        </p:spPr>
        <p:txBody>
          <a:bodyPr vert="horz" lIns="0" tIns="147607"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1069816" y="8542098"/>
            <a:ext cx="19256693" cy="19371056"/>
          </a:xfrm>
          <a:prstGeom prst="rect">
            <a:avLst/>
          </a:prstGeom>
        </p:spPr>
        <p:txBody>
          <a:bodyPr vert="horz" lIns="295214" tIns="147607" rIns="295214" bIns="147607">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1069816" y="28053282"/>
            <a:ext cx="4992476" cy="1611452"/>
          </a:xfrm>
          <a:prstGeom prst="rect">
            <a:avLst/>
          </a:prstGeom>
        </p:spPr>
        <p:txBody>
          <a:bodyPr vert="horz" lIns="0" tIns="0" rIns="0" bIns="0" anchor="b"/>
          <a:lstStyle>
            <a:lvl1pPr algn="l" eaLnBrk="1" latinLnBrk="0" hangingPunct="1">
              <a:defRPr kumimoji="0" sz="3900">
                <a:solidFill>
                  <a:schemeClr val="tx2">
                    <a:shade val="90000"/>
                  </a:schemeClr>
                </a:solidFill>
              </a:defRPr>
            </a:lvl1pPr>
          </a:lstStyle>
          <a:p>
            <a:fld id="{AA650B03-F35D-489B-9859-82253C620BE5}" type="datetimeFigureOut">
              <a:rPr lang="en-US" smtClean="0"/>
              <a:pPr/>
              <a:t>10/1/2009</a:t>
            </a:fld>
            <a:endParaRPr lang="en-US"/>
          </a:p>
        </p:txBody>
      </p:sp>
      <p:sp>
        <p:nvSpPr>
          <p:cNvPr id="22" name="Footer Placeholder 21"/>
          <p:cNvSpPr>
            <a:spLocks noGrp="1"/>
          </p:cNvSpPr>
          <p:nvPr>
            <p:ph type="ftr" sz="quarter" idx="3"/>
          </p:nvPr>
        </p:nvSpPr>
        <p:spPr>
          <a:xfrm>
            <a:off x="6240595" y="28053282"/>
            <a:ext cx="7845319" cy="1611452"/>
          </a:xfrm>
          <a:prstGeom prst="rect">
            <a:avLst/>
          </a:prstGeom>
        </p:spPr>
        <p:txBody>
          <a:bodyPr vert="horz" lIns="0" tIns="0" rIns="0" bIns="0" anchor="b"/>
          <a:lstStyle>
            <a:lvl1pPr algn="l" eaLnBrk="1" latinLnBrk="0" hangingPunct="1">
              <a:defRPr kumimoji="0" sz="39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18543482" y="28053282"/>
            <a:ext cx="1783027" cy="1611452"/>
          </a:xfrm>
          <a:prstGeom prst="rect">
            <a:avLst/>
          </a:prstGeom>
        </p:spPr>
        <p:txBody>
          <a:bodyPr vert="horz" lIns="0" tIns="0" rIns="0" bIns="0" anchor="b"/>
          <a:lstStyle>
            <a:lvl1pPr algn="r" eaLnBrk="1" latinLnBrk="0" hangingPunct="1">
              <a:defRPr kumimoji="0" sz="3900">
                <a:solidFill>
                  <a:schemeClr val="tx2">
                    <a:shade val="90000"/>
                  </a:schemeClr>
                </a:solidFill>
              </a:defRPr>
            </a:lvl1pPr>
          </a:lstStyle>
          <a:p>
            <a:fld id="{7A20EBE1-2AB0-4B20-BCEC-A8A63EFBC261}" type="slidenum">
              <a:rPr lang="en-US" smtClean="0"/>
              <a:pPr/>
              <a:t>‹#›</a:t>
            </a:fld>
            <a:endParaRPr lang="en-US"/>
          </a:p>
        </p:txBody>
      </p:sp>
      <p:grpSp>
        <p:nvGrpSpPr>
          <p:cNvPr id="2" name="Group 1"/>
          <p:cNvGrpSpPr/>
          <p:nvPr/>
        </p:nvGrpSpPr>
        <p:grpSpPr>
          <a:xfrm>
            <a:off x="-44499" y="893313"/>
            <a:ext cx="21481845" cy="2865302"/>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16100" b="0" kern="1200">
          <a:ln>
            <a:noFill/>
          </a:ln>
          <a:solidFill>
            <a:schemeClr val="tx2"/>
          </a:solidFill>
          <a:effectLst/>
          <a:latin typeface="+mj-lt"/>
          <a:ea typeface="+mj-ea"/>
          <a:cs typeface="+mj-cs"/>
        </a:defRPr>
      </a:lvl1pPr>
    </p:titleStyle>
    <p:bodyStyle>
      <a:lvl1pPr marL="885642" indent="-885642" algn="l" rtl="0" eaLnBrk="1" latinLnBrk="0" hangingPunct="1">
        <a:spcBef>
          <a:spcPct val="20000"/>
        </a:spcBef>
        <a:buClr>
          <a:schemeClr val="accent3"/>
        </a:buClr>
        <a:buSzPct val="95000"/>
        <a:buFont typeface="Wingdings 2"/>
        <a:buChar char=""/>
        <a:defRPr kumimoji="0" sz="8400" kern="1200">
          <a:solidFill>
            <a:schemeClr val="tx1"/>
          </a:solidFill>
          <a:latin typeface="+mn-lt"/>
          <a:ea typeface="+mn-ea"/>
          <a:cs typeface="+mn-cs"/>
        </a:defRPr>
      </a:lvl1pPr>
      <a:lvl2pPr marL="2066498" indent="-797078" algn="l" rtl="0" eaLnBrk="1" latinLnBrk="0" hangingPunct="1">
        <a:spcBef>
          <a:spcPct val="20000"/>
        </a:spcBef>
        <a:buClr>
          <a:schemeClr val="accent1"/>
        </a:buClr>
        <a:buSzPct val="85000"/>
        <a:buFont typeface="Wingdings 2"/>
        <a:buChar char=""/>
        <a:defRPr kumimoji="0" sz="7700" kern="1200">
          <a:solidFill>
            <a:schemeClr val="tx1"/>
          </a:solidFill>
          <a:latin typeface="+mn-lt"/>
          <a:ea typeface="+mn-ea"/>
          <a:cs typeface="+mn-cs"/>
        </a:defRPr>
      </a:lvl2pPr>
      <a:lvl3pPr marL="2952140" indent="-797078" algn="l" rtl="0" eaLnBrk="1" latinLnBrk="0" hangingPunct="1">
        <a:spcBef>
          <a:spcPct val="20000"/>
        </a:spcBef>
        <a:buClr>
          <a:schemeClr val="accent2"/>
        </a:buClr>
        <a:buSzPct val="70000"/>
        <a:buFont typeface="Wingdings 2"/>
        <a:buChar char=""/>
        <a:defRPr kumimoji="0" sz="6800" kern="1200">
          <a:solidFill>
            <a:schemeClr val="tx1"/>
          </a:solidFill>
          <a:latin typeface="+mn-lt"/>
          <a:ea typeface="+mn-ea"/>
          <a:cs typeface="+mn-cs"/>
        </a:defRPr>
      </a:lvl3pPr>
      <a:lvl4pPr marL="3837783" indent="-678992" algn="l" rtl="0" eaLnBrk="1" latinLnBrk="0" hangingPunct="1">
        <a:spcBef>
          <a:spcPct val="20000"/>
        </a:spcBef>
        <a:buClr>
          <a:schemeClr val="accent3"/>
        </a:buClr>
        <a:buSzPct val="65000"/>
        <a:buFont typeface="Wingdings 2"/>
        <a:buChar char=""/>
        <a:defRPr kumimoji="0" sz="6500" kern="1200">
          <a:solidFill>
            <a:schemeClr val="tx1"/>
          </a:solidFill>
          <a:latin typeface="+mn-lt"/>
          <a:ea typeface="+mn-ea"/>
          <a:cs typeface="+mn-cs"/>
        </a:defRPr>
      </a:lvl4pPr>
      <a:lvl5pPr marL="4723425" indent="-678992" algn="l" rtl="0" eaLnBrk="1" latinLnBrk="0" hangingPunct="1">
        <a:spcBef>
          <a:spcPct val="20000"/>
        </a:spcBef>
        <a:buClr>
          <a:schemeClr val="accent4"/>
        </a:buClr>
        <a:buSzPct val="65000"/>
        <a:buFont typeface="Wingdings 2"/>
        <a:buChar char=""/>
        <a:defRPr kumimoji="0" sz="6500" kern="1200">
          <a:solidFill>
            <a:schemeClr val="tx1"/>
          </a:solidFill>
          <a:latin typeface="+mn-lt"/>
          <a:ea typeface="+mn-ea"/>
          <a:cs typeface="+mn-cs"/>
        </a:defRPr>
      </a:lvl5pPr>
      <a:lvl6pPr marL="5609067" indent="-678992" algn="l" rtl="0" eaLnBrk="1" latinLnBrk="0" hangingPunct="1">
        <a:spcBef>
          <a:spcPct val="20000"/>
        </a:spcBef>
        <a:buClr>
          <a:schemeClr val="accent5"/>
        </a:buClr>
        <a:buSzPct val="80000"/>
        <a:buFont typeface="Wingdings 2"/>
        <a:buChar char=""/>
        <a:defRPr kumimoji="0" sz="5800" kern="1200">
          <a:solidFill>
            <a:schemeClr val="tx1"/>
          </a:solidFill>
          <a:latin typeface="+mn-lt"/>
          <a:ea typeface="+mn-ea"/>
          <a:cs typeface="+mn-cs"/>
        </a:defRPr>
      </a:lvl6pPr>
      <a:lvl7pPr marL="6199495" indent="-590428" algn="l" rtl="0" eaLnBrk="1" latinLnBrk="0" hangingPunct="1">
        <a:spcBef>
          <a:spcPct val="20000"/>
        </a:spcBef>
        <a:buClr>
          <a:schemeClr val="accent6"/>
        </a:buClr>
        <a:buSzPct val="80000"/>
        <a:buFont typeface="Wingdings 2"/>
        <a:buChar char=""/>
        <a:defRPr kumimoji="0" sz="5200" kern="1200" baseline="0">
          <a:solidFill>
            <a:schemeClr val="tx1"/>
          </a:solidFill>
          <a:latin typeface="+mn-lt"/>
          <a:ea typeface="+mn-ea"/>
          <a:cs typeface="+mn-cs"/>
        </a:defRPr>
      </a:lvl7pPr>
      <a:lvl8pPr marL="7085137" indent="-590428" algn="l" rtl="0" eaLnBrk="1" latinLnBrk="0" hangingPunct="1">
        <a:spcBef>
          <a:spcPct val="20000"/>
        </a:spcBef>
        <a:buClr>
          <a:schemeClr val="tx2"/>
        </a:buClr>
        <a:buChar char="•"/>
        <a:defRPr kumimoji="0" sz="5200" kern="1200">
          <a:solidFill>
            <a:schemeClr val="tx1"/>
          </a:solidFill>
          <a:latin typeface="+mn-lt"/>
          <a:ea typeface="+mn-ea"/>
          <a:cs typeface="+mn-cs"/>
        </a:defRPr>
      </a:lvl8pPr>
      <a:lvl9pPr marL="7970779" indent="-590428" algn="l" rtl="0" eaLnBrk="1" latinLnBrk="0" hangingPunct="1">
        <a:spcBef>
          <a:spcPct val="20000"/>
        </a:spcBef>
        <a:buClr>
          <a:schemeClr val="tx2"/>
        </a:buClr>
        <a:buFontTx/>
        <a:buChar char="•"/>
        <a:defRPr kumimoji="0" sz="45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1476070" algn="l" rtl="0" eaLnBrk="1" latinLnBrk="0" hangingPunct="1">
        <a:defRPr kumimoji="0" kern="1200">
          <a:solidFill>
            <a:schemeClr val="tx1"/>
          </a:solidFill>
          <a:latin typeface="+mn-lt"/>
          <a:ea typeface="+mn-ea"/>
          <a:cs typeface="+mn-cs"/>
        </a:defRPr>
      </a:lvl2pPr>
      <a:lvl3pPr marL="2952140" algn="l" rtl="0" eaLnBrk="1" latinLnBrk="0" hangingPunct="1">
        <a:defRPr kumimoji="0" kern="1200">
          <a:solidFill>
            <a:schemeClr val="tx1"/>
          </a:solidFill>
          <a:latin typeface="+mn-lt"/>
          <a:ea typeface="+mn-ea"/>
          <a:cs typeface="+mn-cs"/>
        </a:defRPr>
      </a:lvl3pPr>
      <a:lvl4pPr marL="4428211" algn="l" rtl="0" eaLnBrk="1" latinLnBrk="0" hangingPunct="1">
        <a:defRPr kumimoji="0" kern="1200">
          <a:solidFill>
            <a:schemeClr val="tx1"/>
          </a:solidFill>
          <a:latin typeface="+mn-lt"/>
          <a:ea typeface="+mn-ea"/>
          <a:cs typeface="+mn-cs"/>
        </a:defRPr>
      </a:lvl4pPr>
      <a:lvl5pPr marL="5904281" algn="l" rtl="0" eaLnBrk="1" latinLnBrk="0" hangingPunct="1">
        <a:defRPr kumimoji="0" kern="1200">
          <a:solidFill>
            <a:schemeClr val="tx1"/>
          </a:solidFill>
          <a:latin typeface="+mn-lt"/>
          <a:ea typeface="+mn-ea"/>
          <a:cs typeface="+mn-cs"/>
        </a:defRPr>
      </a:lvl5pPr>
      <a:lvl6pPr marL="7380351" algn="l" rtl="0" eaLnBrk="1" latinLnBrk="0" hangingPunct="1">
        <a:defRPr kumimoji="0" kern="1200">
          <a:solidFill>
            <a:schemeClr val="tx1"/>
          </a:solidFill>
          <a:latin typeface="+mn-lt"/>
          <a:ea typeface="+mn-ea"/>
          <a:cs typeface="+mn-cs"/>
        </a:defRPr>
      </a:lvl6pPr>
      <a:lvl7pPr marL="8856421" algn="l" rtl="0" eaLnBrk="1" latinLnBrk="0" hangingPunct="1">
        <a:defRPr kumimoji="0" kern="1200">
          <a:solidFill>
            <a:schemeClr val="tx1"/>
          </a:solidFill>
          <a:latin typeface="+mn-lt"/>
          <a:ea typeface="+mn-ea"/>
          <a:cs typeface="+mn-cs"/>
        </a:defRPr>
      </a:lvl7pPr>
      <a:lvl8pPr marL="10332491" algn="l" rtl="0" eaLnBrk="1" latinLnBrk="0" hangingPunct="1">
        <a:defRPr kumimoji="0" kern="1200">
          <a:solidFill>
            <a:schemeClr val="tx1"/>
          </a:solidFill>
          <a:latin typeface="+mn-lt"/>
          <a:ea typeface="+mn-ea"/>
          <a:cs typeface="+mn-cs"/>
        </a:defRPr>
      </a:lvl8pPr>
      <a:lvl9pPr marL="11808562"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diagramData" Target="../diagrams/data2.xml"/><Relationship Id="rId18" Type="http://schemas.openxmlformats.org/officeDocument/2006/relationships/diagramData" Target="../diagrams/data3.xml"/><Relationship Id="rId26" Type="http://schemas.openxmlformats.org/officeDocument/2006/relationships/diagramColors" Target="../diagrams/colors4.xml"/><Relationship Id="rId39" Type="http://schemas.openxmlformats.org/officeDocument/2006/relationships/image" Target="../media/image15.jpeg"/><Relationship Id="rId3" Type="http://schemas.openxmlformats.org/officeDocument/2006/relationships/notesSlide" Target="../notesSlides/notesSlide1.xml"/><Relationship Id="rId21" Type="http://schemas.openxmlformats.org/officeDocument/2006/relationships/diagramColors" Target="../diagrams/colors3.xml"/><Relationship Id="rId34" Type="http://schemas.openxmlformats.org/officeDocument/2006/relationships/chart" Target="../charts/chart3.xml"/><Relationship Id="rId42" Type="http://schemas.openxmlformats.org/officeDocument/2006/relationships/image" Target="../media/image16.jpeg"/><Relationship Id="rId47" Type="http://schemas.openxmlformats.org/officeDocument/2006/relationships/image" Target="../media/image17.tiff"/><Relationship Id="rId50" Type="http://schemas.microsoft.com/office/2007/relationships/diagramDrawing" Target="../diagrams/drawing3.xml"/><Relationship Id="rId7" Type="http://schemas.openxmlformats.org/officeDocument/2006/relationships/diagramLayout" Target="../diagrams/layout1.xml"/><Relationship Id="rId12" Type="http://schemas.openxmlformats.org/officeDocument/2006/relationships/image" Target="../media/image6.png"/><Relationship Id="rId17" Type="http://schemas.openxmlformats.org/officeDocument/2006/relationships/image" Target="../media/image7.jpeg"/><Relationship Id="rId25" Type="http://schemas.openxmlformats.org/officeDocument/2006/relationships/diagramQuickStyle" Target="../diagrams/quickStyle4.xml"/><Relationship Id="rId33" Type="http://schemas.openxmlformats.org/officeDocument/2006/relationships/image" Target="../media/image10.jpeg"/><Relationship Id="rId38" Type="http://schemas.openxmlformats.org/officeDocument/2006/relationships/image" Target="../media/image14.jpeg"/><Relationship Id="rId46" Type="http://schemas.openxmlformats.org/officeDocument/2006/relationships/diagramColors" Target="../diagrams/colors6.xml"/><Relationship Id="rId2" Type="http://schemas.openxmlformats.org/officeDocument/2006/relationships/slideLayout" Target="../slideLayouts/slideLayout4.xml"/><Relationship Id="rId16" Type="http://schemas.openxmlformats.org/officeDocument/2006/relationships/diagramColors" Target="../diagrams/colors2.xml"/><Relationship Id="rId20" Type="http://schemas.openxmlformats.org/officeDocument/2006/relationships/diagramQuickStyle" Target="../diagrams/quickStyle3.xml"/><Relationship Id="rId29" Type="http://schemas.openxmlformats.org/officeDocument/2006/relationships/diagramLayout" Target="../diagrams/layout5.xml"/><Relationship Id="rId41" Type="http://schemas.openxmlformats.org/officeDocument/2006/relationships/chart" Target="../charts/chart6.xml"/><Relationship Id="rId54" Type="http://schemas.microsoft.com/office/2007/relationships/diagramDrawing" Target="../diagrams/drawing4.xml"/><Relationship Id="rId1" Type="http://schemas.openxmlformats.org/officeDocument/2006/relationships/vmlDrawing" Target="../drawings/vmlDrawing1.vml"/><Relationship Id="rId6" Type="http://schemas.openxmlformats.org/officeDocument/2006/relationships/diagramData" Target="../diagrams/data1.xml"/><Relationship Id="rId11" Type="http://schemas.openxmlformats.org/officeDocument/2006/relationships/image" Target="../media/image5.gif"/><Relationship Id="rId24" Type="http://schemas.openxmlformats.org/officeDocument/2006/relationships/diagramLayout" Target="../diagrams/layout4.xml"/><Relationship Id="rId32" Type="http://schemas.openxmlformats.org/officeDocument/2006/relationships/image" Target="../media/image9.png"/><Relationship Id="rId37" Type="http://schemas.openxmlformats.org/officeDocument/2006/relationships/image" Target="../media/image13.png"/><Relationship Id="rId40" Type="http://schemas.openxmlformats.org/officeDocument/2006/relationships/chart" Target="../charts/chart5.xml"/><Relationship Id="rId45" Type="http://schemas.openxmlformats.org/officeDocument/2006/relationships/diagramQuickStyle" Target="../diagrams/quickStyle6.xml"/><Relationship Id="rId53" Type="http://schemas.microsoft.com/office/2007/relationships/diagramDrawing" Target="../diagrams/drawing6.xml"/><Relationship Id="rId5" Type="http://schemas.openxmlformats.org/officeDocument/2006/relationships/image" Target="../media/image3.jpeg"/><Relationship Id="rId15" Type="http://schemas.openxmlformats.org/officeDocument/2006/relationships/diagramQuickStyle" Target="../diagrams/quickStyle2.xml"/><Relationship Id="rId23" Type="http://schemas.openxmlformats.org/officeDocument/2006/relationships/diagramData" Target="../diagrams/data4.xml"/><Relationship Id="rId28" Type="http://schemas.openxmlformats.org/officeDocument/2006/relationships/diagramData" Target="../diagrams/data5.xml"/><Relationship Id="rId36" Type="http://schemas.openxmlformats.org/officeDocument/2006/relationships/image" Target="../media/image12.jpeg"/><Relationship Id="rId49" Type="http://schemas.microsoft.com/office/2007/relationships/diagramDrawing" Target="../diagrams/drawing2.xml"/><Relationship Id="rId10" Type="http://schemas.openxmlformats.org/officeDocument/2006/relationships/image" Target="../media/image4.gif"/><Relationship Id="rId19" Type="http://schemas.openxmlformats.org/officeDocument/2006/relationships/diagramLayout" Target="../diagrams/layout3.xml"/><Relationship Id="rId31" Type="http://schemas.openxmlformats.org/officeDocument/2006/relationships/diagramColors" Target="../diagrams/colors5.xml"/><Relationship Id="rId44" Type="http://schemas.openxmlformats.org/officeDocument/2006/relationships/diagramLayout" Target="../diagrams/layout6.xml"/><Relationship Id="rId52" Type="http://schemas.microsoft.com/office/2007/relationships/diagramDrawing" Target="../diagrams/drawing1.xml"/><Relationship Id="rId4" Type="http://schemas.openxmlformats.org/officeDocument/2006/relationships/image" Target="../media/image2.png"/><Relationship Id="rId9" Type="http://schemas.openxmlformats.org/officeDocument/2006/relationships/diagramColors" Target="../diagrams/colors1.xml"/><Relationship Id="rId14" Type="http://schemas.openxmlformats.org/officeDocument/2006/relationships/diagramLayout" Target="../diagrams/layout2.xml"/><Relationship Id="rId22" Type="http://schemas.openxmlformats.org/officeDocument/2006/relationships/chart" Target="../charts/chart1.xml"/><Relationship Id="rId27" Type="http://schemas.openxmlformats.org/officeDocument/2006/relationships/chart" Target="../charts/chart2.xml"/><Relationship Id="rId30" Type="http://schemas.openxmlformats.org/officeDocument/2006/relationships/diagramQuickStyle" Target="../diagrams/quickStyle5.xml"/><Relationship Id="rId35" Type="http://schemas.openxmlformats.org/officeDocument/2006/relationships/chart" Target="../charts/chart4.xml"/><Relationship Id="rId43" Type="http://schemas.openxmlformats.org/officeDocument/2006/relationships/diagramData" Target="../diagrams/data6.xml"/><Relationship Id="rId48" Type="http://schemas.openxmlformats.org/officeDocument/2006/relationships/image" Target="../media/image18.jpeg"/><Relationship Id="rId8" Type="http://schemas.openxmlformats.org/officeDocument/2006/relationships/diagramQuickStyle" Target="../diagrams/quickStyle1.xml"/><Relationship Id="rId51" Type="http://schemas.microsoft.com/office/2007/relationships/diagramDrawing" Target="../diagrams/drawing5.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60000"/>
                <a:lumOff val="40000"/>
              </a:schemeClr>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12" name="Rounded Rectangle 11"/>
          <p:cNvSpPr/>
          <p:nvPr/>
        </p:nvSpPr>
        <p:spPr>
          <a:xfrm>
            <a:off x="334962" y="10790237"/>
            <a:ext cx="11506200" cy="624840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marL="1371600" indent="-1371600"/>
            <a:endParaRPr lang="en-US" sz="3200" dirty="0" smtClean="0"/>
          </a:p>
          <a:p>
            <a:pPr marL="1371600" indent="-1371600"/>
            <a:endParaRPr lang="en-US" sz="3200" dirty="0" smtClean="0"/>
          </a:p>
          <a:p>
            <a:pPr marL="1371600" indent="-1371600"/>
            <a:endParaRPr lang="en-US" dirty="0"/>
          </a:p>
        </p:txBody>
      </p:sp>
      <p:pic>
        <p:nvPicPr>
          <p:cNvPr id="26" name="Picture 2"/>
          <p:cNvPicPr>
            <a:picLocks noChangeAspect="1" noChangeArrowheads="1"/>
          </p:cNvPicPr>
          <p:nvPr/>
        </p:nvPicPr>
        <p:blipFill>
          <a:blip r:embed="rId4" cstate="print">
            <a:duotone>
              <a:schemeClr val="accent4">
                <a:shade val="45000"/>
                <a:satMod val="135000"/>
              </a:schemeClr>
              <a:prstClr val="white"/>
            </a:duotone>
          </a:blip>
          <a:srcRect/>
          <a:stretch>
            <a:fillRect/>
          </a:stretch>
        </p:blipFill>
        <p:spPr bwMode="auto">
          <a:xfrm>
            <a:off x="13517562" y="13228637"/>
            <a:ext cx="6781800" cy="5913621"/>
          </a:xfrm>
          <a:prstGeom prst="rect">
            <a:avLst/>
          </a:prstGeom>
          <a:noFill/>
          <a:ln w="9525">
            <a:noFill/>
            <a:miter lim="800000"/>
            <a:headEnd/>
            <a:tailEnd/>
          </a:ln>
        </p:spPr>
      </p:pic>
      <p:sp>
        <p:nvSpPr>
          <p:cNvPr id="23" name="Rounded Rectangle 22"/>
          <p:cNvSpPr/>
          <p:nvPr/>
        </p:nvSpPr>
        <p:spPr>
          <a:xfrm>
            <a:off x="12099925" y="10028237"/>
            <a:ext cx="9037637" cy="20040600"/>
          </a:xfrm>
          <a:prstGeom prst="roundRect">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6" name="Picture 153" descr="C:\Documents and Settings\ecugeb\Desktop\urss_logo.jpg"/>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11162" y="0"/>
            <a:ext cx="1858962" cy="1438392"/>
          </a:xfrm>
          <a:prstGeom prst="rect">
            <a:avLst/>
          </a:prstGeom>
          <a:noFill/>
        </p:spPr>
      </p:pic>
      <p:cxnSp>
        <p:nvCxnSpPr>
          <p:cNvPr id="70" name="Straight Connector 69"/>
          <p:cNvCxnSpPr/>
          <p:nvPr/>
        </p:nvCxnSpPr>
        <p:spPr>
          <a:xfrm>
            <a:off x="411162" y="4846637"/>
            <a:ext cx="17754600" cy="158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80" name="Diagram 79"/>
          <p:cNvGraphicFramePr/>
          <p:nvPr/>
        </p:nvGraphicFramePr>
        <p:xfrm>
          <a:off x="258762" y="4237037"/>
          <a:ext cx="11002962" cy="4572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16" name="Picture 15" descr="Balkans-map-e.gif"/>
          <p:cNvPicPr>
            <a:picLocks noChangeAspect="1"/>
          </p:cNvPicPr>
          <p:nvPr/>
        </p:nvPicPr>
        <p:blipFill>
          <a:blip r:embed="rId10" cstate="print">
            <a:clrChange>
              <a:clrFrom>
                <a:srgbClr val="FFFFFF"/>
              </a:clrFrom>
              <a:clrTo>
                <a:srgbClr val="FFFFFF">
                  <a:alpha val="0"/>
                </a:srgbClr>
              </a:clrTo>
            </a:clrChange>
          </a:blip>
          <a:stretch>
            <a:fillRect/>
          </a:stretch>
        </p:blipFill>
        <p:spPr>
          <a:xfrm>
            <a:off x="11155362" y="4618037"/>
            <a:ext cx="3581650" cy="2438400"/>
          </a:xfrm>
          <a:prstGeom prst="ellipse">
            <a:avLst/>
          </a:prstGeom>
          <a:ln>
            <a:noFill/>
          </a:ln>
          <a:effectLst>
            <a:softEdge rad="112500"/>
          </a:effectLst>
        </p:spPr>
      </p:pic>
      <p:cxnSp>
        <p:nvCxnSpPr>
          <p:cNvPr id="20" name="Straight Arrow Connector 19"/>
          <p:cNvCxnSpPr/>
          <p:nvPr/>
        </p:nvCxnSpPr>
        <p:spPr>
          <a:xfrm rot="10800000">
            <a:off x="13898562" y="6142037"/>
            <a:ext cx="533400" cy="762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8" name="Rounded Rectangle 27"/>
          <p:cNvSpPr/>
          <p:nvPr/>
        </p:nvSpPr>
        <p:spPr>
          <a:xfrm>
            <a:off x="182562" y="25344437"/>
            <a:ext cx="6446838" cy="4572000"/>
          </a:xfrm>
          <a:prstGeom prst="roundRect">
            <a:avLst/>
          </a:prstGeom>
          <a:ln w="15875">
            <a:solidFill>
              <a:schemeClr val="accent6">
                <a:lumMod val="50000"/>
              </a:schemeClr>
            </a:solidFill>
          </a:ln>
        </p:spPr>
        <p:style>
          <a:lnRef idx="1">
            <a:schemeClr val="dk1"/>
          </a:lnRef>
          <a:fillRef idx="2">
            <a:schemeClr val="dk1"/>
          </a:fillRef>
          <a:effectRef idx="1">
            <a:schemeClr val="dk1"/>
          </a:effectRef>
          <a:fontRef idx="minor">
            <a:schemeClr val="dk1"/>
          </a:fontRef>
        </p:style>
        <p:txBody>
          <a:bodyPr rtlCol="0" anchor="ctr"/>
          <a:lstStyle/>
          <a:p>
            <a:pPr algn="ctr"/>
            <a:endParaRPr lang="en-US" sz="1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29" name="Picture 2" descr="C:\Documents and Settings\ecugeb\Desktop\the_warwick_uni_white.gif"/>
          <p:cNvPicPr>
            <a:picLocks noChangeAspect="1" noChangeArrowheads="1"/>
          </p:cNvPicPr>
          <p:nvPr/>
        </p:nvPicPr>
        <p:blipFill>
          <a:blip r:embed="rId11" cstate="print"/>
          <a:srcRect/>
          <a:stretch>
            <a:fillRect/>
          </a:stretch>
        </p:blipFill>
        <p:spPr bwMode="auto">
          <a:xfrm>
            <a:off x="0" y="1265237"/>
            <a:ext cx="3136232" cy="1219200"/>
          </a:xfrm>
          <a:prstGeom prst="rect">
            <a:avLst/>
          </a:prstGeom>
          <a:noFill/>
        </p:spPr>
      </p:pic>
      <p:pic>
        <p:nvPicPr>
          <p:cNvPr id="33" name="Picture 32"/>
          <p:cNvPicPr/>
          <p:nvPr/>
        </p:nvPicPr>
        <p:blipFill>
          <a:blip r:embed="rId12" cstate="print"/>
          <a:srcRect/>
          <a:stretch>
            <a:fillRect/>
          </a:stretch>
        </p:blipFill>
        <p:spPr bwMode="auto">
          <a:xfrm>
            <a:off x="487362" y="25420637"/>
            <a:ext cx="2286000" cy="1600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4" name="TextBox 33"/>
          <p:cNvSpPr txBox="1"/>
          <p:nvPr/>
        </p:nvSpPr>
        <p:spPr>
          <a:xfrm>
            <a:off x="3078162" y="2713037"/>
            <a:ext cx="7696200" cy="1954381"/>
          </a:xfrm>
          <a:prstGeom prst="rect">
            <a:avLst/>
          </a:prstGeom>
          <a:noFill/>
        </p:spPr>
        <p:txBody>
          <a:bodyPr wrap="square" rtlCol="0">
            <a:spAutoFit/>
          </a:bodyPr>
          <a:lstStyle/>
          <a:p>
            <a:r>
              <a:rPr lang="en-US" sz="2000" i="1" dirty="0" smtClean="0"/>
              <a:t>         Project by </a:t>
            </a:r>
            <a:r>
              <a:rPr lang="en-US" sz="2000" dirty="0" smtClean="0"/>
              <a:t>Ivana </a:t>
            </a:r>
            <a:r>
              <a:rPr lang="en-US" sz="2000" dirty="0" err="1" smtClean="0"/>
              <a:t>Dimitrova</a:t>
            </a:r>
            <a:r>
              <a:rPr lang="en-US" sz="2000" dirty="0" smtClean="0"/>
              <a:t>, </a:t>
            </a:r>
            <a:r>
              <a:rPr lang="en-US" sz="2000" i="1" dirty="0" smtClean="0"/>
              <a:t>I.G.Dimitrova@warwick.ac.uk</a:t>
            </a:r>
          </a:p>
          <a:p>
            <a:r>
              <a:rPr lang="en-US" sz="2000" i="1" dirty="0" smtClean="0"/>
              <a:t>         </a:t>
            </a:r>
            <a:r>
              <a:rPr lang="en-US" sz="2000" i="1" smtClean="0"/>
              <a:t>Supervisor </a:t>
            </a:r>
            <a:r>
              <a:rPr lang="en-US" sz="2000" smtClean="0"/>
              <a:t>Dr. Peter </a:t>
            </a:r>
            <a:r>
              <a:rPr lang="en-US" sz="2000" dirty="0" smtClean="0"/>
              <a:t>Ferdinand</a:t>
            </a:r>
          </a:p>
          <a:p>
            <a:endParaRPr lang="en-US" dirty="0"/>
          </a:p>
        </p:txBody>
      </p:sp>
      <p:sp>
        <p:nvSpPr>
          <p:cNvPr id="39" name="Rounded Rectangle 38"/>
          <p:cNvSpPr/>
          <p:nvPr/>
        </p:nvSpPr>
        <p:spPr>
          <a:xfrm>
            <a:off x="258762" y="18334037"/>
            <a:ext cx="11399838" cy="57912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marL="1371600" indent="-1371600"/>
            <a:endParaRPr lang="en-US" sz="2800" i="1" dirty="0" smtClean="0">
              <a:solidFill>
                <a:schemeClr val="tx1"/>
              </a:solidFill>
            </a:endParaRPr>
          </a:p>
        </p:txBody>
      </p:sp>
      <p:graphicFrame>
        <p:nvGraphicFramePr>
          <p:cNvPr id="41" name="Diagram 40"/>
          <p:cNvGraphicFramePr/>
          <p:nvPr/>
        </p:nvGraphicFramePr>
        <p:xfrm>
          <a:off x="411162" y="11552237"/>
          <a:ext cx="8991600" cy="251460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42" name="TextBox 41"/>
          <p:cNvSpPr txBox="1"/>
          <p:nvPr/>
        </p:nvSpPr>
        <p:spPr>
          <a:xfrm>
            <a:off x="639762" y="10942637"/>
            <a:ext cx="10896600" cy="523220"/>
          </a:xfrm>
          <a:prstGeom prst="rect">
            <a:avLst/>
          </a:prstGeom>
          <a:noFill/>
        </p:spPr>
        <p:txBody>
          <a:bodyPr wrap="square" rtlCol="0">
            <a:spAutoFit/>
          </a:bodyPr>
          <a:lstStyle/>
          <a:p>
            <a:r>
              <a:rPr lang="en-US" sz="2800" i="1" dirty="0" smtClean="0"/>
              <a:t>1. Bulgaria’s Elite-Dominated Transition- The Illiberal Path (1989-1994)</a:t>
            </a:r>
            <a:endParaRPr lang="en-US" sz="2800" i="1" dirty="0"/>
          </a:p>
        </p:txBody>
      </p:sp>
      <p:grpSp>
        <p:nvGrpSpPr>
          <p:cNvPr id="43" name="Group 42"/>
          <p:cNvGrpSpPr/>
          <p:nvPr/>
        </p:nvGrpSpPr>
        <p:grpSpPr>
          <a:xfrm>
            <a:off x="258762" y="9418637"/>
            <a:ext cx="11002961" cy="910013"/>
            <a:chOff x="0" y="990599"/>
            <a:chExt cx="11002961" cy="910013"/>
          </a:xfrm>
        </p:grpSpPr>
        <p:sp>
          <p:nvSpPr>
            <p:cNvPr id="44" name="Rounded Rectangle 43"/>
            <p:cNvSpPr/>
            <p:nvPr/>
          </p:nvSpPr>
          <p:spPr>
            <a:xfrm>
              <a:off x="0" y="990599"/>
              <a:ext cx="11002961" cy="910013"/>
            </a:xfrm>
            <a:prstGeom prst="roundRect">
              <a:avLst/>
            </a:pr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id="45" name="Rounded Rectangle 4"/>
            <p:cNvSpPr/>
            <p:nvPr/>
          </p:nvSpPr>
          <p:spPr>
            <a:xfrm>
              <a:off x="44423" y="1035022"/>
              <a:ext cx="10914115" cy="8211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en-US" sz="4400" dirty="0" smtClean="0"/>
                <a:t>2. Conclusions: Main Topics</a:t>
              </a:r>
              <a:r>
                <a:rPr lang="en-US" sz="4000" kern="1200" dirty="0" smtClean="0"/>
                <a:t>  </a:t>
              </a:r>
              <a:endParaRPr lang="en-US" sz="4000" kern="1200" dirty="0"/>
            </a:p>
          </p:txBody>
        </p:sp>
      </p:grpSp>
      <p:pic>
        <p:nvPicPr>
          <p:cNvPr id="46" name="Picture 45" descr="Picture 054.tif"/>
          <p:cNvPicPr>
            <a:picLocks noChangeAspect="1"/>
          </p:cNvPicPr>
          <p:nvPr/>
        </p:nvPicPr>
        <p:blipFill>
          <a:blip r:embed="rId17" cstate="print">
            <a:duotone>
              <a:schemeClr val="accent1">
                <a:shade val="45000"/>
                <a:satMod val="135000"/>
              </a:schemeClr>
              <a:prstClr val="white"/>
            </a:duotone>
            <a:lum bright="10000" contrast="-10000"/>
          </a:blip>
          <a:srcRect t="3323"/>
          <a:stretch>
            <a:fillRect/>
          </a:stretch>
        </p:blipFill>
        <p:spPr>
          <a:xfrm>
            <a:off x="9631362" y="11552237"/>
            <a:ext cx="1905000" cy="2290506"/>
          </a:xfrm>
          <a:prstGeom prst="rect">
            <a:avLst/>
          </a:prstGeom>
          <a:ln>
            <a:noFill/>
          </a:ln>
          <a:effectLst>
            <a:outerShdw blurRad="292100" dist="139700" dir="2700000" algn="tl" rotWithShape="0">
              <a:srgbClr val="333333">
                <a:alpha val="65000"/>
              </a:srgbClr>
            </a:outerShdw>
          </a:effectLst>
        </p:spPr>
      </p:pic>
      <p:graphicFrame>
        <p:nvGraphicFramePr>
          <p:cNvPr id="48" name="Diagram 47"/>
          <p:cNvGraphicFramePr/>
          <p:nvPr/>
        </p:nvGraphicFramePr>
        <p:xfrm>
          <a:off x="182562" y="15971837"/>
          <a:ext cx="13487400" cy="3505200"/>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49" name="Chart 48"/>
          <p:cNvGraphicFramePr/>
          <p:nvPr/>
        </p:nvGraphicFramePr>
        <p:xfrm>
          <a:off x="12374562" y="11171237"/>
          <a:ext cx="4800600" cy="2743200"/>
        </p:xfrm>
        <a:graphic>
          <a:graphicData uri="http://schemas.openxmlformats.org/drawingml/2006/chart">
            <c:chart xmlns:c="http://schemas.openxmlformats.org/drawingml/2006/chart" xmlns:r="http://schemas.openxmlformats.org/officeDocument/2006/relationships" r:id="rId22"/>
          </a:graphicData>
        </a:graphic>
      </p:graphicFrame>
      <p:sp>
        <p:nvSpPr>
          <p:cNvPr id="50" name="TextBox 49"/>
          <p:cNvSpPr txBox="1"/>
          <p:nvPr/>
        </p:nvSpPr>
        <p:spPr>
          <a:xfrm>
            <a:off x="0" y="6065837"/>
            <a:ext cx="12755562" cy="3539430"/>
          </a:xfrm>
          <a:prstGeom prst="rect">
            <a:avLst/>
          </a:prstGeom>
          <a:noFill/>
        </p:spPr>
        <p:txBody>
          <a:bodyPr wrap="square" rtlCol="0">
            <a:spAutoFit/>
          </a:bodyPr>
          <a:lstStyle/>
          <a:p>
            <a:r>
              <a:rPr lang="en-US" sz="2400" dirty="0" smtClean="0"/>
              <a:t>    </a:t>
            </a:r>
            <a:r>
              <a:rPr lang="en-US" sz="3200" b="1" i="1" dirty="0" smtClean="0"/>
              <a:t>T</a:t>
            </a:r>
            <a:r>
              <a:rPr lang="en-US" sz="2400" dirty="0" smtClean="0"/>
              <a:t>he case of Bulgaria’s transition to democracy challenges the dominant portrayal of the Balkans as an ethnic melting pot, trapped in a historical legacy of exclusive ethnic nationalism and violent redrawing of borders.  Its success story – the  ‘Bulgarian ethnic model’ was highly praised by foreign commentators. However, Bulgaria’s path to democratic consolidation seems less amicable, bringing to the fore </a:t>
            </a:r>
            <a:r>
              <a:rPr lang="en-GB" sz="2400" dirty="0" smtClean="0"/>
              <a:t>deeply engrained  ethnic  enmities and dangerous nationalist sentiments. Therefore, this research attempts to investigate  the curious relationship between democratisation and nationalism and ascertain to what extent they are correlated.</a:t>
            </a:r>
          </a:p>
          <a:p>
            <a:r>
              <a:rPr lang="en-GB" sz="2800" b="1" i="1" dirty="0" smtClean="0"/>
              <a:t>     I</a:t>
            </a:r>
            <a:r>
              <a:rPr lang="en-GB" sz="2400" dirty="0" smtClean="0"/>
              <a:t>n order to achieve this goal it employs qualitative and quantitative  approaches.</a:t>
            </a:r>
            <a:endParaRPr lang="en-US" sz="2400" dirty="0" smtClean="0"/>
          </a:p>
          <a:p>
            <a:endParaRPr lang="en-US" sz="2000" dirty="0"/>
          </a:p>
        </p:txBody>
      </p:sp>
      <p:graphicFrame>
        <p:nvGraphicFramePr>
          <p:cNvPr id="51" name="Diagram 50"/>
          <p:cNvGraphicFramePr/>
          <p:nvPr/>
        </p:nvGraphicFramePr>
        <p:xfrm>
          <a:off x="14127162" y="6675437"/>
          <a:ext cx="6629400" cy="3048000"/>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
        <p:nvSpPr>
          <p:cNvPr id="52" name="TextBox 51"/>
          <p:cNvSpPr txBox="1"/>
          <p:nvPr/>
        </p:nvSpPr>
        <p:spPr>
          <a:xfrm>
            <a:off x="14736762" y="4846637"/>
            <a:ext cx="6659563" cy="2308324"/>
          </a:xfrm>
          <a:prstGeom prst="rect">
            <a:avLst/>
          </a:prstGeom>
          <a:noFill/>
        </p:spPr>
        <p:txBody>
          <a:bodyPr wrap="square" rtlCol="0">
            <a:spAutoFit/>
          </a:bodyPr>
          <a:lstStyle/>
          <a:p>
            <a:r>
              <a:rPr lang="en-US" sz="2400" dirty="0" smtClean="0"/>
              <a:t>The investigation operates at two levels of analysis – micro- (elite decisions, intra-ethnic coexistence, fieldwork research) and macro- ( the role of the international environment, institutional engineering and democratic diffusion).</a:t>
            </a:r>
            <a:endParaRPr lang="en-US" sz="2400" dirty="0"/>
          </a:p>
        </p:txBody>
      </p:sp>
      <p:grpSp>
        <p:nvGrpSpPr>
          <p:cNvPr id="53" name="Group 52"/>
          <p:cNvGrpSpPr/>
          <p:nvPr/>
        </p:nvGrpSpPr>
        <p:grpSpPr>
          <a:xfrm>
            <a:off x="182562" y="24277637"/>
            <a:ext cx="6530818" cy="910013"/>
            <a:chOff x="-773080" y="1066799"/>
            <a:chExt cx="11042962" cy="910013"/>
          </a:xfrm>
        </p:grpSpPr>
        <p:sp>
          <p:nvSpPr>
            <p:cNvPr id="54" name="Rounded Rectangle 53"/>
            <p:cNvSpPr/>
            <p:nvPr/>
          </p:nvSpPr>
          <p:spPr>
            <a:xfrm>
              <a:off x="-773080" y="1066799"/>
              <a:ext cx="11002961" cy="910013"/>
            </a:xfrm>
            <a:prstGeom prst="roundRect">
              <a:avLst/>
            </a:prstGeom>
          </p:spPr>
          <p:style>
            <a:lnRef idx="3">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sp>
        <p:sp>
          <p:nvSpPr>
            <p:cNvPr id="55" name="Rounded Rectangle 4"/>
            <p:cNvSpPr/>
            <p:nvPr/>
          </p:nvSpPr>
          <p:spPr>
            <a:xfrm>
              <a:off x="-644233" y="1142999"/>
              <a:ext cx="10914115" cy="8211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en-US" sz="4400" dirty="0" smtClean="0"/>
                <a:t>3.  The URSS Experience</a:t>
              </a:r>
              <a:r>
                <a:rPr lang="en-US" sz="4400" kern="1200" dirty="0" smtClean="0"/>
                <a:t> </a:t>
              </a:r>
              <a:r>
                <a:rPr lang="en-US" sz="4000" kern="1200" dirty="0" smtClean="0"/>
                <a:t>  </a:t>
              </a:r>
              <a:endParaRPr lang="en-US" sz="4000" kern="1200" dirty="0"/>
            </a:p>
          </p:txBody>
        </p:sp>
      </p:grpSp>
      <p:sp>
        <p:nvSpPr>
          <p:cNvPr id="57" name="TextBox 56"/>
          <p:cNvSpPr txBox="1"/>
          <p:nvPr/>
        </p:nvSpPr>
        <p:spPr>
          <a:xfrm>
            <a:off x="15879762" y="14295437"/>
            <a:ext cx="5105400" cy="3108543"/>
          </a:xfrm>
          <a:prstGeom prst="rect">
            <a:avLst/>
          </a:prstGeom>
          <a:noFill/>
        </p:spPr>
        <p:txBody>
          <a:bodyPr wrap="square" rtlCol="0">
            <a:spAutoFit/>
          </a:bodyPr>
          <a:lstStyle/>
          <a:p>
            <a:endParaRPr lang="en-US" sz="2800" i="1" dirty="0" smtClean="0"/>
          </a:p>
          <a:p>
            <a:endParaRPr lang="en-US" sz="2800" i="1" dirty="0" smtClean="0"/>
          </a:p>
          <a:p>
            <a:endParaRPr lang="en-US" sz="2800" i="1" dirty="0" smtClean="0"/>
          </a:p>
          <a:p>
            <a:r>
              <a:rPr lang="en-US" sz="2800" i="1" dirty="0" smtClean="0"/>
              <a:t>2. Re-Imagining the Bulgarian Nation. The ‘Revival Process’, ‘The Grand Excursion’ and the End of Communism</a:t>
            </a:r>
            <a:endParaRPr lang="en-US" sz="2800" i="1" dirty="0"/>
          </a:p>
        </p:txBody>
      </p:sp>
      <p:sp>
        <p:nvSpPr>
          <p:cNvPr id="58" name="TextBox 57"/>
          <p:cNvSpPr txBox="1"/>
          <p:nvPr/>
        </p:nvSpPr>
        <p:spPr>
          <a:xfrm>
            <a:off x="9783762" y="13914437"/>
            <a:ext cx="1676400" cy="415498"/>
          </a:xfrm>
          <a:prstGeom prst="rect">
            <a:avLst/>
          </a:prstGeom>
          <a:noFill/>
        </p:spPr>
        <p:txBody>
          <a:bodyPr wrap="square" rtlCol="0">
            <a:spAutoFit/>
          </a:bodyPr>
          <a:lstStyle/>
          <a:p>
            <a:r>
              <a:rPr lang="en-GB" sz="1000" i="1" dirty="0" smtClean="0"/>
              <a:t>‘Reformed Communists’, </a:t>
            </a:r>
            <a:r>
              <a:rPr lang="en-GB" sz="1000" i="1" dirty="0" err="1" smtClean="0"/>
              <a:t>Duma</a:t>
            </a:r>
            <a:r>
              <a:rPr lang="en-GB" sz="1000" i="1" dirty="0" smtClean="0"/>
              <a:t> Newspaper, 1990</a:t>
            </a:r>
            <a:endParaRPr lang="en-GB" sz="1000" i="1" dirty="0"/>
          </a:p>
        </p:txBody>
      </p:sp>
      <p:sp>
        <p:nvSpPr>
          <p:cNvPr id="62" name="TextBox 61"/>
          <p:cNvSpPr txBox="1"/>
          <p:nvPr/>
        </p:nvSpPr>
        <p:spPr>
          <a:xfrm>
            <a:off x="258762" y="19781837"/>
            <a:ext cx="6781800" cy="1477328"/>
          </a:xfrm>
          <a:prstGeom prst="rect">
            <a:avLst/>
          </a:prstGeom>
          <a:noFill/>
        </p:spPr>
        <p:txBody>
          <a:bodyPr wrap="square" rtlCol="0">
            <a:spAutoFit/>
          </a:bodyPr>
          <a:lstStyle/>
          <a:p>
            <a:r>
              <a:rPr lang="en-GB" sz="1500" dirty="0" smtClean="0"/>
              <a:t>Hellman’s  ‘</a:t>
            </a:r>
            <a:r>
              <a:rPr lang="en-GB" sz="1500" i="1" dirty="0" smtClean="0"/>
              <a:t>partial reform equilibrium</a:t>
            </a:r>
            <a:r>
              <a:rPr lang="en-GB" sz="1500" dirty="0" smtClean="0"/>
              <a:t>’  – after 1994 </a:t>
            </a:r>
            <a:r>
              <a:rPr lang="en-GB" sz="1500" dirty="0" err="1" smtClean="0"/>
              <a:t>neocommunist</a:t>
            </a:r>
            <a:r>
              <a:rPr lang="en-GB" sz="1500" dirty="0" smtClean="0"/>
              <a:t> ‘entrepreneurs’  were involved in the theft of national assets, appropriation of loans from state banks and arbitrage opportunities in the foreign export business </a:t>
            </a:r>
          </a:p>
          <a:p>
            <a:r>
              <a:rPr lang="en-GB" sz="1500" i="1" dirty="0" smtClean="0"/>
              <a:t>(See </a:t>
            </a:r>
            <a:r>
              <a:rPr lang="en-GB" sz="1500" i="1" dirty="0" err="1" smtClean="0"/>
              <a:t>Ganev</a:t>
            </a:r>
            <a:r>
              <a:rPr lang="en-GB" sz="1500" i="1" dirty="0" smtClean="0"/>
              <a:t>, V. , ‘The Dorian Gray Effect’). </a:t>
            </a:r>
            <a:r>
              <a:rPr lang="en-GB" sz="1500" dirty="0" smtClean="0"/>
              <a:t>In 1996, inflation reached the 300 percent mark and GNP contracted by a staggering 9 percent. Bulgaria, an island of stability, sank below the economic level of strife- ravaged Bosnia and Albania. </a:t>
            </a:r>
            <a:endParaRPr lang="en-GB" sz="1500" dirty="0"/>
          </a:p>
        </p:txBody>
      </p:sp>
      <p:sp>
        <p:nvSpPr>
          <p:cNvPr id="61" name="TextBox 60"/>
          <p:cNvSpPr txBox="1"/>
          <p:nvPr/>
        </p:nvSpPr>
        <p:spPr>
          <a:xfrm>
            <a:off x="563562" y="18562637"/>
            <a:ext cx="9829800" cy="523220"/>
          </a:xfrm>
          <a:prstGeom prst="rect">
            <a:avLst/>
          </a:prstGeom>
          <a:noFill/>
        </p:spPr>
        <p:txBody>
          <a:bodyPr wrap="square" rtlCol="0">
            <a:spAutoFit/>
          </a:bodyPr>
          <a:lstStyle/>
          <a:p>
            <a:r>
              <a:rPr lang="en-GB" sz="2800" i="1" dirty="0" smtClean="0"/>
              <a:t>2. Democratic Consolidation – Beyond Electoral Democracy</a:t>
            </a:r>
            <a:endParaRPr lang="en-GB" sz="2800" i="1" dirty="0"/>
          </a:p>
        </p:txBody>
      </p:sp>
      <p:graphicFrame>
        <p:nvGraphicFramePr>
          <p:cNvPr id="66" name="Chart 65"/>
          <p:cNvGraphicFramePr/>
          <p:nvPr/>
        </p:nvGraphicFramePr>
        <p:xfrm>
          <a:off x="7269162" y="19096037"/>
          <a:ext cx="3886200" cy="2438400"/>
        </p:xfrm>
        <a:graphic>
          <a:graphicData uri="http://schemas.openxmlformats.org/drawingml/2006/chart">
            <c:chart xmlns:c="http://schemas.openxmlformats.org/drawingml/2006/chart" xmlns:r="http://schemas.openxmlformats.org/officeDocument/2006/relationships" r:id="rId27"/>
          </a:graphicData>
        </a:graphic>
      </p:graphicFrame>
      <p:sp>
        <p:nvSpPr>
          <p:cNvPr id="63" name="TextBox 62"/>
          <p:cNvSpPr txBox="1"/>
          <p:nvPr/>
        </p:nvSpPr>
        <p:spPr>
          <a:xfrm>
            <a:off x="7421562" y="19172237"/>
            <a:ext cx="3505200" cy="615553"/>
          </a:xfrm>
          <a:prstGeom prst="rect">
            <a:avLst/>
          </a:prstGeom>
          <a:noFill/>
        </p:spPr>
        <p:txBody>
          <a:bodyPr wrap="square" rtlCol="0">
            <a:spAutoFit/>
          </a:bodyPr>
          <a:lstStyle/>
          <a:p>
            <a:r>
              <a:rPr lang="en-GB" sz="1000" i="1" dirty="0" smtClean="0"/>
              <a:t> </a:t>
            </a:r>
            <a:r>
              <a:rPr lang="en-GB" sz="1400" i="1" dirty="0" smtClean="0"/>
              <a:t>Economic Indicators of Bulgaria, 1989=100</a:t>
            </a:r>
          </a:p>
          <a:p>
            <a:endParaRPr lang="en-GB" sz="1000" i="1" dirty="0" smtClean="0"/>
          </a:p>
          <a:p>
            <a:endParaRPr lang="en-GB" sz="1000" dirty="0"/>
          </a:p>
        </p:txBody>
      </p:sp>
      <p:grpSp>
        <p:nvGrpSpPr>
          <p:cNvPr id="64" name="Group 63"/>
          <p:cNvGrpSpPr/>
          <p:nvPr/>
        </p:nvGrpSpPr>
        <p:grpSpPr>
          <a:xfrm>
            <a:off x="411162" y="19096037"/>
            <a:ext cx="5943600" cy="481323"/>
            <a:chOff x="-1604772" y="2895600"/>
            <a:chExt cx="3374136" cy="964095"/>
          </a:xfrm>
        </p:grpSpPr>
        <p:sp>
          <p:nvSpPr>
            <p:cNvPr id="65" name="Rounded Rectangle 64"/>
            <p:cNvSpPr/>
            <p:nvPr/>
          </p:nvSpPr>
          <p:spPr>
            <a:xfrm>
              <a:off x="-1604772" y="2895600"/>
              <a:ext cx="3374136" cy="922380"/>
            </a:xfrm>
            <a:prstGeom prst="roundRect">
              <a:avLst/>
            </a:prstGeom>
          </p:spPr>
          <p:style>
            <a:lnRef idx="3">
              <a:schemeClr val="lt1">
                <a:hueOff val="0"/>
                <a:satOff val="0"/>
                <a:lumOff val="0"/>
                <a:alphaOff val="0"/>
              </a:schemeClr>
            </a:lnRef>
            <a:fillRef idx="1">
              <a:schemeClr val="accent3">
                <a:alpha val="90000"/>
                <a:hueOff val="0"/>
                <a:satOff val="0"/>
                <a:lumOff val="0"/>
                <a:alphaOff val="-30000"/>
              </a:schemeClr>
            </a:fillRef>
            <a:effectRef idx="1">
              <a:schemeClr val="accent3">
                <a:alpha val="90000"/>
                <a:hueOff val="0"/>
                <a:satOff val="0"/>
                <a:lumOff val="0"/>
                <a:alphaOff val="-30000"/>
              </a:schemeClr>
            </a:effectRef>
            <a:fontRef idx="minor">
              <a:schemeClr val="lt1"/>
            </a:fontRef>
          </p:style>
        </p:sp>
        <p:sp>
          <p:nvSpPr>
            <p:cNvPr id="67" name="Rounded Rectangle 4"/>
            <p:cNvSpPr/>
            <p:nvPr/>
          </p:nvSpPr>
          <p:spPr>
            <a:xfrm>
              <a:off x="-1563624" y="3027369"/>
              <a:ext cx="3284082" cy="83232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000" kern="1200" dirty="0" smtClean="0">
                  <a:solidFill>
                    <a:schemeClr val="tx1"/>
                  </a:solidFill>
                </a:rPr>
                <a:t>The corruption of economic reform and BSP Inc.</a:t>
              </a:r>
              <a:endParaRPr lang="en-US" sz="2000" kern="1200" dirty="0">
                <a:solidFill>
                  <a:schemeClr val="tx1"/>
                </a:solidFill>
              </a:endParaRPr>
            </a:p>
          </p:txBody>
        </p:sp>
      </p:grpSp>
      <p:graphicFrame>
        <p:nvGraphicFramePr>
          <p:cNvPr id="73" name="Diagram 72"/>
          <p:cNvGraphicFramePr/>
          <p:nvPr/>
        </p:nvGraphicFramePr>
        <p:xfrm>
          <a:off x="3001962" y="14295437"/>
          <a:ext cx="8153400" cy="2590800"/>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sp>
        <p:nvSpPr>
          <p:cNvPr id="74" name="TextBox 73"/>
          <p:cNvSpPr txBox="1"/>
          <p:nvPr/>
        </p:nvSpPr>
        <p:spPr>
          <a:xfrm>
            <a:off x="5973762" y="14371637"/>
            <a:ext cx="5257800" cy="1077218"/>
          </a:xfrm>
          <a:prstGeom prst="rect">
            <a:avLst/>
          </a:prstGeom>
          <a:noFill/>
        </p:spPr>
        <p:txBody>
          <a:bodyPr wrap="square" rtlCol="0">
            <a:spAutoFit/>
          </a:bodyPr>
          <a:lstStyle/>
          <a:p>
            <a:pPr lvl="0">
              <a:buFont typeface="Arial" pitchFamily="34" charset="0"/>
              <a:buChar char="•"/>
            </a:pPr>
            <a:r>
              <a:rPr lang="en-US" sz="1600" dirty="0" smtClean="0"/>
              <a:t> The Union of Democratic Forces was an incoherent umbrella </a:t>
            </a:r>
            <a:r>
              <a:rPr lang="en-GB" sz="1600" dirty="0" smtClean="0"/>
              <a:t>organisation</a:t>
            </a:r>
            <a:r>
              <a:rPr lang="en-US" sz="1600" dirty="0" smtClean="0"/>
              <a:t>, divided between free-</a:t>
            </a:r>
            <a:r>
              <a:rPr lang="en-GB" sz="1600" dirty="0" err="1" smtClean="0"/>
              <a:t>marketeers</a:t>
            </a:r>
            <a:r>
              <a:rPr lang="en-US" sz="1600" dirty="0" smtClean="0"/>
              <a:t>, social liberals of the German type and Western-style social democrats</a:t>
            </a:r>
            <a:endParaRPr lang="en-US" sz="1600" dirty="0"/>
          </a:p>
        </p:txBody>
      </p:sp>
      <p:pic>
        <p:nvPicPr>
          <p:cNvPr id="1027" name="Picture 3"/>
          <p:cNvPicPr>
            <a:picLocks noChangeAspect="1" noChangeArrowheads="1"/>
          </p:cNvPicPr>
          <p:nvPr/>
        </p:nvPicPr>
        <p:blipFill>
          <a:blip r:embed="rId32" cstate="print">
            <a:duotone>
              <a:prstClr val="black"/>
              <a:schemeClr val="accent3">
                <a:lumMod val="50000"/>
                <a:tint val="45000"/>
                <a:satMod val="400000"/>
              </a:schemeClr>
            </a:duotone>
          </a:blip>
          <a:srcRect l="13473" t="8587" r="12421" b="4644"/>
          <a:stretch>
            <a:fillRect/>
          </a:stretch>
        </p:blipFill>
        <p:spPr bwMode="auto">
          <a:xfrm>
            <a:off x="487362" y="14447837"/>
            <a:ext cx="2362200" cy="1882379"/>
          </a:xfrm>
          <a:prstGeom prst="rect">
            <a:avLst/>
          </a:prstGeom>
          <a:ln>
            <a:noFill/>
          </a:ln>
          <a:effectLst>
            <a:outerShdw blurRad="292100" dist="139700" dir="2700000" algn="tl" rotWithShape="0">
              <a:srgbClr val="333333">
                <a:alpha val="65000"/>
              </a:srgbClr>
            </a:outerShdw>
          </a:effectLst>
        </p:spPr>
      </p:pic>
      <p:sp>
        <p:nvSpPr>
          <p:cNvPr id="56" name="TextBox 55"/>
          <p:cNvSpPr txBox="1"/>
          <p:nvPr/>
        </p:nvSpPr>
        <p:spPr>
          <a:xfrm>
            <a:off x="639762" y="16505237"/>
            <a:ext cx="2514600" cy="246221"/>
          </a:xfrm>
          <a:prstGeom prst="rect">
            <a:avLst/>
          </a:prstGeom>
          <a:noFill/>
        </p:spPr>
        <p:txBody>
          <a:bodyPr wrap="square" rtlCol="0">
            <a:spAutoFit/>
          </a:bodyPr>
          <a:lstStyle/>
          <a:p>
            <a:r>
              <a:rPr lang="en-GB" sz="1000" i="1" dirty="0" smtClean="0"/>
              <a:t>The Leaders of the BSP, MRF and UDF</a:t>
            </a:r>
            <a:endParaRPr lang="en-GB" sz="1000" i="1" dirty="0"/>
          </a:p>
        </p:txBody>
      </p:sp>
      <p:grpSp>
        <p:nvGrpSpPr>
          <p:cNvPr id="59" name="Group 58"/>
          <p:cNvGrpSpPr/>
          <p:nvPr/>
        </p:nvGrpSpPr>
        <p:grpSpPr>
          <a:xfrm>
            <a:off x="1935162" y="21305837"/>
            <a:ext cx="6324600" cy="481323"/>
            <a:chOff x="-2198928" y="3027365"/>
            <a:chExt cx="4077082" cy="832326"/>
          </a:xfrm>
        </p:grpSpPr>
        <p:sp>
          <p:nvSpPr>
            <p:cNvPr id="68" name="Rounded Rectangle 67"/>
            <p:cNvSpPr/>
            <p:nvPr/>
          </p:nvSpPr>
          <p:spPr>
            <a:xfrm>
              <a:off x="-1373804" y="3159134"/>
              <a:ext cx="2475371" cy="658843"/>
            </a:xfrm>
            <a:prstGeom prst="roundRect">
              <a:avLst/>
            </a:prstGeom>
          </p:spPr>
          <p:style>
            <a:lnRef idx="3">
              <a:schemeClr val="lt1">
                <a:hueOff val="0"/>
                <a:satOff val="0"/>
                <a:lumOff val="0"/>
                <a:alphaOff val="0"/>
              </a:schemeClr>
            </a:lnRef>
            <a:fillRef idx="1">
              <a:schemeClr val="accent3">
                <a:alpha val="90000"/>
                <a:hueOff val="0"/>
                <a:satOff val="0"/>
                <a:lumOff val="0"/>
                <a:alphaOff val="-30000"/>
              </a:schemeClr>
            </a:fillRef>
            <a:effectRef idx="1">
              <a:schemeClr val="accent3">
                <a:alpha val="90000"/>
                <a:hueOff val="0"/>
                <a:satOff val="0"/>
                <a:lumOff val="0"/>
                <a:alphaOff val="-30000"/>
              </a:schemeClr>
            </a:effectRef>
            <a:fontRef idx="minor">
              <a:schemeClr val="lt1"/>
            </a:fontRef>
          </p:style>
        </p:sp>
        <p:sp>
          <p:nvSpPr>
            <p:cNvPr id="75" name="Rounded Rectangle 4"/>
            <p:cNvSpPr/>
            <p:nvPr/>
          </p:nvSpPr>
          <p:spPr>
            <a:xfrm>
              <a:off x="-2198928" y="3027365"/>
              <a:ext cx="4077082" cy="83232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000" dirty="0" smtClean="0">
                  <a:solidFill>
                    <a:schemeClr val="tx1"/>
                  </a:solidFill>
                </a:rPr>
                <a:t>Dependence on External Actors</a:t>
              </a:r>
              <a:r>
                <a:rPr lang="en-US" sz="2800" dirty="0" smtClean="0">
                  <a:solidFill>
                    <a:schemeClr val="tx1"/>
                  </a:solidFill>
                </a:rPr>
                <a:t> </a:t>
              </a:r>
              <a:endParaRPr lang="en-US" sz="2800" kern="1200" dirty="0">
                <a:solidFill>
                  <a:schemeClr val="tx1"/>
                </a:solidFill>
              </a:endParaRPr>
            </a:p>
          </p:txBody>
        </p:sp>
      </p:grpSp>
      <p:sp>
        <p:nvSpPr>
          <p:cNvPr id="76" name="TextBox 75"/>
          <p:cNvSpPr txBox="1"/>
          <p:nvPr/>
        </p:nvSpPr>
        <p:spPr>
          <a:xfrm>
            <a:off x="3230562" y="21915437"/>
            <a:ext cx="3810000" cy="2169825"/>
          </a:xfrm>
          <a:prstGeom prst="rect">
            <a:avLst/>
          </a:prstGeom>
          <a:noFill/>
        </p:spPr>
        <p:txBody>
          <a:bodyPr wrap="square" rtlCol="0">
            <a:spAutoFit/>
          </a:bodyPr>
          <a:lstStyle/>
          <a:p>
            <a:r>
              <a:rPr lang="en-GB" sz="1500" dirty="0" smtClean="0"/>
              <a:t>After the 1997 election victory of the UDF, Bulgaria has moved away from the communist quasi-mafia domination. However, the </a:t>
            </a:r>
            <a:r>
              <a:rPr lang="en-GB" sz="1500" dirty="0" err="1" smtClean="0"/>
              <a:t>Kostov</a:t>
            </a:r>
            <a:r>
              <a:rPr lang="en-GB" sz="1500" dirty="0" smtClean="0"/>
              <a:t> government  grew strategically and financially dependent on  IMF stabilisation loans and defined the prosperity of the country within the framework of European integration and  Westernisation.</a:t>
            </a:r>
            <a:endParaRPr lang="en-GB" sz="1500" dirty="0"/>
          </a:p>
        </p:txBody>
      </p:sp>
      <p:pic>
        <p:nvPicPr>
          <p:cNvPr id="2" name="Picture 3"/>
          <p:cNvPicPr>
            <a:picLocks noChangeAspect="1" noChangeArrowheads="1"/>
          </p:cNvPicPr>
          <p:nvPr/>
        </p:nvPicPr>
        <p:blipFill>
          <a:blip r:embed="rId33" cstate="print"/>
          <a:srcRect/>
          <a:stretch>
            <a:fillRect/>
          </a:stretch>
        </p:blipFill>
        <p:spPr bwMode="auto">
          <a:xfrm>
            <a:off x="487362" y="21458237"/>
            <a:ext cx="2667000" cy="2209800"/>
          </a:xfrm>
          <a:prstGeom prst="rect">
            <a:avLst/>
          </a:prstGeom>
          <a:ln>
            <a:noFill/>
          </a:ln>
          <a:effectLst>
            <a:outerShdw blurRad="292100" dist="139700" dir="2700000" algn="tl" rotWithShape="0">
              <a:srgbClr val="333333">
                <a:alpha val="65000"/>
              </a:srgbClr>
            </a:outerShdw>
          </a:effectLst>
        </p:spPr>
      </p:pic>
      <p:sp>
        <p:nvSpPr>
          <p:cNvPr id="69" name="TextBox 68"/>
          <p:cNvSpPr txBox="1"/>
          <p:nvPr/>
        </p:nvSpPr>
        <p:spPr>
          <a:xfrm>
            <a:off x="6811962" y="21534437"/>
            <a:ext cx="4648200" cy="2400657"/>
          </a:xfrm>
          <a:prstGeom prst="rect">
            <a:avLst/>
          </a:prstGeom>
          <a:noFill/>
        </p:spPr>
        <p:txBody>
          <a:bodyPr wrap="square" rtlCol="0">
            <a:spAutoFit/>
          </a:bodyPr>
          <a:lstStyle/>
          <a:p>
            <a:r>
              <a:rPr lang="en-GB" sz="1500" b="1" i="1" dirty="0" smtClean="0"/>
              <a:t>          The European Union’s  Sticks and Carrots</a:t>
            </a:r>
            <a:endParaRPr lang="en-GB" sz="1500" dirty="0" smtClean="0"/>
          </a:p>
          <a:p>
            <a:endParaRPr lang="en-GB" sz="1500" dirty="0" smtClean="0"/>
          </a:p>
          <a:p>
            <a:r>
              <a:rPr lang="en-GB" sz="1500" dirty="0" smtClean="0"/>
              <a:t>Ever since Bulgaria’s accession in 2007, the European Union has been considered the only viable path towards overcoming the country’s endemic corruption and organised crime. After the 2009 July elections, the centre-right party </a:t>
            </a:r>
            <a:r>
              <a:rPr lang="en-GB" sz="1500" i="1" dirty="0" smtClean="0"/>
              <a:t>Citizens for European Development of Bulgaria (GERB)</a:t>
            </a:r>
            <a:r>
              <a:rPr lang="en-GB" sz="1500" dirty="0" smtClean="0"/>
              <a:t> has dedicated its ruling mandate to fulfilling the European Commission’s reform prescriptions and maintaining close ties with Brussels. </a:t>
            </a:r>
          </a:p>
        </p:txBody>
      </p:sp>
      <p:graphicFrame>
        <p:nvGraphicFramePr>
          <p:cNvPr id="71" name="Chart 70"/>
          <p:cNvGraphicFramePr/>
          <p:nvPr/>
        </p:nvGraphicFramePr>
        <p:xfrm>
          <a:off x="6964362" y="24277637"/>
          <a:ext cx="4800600" cy="2590800"/>
        </p:xfrm>
        <a:graphic>
          <a:graphicData uri="http://schemas.openxmlformats.org/drawingml/2006/chart">
            <c:chart xmlns:c="http://schemas.openxmlformats.org/drawingml/2006/chart" xmlns:r="http://schemas.openxmlformats.org/officeDocument/2006/relationships" r:id="rId34"/>
          </a:graphicData>
        </a:graphic>
      </p:graphicFrame>
      <p:graphicFrame>
        <p:nvGraphicFramePr>
          <p:cNvPr id="60" name="Chart 59"/>
          <p:cNvGraphicFramePr/>
          <p:nvPr/>
        </p:nvGraphicFramePr>
        <p:xfrm>
          <a:off x="6964362" y="27097037"/>
          <a:ext cx="4724400" cy="2590800"/>
        </p:xfrm>
        <a:graphic>
          <a:graphicData uri="http://schemas.openxmlformats.org/drawingml/2006/chart">
            <c:chart xmlns:c="http://schemas.openxmlformats.org/drawingml/2006/chart" xmlns:r="http://schemas.openxmlformats.org/officeDocument/2006/relationships" r:id="rId35"/>
          </a:graphicData>
        </a:graphic>
      </p:graphicFrame>
      <p:sp>
        <p:nvSpPr>
          <p:cNvPr id="72" name="TextBox 71"/>
          <p:cNvSpPr txBox="1"/>
          <p:nvPr/>
        </p:nvSpPr>
        <p:spPr>
          <a:xfrm>
            <a:off x="5973762" y="15590837"/>
            <a:ext cx="5334000" cy="1323439"/>
          </a:xfrm>
          <a:prstGeom prst="rect">
            <a:avLst/>
          </a:prstGeom>
          <a:noFill/>
        </p:spPr>
        <p:txBody>
          <a:bodyPr wrap="square" rtlCol="0">
            <a:spAutoFit/>
          </a:bodyPr>
          <a:lstStyle/>
          <a:p>
            <a:pPr>
              <a:buFont typeface="Arial" pitchFamily="34" charset="0"/>
              <a:buChar char="•"/>
            </a:pPr>
            <a:r>
              <a:rPr lang="en-GB" sz="1600" dirty="0" smtClean="0"/>
              <a:t> The Turkish ethnic party - Movement for Rights and Freedoms - has been constitutionally recognised, thus channelling minority demands into an institutional framework; No violent demonstrations of extreme ethnic nationalism</a:t>
            </a:r>
          </a:p>
        </p:txBody>
      </p:sp>
      <p:sp>
        <p:nvSpPr>
          <p:cNvPr id="77" name="TextBox 76"/>
          <p:cNvSpPr txBox="1"/>
          <p:nvPr/>
        </p:nvSpPr>
        <p:spPr>
          <a:xfrm>
            <a:off x="12526962" y="10409237"/>
            <a:ext cx="8305800" cy="523220"/>
          </a:xfrm>
          <a:prstGeom prst="rect">
            <a:avLst/>
          </a:prstGeom>
          <a:noFill/>
        </p:spPr>
        <p:txBody>
          <a:bodyPr wrap="square" rtlCol="0">
            <a:spAutoFit/>
          </a:bodyPr>
          <a:lstStyle/>
          <a:p>
            <a:r>
              <a:rPr lang="en-GB" sz="2800" i="1" dirty="0" smtClean="0"/>
              <a:t>1. Bulgarian Nationalism and the Image of ‘ the Other’</a:t>
            </a:r>
            <a:endParaRPr lang="en-GB" sz="2800" i="1" dirty="0"/>
          </a:p>
        </p:txBody>
      </p:sp>
      <p:pic>
        <p:nvPicPr>
          <p:cNvPr id="78" name="Picture 77" descr="OneNote_2007_icons_by_Trazo.jpg"/>
          <p:cNvPicPr>
            <a:picLocks noChangeAspect="1"/>
          </p:cNvPicPr>
          <p:nvPr/>
        </p:nvPicPr>
        <p:blipFill>
          <a:blip r:embed="rId36" cstate="print"/>
          <a:srcRect l="5660" t="7547" r="3774" b="47170"/>
          <a:stretch>
            <a:fillRect/>
          </a:stretch>
        </p:blipFill>
        <p:spPr>
          <a:xfrm rot="20267272">
            <a:off x="2069342" y="26160694"/>
            <a:ext cx="1282075" cy="961556"/>
          </a:xfrm>
          <a:prstGeom prst="rect">
            <a:avLst/>
          </a:prstGeom>
          <a:ln>
            <a:noFill/>
          </a:ln>
          <a:effectLst>
            <a:softEdge rad="112500"/>
          </a:effectLst>
        </p:spPr>
      </p:pic>
      <p:sp>
        <p:nvSpPr>
          <p:cNvPr id="79" name="TextBox 78"/>
          <p:cNvSpPr txBox="1"/>
          <p:nvPr/>
        </p:nvSpPr>
        <p:spPr>
          <a:xfrm>
            <a:off x="17175162" y="11247437"/>
            <a:ext cx="3886200" cy="2739211"/>
          </a:xfrm>
          <a:prstGeom prst="rect">
            <a:avLst/>
          </a:prstGeom>
          <a:noFill/>
        </p:spPr>
        <p:txBody>
          <a:bodyPr wrap="square" rtlCol="0">
            <a:spAutoFit/>
          </a:bodyPr>
          <a:lstStyle/>
          <a:p>
            <a:r>
              <a:rPr lang="en-GB" sz="1700" b="1" i="1" dirty="0" smtClean="0"/>
              <a:t>T</a:t>
            </a:r>
            <a:r>
              <a:rPr lang="en-GB" sz="1700" dirty="0" smtClean="0"/>
              <a:t>he articulation of Bulgarian nationalism touches upon two main points:  the Macedonian question and the Turkish/Muslim problem. However, the first issue remains marginalised in the public discourse on ‘the national question’. It occupies only several peripheral organisations with negligible support base</a:t>
            </a:r>
            <a:r>
              <a:rPr lang="en-GB" sz="1800" dirty="0" smtClean="0"/>
              <a:t>.</a:t>
            </a:r>
          </a:p>
          <a:p>
            <a:endParaRPr lang="en-GB" sz="1800" dirty="0" smtClean="0"/>
          </a:p>
        </p:txBody>
      </p:sp>
      <p:sp>
        <p:nvSpPr>
          <p:cNvPr id="81" name="TextBox 80"/>
          <p:cNvSpPr txBox="1"/>
          <p:nvPr/>
        </p:nvSpPr>
        <p:spPr>
          <a:xfrm>
            <a:off x="12222162" y="13914437"/>
            <a:ext cx="8915400" cy="1923604"/>
          </a:xfrm>
          <a:prstGeom prst="rect">
            <a:avLst/>
          </a:prstGeom>
          <a:noFill/>
        </p:spPr>
        <p:txBody>
          <a:bodyPr wrap="square" rtlCol="0">
            <a:spAutoFit/>
          </a:bodyPr>
          <a:lstStyle/>
          <a:p>
            <a:r>
              <a:rPr lang="en-GB" sz="1700" dirty="0" smtClean="0"/>
              <a:t>The ‘Turkish question’, on the other hand, is a divisive issue and the Muslim minority is an object of frequent ethnic </a:t>
            </a:r>
            <a:r>
              <a:rPr lang="en-GB" sz="1700" dirty="0" err="1" smtClean="0"/>
              <a:t>scapegoating</a:t>
            </a:r>
            <a:r>
              <a:rPr lang="en-GB" sz="1700" dirty="0" smtClean="0"/>
              <a:t>. ‘Otherness’ is constructed on  the basis of exclusive  cultural and ethnic primordial criteria – ironically,  a product of modernity and  post-Enlightenment Western concepts of nationhood. Bulgarian nationalism strives to invoke images of the ‘Turkish yoke’ and the internal danger of the ‘</a:t>
            </a:r>
            <a:r>
              <a:rPr lang="en-GB" sz="1700" dirty="0" err="1" smtClean="0"/>
              <a:t>Turkefication</a:t>
            </a:r>
            <a:r>
              <a:rPr lang="en-GB" sz="1700" dirty="0" smtClean="0"/>
              <a:t>’ of society. Externally, it points at Turkey’s irredentist agenda and its aspirations for creating a ‘fifth column’.</a:t>
            </a:r>
          </a:p>
        </p:txBody>
      </p:sp>
      <p:pic>
        <p:nvPicPr>
          <p:cNvPr id="82" name="Picture 81" descr="Turkoj_en_Bulgario.png"/>
          <p:cNvPicPr>
            <a:picLocks noChangeAspect="1"/>
          </p:cNvPicPr>
          <p:nvPr/>
        </p:nvPicPr>
        <p:blipFill>
          <a:blip r:embed="rId37" cstate="print">
            <a:duotone>
              <a:prstClr val="black"/>
              <a:schemeClr val="accent2">
                <a:lumMod val="40000"/>
                <a:lumOff val="60000"/>
                <a:tint val="45000"/>
                <a:satMod val="400000"/>
              </a:schemeClr>
            </a:duotone>
          </a:blip>
          <a:stretch>
            <a:fillRect/>
          </a:stretch>
        </p:blipFill>
        <p:spPr>
          <a:xfrm>
            <a:off x="12374562" y="15819437"/>
            <a:ext cx="3200932" cy="2108643"/>
          </a:xfrm>
          <a:prstGeom prst="round2DiagRect">
            <a:avLst>
              <a:gd name="adj1" fmla="val 16667"/>
              <a:gd name="adj2" fmla="val 0"/>
            </a:avLst>
          </a:prstGeom>
          <a:ln w="88900" cap="sq">
            <a:solidFill>
              <a:schemeClr val="accent3">
                <a:lumMod val="60000"/>
                <a:lumOff val="40000"/>
              </a:schemeClr>
            </a:solidFill>
            <a:miter lim="800000"/>
          </a:ln>
          <a:effectLst>
            <a:outerShdw blurRad="254000" algn="tl" rotWithShape="0">
              <a:srgbClr val="000000">
                <a:alpha val="43000"/>
              </a:srgbClr>
            </a:outerShdw>
          </a:effectLst>
        </p:spPr>
      </p:pic>
      <p:sp>
        <p:nvSpPr>
          <p:cNvPr id="88" name="TextBox 87"/>
          <p:cNvSpPr txBox="1"/>
          <p:nvPr/>
        </p:nvSpPr>
        <p:spPr>
          <a:xfrm>
            <a:off x="12374562" y="18105437"/>
            <a:ext cx="3429000" cy="276999"/>
          </a:xfrm>
          <a:prstGeom prst="rect">
            <a:avLst/>
          </a:prstGeom>
          <a:noFill/>
        </p:spPr>
        <p:txBody>
          <a:bodyPr wrap="square" rtlCol="0">
            <a:spAutoFit/>
          </a:bodyPr>
          <a:lstStyle/>
          <a:p>
            <a:r>
              <a:rPr lang="en-GB" sz="1200" i="1" dirty="0" smtClean="0"/>
              <a:t>Density of the Muslim population in Bulgaria</a:t>
            </a:r>
            <a:endParaRPr lang="en-GB" sz="1200" i="1" dirty="0"/>
          </a:p>
        </p:txBody>
      </p:sp>
      <p:sp>
        <p:nvSpPr>
          <p:cNvPr id="84" name="TextBox 83"/>
          <p:cNvSpPr txBox="1"/>
          <p:nvPr/>
        </p:nvSpPr>
        <p:spPr>
          <a:xfrm>
            <a:off x="6964362" y="29687837"/>
            <a:ext cx="4724400" cy="261610"/>
          </a:xfrm>
          <a:prstGeom prst="rect">
            <a:avLst/>
          </a:prstGeom>
          <a:noFill/>
        </p:spPr>
        <p:txBody>
          <a:bodyPr wrap="square" rtlCol="0">
            <a:spAutoFit/>
          </a:bodyPr>
          <a:lstStyle/>
          <a:p>
            <a:r>
              <a:rPr lang="en-GB" sz="1050" i="1" dirty="0" smtClean="0"/>
              <a:t>Source: OESCE Annual Reports (2005,2009</a:t>
            </a:r>
            <a:r>
              <a:rPr lang="en-GB" sz="1050" dirty="0" smtClean="0"/>
              <a:t>)</a:t>
            </a:r>
            <a:endParaRPr lang="en-GB" sz="1050" dirty="0"/>
          </a:p>
        </p:txBody>
      </p:sp>
      <p:sp>
        <p:nvSpPr>
          <p:cNvPr id="89" name="TextBox 88"/>
          <p:cNvSpPr txBox="1"/>
          <p:nvPr/>
        </p:nvSpPr>
        <p:spPr>
          <a:xfrm>
            <a:off x="639762" y="23668037"/>
            <a:ext cx="2362200" cy="253916"/>
          </a:xfrm>
          <a:prstGeom prst="rect">
            <a:avLst/>
          </a:prstGeom>
          <a:noFill/>
        </p:spPr>
        <p:txBody>
          <a:bodyPr wrap="square" rtlCol="0">
            <a:spAutoFit/>
          </a:bodyPr>
          <a:lstStyle/>
          <a:p>
            <a:r>
              <a:rPr lang="en-GB" sz="1050" i="1" dirty="0" smtClean="0"/>
              <a:t>Source: The Economist, 9</a:t>
            </a:r>
            <a:r>
              <a:rPr lang="en-GB" sz="1050" i="1" baseline="30000" dirty="0" smtClean="0"/>
              <a:t>th</a:t>
            </a:r>
            <a:r>
              <a:rPr lang="en-GB" sz="1050" i="1" dirty="0" smtClean="0"/>
              <a:t> July 2009</a:t>
            </a:r>
            <a:endParaRPr lang="en-GB" sz="1050" i="1" dirty="0"/>
          </a:p>
        </p:txBody>
      </p:sp>
      <p:pic>
        <p:nvPicPr>
          <p:cNvPr id="90" name="Picture 89" descr="2ryt4eu.jpg"/>
          <p:cNvPicPr>
            <a:picLocks noChangeAspect="1"/>
          </p:cNvPicPr>
          <p:nvPr/>
        </p:nvPicPr>
        <p:blipFill>
          <a:blip r:embed="rId38" cstate="print">
            <a:duotone>
              <a:prstClr val="black"/>
              <a:schemeClr val="accent3">
                <a:tint val="45000"/>
                <a:satMod val="400000"/>
              </a:schemeClr>
            </a:duotone>
          </a:blip>
          <a:stretch>
            <a:fillRect/>
          </a:stretch>
        </p:blipFill>
        <p:spPr>
          <a:xfrm>
            <a:off x="18775362" y="18867437"/>
            <a:ext cx="2245895" cy="3048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4" name="Picture 93" descr="img-2005-01-27-i050702.tif"/>
          <p:cNvPicPr>
            <a:picLocks noChangeAspect="1"/>
          </p:cNvPicPr>
          <p:nvPr/>
        </p:nvPicPr>
        <p:blipFill>
          <a:blip r:embed="rId39" cstate="print">
            <a:duotone>
              <a:prstClr val="black"/>
              <a:schemeClr val="accent3">
                <a:lumMod val="60000"/>
                <a:lumOff val="40000"/>
                <a:tint val="45000"/>
                <a:satMod val="400000"/>
              </a:schemeClr>
            </a:duotone>
          </a:blip>
          <a:stretch>
            <a:fillRect/>
          </a:stretch>
        </p:blipFill>
        <p:spPr>
          <a:xfrm rot="21203630">
            <a:off x="12258983" y="18581965"/>
            <a:ext cx="3109194" cy="2144271"/>
          </a:xfrm>
          <a:prstGeom prst="rect">
            <a:avLst/>
          </a:prstGeom>
          <a:ln>
            <a:solidFill>
              <a:schemeClr val="accent3">
                <a:lumMod val="50000"/>
              </a:schemeClr>
            </a:solidFill>
          </a:ln>
          <a:effectLst>
            <a:outerShdw blurRad="292100" dist="139700" dir="2700000" algn="tl" rotWithShape="0">
              <a:srgbClr val="333333">
                <a:alpha val="65000"/>
              </a:srgbClr>
            </a:outerShdw>
          </a:effectLst>
        </p:spPr>
      </p:pic>
      <p:sp>
        <p:nvSpPr>
          <p:cNvPr id="91" name="TextBox 90"/>
          <p:cNvSpPr txBox="1"/>
          <p:nvPr/>
        </p:nvSpPr>
        <p:spPr>
          <a:xfrm>
            <a:off x="15803562" y="17495837"/>
            <a:ext cx="5410200" cy="1569660"/>
          </a:xfrm>
          <a:prstGeom prst="rect">
            <a:avLst/>
          </a:prstGeom>
          <a:noFill/>
        </p:spPr>
        <p:txBody>
          <a:bodyPr wrap="square" rtlCol="0">
            <a:spAutoFit/>
          </a:bodyPr>
          <a:lstStyle/>
          <a:p>
            <a:r>
              <a:rPr lang="en-GB" sz="1600" dirty="0" smtClean="0"/>
              <a:t>From 1960 onwards, the  parasitic party-state, faced with a profound legitimacy crisis, embarked on a nation-wide assimilation campaign, whose long-term strategic goal was to divert attention from the poor economic management of the country and to eliminate dissident elements by creating a homogenous nation-state.</a:t>
            </a:r>
            <a:endParaRPr lang="en-GB" sz="1600" dirty="0"/>
          </a:p>
        </p:txBody>
      </p:sp>
      <p:sp>
        <p:nvSpPr>
          <p:cNvPr id="93" name="TextBox 92"/>
          <p:cNvSpPr txBox="1"/>
          <p:nvPr/>
        </p:nvSpPr>
        <p:spPr>
          <a:xfrm>
            <a:off x="12526962" y="24734837"/>
            <a:ext cx="184731" cy="1338828"/>
          </a:xfrm>
          <a:prstGeom prst="rect">
            <a:avLst/>
          </a:prstGeom>
          <a:noFill/>
        </p:spPr>
        <p:txBody>
          <a:bodyPr wrap="none" rtlCol="0">
            <a:spAutoFit/>
          </a:bodyPr>
          <a:lstStyle/>
          <a:p>
            <a:endParaRPr lang="en-GB" dirty="0"/>
          </a:p>
        </p:txBody>
      </p:sp>
      <p:sp>
        <p:nvSpPr>
          <p:cNvPr id="97" name="TextBox 96"/>
          <p:cNvSpPr txBox="1"/>
          <p:nvPr/>
        </p:nvSpPr>
        <p:spPr>
          <a:xfrm>
            <a:off x="16032162" y="19553237"/>
            <a:ext cx="3505200" cy="1338828"/>
          </a:xfrm>
          <a:prstGeom prst="rect">
            <a:avLst/>
          </a:prstGeom>
          <a:noFill/>
        </p:spPr>
        <p:txBody>
          <a:bodyPr wrap="square" rtlCol="0">
            <a:spAutoFit/>
          </a:bodyPr>
          <a:lstStyle/>
          <a:p>
            <a:endParaRPr lang="en-GB" dirty="0"/>
          </a:p>
        </p:txBody>
      </p:sp>
      <p:sp>
        <p:nvSpPr>
          <p:cNvPr id="98" name="TextBox 97"/>
          <p:cNvSpPr txBox="1"/>
          <p:nvPr/>
        </p:nvSpPr>
        <p:spPr>
          <a:xfrm>
            <a:off x="15498762" y="19248437"/>
            <a:ext cx="3505200" cy="3785652"/>
          </a:xfrm>
          <a:prstGeom prst="rect">
            <a:avLst/>
          </a:prstGeom>
          <a:noFill/>
        </p:spPr>
        <p:txBody>
          <a:bodyPr wrap="square" rtlCol="0">
            <a:spAutoFit/>
          </a:bodyPr>
          <a:lstStyle/>
          <a:p>
            <a:r>
              <a:rPr lang="en-GB" sz="1600" dirty="0" smtClean="0"/>
              <a:t>Termed by Bulgaria’s former president </a:t>
            </a:r>
            <a:r>
              <a:rPr lang="en-GB" sz="1600" dirty="0" err="1" smtClean="0"/>
              <a:t>Zhelyui</a:t>
            </a:r>
            <a:r>
              <a:rPr lang="en-GB" sz="1600" dirty="0" smtClean="0"/>
              <a:t> </a:t>
            </a:r>
            <a:r>
              <a:rPr lang="en-GB" sz="1600" dirty="0" err="1" smtClean="0"/>
              <a:t>Zhelev</a:t>
            </a:r>
            <a:r>
              <a:rPr lang="en-GB" sz="1600" dirty="0" smtClean="0"/>
              <a:t>  ‘a typical case of cultural genocide’, this campaign culminated in 1984-1985 with the forceful change of 700,000 Turkish-Muslim names to Christian-Slavic ones. </a:t>
            </a:r>
          </a:p>
          <a:p>
            <a:endParaRPr lang="en-GB" sz="1600" dirty="0" smtClean="0"/>
          </a:p>
          <a:p>
            <a:endParaRPr lang="en-GB" sz="1600" dirty="0" smtClean="0"/>
          </a:p>
          <a:p>
            <a:endParaRPr lang="en-GB" sz="1600" dirty="0" smtClean="0"/>
          </a:p>
          <a:p>
            <a:endParaRPr lang="en-GB" sz="1600" dirty="0" smtClean="0"/>
          </a:p>
          <a:p>
            <a:endParaRPr lang="en-GB" sz="1600" dirty="0" smtClean="0"/>
          </a:p>
          <a:p>
            <a:endParaRPr lang="en-GB" sz="1600" dirty="0" smtClean="0"/>
          </a:p>
          <a:p>
            <a:endParaRPr lang="en-GB" sz="1600" dirty="0" smtClean="0"/>
          </a:p>
          <a:p>
            <a:endParaRPr lang="en-GB" sz="1600" dirty="0"/>
          </a:p>
        </p:txBody>
      </p:sp>
      <p:sp>
        <p:nvSpPr>
          <p:cNvPr id="100" name="TextBox 99"/>
          <p:cNvSpPr txBox="1"/>
          <p:nvPr/>
        </p:nvSpPr>
        <p:spPr>
          <a:xfrm>
            <a:off x="12069762" y="25573037"/>
            <a:ext cx="9144000" cy="954107"/>
          </a:xfrm>
          <a:prstGeom prst="rect">
            <a:avLst/>
          </a:prstGeom>
          <a:noFill/>
        </p:spPr>
        <p:txBody>
          <a:bodyPr wrap="square" rtlCol="0">
            <a:spAutoFit/>
          </a:bodyPr>
          <a:lstStyle/>
          <a:p>
            <a:r>
              <a:rPr lang="en-GB" sz="2800" i="1" dirty="0" smtClean="0"/>
              <a:t>3.  Reviving Skeletons in the Cupboard ,  the Myth of the Ethnic Model and </a:t>
            </a:r>
            <a:r>
              <a:rPr lang="en-GB" sz="2800" i="1" dirty="0" err="1" smtClean="0"/>
              <a:t>Ataka’s</a:t>
            </a:r>
            <a:r>
              <a:rPr lang="en-GB" sz="2800" i="1" dirty="0" smtClean="0"/>
              <a:t>  Hybrid Nationalism </a:t>
            </a:r>
            <a:endParaRPr lang="en-GB" sz="2800" i="1" dirty="0"/>
          </a:p>
        </p:txBody>
      </p:sp>
      <p:sp>
        <p:nvSpPr>
          <p:cNvPr id="101" name="TextBox 100"/>
          <p:cNvSpPr txBox="1"/>
          <p:nvPr/>
        </p:nvSpPr>
        <p:spPr>
          <a:xfrm>
            <a:off x="12374562" y="21077237"/>
            <a:ext cx="6324600" cy="1077218"/>
          </a:xfrm>
          <a:prstGeom prst="rect">
            <a:avLst/>
          </a:prstGeom>
          <a:noFill/>
        </p:spPr>
        <p:txBody>
          <a:bodyPr wrap="square" rtlCol="0">
            <a:spAutoFit/>
          </a:bodyPr>
          <a:lstStyle/>
          <a:p>
            <a:r>
              <a:rPr lang="en-GB" sz="1600" dirty="0" smtClean="0"/>
              <a:t>This blatant attempt at eradication of the religious and ethnic identity of the largest minority in Bulgaria resulted in the mass exodus of over 350.000 ethnic Turks- the largest movement of people since World War II.</a:t>
            </a:r>
            <a:endParaRPr lang="en-GB" sz="1600" dirty="0"/>
          </a:p>
        </p:txBody>
      </p:sp>
      <p:sp>
        <p:nvSpPr>
          <p:cNvPr id="103" name="TextBox 102"/>
          <p:cNvSpPr txBox="1"/>
          <p:nvPr/>
        </p:nvSpPr>
        <p:spPr>
          <a:xfrm rot="21196447">
            <a:off x="12912616" y="20716805"/>
            <a:ext cx="2968641" cy="253916"/>
          </a:xfrm>
          <a:prstGeom prst="rect">
            <a:avLst/>
          </a:prstGeom>
          <a:noFill/>
        </p:spPr>
        <p:txBody>
          <a:bodyPr wrap="square" rtlCol="0">
            <a:spAutoFit/>
          </a:bodyPr>
          <a:lstStyle/>
          <a:p>
            <a:r>
              <a:rPr lang="en-GB" sz="1050" i="1" dirty="0" smtClean="0"/>
              <a:t>The Grand Excursion- at the Turkish border</a:t>
            </a:r>
            <a:endParaRPr lang="en-GB" sz="1050" i="1" dirty="0"/>
          </a:p>
        </p:txBody>
      </p:sp>
      <p:sp>
        <p:nvSpPr>
          <p:cNvPr id="104" name="TextBox 103"/>
          <p:cNvSpPr txBox="1"/>
          <p:nvPr/>
        </p:nvSpPr>
        <p:spPr>
          <a:xfrm>
            <a:off x="18775362" y="21915437"/>
            <a:ext cx="3886200" cy="415498"/>
          </a:xfrm>
          <a:prstGeom prst="rect">
            <a:avLst/>
          </a:prstGeom>
          <a:noFill/>
        </p:spPr>
        <p:txBody>
          <a:bodyPr wrap="square" rtlCol="0">
            <a:spAutoFit/>
          </a:bodyPr>
          <a:lstStyle/>
          <a:p>
            <a:r>
              <a:rPr lang="en-GB" sz="1050" i="1" dirty="0" smtClean="0"/>
              <a:t>The Bulgarian-Turkish film  ‘Stolen Eyes’, </a:t>
            </a:r>
          </a:p>
          <a:p>
            <a:r>
              <a:rPr lang="en-GB" sz="1050" i="1" dirty="0" smtClean="0"/>
              <a:t>portraying the ‘Renaming Process’ </a:t>
            </a:r>
            <a:endParaRPr lang="en-GB" sz="1050" i="1" dirty="0"/>
          </a:p>
        </p:txBody>
      </p:sp>
      <p:graphicFrame>
        <p:nvGraphicFramePr>
          <p:cNvPr id="87" name="Chart 86"/>
          <p:cNvGraphicFramePr/>
          <p:nvPr/>
        </p:nvGraphicFramePr>
        <p:xfrm>
          <a:off x="12222162" y="22144037"/>
          <a:ext cx="4419600" cy="2514600"/>
        </p:xfrm>
        <a:graphic>
          <a:graphicData uri="http://schemas.openxmlformats.org/drawingml/2006/chart">
            <c:chart xmlns:c="http://schemas.openxmlformats.org/drawingml/2006/chart" xmlns:r="http://schemas.openxmlformats.org/officeDocument/2006/relationships" r:id="rId40"/>
          </a:graphicData>
        </a:graphic>
      </p:graphicFrame>
      <p:graphicFrame>
        <p:nvGraphicFramePr>
          <p:cNvPr id="86" name="Chart 85"/>
          <p:cNvGraphicFramePr/>
          <p:nvPr/>
        </p:nvGraphicFramePr>
        <p:xfrm>
          <a:off x="16794162" y="22448837"/>
          <a:ext cx="4038600" cy="2743200"/>
        </p:xfrm>
        <a:graphic>
          <a:graphicData uri="http://schemas.openxmlformats.org/drawingml/2006/chart">
            <c:chart xmlns:c="http://schemas.openxmlformats.org/drawingml/2006/chart" xmlns:r="http://schemas.openxmlformats.org/officeDocument/2006/relationships" r:id="rId41"/>
          </a:graphicData>
        </a:graphic>
      </p:graphicFrame>
      <p:sp>
        <p:nvSpPr>
          <p:cNvPr id="95" name="TextBox 94"/>
          <p:cNvSpPr txBox="1"/>
          <p:nvPr/>
        </p:nvSpPr>
        <p:spPr>
          <a:xfrm>
            <a:off x="12222162" y="24734837"/>
            <a:ext cx="4495800" cy="954107"/>
          </a:xfrm>
          <a:prstGeom prst="rect">
            <a:avLst/>
          </a:prstGeom>
          <a:noFill/>
        </p:spPr>
        <p:txBody>
          <a:bodyPr wrap="square" rtlCol="0">
            <a:spAutoFit/>
          </a:bodyPr>
          <a:lstStyle/>
          <a:p>
            <a:r>
              <a:rPr lang="en-GB" sz="1400" i="1" dirty="0" smtClean="0"/>
              <a:t>These two charts represent citizens’ apprehension about the resurgence of ethnic conflict according to political affiliation (Fig.5) and average monthly income per household (Fig. 6).</a:t>
            </a:r>
            <a:endParaRPr lang="en-GB" sz="1400" i="1" dirty="0"/>
          </a:p>
        </p:txBody>
      </p:sp>
      <p:sp>
        <p:nvSpPr>
          <p:cNvPr id="96" name="TextBox 95"/>
          <p:cNvSpPr txBox="1"/>
          <p:nvPr/>
        </p:nvSpPr>
        <p:spPr>
          <a:xfrm>
            <a:off x="10393362" y="21229637"/>
            <a:ext cx="838200" cy="253916"/>
          </a:xfrm>
          <a:prstGeom prst="rect">
            <a:avLst/>
          </a:prstGeom>
          <a:noFill/>
        </p:spPr>
        <p:txBody>
          <a:bodyPr wrap="square" rtlCol="0">
            <a:spAutoFit/>
          </a:bodyPr>
          <a:lstStyle/>
          <a:p>
            <a:r>
              <a:rPr lang="en-GB" sz="1050" i="1" dirty="0" smtClean="0"/>
              <a:t>Fig. 1</a:t>
            </a:r>
            <a:endParaRPr lang="en-GB" sz="1050" i="1" dirty="0"/>
          </a:p>
        </p:txBody>
      </p:sp>
      <p:sp>
        <p:nvSpPr>
          <p:cNvPr id="102" name="TextBox 101"/>
          <p:cNvSpPr txBox="1"/>
          <p:nvPr/>
        </p:nvSpPr>
        <p:spPr>
          <a:xfrm>
            <a:off x="10926762" y="29459237"/>
            <a:ext cx="838200" cy="253916"/>
          </a:xfrm>
          <a:prstGeom prst="rect">
            <a:avLst/>
          </a:prstGeom>
          <a:noFill/>
        </p:spPr>
        <p:txBody>
          <a:bodyPr wrap="square" rtlCol="0">
            <a:spAutoFit/>
          </a:bodyPr>
          <a:lstStyle/>
          <a:p>
            <a:r>
              <a:rPr lang="en-GB" sz="1050" i="1" dirty="0" smtClean="0"/>
              <a:t>Fig. 3</a:t>
            </a:r>
            <a:endParaRPr lang="en-GB" sz="1050" i="1" dirty="0"/>
          </a:p>
        </p:txBody>
      </p:sp>
      <p:sp>
        <p:nvSpPr>
          <p:cNvPr id="106" name="TextBox 105"/>
          <p:cNvSpPr txBox="1"/>
          <p:nvPr/>
        </p:nvSpPr>
        <p:spPr>
          <a:xfrm>
            <a:off x="12374562" y="13609637"/>
            <a:ext cx="838200" cy="253916"/>
          </a:xfrm>
          <a:prstGeom prst="rect">
            <a:avLst/>
          </a:prstGeom>
          <a:noFill/>
        </p:spPr>
        <p:txBody>
          <a:bodyPr wrap="square" rtlCol="0">
            <a:spAutoFit/>
          </a:bodyPr>
          <a:lstStyle/>
          <a:p>
            <a:r>
              <a:rPr lang="en-GB" sz="1050" i="1" dirty="0" smtClean="0"/>
              <a:t>Fig. 4</a:t>
            </a:r>
            <a:endParaRPr lang="en-GB" sz="1050" i="1" dirty="0"/>
          </a:p>
        </p:txBody>
      </p:sp>
      <p:sp>
        <p:nvSpPr>
          <p:cNvPr id="108" name="TextBox 107"/>
          <p:cNvSpPr txBox="1"/>
          <p:nvPr/>
        </p:nvSpPr>
        <p:spPr>
          <a:xfrm>
            <a:off x="12298362" y="22220237"/>
            <a:ext cx="838200" cy="253916"/>
          </a:xfrm>
          <a:prstGeom prst="rect">
            <a:avLst/>
          </a:prstGeom>
          <a:noFill/>
        </p:spPr>
        <p:txBody>
          <a:bodyPr wrap="square" rtlCol="0">
            <a:spAutoFit/>
          </a:bodyPr>
          <a:lstStyle/>
          <a:p>
            <a:r>
              <a:rPr lang="en-GB" sz="1050" i="1" dirty="0" smtClean="0"/>
              <a:t>Fig. 5</a:t>
            </a:r>
            <a:endParaRPr lang="en-GB" sz="1050" i="1" dirty="0"/>
          </a:p>
        </p:txBody>
      </p:sp>
      <p:sp>
        <p:nvSpPr>
          <p:cNvPr id="109" name="TextBox 108"/>
          <p:cNvSpPr txBox="1"/>
          <p:nvPr/>
        </p:nvSpPr>
        <p:spPr>
          <a:xfrm>
            <a:off x="19918362" y="22525037"/>
            <a:ext cx="838200" cy="253916"/>
          </a:xfrm>
          <a:prstGeom prst="rect">
            <a:avLst/>
          </a:prstGeom>
          <a:noFill/>
        </p:spPr>
        <p:txBody>
          <a:bodyPr wrap="square" rtlCol="0">
            <a:spAutoFit/>
          </a:bodyPr>
          <a:lstStyle/>
          <a:p>
            <a:r>
              <a:rPr lang="en-GB" sz="1050" i="1" dirty="0" smtClean="0"/>
              <a:t>Fig. 6</a:t>
            </a:r>
            <a:endParaRPr lang="en-GB" sz="1050" i="1" dirty="0"/>
          </a:p>
        </p:txBody>
      </p:sp>
      <p:pic>
        <p:nvPicPr>
          <p:cNvPr id="110" name="Picture 109" descr="lrg1243429069.jpg"/>
          <p:cNvPicPr>
            <a:picLocks noChangeAspect="1"/>
          </p:cNvPicPr>
          <p:nvPr/>
        </p:nvPicPr>
        <p:blipFill>
          <a:blip r:embed="rId42" cstate="print"/>
          <a:stretch>
            <a:fillRect/>
          </a:stretch>
        </p:blipFill>
        <p:spPr>
          <a:xfrm rot="482498">
            <a:off x="19378144" y="26047789"/>
            <a:ext cx="1494020" cy="2186371"/>
          </a:xfrm>
          <a:prstGeom prst="roundRect">
            <a:avLst/>
          </a:prstGeom>
        </p:spPr>
      </p:pic>
      <p:graphicFrame>
        <p:nvGraphicFramePr>
          <p:cNvPr id="119" name="Diagram 118"/>
          <p:cNvGraphicFramePr/>
          <p:nvPr/>
        </p:nvGraphicFramePr>
        <p:xfrm>
          <a:off x="12374562" y="26685875"/>
          <a:ext cx="6629400" cy="3581400"/>
        </p:xfrm>
        <a:graphic>
          <a:graphicData uri="http://schemas.openxmlformats.org/drawingml/2006/diagram">
            <dgm:relIds xmlns:dgm="http://schemas.openxmlformats.org/drawingml/2006/diagram" xmlns:r="http://schemas.openxmlformats.org/officeDocument/2006/relationships" r:dm="rId43" r:lo="rId44" r:qs="rId45" r:cs="rId46"/>
          </a:graphicData>
        </a:graphic>
      </p:graphicFrame>
      <p:pic>
        <p:nvPicPr>
          <p:cNvPr id="117" name="Picture 116" descr="img-901145531-0001.tif"/>
          <p:cNvPicPr>
            <a:picLocks noChangeAspect="1"/>
          </p:cNvPicPr>
          <p:nvPr/>
        </p:nvPicPr>
        <p:blipFill>
          <a:blip r:embed="rId47" cstate="print"/>
          <a:stretch>
            <a:fillRect/>
          </a:stretch>
        </p:blipFill>
        <p:spPr>
          <a:xfrm rot="21223740">
            <a:off x="18804259" y="27706453"/>
            <a:ext cx="1501739" cy="2006565"/>
          </a:xfrm>
          <a:prstGeom prst="rect">
            <a:avLst/>
          </a:prstGeom>
        </p:spPr>
      </p:pic>
      <p:sp>
        <p:nvSpPr>
          <p:cNvPr id="120" name="TextBox 119"/>
          <p:cNvSpPr txBox="1"/>
          <p:nvPr/>
        </p:nvSpPr>
        <p:spPr>
          <a:xfrm>
            <a:off x="13822362" y="29459237"/>
            <a:ext cx="4572000" cy="646331"/>
          </a:xfrm>
          <a:prstGeom prst="rect">
            <a:avLst/>
          </a:prstGeom>
          <a:noFill/>
        </p:spPr>
        <p:txBody>
          <a:bodyPr wrap="square" rtlCol="0">
            <a:spAutoFit/>
          </a:bodyPr>
          <a:lstStyle/>
          <a:p>
            <a:endParaRPr lang="en-GB" sz="1200" i="1" smtClean="0"/>
          </a:p>
          <a:p>
            <a:r>
              <a:rPr lang="en-GB" sz="1200" i="1" smtClean="0"/>
              <a:t>Ataka</a:t>
            </a:r>
            <a:r>
              <a:rPr lang="en-GB" sz="1200" i="1" dirty="0" smtClean="0"/>
              <a:t> can be defined as a media party, running a TV station, a newspaper and a Website</a:t>
            </a:r>
            <a:endParaRPr lang="en-GB" sz="1200" i="1" dirty="0"/>
          </a:p>
        </p:txBody>
      </p:sp>
      <p:sp>
        <p:nvSpPr>
          <p:cNvPr id="121" name="TextBox 120"/>
          <p:cNvSpPr txBox="1"/>
          <p:nvPr/>
        </p:nvSpPr>
        <p:spPr>
          <a:xfrm>
            <a:off x="2925762" y="25573037"/>
            <a:ext cx="3124200" cy="2092881"/>
          </a:xfrm>
          <a:prstGeom prst="rect">
            <a:avLst/>
          </a:prstGeom>
          <a:noFill/>
        </p:spPr>
        <p:txBody>
          <a:bodyPr wrap="square" rtlCol="0">
            <a:spAutoFit/>
          </a:bodyPr>
          <a:lstStyle/>
          <a:p>
            <a:pPr algn="ctr"/>
            <a:r>
              <a:rPr lang="en-GB" sz="2000" dirty="0" smtClean="0"/>
              <a:t>Being an Undergraduate researcher has enabled me to:</a:t>
            </a:r>
          </a:p>
          <a:p>
            <a:endParaRPr lang="en-GB" sz="1400" dirty="0" smtClean="0"/>
          </a:p>
          <a:p>
            <a:endParaRPr lang="en-GB" sz="1400" dirty="0" smtClean="0"/>
          </a:p>
          <a:p>
            <a:endParaRPr lang="en-GB" sz="1400" dirty="0" smtClean="0"/>
          </a:p>
          <a:p>
            <a:endParaRPr lang="en-GB" sz="1400" dirty="0" smtClean="0"/>
          </a:p>
          <a:p>
            <a:endParaRPr lang="en-GB" sz="1400" dirty="0" smtClean="0"/>
          </a:p>
        </p:txBody>
      </p:sp>
      <p:sp>
        <p:nvSpPr>
          <p:cNvPr id="123" name="TextBox 122"/>
          <p:cNvSpPr txBox="1"/>
          <p:nvPr/>
        </p:nvSpPr>
        <p:spPr>
          <a:xfrm>
            <a:off x="2163762" y="27097037"/>
            <a:ext cx="4267200" cy="3000821"/>
          </a:xfrm>
          <a:prstGeom prst="rect">
            <a:avLst/>
          </a:prstGeom>
          <a:noFill/>
        </p:spPr>
        <p:txBody>
          <a:bodyPr wrap="square" rtlCol="0">
            <a:spAutoFit/>
          </a:bodyPr>
          <a:lstStyle/>
          <a:p>
            <a:pPr>
              <a:buFontTx/>
              <a:buChar char="-"/>
            </a:pPr>
            <a:r>
              <a:rPr lang="en-GB" sz="1700" dirty="0" smtClean="0"/>
              <a:t>  Apply theoretical models in practice and pursue my interests in greater detail</a:t>
            </a:r>
          </a:p>
          <a:p>
            <a:pPr lvl="0">
              <a:buFontTx/>
              <a:buChar char="-"/>
            </a:pPr>
            <a:r>
              <a:rPr lang="en-GB" sz="1700" dirty="0" smtClean="0"/>
              <a:t>  Develop  various research techniques</a:t>
            </a:r>
          </a:p>
          <a:p>
            <a:pPr lvl="0">
              <a:buFontTx/>
              <a:buChar char="-"/>
            </a:pPr>
            <a:r>
              <a:rPr lang="en-GB" sz="1700" dirty="0" smtClean="0"/>
              <a:t>  Learn how to employ effectively the existing literature, search library resources and find alternative sources of information</a:t>
            </a:r>
          </a:p>
          <a:p>
            <a:pPr lvl="0"/>
            <a:r>
              <a:rPr lang="en-GB" sz="1700" dirty="0" smtClean="0"/>
              <a:t>-  Communicate with people of diverse backgrounds and improve my interpersonal skills</a:t>
            </a:r>
          </a:p>
          <a:p>
            <a:pPr lvl="0">
              <a:buFontTx/>
              <a:buChar char="-"/>
            </a:pPr>
            <a:endParaRPr lang="en-US" sz="1800" dirty="0" smtClean="0"/>
          </a:p>
          <a:p>
            <a:pPr>
              <a:buFontTx/>
              <a:buChar char="-"/>
            </a:pPr>
            <a:endParaRPr lang="en-GB" sz="1800" dirty="0"/>
          </a:p>
        </p:txBody>
      </p:sp>
      <p:sp>
        <p:nvSpPr>
          <p:cNvPr id="125" name="Oval 124"/>
          <p:cNvSpPr/>
          <p:nvPr/>
        </p:nvSpPr>
        <p:spPr>
          <a:xfrm>
            <a:off x="258762" y="27020837"/>
            <a:ext cx="1828800" cy="16764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400" dirty="0">
              <a:solidFill>
                <a:schemeClr val="tx1"/>
              </a:solidFill>
            </a:endParaRPr>
          </a:p>
        </p:txBody>
      </p:sp>
      <p:sp>
        <p:nvSpPr>
          <p:cNvPr id="126" name="TextBox 125"/>
          <p:cNvSpPr txBox="1"/>
          <p:nvPr/>
        </p:nvSpPr>
        <p:spPr>
          <a:xfrm>
            <a:off x="411162" y="27249437"/>
            <a:ext cx="1524000" cy="1015663"/>
          </a:xfrm>
          <a:prstGeom prst="rect">
            <a:avLst/>
          </a:prstGeom>
          <a:noFill/>
        </p:spPr>
        <p:txBody>
          <a:bodyPr wrap="square" rtlCol="0">
            <a:spAutoFit/>
          </a:bodyPr>
          <a:lstStyle/>
          <a:p>
            <a:pPr algn="ctr"/>
            <a:r>
              <a:rPr lang="en-GB" sz="2000" dirty="0" smtClean="0"/>
              <a:t>Academic</a:t>
            </a:r>
          </a:p>
          <a:p>
            <a:pPr algn="ctr"/>
            <a:endParaRPr lang="en-GB" sz="2000" dirty="0" smtClean="0"/>
          </a:p>
          <a:p>
            <a:pPr algn="ctr"/>
            <a:r>
              <a:rPr lang="en-GB" sz="2000" dirty="0" smtClean="0"/>
              <a:t>Skills</a:t>
            </a:r>
            <a:endParaRPr lang="en-GB" sz="2000" dirty="0"/>
          </a:p>
        </p:txBody>
      </p:sp>
      <p:sp>
        <p:nvSpPr>
          <p:cNvPr id="127" name="TextBox 126"/>
          <p:cNvSpPr txBox="1"/>
          <p:nvPr/>
        </p:nvSpPr>
        <p:spPr>
          <a:xfrm>
            <a:off x="1554162" y="27554237"/>
            <a:ext cx="184731" cy="1338828"/>
          </a:xfrm>
          <a:prstGeom prst="rect">
            <a:avLst/>
          </a:prstGeom>
          <a:noFill/>
        </p:spPr>
        <p:txBody>
          <a:bodyPr wrap="none" rtlCol="0">
            <a:spAutoFit/>
          </a:bodyPr>
          <a:lstStyle/>
          <a:p>
            <a:endParaRPr lang="en-GB" dirty="0"/>
          </a:p>
        </p:txBody>
      </p:sp>
      <p:sp>
        <p:nvSpPr>
          <p:cNvPr id="128" name="Oval 127"/>
          <p:cNvSpPr/>
          <p:nvPr/>
        </p:nvSpPr>
        <p:spPr>
          <a:xfrm>
            <a:off x="334962" y="28240037"/>
            <a:ext cx="1828800" cy="16764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sz="1400" dirty="0">
              <a:solidFill>
                <a:schemeClr val="tx1"/>
              </a:solidFill>
            </a:endParaRPr>
          </a:p>
        </p:txBody>
      </p:sp>
      <p:sp>
        <p:nvSpPr>
          <p:cNvPr id="129" name="TextBox 128"/>
          <p:cNvSpPr txBox="1"/>
          <p:nvPr/>
        </p:nvSpPr>
        <p:spPr>
          <a:xfrm>
            <a:off x="411162" y="28849637"/>
            <a:ext cx="1600200" cy="400110"/>
          </a:xfrm>
          <a:prstGeom prst="rect">
            <a:avLst/>
          </a:prstGeom>
          <a:noFill/>
        </p:spPr>
        <p:txBody>
          <a:bodyPr wrap="square" rtlCol="0">
            <a:spAutoFit/>
          </a:bodyPr>
          <a:lstStyle/>
          <a:p>
            <a:pPr algn="ctr"/>
            <a:r>
              <a:rPr lang="en-GB" sz="2000" dirty="0" smtClean="0"/>
              <a:t>Transferable</a:t>
            </a:r>
          </a:p>
        </p:txBody>
      </p:sp>
      <p:sp>
        <p:nvSpPr>
          <p:cNvPr id="92" name="TextBox 91"/>
          <p:cNvSpPr txBox="1"/>
          <p:nvPr/>
        </p:nvSpPr>
        <p:spPr>
          <a:xfrm>
            <a:off x="1096962" y="3703637"/>
            <a:ext cx="19888200" cy="1015663"/>
          </a:xfrm>
          <a:prstGeom prst="rect">
            <a:avLst/>
          </a:prstGeom>
          <a:noFill/>
        </p:spPr>
        <p:txBody>
          <a:bodyPr wrap="square" rtlCol="0">
            <a:spAutoFit/>
          </a:bodyPr>
          <a:lstStyle/>
          <a:p>
            <a:r>
              <a:rPr lang="en-GB" sz="6000" b="1" dirty="0" smtClean="0"/>
              <a:t>Democracy and the Revival of Nationalism in Bulgaria</a:t>
            </a:r>
            <a:endParaRPr lang="en-GB" sz="6000" b="1" dirty="0"/>
          </a:p>
        </p:txBody>
      </p:sp>
      <p:pic>
        <p:nvPicPr>
          <p:cNvPr id="99" name="Picture 98" descr="pais_logo.jpg"/>
          <p:cNvPicPr>
            <a:picLocks noChangeAspect="1"/>
          </p:cNvPicPr>
          <p:nvPr/>
        </p:nvPicPr>
        <p:blipFill>
          <a:blip r:embed="rId48" cstate="print">
            <a:clrChange>
              <a:clrFrom>
                <a:srgbClr val="FFFDFF"/>
              </a:clrFrom>
              <a:clrTo>
                <a:srgbClr val="FFFDFF">
                  <a:alpha val="0"/>
                </a:srgbClr>
              </a:clrTo>
            </a:clrChange>
          </a:blip>
          <a:stretch>
            <a:fillRect/>
          </a:stretch>
        </p:blipFill>
        <p:spPr>
          <a:xfrm>
            <a:off x="19003962" y="2560637"/>
            <a:ext cx="1447800" cy="1123293"/>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2024</TotalTime>
  <Words>1301</Words>
  <Application>Microsoft Office PowerPoint</Application>
  <PresentationFormat>Custom</PresentationFormat>
  <Paragraphs>109</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Flow</vt:lpstr>
      <vt:lpstr>Slide 1</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Ivana</dc:creator>
  <cp:lastModifiedBy>IT Services</cp:lastModifiedBy>
  <cp:revision>239</cp:revision>
  <dcterms:created xsi:type="dcterms:W3CDTF">2009-09-21T12:01:40Z</dcterms:created>
  <dcterms:modified xsi:type="dcterms:W3CDTF">2009-10-01T16:40:37Z</dcterms:modified>
</cp:coreProperties>
</file>