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charts/chart3.xml" ContentType="application/vnd.openxmlformats-officedocument.drawingml.char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iagrams/data1.xml" ContentType="application/vnd.openxmlformats-officedocument.drawingml.diagramData+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21386800" cy="30279975"/>
  <p:notesSz cx="6858000" cy="9144000"/>
  <p:defaultText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4803" autoAdjust="0"/>
    <p:restoredTop sz="94660"/>
  </p:normalViewPr>
  <p:slideViewPr>
    <p:cSldViewPr>
      <p:cViewPr>
        <p:scale>
          <a:sx n="33" d="100"/>
          <a:sy n="33" d="100"/>
        </p:scale>
        <p:origin x="-1434" y="1098"/>
      </p:cViewPr>
      <p:guideLst>
        <p:guide orient="horz" pos="9537"/>
        <p:guide pos="673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is\AppData\Roaming\Microsoft\Excel\Book2%20(version%201).xlsb"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Lis\Documents\Hybrid%20Figure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Lis\Documents\Hybrid%20Figur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style val="48"/>
  <c:chart>
    <c:title>
      <c:tx>
        <c:rich>
          <a:bodyPr/>
          <a:lstStyle/>
          <a:p>
            <a:pPr>
              <a:defRPr sz="3200">
                <a:solidFill>
                  <a:schemeClr val="accent1">
                    <a:lumMod val="50000"/>
                  </a:schemeClr>
                </a:solidFill>
              </a:defRPr>
            </a:pPr>
            <a:r>
              <a:rPr lang="en-GB" sz="3200">
                <a:solidFill>
                  <a:schemeClr val="accent1">
                    <a:lumMod val="50000"/>
                  </a:schemeClr>
                </a:solidFill>
              </a:rPr>
              <a:t>Figure 3: Monthly US Hybrid Sales by Manufacturer</a:t>
            </a:r>
          </a:p>
        </c:rich>
      </c:tx>
      <c:layout>
        <c:manualLayout>
          <c:xMode val="edge"/>
          <c:yMode val="edge"/>
          <c:x val="0.14024143118183924"/>
          <c:y val="1.1604328579030782E-2"/>
        </c:manualLayout>
      </c:layout>
    </c:title>
    <c:plotArea>
      <c:layout/>
      <c:areaChart>
        <c:grouping val="standard"/>
        <c:ser>
          <c:idx val="0"/>
          <c:order val="0"/>
          <c:tx>
            <c:strRef>
              <c:f>Sheet2!$A$2</c:f>
              <c:strCache>
                <c:ptCount val="1"/>
                <c:pt idx="0">
                  <c:v>Toyota</c:v>
                </c:pt>
              </c:strCache>
            </c:strRef>
          </c:tx>
          <c:cat>
            <c:numRef>
              <c:f>Sheet2!$B$1:$F$1</c:f>
              <c:numCache>
                <c:formatCode>mmm\-yy</c:formatCode>
                <c:ptCount val="5"/>
                <c:pt idx="0">
                  <c:v>39845</c:v>
                </c:pt>
                <c:pt idx="1">
                  <c:v>39873</c:v>
                </c:pt>
                <c:pt idx="2">
                  <c:v>39904</c:v>
                </c:pt>
                <c:pt idx="3">
                  <c:v>39934</c:v>
                </c:pt>
                <c:pt idx="4">
                  <c:v>39965</c:v>
                </c:pt>
              </c:numCache>
            </c:numRef>
          </c:cat>
          <c:val>
            <c:numRef>
              <c:f>Sheet2!$B$2:$F$2</c:f>
              <c:numCache>
                <c:formatCode>General</c:formatCode>
                <c:ptCount val="5"/>
                <c:pt idx="0">
                  <c:v>73</c:v>
                </c:pt>
                <c:pt idx="1">
                  <c:v>64</c:v>
                </c:pt>
                <c:pt idx="2">
                  <c:v>56</c:v>
                </c:pt>
                <c:pt idx="3">
                  <c:v>58</c:v>
                </c:pt>
                <c:pt idx="4">
                  <c:v>63</c:v>
                </c:pt>
              </c:numCache>
            </c:numRef>
          </c:val>
        </c:ser>
        <c:ser>
          <c:idx val="1"/>
          <c:order val="1"/>
          <c:tx>
            <c:strRef>
              <c:f>Sheet2!$A$3</c:f>
              <c:strCache>
                <c:ptCount val="1"/>
                <c:pt idx="0">
                  <c:v>Honda</c:v>
                </c:pt>
              </c:strCache>
            </c:strRef>
          </c:tx>
          <c:cat>
            <c:numRef>
              <c:f>Sheet2!$B$1:$F$1</c:f>
              <c:numCache>
                <c:formatCode>mmm\-yy</c:formatCode>
                <c:ptCount val="5"/>
                <c:pt idx="0">
                  <c:v>39845</c:v>
                </c:pt>
                <c:pt idx="1">
                  <c:v>39873</c:v>
                </c:pt>
                <c:pt idx="2">
                  <c:v>39904</c:v>
                </c:pt>
                <c:pt idx="3">
                  <c:v>39934</c:v>
                </c:pt>
                <c:pt idx="4">
                  <c:v>39965</c:v>
                </c:pt>
              </c:numCache>
            </c:numRef>
          </c:cat>
          <c:val>
            <c:numRef>
              <c:f>Sheet2!$B$3:$F$3</c:f>
              <c:numCache>
                <c:formatCode>General</c:formatCode>
                <c:ptCount val="5"/>
                <c:pt idx="0">
                  <c:v>9</c:v>
                </c:pt>
                <c:pt idx="1">
                  <c:v>16</c:v>
                </c:pt>
                <c:pt idx="2">
                  <c:v>25</c:v>
                </c:pt>
                <c:pt idx="3">
                  <c:v>19</c:v>
                </c:pt>
                <c:pt idx="4">
                  <c:v>14</c:v>
                </c:pt>
              </c:numCache>
            </c:numRef>
          </c:val>
        </c:ser>
        <c:ser>
          <c:idx val="2"/>
          <c:order val="2"/>
          <c:tx>
            <c:strRef>
              <c:f>Sheet2!$A$4</c:f>
              <c:strCache>
                <c:ptCount val="1"/>
                <c:pt idx="0">
                  <c:v>Ford</c:v>
                </c:pt>
              </c:strCache>
            </c:strRef>
          </c:tx>
          <c:cat>
            <c:numRef>
              <c:f>Sheet2!$B$1:$F$1</c:f>
              <c:numCache>
                <c:formatCode>mmm\-yy</c:formatCode>
                <c:ptCount val="5"/>
                <c:pt idx="0">
                  <c:v>39845</c:v>
                </c:pt>
                <c:pt idx="1">
                  <c:v>39873</c:v>
                </c:pt>
                <c:pt idx="2">
                  <c:v>39904</c:v>
                </c:pt>
                <c:pt idx="3">
                  <c:v>39934</c:v>
                </c:pt>
                <c:pt idx="4">
                  <c:v>39965</c:v>
                </c:pt>
              </c:numCache>
            </c:numRef>
          </c:cat>
          <c:val>
            <c:numRef>
              <c:f>Sheet2!$B$4:$F$4</c:f>
              <c:numCache>
                <c:formatCode>General</c:formatCode>
                <c:ptCount val="5"/>
                <c:pt idx="0">
                  <c:v>8</c:v>
                </c:pt>
                <c:pt idx="1">
                  <c:v>8</c:v>
                </c:pt>
                <c:pt idx="2">
                  <c:v>11</c:v>
                </c:pt>
                <c:pt idx="3">
                  <c:v>15</c:v>
                </c:pt>
                <c:pt idx="4">
                  <c:v>14</c:v>
                </c:pt>
              </c:numCache>
            </c:numRef>
          </c:val>
        </c:ser>
        <c:ser>
          <c:idx val="3"/>
          <c:order val="3"/>
          <c:tx>
            <c:strRef>
              <c:f>Sheet2!$A$5</c:f>
              <c:strCache>
                <c:ptCount val="1"/>
                <c:pt idx="0">
                  <c:v>GM</c:v>
                </c:pt>
              </c:strCache>
            </c:strRef>
          </c:tx>
          <c:cat>
            <c:numRef>
              <c:f>Sheet2!$B$1:$F$1</c:f>
              <c:numCache>
                <c:formatCode>mmm\-yy</c:formatCode>
                <c:ptCount val="5"/>
                <c:pt idx="0">
                  <c:v>39845</c:v>
                </c:pt>
                <c:pt idx="1">
                  <c:v>39873</c:v>
                </c:pt>
                <c:pt idx="2">
                  <c:v>39904</c:v>
                </c:pt>
                <c:pt idx="3">
                  <c:v>39934</c:v>
                </c:pt>
                <c:pt idx="4">
                  <c:v>39965</c:v>
                </c:pt>
              </c:numCache>
            </c:numRef>
          </c:cat>
          <c:val>
            <c:numRef>
              <c:f>Sheet2!$B$5:$F$5</c:f>
              <c:numCache>
                <c:formatCode>General</c:formatCode>
                <c:ptCount val="5"/>
                <c:pt idx="0">
                  <c:v>7</c:v>
                </c:pt>
                <c:pt idx="1">
                  <c:v>8</c:v>
                </c:pt>
                <c:pt idx="2">
                  <c:v>7</c:v>
                </c:pt>
                <c:pt idx="3">
                  <c:v>7</c:v>
                </c:pt>
                <c:pt idx="4">
                  <c:v>6</c:v>
                </c:pt>
              </c:numCache>
            </c:numRef>
          </c:val>
        </c:ser>
        <c:ser>
          <c:idx val="4"/>
          <c:order val="4"/>
          <c:tx>
            <c:strRef>
              <c:f>Sheet2!$A$6</c:f>
              <c:strCache>
                <c:ptCount val="1"/>
                <c:pt idx="0">
                  <c:v>Nissan</c:v>
                </c:pt>
              </c:strCache>
            </c:strRef>
          </c:tx>
          <c:cat>
            <c:numRef>
              <c:f>Sheet2!$B$1:$F$1</c:f>
              <c:numCache>
                <c:formatCode>mmm\-yy</c:formatCode>
                <c:ptCount val="5"/>
                <c:pt idx="0">
                  <c:v>39845</c:v>
                </c:pt>
                <c:pt idx="1">
                  <c:v>39873</c:v>
                </c:pt>
                <c:pt idx="2">
                  <c:v>39904</c:v>
                </c:pt>
                <c:pt idx="3">
                  <c:v>39934</c:v>
                </c:pt>
                <c:pt idx="4">
                  <c:v>39965</c:v>
                </c:pt>
              </c:numCache>
            </c:numRef>
          </c:cat>
          <c:val>
            <c:numRef>
              <c:f>Sheet2!$B$6:$F$6</c:f>
              <c:numCache>
                <c:formatCode>General</c:formatCode>
                <c:ptCount val="5"/>
                <c:pt idx="0">
                  <c:v>3</c:v>
                </c:pt>
                <c:pt idx="1">
                  <c:v>4</c:v>
                </c:pt>
                <c:pt idx="2">
                  <c:v>1</c:v>
                </c:pt>
                <c:pt idx="3">
                  <c:v>1</c:v>
                </c:pt>
                <c:pt idx="4">
                  <c:v>3</c:v>
                </c:pt>
              </c:numCache>
            </c:numRef>
          </c:val>
        </c:ser>
        <c:axId val="57179136"/>
        <c:axId val="57201408"/>
      </c:areaChart>
      <c:dateAx>
        <c:axId val="57179136"/>
        <c:scaling>
          <c:orientation val="minMax"/>
        </c:scaling>
        <c:axPos val="b"/>
        <c:numFmt formatCode="mmm\-yy" sourceLinked="1"/>
        <c:majorTickMark val="none"/>
        <c:tickLblPos val="nextTo"/>
        <c:txPr>
          <a:bodyPr/>
          <a:lstStyle/>
          <a:p>
            <a:pPr>
              <a:defRPr sz="2000">
                <a:solidFill>
                  <a:schemeClr val="accent1">
                    <a:lumMod val="50000"/>
                  </a:schemeClr>
                </a:solidFill>
              </a:defRPr>
            </a:pPr>
            <a:endParaRPr lang="en-US"/>
          </a:p>
        </c:txPr>
        <c:crossAx val="57201408"/>
        <c:crosses val="autoZero"/>
        <c:auto val="1"/>
        <c:lblOffset val="100"/>
      </c:dateAx>
      <c:valAx>
        <c:axId val="57201408"/>
        <c:scaling>
          <c:orientation val="minMax"/>
        </c:scaling>
        <c:axPos val="l"/>
        <c:majorGridlines>
          <c:spPr>
            <a:ln>
              <a:solidFill>
                <a:srgbClr val="4F81BD">
                  <a:lumMod val="20000"/>
                  <a:lumOff val="80000"/>
                </a:srgbClr>
              </a:solidFill>
            </a:ln>
          </c:spPr>
        </c:majorGridlines>
        <c:minorGridlines>
          <c:spPr>
            <a:ln>
              <a:solidFill>
                <a:schemeClr val="accent1">
                  <a:lumMod val="20000"/>
                  <a:lumOff val="80000"/>
                </a:schemeClr>
              </a:solidFill>
            </a:ln>
          </c:spPr>
        </c:minorGridlines>
        <c:title>
          <c:tx>
            <c:rich>
              <a:bodyPr/>
              <a:lstStyle/>
              <a:p>
                <a:pPr>
                  <a:defRPr sz="2400">
                    <a:solidFill>
                      <a:schemeClr val="accent1">
                        <a:lumMod val="50000"/>
                      </a:schemeClr>
                    </a:solidFill>
                  </a:defRPr>
                </a:pPr>
                <a:r>
                  <a:rPr lang="en-GB" sz="2400">
                    <a:solidFill>
                      <a:schemeClr val="accent1">
                        <a:lumMod val="50000"/>
                      </a:schemeClr>
                    </a:solidFill>
                  </a:rPr>
                  <a:t>%</a:t>
                </a:r>
              </a:p>
            </c:rich>
          </c:tx>
          <c:layout/>
        </c:title>
        <c:numFmt formatCode="General" sourceLinked="1"/>
        <c:majorTickMark val="none"/>
        <c:tickLblPos val="nextTo"/>
        <c:spPr>
          <a:ln>
            <a:solidFill>
              <a:schemeClr val="accent1">
                <a:lumMod val="50000"/>
              </a:schemeClr>
            </a:solidFill>
          </a:ln>
        </c:spPr>
        <c:txPr>
          <a:bodyPr/>
          <a:lstStyle/>
          <a:p>
            <a:pPr>
              <a:defRPr sz="2000">
                <a:solidFill>
                  <a:schemeClr val="accent1">
                    <a:lumMod val="50000"/>
                  </a:schemeClr>
                </a:solidFill>
              </a:defRPr>
            </a:pPr>
            <a:endParaRPr lang="en-US"/>
          </a:p>
        </c:txPr>
        <c:crossAx val="57179136"/>
        <c:crosses val="autoZero"/>
        <c:crossBetween val="midCat"/>
      </c:valAx>
      <c:spPr>
        <a:noFill/>
      </c:spPr>
    </c:plotArea>
    <c:legend>
      <c:legendPos val="r"/>
      <c:layout/>
      <c:txPr>
        <a:bodyPr/>
        <a:lstStyle/>
        <a:p>
          <a:pPr>
            <a:defRPr sz="2000">
              <a:solidFill>
                <a:schemeClr val="accent1">
                  <a:lumMod val="50000"/>
                </a:schemeClr>
              </a:solidFill>
            </a:defRPr>
          </a:pPr>
          <a:endParaRPr lang="en-US"/>
        </a:p>
      </c:txPr>
    </c:legend>
    <c:plotVisOnly val="1"/>
  </c:chart>
  <c:spPr>
    <a:noFill/>
  </c:spPr>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GB"/>
  <c:style val="48"/>
  <c:chart>
    <c:title>
      <c:tx>
        <c:rich>
          <a:bodyPr/>
          <a:lstStyle/>
          <a:p>
            <a:pPr>
              <a:defRPr sz="3200">
                <a:solidFill>
                  <a:schemeClr val="accent1">
                    <a:lumMod val="50000"/>
                  </a:schemeClr>
                </a:solidFill>
              </a:defRPr>
            </a:pPr>
            <a:r>
              <a:rPr lang="en-GB" sz="3200">
                <a:solidFill>
                  <a:schemeClr val="accent1">
                    <a:lumMod val="50000"/>
                  </a:schemeClr>
                </a:solidFill>
              </a:rPr>
              <a:t>Figure 2: Annual US Hybrid Registrations</a:t>
            </a:r>
          </a:p>
        </c:rich>
      </c:tx>
      <c:layout>
        <c:manualLayout>
          <c:xMode val="edge"/>
          <c:yMode val="edge"/>
          <c:x val="0.38940780922445878"/>
          <c:y val="1.198493484253337E-2"/>
        </c:manualLayout>
      </c:layout>
    </c:title>
    <c:view3D>
      <c:perspective val="30"/>
    </c:view3D>
    <c:floor>
      <c:spPr>
        <a:solidFill>
          <a:schemeClr val="accent1">
            <a:lumMod val="40000"/>
            <a:lumOff val="60000"/>
          </a:schemeClr>
        </a:solidFill>
      </c:spPr>
    </c:floor>
    <c:sideWall>
      <c:spPr>
        <a:solidFill>
          <a:schemeClr val="accent1">
            <a:lumMod val="40000"/>
            <a:lumOff val="60000"/>
          </a:schemeClr>
        </a:solidFill>
      </c:spPr>
    </c:sideWall>
    <c:backWall>
      <c:spPr>
        <a:solidFill>
          <a:schemeClr val="accent1">
            <a:lumMod val="40000"/>
            <a:lumOff val="60000"/>
          </a:schemeClr>
        </a:solidFill>
      </c:spPr>
    </c:backWall>
    <c:plotArea>
      <c:layout>
        <c:manualLayout>
          <c:layoutTarget val="inner"/>
          <c:xMode val="edge"/>
          <c:yMode val="edge"/>
          <c:x val="8.5504160686970226E-2"/>
          <c:y val="0.10316999953758912"/>
          <c:w val="0.91070867087755458"/>
          <c:h val="0.49439570605893507"/>
        </c:manualLayout>
      </c:layout>
      <c:bar3DChart>
        <c:barDir val="col"/>
        <c:grouping val="standard"/>
        <c:ser>
          <c:idx val="0"/>
          <c:order val="0"/>
          <c:tx>
            <c:strRef>
              <c:f>Sheet3!$A$2</c:f>
              <c:strCache>
                <c:ptCount val="1"/>
                <c:pt idx="0">
                  <c:v>2000</c:v>
                </c:pt>
              </c:strCache>
            </c:strRef>
          </c:tx>
          <c:cat>
            <c:strRef>
              <c:f>Sheet3!$B$1:$R$1</c:f>
              <c:strCache>
                <c:ptCount val="17"/>
                <c:pt idx="0">
                  <c:v>Tyota Prius</c:v>
                </c:pt>
                <c:pt idx="1">
                  <c:v>Toyota Camry</c:v>
                </c:pt>
                <c:pt idx="2">
                  <c:v>Toyota Kluger/Highlander</c:v>
                </c:pt>
                <c:pt idx="3">
                  <c:v>Lexus RX400h</c:v>
                </c:pt>
                <c:pt idx="4">
                  <c:v>Lexus RX450h</c:v>
                </c:pt>
                <c:pt idx="5">
                  <c:v>Lexus LS600h</c:v>
                </c:pt>
                <c:pt idx="6">
                  <c:v>Honda Accord</c:v>
                </c:pt>
                <c:pt idx="7">
                  <c:v>Honda Civic</c:v>
                </c:pt>
                <c:pt idx="8">
                  <c:v>Honda Insight</c:v>
                </c:pt>
                <c:pt idx="9">
                  <c:v>Nissan Altima</c:v>
                </c:pt>
                <c:pt idx="10">
                  <c:v>Saturn Aura</c:v>
                </c:pt>
                <c:pt idx="11">
                  <c:v>Saturn Vue</c:v>
                </c:pt>
                <c:pt idx="12">
                  <c:v>Cadillac Escalade</c:v>
                </c:pt>
                <c:pt idx="13">
                  <c:v>Ford Escape</c:v>
                </c:pt>
                <c:pt idx="14">
                  <c:v>Chevy Malibu</c:v>
                </c:pt>
                <c:pt idx="15">
                  <c:v>Chevy Tahoe / GMC Yukon</c:v>
                </c:pt>
                <c:pt idx="16">
                  <c:v>Mercury Mariner</c:v>
                </c:pt>
              </c:strCache>
            </c:strRef>
          </c:cat>
          <c:val>
            <c:numRef>
              <c:f>Sheet3!$B$2:$R$2</c:f>
              <c:numCache>
                <c:formatCode>#,##0</c:formatCode>
                <c:ptCount val="17"/>
                <c:pt idx="0">
                  <c:v>5562</c:v>
                </c:pt>
              </c:numCache>
            </c:numRef>
          </c:val>
        </c:ser>
        <c:ser>
          <c:idx val="1"/>
          <c:order val="1"/>
          <c:tx>
            <c:strRef>
              <c:f>Sheet3!$A$3</c:f>
              <c:strCache>
                <c:ptCount val="1"/>
                <c:pt idx="0">
                  <c:v>2001</c:v>
                </c:pt>
              </c:strCache>
            </c:strRef>
          </c:tx>
          <c:cat>
            <c:strRef>
              <c:f>Sheet3!$B$1:$R$1</c:f>
              <c:strCache>
                <c:ptCount val="17"/>
                <c:pt idx="0">
                  <c:v>Tyota Prius</c:v>
                </c:pt>
                <c:pt idx="1">
                  <c:v>Toyota Camry</c:v>
                </c:pt>
                <c:pt idx="2">
                  <c:v>Toyota Kluger/Highlander</c:v>
                </c:pt>
                <c:pt idx="3">
                  <c:v>Lexus RX400h</c:v>
                </c:pt>
                <c:pt idx="4">
                  <c:v>Lexus RX450h</c:v>
                </c:pt>
                <c:pt idx="5">
                  <c:v>Lexus LS600h</c:v>
                </c:pt>
                <c:pt idx="6">
                  <c:v>Honda Accord</c:v>
                </c:pt>
                <c:pt idx="7">
                  <c:v>Honda Civic</c:v>
                </c:pt>
                <c:pt idx="8">
                  <c:v>Honda Insight</c:v>
                </c:pt>
                <c:pt idx="9">
                  <c:v>Nissan Altima</c:v>
                </c:pt>
                <c:pt idx="10">
                  <c:v>Saturn Aura</c:v>
                </c:pt>
                <c:pt idx="11">
                  <c:v>Saturn Vue</c:v>
                </c:pt>
                <c:pt idx="12">
                  <c:v>Cadillac Escalade</c:v>
                </c:pt>
                <c:pt idx="13">
                  <c:v>Ford Escape</c:v>
                </c:pt>
                <c:pt idx="14">
                  <c:v>Chevy Malibu</c:v>
                </c:pt>
                <c:pt idx="15">
                  <c:v>Chevy Tahoe / GMC Yukon</c:v>
                </c:pt>
                <c:pt idx="16">
                  <c:v>Mercury Mariner</c:v>
                </c:pt>
              </c:strCache>
            </c:strRef>
          </c:cat>
          <c:val>
            <c:numRef>
              <c:f>Sheet3!$B$3:$R$3</c:f>
              <c:numCache>
                <c:formatCode>#,##0</c:formatCode>
                <c:ptCount val="17"/>
                <c:pt idx="0">
                  <c:v>15556</c:v>
                </c:pt>
                <c:pt idx="4">
                  <c:v>24461</c:v>
                </c:pt>
              </c:numCache>
            </c:numRef>
          </c:val>
        </c:ser>
        <c:ser>
          <c:idx val="2"/>
          <c:order val="2"/>
          <c:tx>
            <c:strRef>
              <c:f>Sheet3!$A$4</c:f>
              <c:strCache>
                <c:ptCount val="1"/>
                <c:pt idx="0">
                  <c:v>2002</c:v>
                </c:pt>
              </c:strCache>
            </c:strRef>
          </c:tx>
          <c:cat>
            <c:strRef>
              <c:f>Sheet3!$B$1:$R$1</c:f>
              <c:strCache>
                <c:ptCount val="17"/>
                <c:pt idx="0">
                  <c:v>Tyota Prius</c:v>
                </c:pt>
                <c:pt idx="1">
                  <c:v>Toyota Camry</c:v>
                </c:pt>
                <c:pt idx="2">
                  <c:v>Toyota Kluger/Highlander</c:v>
                </c:pt>
                <c:pt idx="3">
                  <c:v>Lexus RX400h</c:v>
                </c:pt>
                <c:pt idx="4">
                  <c:v>Lexus RX450h</c:v>
                </c:pt>
                <c:pt idx="5">
                  <c:v>Lexus LS600h</c:v>
                </c:pt>
                <c:pt idx="6">
                  <c:v>Honda Accord</c:v>
                </c:pt>
                <c:pt idx="7">
                  <c:v>Honda Civic</c:v>
                </c:pt>
                <c:pt idx="8">
                  <c:v>Honda Insight</c:v>
                </c:pt>
                <c:pt idx="9">
                  <c:v>Nissan Altima</c:v>
                </c:pt>
                <c:pt idx="10">
                  <c:v>Saturn Aura</c:v>
                </c:pt>
                <c:pt idx="11">
                  <c:v>Saturn Vue</c:v>
                </c:pt>
                <c:pt idx="12">
                  <c:v>Cadillac Escalade</c:v>
                </c:pt>
                <c:pt idx="13">
                  <c:v>Ford Escape</c:v>
                </c:pt>
                <c:pt idx="14">
                  <c:v>Chevy Malibu</c:v>
                </c:pt>
                <c:pt idx="15">
                  <c:v>Chevy Tahoe / GMC Yukon</c:v>
                </c:pt>
                <c:pt idx="16">
                  <c:v>Mercury Mariner</c:v>
                </c:pt>
              </c:strCache>
            </c:strRef>
          </c:cat>
          <c:val>
            <c:numRef>
              <c:f>Sheet3!$B$4:$R$4</c:f>
              <c:numCache>
                <c:formatCode>#,##0</c:formatCode>
                <c:ptCount val="17"/>
                <c:pt idx="0">
                  <c:v>20119</c:v>
                </c:pt>
                <c:pt idx="4">
                  <c:v>17246</c:v>
                </c:pt>
              </c:numCache>
            </c:numRef>
          </c:val>
        </c:ser>
        <c:ser>
          <c:idx val="3"/>
          <c:order val="3"/>
          <c:tx>
            <c:strRef>
              <c:f>Sheet3!$A$5</c:f>
              <c:strCache>
                <c:ptCount val="1"/>
                <c:pt idx="0">
                  <c:v>2003</c:v>
                </c:pt>
              </c:strCache>
            </c:strRef>
          </c:tx>
          <c:cat>
            <c:strRef>
              <c:f>Sheet3!$B$1:$R$1</c:f>
              <c:strCache>
                <c:ptCount val="17"/>
                <c:pt idx="0">
                  <c:v>Tyota Prius</c:v>
                </c:pt>
                <c:pt idx="1">
                  <c:v>Toyota Camry</c:v>
                </c:pt>
                <c:pt idx="2">
                  <c:v>Toyota Kluger/Highlander</c:v>
                </c:pt>
                <c:pt idx="3">
                  <c:v>Lexus RX400h</c:v>
                </c:pt>
                <c:pt idx="4">
                  <c:v>Lexus RX450h</c:v>
                </c:pt>
                <c:pt idx="5">
                  <c:v>Lexus LS600h</c:v>
                </c:pt>
                <c:pt idx="6">
                  <c:v>Honda Accord</c:v>
                </c:pt>
                <c:pt idx="7">
                  <c:v>Honda Civic</c:v>
                </c:pt>
                <c:pt idx="8">
                  <c:v>Honda Insight</c:v>
                </c:pt>
                <c:pt idx="9">
                  <c:v>Nissan Altima</c:v>
                </c:pt>
                <c:pt idx="10">
                  <c:v>Saturn Aura</c:v>
                </c:pt>
                <c:pt idx="11">
                  <c:v>Saturn Vue</c:v>
                </c:pt>
                <c:pt idx="12">
                  <c:v>Cadillac Escalade</c:v>
                </c:pt>
                <c:pt idx="13">
                  <c:v>Ford Escape</c:v>
                </c:pt>
                <c:pt idx="14">
                  <c:v>Chevy Malibu</c:v>
                </c:pt>
                <c:pt idx="15">
                  <c:v>Chevy Tahoe / GMC Yukon</c:v>
                </c:pt>
                <c:pt idx="16">
                  <c:v>Mercury Mariner</c:v>
                </c:pt>
              </c:strCache>
            </c:strRef>
          </c:cat>
          <c:val>
            <c:numRef>
              <c:f>Sheet3!$B$5:$R$5</c:f>
              <c:numCache>
                <c:formatCode>#,##0</c:formatCode>
                <c:ptCount val="17"/>
                <c:pt idx="0">
                  <c:v>24627</c:v>
                </c:pt>
                <c:pt idx="4">
                  <c:v>13306</c:v>
                </c:pt>
              </c:numCache>
            </c:numRef>
          </c:val>
        </c:ser>
        <c:ser>
          <c:idx val="4"/>
          <c:order val="4"/>
          <c:tx>
            <c:strRef>
              <c:f>Sheet3!$A$6</c:f>
              <c:strCache>
                <c:ptCount val="1"/>
                <c:pt idx="0">
                  <c:v>2004</c:v>
                </c:pt>
              </c:strCache>
            </c:strRef>
          </c:tx>
          <c:cat>
            <c:strRef>
              <c:f>Sheet3!$B$1:$R$1</c:f>
              <c:strCache>
                <c:ptCount val="17"/>
                <c:pt idx="0">
                  <c:v>Tyota Prius</c:v>
                </c:pt>
                <c:pt idx="1">
                  <c:v>Toyota Camry</c:v>
                </c:pt>
                <c:pt idx="2">
                  <c:v>Toyota Kluger/Highlander</c:v>
                </c:pt>
                <c:pt idx="3">
                  <c:v>Lexus RX400h</c:v>
                </c:pt>
                <c:pt idx="4">
                  <c:v>Lexus RX450h</c:v>
                </c:pt>
                <c:pt idx="5">
                  <c:v>Lexus LS600h</c:v>
                </c:pt>
                <c:pt idx="6">
                  <c:v>Honda Accord</c:v>
                </c:pt>
                <c:pt idx="7">
                  <c:v>Honda Civic</c:v>
                </c:pt>
                <c:pt idx="8">
                  <c:v>Honda Insight</c:v>
                </c:pt>
                <c:pt idx="9">
                  <c:v>Nissan Altima</c:v>
                </c:pt>
                <c:pt idx="10">
                  <c:v>Saturn Aura</c:v>
                </c:pt>
                <c:pt idx="11">
                  <c:v>Saturn Vue</c:v>
                </c:pt>
                <c:pt idx="12">
                  <c:v>Cadillac Escalade</c:v>
                </c:pt>
                <c:pt idx="13">
                  <c:v>Ford Escape</c:v>
                </c:pt>
                <c:pt idx="14">
                  <c:v>Chevy Malibu</c:v>
                </c:pt>
                <c:pt idx="15">
                  <c:v>Chevy Tahoe / GMC Yukon</c:v>
                </c:pt>
                <c:pt idx="16">
                  <c:v>Mercury Mariner</c:v>
                </c:pt>
              </c:strCache>
            </c:strRef>
          </c:cat>
          <c:val>
            <c:numRef>
              <c:f>Sheet3!$B$6:$R$6</c:f>
              <c:numCache>
                <c:formatCode>#,##0</c:formatCode>
                <c:ptCount val="17"/>
                <c:pt idx="0">
                  <c:v>53761</c:v>
                </c:pt>
                <c:pt idx="4">
                  <c:v>8262</c:v>
                </c:pt>
                <c:pt idx="6" formatCode="General">
                  <c:v>653</c:v>
                </c:pt>
                <c:pt idx="7">
                  <c:v>25586</c:v>
                </c:pt>
                <c:pt idx="8" formatCode="General">
                  <c:v>587</c:v>
                </c:pt>
                <c:pt idx="13">
                  <c:v>2566</c:v>
                </c:pt>
              </c:numCache>
            </c:numRef>
          </c:val>
        </c:ser>
        <c:ser>
          <c:idx val="5"/>
          <c:order val="5"/>
          <c:tx>
            <c:strRef>
              <c:f>Sheet3!$A$7</c:f>
              <c:strCache>
                <c:ptCount val="1"/>
                <c:pt idx="0">
                  <c:v>2005</c:v>
                </c:pt>
              </c:strCache>
            </c:strRef>
          </c:tx>
          <c:cat>
            <c:strRef>
              <c:f>Sheet3!$B$1:$R$1</c:f>
              <c:strCache>
                <c:ptCount val="17"/>
                <c:pt idx="0">
                  <c:v>Tyota Prius</c:v>
                </c:pt>
                <c:pt idx="1">
                  <c:v>Toyota Camry</c:v>
                </c:pt>
                <c:pt idx="2">
                  <c:v>Toyota Kluger/Highlander</c:v>
                </c:pt>
                <c:pt idx="3">
                  <c:v>Lexus RX400h</c:v>
                </c:pt>
                <c:pt idx="4">
                  <c:v>Lexus RX450h</c:v>
                </c:pt>
                <c:pt idx="5">
                  <c:v>Lexus LS600h</c:v>
                </c:pt>
                <c:pt idx="6">
                  <c:v>Honda Accord</c:v>
                </c:pt>
                <c:pt idx="7">
                  <c:v>Honda Civic</c:v>
                </c:pt>
                <c:pt idx="8">
                  <c:v>Honda Insight</c:v>
                </c:pt>
                <c:pt idx="9">
                  <c:v>Nissan Altima</c:v>
                </c:pt>
                <c:pt idx="10">
                  <c:v>Saturn Aura</c:v>
                </c:pt>
                <c:pt idx="11">
                  <c:v>Saturn Vue</c:v>
                </c:pt>
                <c:pt idx="12">
                  <c:v>Cadillac Escalade</c:v>
                </c:pt>
                <c:pt idx="13">
                  <c:v>Ford Escape</c:v>
                </c:pt>
                <c:pt idx="14">
                  <c:v>Chevy Malibu</c:v>
                </c:pt>
                <c:pt idx="15">
                  <c:v>Chevy Tahoe / GMC Yukon</c:v>
                </c:pt>
                <c:pt idx="16">
                  <c:v>Mercury Mariner</c:v>
                </c:pt>
              </c:strCache>
            </c:strRef>
          </c:cat>
          <c:val>
            <c:numRef>
              <c:f>Sheet3!$B$7:$R$7</c:f>
              <c:numCache>
                <c:formatCode>#,##0</c:formatCode>
                <c:ptCount val="17"/>
                <c:pt idx="0">
                  <c:v>107897</c:v>
                </c:pt>
                <c:pt idx="2">
                  <c:v>17989</c:v>
                </c:pt>
                <c:pt idx="3">
                  <c:v>20674</c:v>
                </c:pt>
                <c:pt idx="4">
                  <c:v>33457</c:v>
                </c:pt>
                <c:pt idx="6">
                  <c:v>16826</c:v>
                </c:pt>
                <c:pt idx="7">
                  <c:v>25864</c:v>
                </c:pt>
                <c:pt idx="8" formatCode="General">
                  <c:v>666</c:v>
                </c:pt>
                <c:pt idx="13">
                  <c:v>18797</c:v>
                </c:pt>
                <c:pt idx="16">
                  <c:v>998</c:v>
                </c:pt>
              </c:numCache>
            </c:numRef>
          </c:val>
        </c:ser>
        <c:ser>
          <c:idx val="6"/>
          <c:order val="6"/>
          <c:tx>
            <c:strRef>
              <c:f>Sheet3!$A$8</c:f>
              <c:strCache>
                <c:ptCount val="1"/>
                <c:pt idx="0">
                  <c:v>2006</c:v>
                </c:pt>
              </c:strCache>
            </c:strRef>
          </c:tx>
          <c:cat>
            <c:strRef>
              <c:f>Sheet3!$B$1:$R$1</c:f>
              <c:strCache>
                <c:ptCount val="17"/>
                <c:pt idx="0">
                  <c:v>Tyota Prius</c:v>
                </c:pt>
                <c:pt idx="1">
                  <c:v>Toyota Camry</c:v>
                </c:pt>
                <c:pt idx="2">
                  <c:v>Toyota Kluger/Highlander</c:v>
                </c:pt>
                <c:pt idx="3">
                  <c:v>Lexus RX400h</c:v>
                </c:pt>
                <c:pt idx="4">
                  <c:v>Lexus RX450h</c:v>
                </c:pt>
                <c:pt idx="5">
                  <c:v>Lexus LS600h</c:v>
                </c:pt>
                <c:pt idx="6">
                  <c:v>Honda Accord</c:v>
                </c:pt>
                <c:pt idx="7">
                  <c:v>Honda Civic</c:v>
                </c:pt>
                <c:pt idx="8">
                  <c:v>Honda Insight</c:v>
                </c:pt>
                <c:pt idx="9">
                  <c:v>Nissan Altima</c:v>
                </c:pt>
                <c:pt idx="10">
                  <c:v>Saturn Aura</c:v>
                </c:pt>
                <c:pt idx="11">
                  <c:v>Saturn Vue</c:v>
                </c:pt>
                <c:pt idx="12">
                  <c:v>Cadillac Escalade</c:v>
                </c:pt>
                <c:pt idx="13">
                  <c:v>Ford Escape</c:v>
                </c:pt>
                <c:pt idx="14">
                  <c:v>Chevy Malibu</c:v>
                </c:pt>
                <c:pt idx="15">
                  <c:v>Chevy Tahoe / GMC Yukon</c:v>
                </c:pt>
                <c:pt idx="16">
                  <c:v>Mercury Mariner</c:v>
                </c:pt>
              </c:strCache>
            </c:strRef>
          </c:cat>
          <c:val>
            <c:numRef>
              <c:f>Sheet3!$B$8:$R$8</c:f>
              <c:numCache>
                <c:formatCode>#,##0</c:formatCode>
                <c:ptCount val="17"/>
                <c:pt idx="0">
                  <c:v>106971</c:v>
                </c:pt>
                <c:pt idx="1">
                  <c:v>31341</c:v>
                </c:pt>
                <c:pt idx="2">
                  <c:v>31485</c:v>
                </c:pt>
                <c:pt idx="3">
                  <c:v>20161</c:v>
                </c:pt>
                <c:pt idx="4">
                  <c:v>27390</c:v>
                </c:pt>
                <c:pt idx="6">
                  <c:v>5598</c:v>
                </c:pt>
                <c:pt idx="7">
                  <c:v>31253</c:v>
                </c:pt>
                <c:pt idx="8" formatCode="General">
                  <c:v>722</c:v>
                </c:pt>
                <c:pt idx="13">
                  <c:v>19228</c:v>
                </c:pt>
                <c:pt idx="16">
                  <c:v>3375</c:v>
                </c:pt>
              </c:numCache>
            </c:numRef>
          </c:val>
        </c:ser>
        <c:ser>
          <c:idx val="7"/>
          <c:order val="7"/>
          <c:tx>
            <c:strRef>
              <c:f>Sheet3!$A$9</c:f>
              <c:strCache>
                <c:ptCount val="1"/>
                <c:pt idx="0">
                  <c:v>2007</c:v>
                </c:pt>
              </c:strCache>
            </c:strRef>
          </c:tx>
          <c:cat>
            <c:strRef>
              <c:f>Sheet3!$B$1:$R$1</c:f>
              <c:strCache>
                <c:ptCount val="17"/>
                <c:pt idx="0">
                  <c:v>Tyota Prius</c:v>
                </c:pt>
                <c:pt idx="1">
                  <c:v>Toyota Camry</c:v>
                </c:pt>
                <c:pt idx="2">
                  <c:v>Toyota Kluger/Highlander</c:v>
                </c:pt>
                <c:pt idx="3">
                  <c:v>Lexus RX400h</c:v>
                </c:pt>
                <c:pt idx="4">
                  <c:v>Lexus RX450h</c:v>
                </c:pt>
                <c:pt idx="5">
                  <c:v>Lexus LS600h</c:v>
                </c:pt>
                <c:pt idx="6">
                  <c:v>Honda Accord</c:v>
                </c:pt>
                <c:pt idx="7">
                  <c:v>Honda Civic</c:v>
                </c:pt>
                <c:pt idx="8">
                  <c:v>Honda Insight</c:v>
                </c:pt>
                <c:pt idx="9">
                  <c:v>Nissan Altima</c:v>
                </c:pt>
                <c:pt idx="10">
                  <c:v>Saturn Aura</c:v>
                </c:pt>
                <c:pt idx="11">
                  <c:v>Saturn Vue</c:v>
                </c:pt>
                <c:pt idx="12">
                  <c:v>Cadillac Escalade</c:v>
                </c:pt>
                <c:pt idx="13">
                  <c:v>Ford Escape</c:v>
                </c:pt>
                <c:pt idx="14">
                  <c:v>Chevy Malibu</c:v>
                </c:pt>
                <c:pt idx="15">
                  <c:v>Chevy Tahoe / GMC Yukon</c:v>
                </c:pt>
                <c:pt idx="16">
                  <c:v>Mercury Mariner</c:v>
                </c:pt>
              </c:strCache>
            </c:strRef>
          </c:cat>
          <c:val>
            <c:numRef>
              <c:f>Sheet3!$B$9:$R$9</c:f>
              <c:numCache>
                <c:formatCode>#,##0</c:formatCode>
                <c:ptCount val="17"/>
                <c:pt idx="0">
                  <c:v>181221</c:v>
                </c:pt>
                <c:pt idx="1">
                  <c:v>54477</c:v>
                </c:pt>
                <c:pt idx="2">
                  <c:v>18094</c:v>
                </c:pt>
                <c:pt idx="3">
                  <c:v>17291</c:v>
                </c:pt>
                <c:pt idx="4">
                  <c:v>23381</c:v>
                </c:pt>
                <c:pt idx="5">
                  <c:v>541</c:v>
                </c:pt>
                <c:pt idx="6">
                  <c:v>3405</c:v>
                </c:pt>
                <c:pt idx="7">
                  <c:v>32575</c:v>
                </c:pt>
                <c:pt idx="8">
                  <c:v>3</c:v>
                </c:pt>
                <c:pt idx="9">
                  <c:v>7209</c:v>
                </c:pt>
                <c:pt idx="11">
                  <c:v>3969</c:v>
                </c:pt>
                <c:pt idx="13">
                  <c:v>21386</c:v>
                </c:pt>
                <c:pt idx="16">
                  <c:v>3722</c:v>
                </c:pt>
              </c:numCache>
            </c:numRef>
          </c:val>
        </c:ser>
        <c:ser>
          <c:idx val="8"/>
          <c:order val="8"/>
          <c:tx>
            <c:strRef>
              <c:f>Sheet3!$A$10</c:f>
              <c:strCache>
                <c:ptCount val="1"/>
                <c:pt idx="0">
                  <c:v>2008</c:v>
                </c:pt>
              </c:strCache>
            </c:strRef>
          </c:tx>
          <c:cat>
            <c:strRef>
              <c:f>Sheet3!$B$1:$R$1</c:f>
              <c:strCache>
                <c:ptCount val="17"/>
                <c:pt idx="0">
                  <c:v>Tyota Prius</c:v>
                </c:pt>
                <c:pt idx="1">
                  <c:v>Toyota Camry</c:v>
                </c:pt>
                <c:pt idx="2">
                  <c:v>Toyota Kluger/Highlander</c:v>
                </c:pt>
                <c:pt idx="3">
                  <c:v>Lexus RX400h</c:v>
                </c:pt>
                <c:pt idx="4">
                  <c:v>Lexus RX450h</c:v>
                </c:pt>
                <c:pt idx="5">
                  <c:v>Lexus LS600h</c:v>
                </c:pt>
                <c:pt idx="6">
                  <c:v>Honda Accord</c:v>
                </c:pt>
                <c:pt idx="7">
                  <c:v>Honda Civic</c:v>
                </c:pt>
                <c:pt idx="8">
                  <c:v>Honda Insight</c:v>
                </c:pt>
                <c:pt idx="9">
                  <c:v>Nissan Altima</c:v>
                </c:pt>
                <c:pt idx="10">
                  <c:v>Saturn Aura</c:v>
                </c:pt>
                <c:pt idx="11">
                  <c:v>Saturn Vue</c:v>
                </c:pt>
                <c:pt idx="12">
                  <c:v>Cadillac Escalade</c:v>
                </c:pt>
                <c:pt idx="13">
                  <c:v>Ford Escape</c:v>
                </c:pt>
                <c:pt idx="14">
                  <c:v>Chevy Malibu</c:v>
                </c:pt>
                <c:pt idx="15">
                  <c:v>Chevy Tahoe / GMC Yukon</c:v>
                </c:pt>
                <c:pt idx="16">
                  <c:v>Mercury Mariner</c:v>
                </c:pt>
              </c:strCache>
            </c:strRef>
          </c:cat>
          <c:val>
            <c:numRef>
              <c:f>Sheet3!$B$10:$R$10</c:f>
              <c:numCache>
                <c:formatCode>#,##0</c:formatCode>
                <c:ptCount val="17"/>
                <c:pt idx="0">
                  <c:v>158884</c:v>
                </c:pt>
                <c:pt idx="1">
                  <c:v>46272</c:v>
                </c:pt>
                <c:pt idx="2">
                  <c:v>19391</c:v>
                </c:pt>
                <c:pt idx="3">
                  <c:v>15200</c:v>
                </c:pt>
                <c:pt idx="4">
                  <c:v>15759</c:v>
                </c:pt>
                <c:pt idx="5">
                  <c:v>330</c:v>
                </c:pt>
                <c:pt idx="6">
                  <c:v>198</c:v>
                </c:pt>
                <c:pt idx="7">
                  <c:v>31297</c:v>
                </c:pt>
                <c:pt idx="9">
                  <c:v>8827</c:v>
                </c:pt>
                <c:pt idx="10">
                  <c:v>141</c:v>
                </c:pt>
                <c:pt idx="11">
                  <c:v>1748</c:v>
                </c:pt>
                <c:pt idx="12">
                  <c:v>0</c:v>
                </c:pt>
                <c:pt idx="13">
                  <c:v>19522</c:v>
                </c:pt>
                <c:pt idx="14">
                  <c:v>1811</c:v>
                </c:pt>
                <c:pt idx="15">
                  <c:v>3683</c:v>
                </c:pt>
              </c:numCache>
            </c:numRef>
          </c:val>
        </c:ser>
        <c:shape val="cylinder"/>
        <c:axId val="96097408"/>
        <c:axId val="96099712"/>
        <c:axId val="96904960"/>
      </c:bar3DChart>
      <c:catAx>
        <c:axId val="96097408"/>
        <c:scaling>
          <c:orientation val="minMax"/>
        </c:scaling>
        <c:axPos val="b"/>
        <c:majorTickMark val="none"/>
        <c:tickLblPos val="nextTo"/>
        <c:txPr>
          <a:bodyPr/>
          <a:lstStyle/>
          <a:p>
            <a:pPr>
              <a:defRPr sz="1800">
                <a:solidFill>
                  <a:schemeClr val="accent1">
                    <a:lumMod val="50000"/>
                  </a:schemeClr>
                </a:solidFill>
              </a:defRPr>
            </a:pPr>
            <a:endParaRPr lang="en-US"/>
          </a:p>
        </c:txPr>
        <c:crossAx val="96099712"/>
        <c:crosses val="autoZero"/>
        <c:auto val="1"/>
        <c:lblAlgn val="ctr"/>
        <c:lblOffset val="100"/>
      </c:catAx>
      <c:valAx>
        <c:axId val="96099712"/>
        <c:scaling>
          <c:orientation val="minMax"/>
        </c:scaling>
        <c:axPos val="l"/>
        <c:majorGridlines>
          <c:spPr>
            <a:ln>
              <a:solidFill>
                <a:schemeClr val="accent1">
                  <a:lumMod val="20000"/>
                  <a:lumOff val="80000"/>
                </a:schemeClr>
              </a:solidFill>
            </a:ln>
          </c:spPr>
        </c:majorGridlines>
        <c:title>
          <c:tx>
            <c:rich>
              <a:bodyPr/>
              <a:lstStyle/>
              <a:p>
                <a:pPr>
                  <a:defRPr sz="2000">
                    <a:solidFill>
                      <a:schemeClr val="accent1">
                        <a:lumMod val="50000"/>
                      </a:schemeClr>
                    </a:solidFill>
                  </a:defRPr>
                </a:pPr>
                <a:r>
                  <a:rPr lang="en-US" sz="2000">
                    <a:solidFill>
                      <a:schemeClr val="accent1">
                        <a:lumMod val="50000"/>
                      </a:schemeClr>
                    </a:solidFill>
                  </a:rPr>
                  <a:t>Units Sold</a:t>
                </a:r>
              </a:p>
            </c:rich>
          </c:tx>
          <c:layout>
            <c:manualLayout>
              <c:xMode val="edge"/>
              <c:yMode val="edge"/>
              <c:x val="0.25734533694818618"/>
              <c:y val="0.28568939012409911"/>
            </c:manualLayout>
          </c:layout>
        </c:title>
        <c:numFmt formatCode="#,##0" sourceLinked="1"/>
        <c:tickLblPos val="nextTo"/>
        <c:spPr>
          <a:ln>
            <a:solidFill>
              <a:schemeClr val="accent1">
                <a:lumMod val="50000"/>
              </a:schemeClr>
            </a:solidFill>
          </a:ln>
        </c:spPr>
        <c:txPr>
          <a:bodyPr/>
          <a:lstStyle/>
          <a:p>
            <a:pPr>
              <a:defRPr sz="2000">
                <a:solidFill>
                  <a:schemeClr val="accent1">
                    <a:lumMod val="50000"/>
                  </a:schemeClr>
                </a:solidFill>
              </a:defRPr>
            </a:pPr>
            <a:endParaRPr lang="en-US"/>
          </a:p>
        </c:txPr>
        <c:crossAx val="96097408"/>
        <c:crosses val="autoZero"/>
        <c:crossBetween val="between"/>
      </c:valAx>
      <c:serAx>
        <c:axId val="96904960"/>
        <c:scaling>
          <c:orientation val="minMax"/>
        </c:scaling>
        <c:delete val="1"/>
        <c:axPos val="b"/>
        <c:tickLblPos val="nextTo"/>
        <c:crossAx val="96099712"/>
        <c:crosses val="autoZero"/>
      </c:serAx>
      <c:spPr>
        <a:noFill/>
      </c:spPr>
    </c:plotArea>
    <c:legend>
      <c:legendPos val="r"/>
      <c:layout>
        <c:manualLayout>
          <c:xMode val="edge"/>
          <c:yMode val="edge"/>
          <c:x val="0.78121436714072334"/>
          <c:y val="0.10271403725270062"/>
          <c:w val="4.3191795136942636E-2"/>
          <c:h val="0.64192830103824783"/>
        </c:manualLayout>
      </c:layout>
      <c:txPr>
        <a:bodyPr/>
        <a:lstStyle/>
        <a:p>
          <a:pPr>
            <a:defRPr sz="2000">
              <a:solidFill>
                <a:schemeClr val="accent1">
                  <a:lumMod val="50000"/>
                </a:schemeClr>
              </a:solidFill>
            </a:defRPr>
          </a:pPr>
          <a:endParaRPr lang="en-US"/>
        </a:p>
      </c:txPr>
    </c:legend>
    <c:plotVisOnly val="1"/>
  </c:chart>
  <c:spPr>
    <a:noFill/>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GB"/>
  <c:style val="48"/>
  <c:chart>
    <c:title>
      <c:tx>
        <c:rich>
          <a:bodyPr/>
          <a:lstStyle/>
          <a:p>
            <a:pPr>
              <a:defRPr sz="3200">
                <a:solidFill>
                  <a:schemeClr val="accent1">
                    <a:lumMod val="50000"/>
                  </a:schemeClr>
                </a:solidFill>
              </a:defRPr>
            </a:pPr>
            <a:r>
              <a:rPr lang="en-GB" sz="3200">
                <a:solidFill>
                  <a:schemeClr val="accent1">
                    <a:lumMod val="50000"/>
                  </a:schemeClr>
                </a:solidFill>
              </a:rPr>
              <a:t>Figure 1: US Hybrid Sales (February 2009 to July 2009)</a:t>
            </a:r>
          </a:p>
        </c:rich>
      </c:tx>
      <c:layout>
        <c:manualLayout>
          <c:xMode val="edge"/>
          <c:yMode val="edge"/>
          <c:x val="0.28495051412284306"/>
          <c:y val="3.7918159359926519E-2"/>
        </c:manualLayout>
      </c:layout>
    </c:title>
    <c:view3D>
      <c:perspective val="30"/>
    </c:view3D>
    <c:floor>
      <c:spPr>
        <a:solidFill>
          <a:schemeClr val="accent1">
            <a:lumMod val="40000"/>
            <a:lumOff val="60000"/>
          </a:schemeClr>
        </a:solidFill>
      </c:spPr>
    </c:floor>
    <c:sideWall>
      <c:spPr>
        <a:solidFill>
          <a:srgbClr val="4F81BD">
            <a:lumMod val="40000"/>
            <a:lumOff val="60000"/>
          </a:srgbClr>
        </a:solidFill>
      </c:spPr>
    </c:sideWall>
    <c:backWall>
      <c:spPr>
        <a:solidFill>
          <a:srgbClr val="4F81BD">
            <a:lumMod val="40000"/>
            <a:lumOff val="60000"/>
          </a:srgbClr>
        </a:solidFill>
      </c:spPr>
    </c:backWall>
    <c:plotArea>
      <c:layout>
        <c:manualLayout>
          <c:layoutTarget val="inner"/>
          <c:xMode val="edge"/>
          <c:yMode val="edge"/>
          <c:x val="7.3805886520121711E-2"/>
          <c:y val="0.12520939641030698"/>
          <c:w val="0.80268785576389357"/>
          <c:h val="0.54679351945796328"/>
        </c:manualLayout>
      </c:layout>
      <c:bar3DChart>
        <c:barDir val="col"/>
        <c:grouping val="standard"/>
        <c:ser>
          <c:idx val="0"/>
          <c:order val="0"/>
          <c:tx>
            <c:strRef>
              <c:f>Sheet1!$B$1</c:f>
              <c:strCache>
                <c:ptCount val="1"/>
                <c:pt idx="0">
                  <c:v>Feb-09</c:v>
                </c:pt>
              </c:strCache>
            </c:strRef>
          </c:tx>
          <c:cat>
            <c:strRef>
              <c:f>Sheet1!$A$2:$A$21</c:f>
              <c:strCache>
                <c:ptCount val="20"/>
                <c:pt idx="0">
                  <c:v>Toyota Prius</c:v>
                </c:pt>
                <c:pt idx="1">
                  <c:v>Toyota Camry</c:v>
                </c:pt>
                <c:pt idx="2">
                  <c:v>Toyota Highlander</c:v>
                </c:pt>
                <c:pt idx="3">
                  <c:v>Lexus RX400h</c:v>
                </c:pt>
                <c:pt idx="4">
                  <c:v>Lexus GS450h</c:v>
                </c:pt>
                <c:pt idx="5">
                  <c:v>Lexus LS600hL</c:v>
                </c:pt>
                <c:pt idx="6">
                  <c:v>Honda Civic</c:v>
                </c:pt>
                <c:pt idx="7">
                  <c:v>Honda Insight</c:v>
                </c:pt>
                <c:pt idx="8">
                  <c:v>Nissan Altima</c:v>
                </c:pt>
                <c:pt idx="9">
                  <c:v>Saturn Aura</c:v>
                </c:pt>
                <c:pt idx="10">
                  <c:v>Saturn Vue</c:v>
                </c:pt>
                <c:pt idx="11">
                  <c:v>Cadillac Escalade</c:v>
                </c:pt>
                <c:pt idx="12">
                  <c:v>GMC Yukon</c:v>
                </c:pt>
                <c:pt idx="13">
                  <c:v>Ford Escape</c:v>
                </c:pt>
                <c:pt idx="14">
                  <c:v>Ford Fusion</c:v>
                </c:pt>
                <c:pt idx="15">
                  <c:v>Chevy Malibu</c:v>
                </c:pt>
                <c:pt idx="16">
                  <c:v>Chevy Silverado</c:v>
                </c:pt>
                <c:pt idx="17">
                  <c:v>Chevy Tahoe</c:v>
                </c:pt>
                <c:pt idx="18">
                  <c:v>Mercury Mariner</c:v>
                </c:pt>
                <c:pt idx="19">
                  <c:v>Mercury Milan</c:v>
                </c:pt>
              </c:strCache>
            </c:strRef>
          </c:cat>
          <c:val>
            <c:numRef>
              <c:f>Sheet1!$B$2:$B$21</c:f>
              <c:numCache>
                <c:formatCode>#,##0</c:formatCode>
                <c:ptCount val="20"/>
                <c:pt idx="0">
                  <c:v>7232</c:v>
                </c:pt>
                <c:pt idx="1">
                  <c:v>2080</c:v>
                </c:pt>
                <c:pt idx="2">
                  <c:v>956</c:v>
                </c:pt>
                <c:pt idx="3">
                  <c:v>1502</c:v>
                </c:pt>
                <c:pt idx="4">
                  <c:v>22</c:v>
                </c:pt>
                <c:pt idx="5">
                  <c:v>22</c:v>
                </c:pt>
                <c:pt idx="6">
                  <c:v>1362</c:v>
                </c:pt>
                <c:pt idx="8">
                  <c:v>463</c:v>
                </c:pt>
                <c:pt idx="9">
                  <c:v>23</c:v>
                </c:pt>
                <c:pt idx="10">
                  <c:v>188</c:v>
                </c:pt>
                <c:pt idx="11">
                  <c:v>139</c:v>
                </c:pt>
                <c:pt idx="12">
                  <c:v>177</c:v>
                </c:pt>
                <c:pt idx="13">
                  <c:v>1172</c:v>
                </c:pt>
                <c:pt idx="15">
                  <c:v>197</c:v>
                </c:pt>
                <c:pt idx="16">
                  <c:v>47</c:v>
                </c:pt>
                <c:pt idx="17">
                  <c:v>315</c:v>
                </c:pt>
                <c:pt idx="18">
                  <c:v>122</c:v>
                </c:pt>
              </c:numCache>
            </c:numRef>
          </c:val>
        </c:ser>
        <c:ser>
          <c:idx val="1"/>
          <c:order val="1"/>
          <c:tx>
            <c:strRef>
              <c:f>Sheet1!$C$1</c:f>
              <c:strCache>
                <c:ptCount val="1"/>
                <c:pt idx="0">
                  <c:v>Mar-09</c:v>
                </c:pt>
              </c:strCache>
            </c:strRef>
          </c:tx>
          <c:cat>
            <c:strRef>
              <c:f>Sheet1!$A$2:$A$21</c:f>
              <c:strCache>
                <c:ptCount val="20"/>
                <c:pt idx="0">
                  <c:v>Toyota Prius</c:v>
                </c:pt>
                <c:pt idx="1">
                  <c:v>Toyota Camry</c:v>
                </c:pt>
                <c:pt idx="2">
                  <c:v>Toyota Highlander</c:v>
                </c:pt>
                <c:pt idx="3">
                  <c:v>Lexus RX400h</c:v>
                </c:pt>
                <c:pt idx="4">
                  <c:v>Lexus GS450h</c:v>
                </c:pt>
                <c:pt idx="5">
                  <c:v>Lexus LS600hL</c:v>
                </c:pt>
                <c:pt idx="6">
                  <c:v>Honda Civic</c:v>
                </c:pt>
                <c:pt idx="7">
                  <c:v>Honda Insight</c:v>
                </c:pt>
                <c:pt idx="8">
                  <c:v>Nissan Altima</c:v>
                </c:pt>
                <c:pt idx="9">
                  <c:v>Saturn Aura</c:v>
                </c:pt>
                <c:pt idx="10">
                  <c:v>Saturn Vue</c:v>
                </c:pt>
                <c:pt idx="11">
                  <c:v>Cadillac Escalade</c:v>
                </c:pt>
                <c:pt idx="12">
                  <c:v>GMC Yukon</c:v>
                </c:pt>
                <c:pt idx="13">
                  <c:v>Ford Escape</c:v>
                </c:pt>
                <c:pt idx="14">
                  <c:v>Ford Fusion</c:v>
                </c:pt>
                <c:pt idx="15">
                  <c:v>Chevy Malibu</c:v>
                </c:pt>
                <c:pt idx="16">
                  <c:v>Chevy Silverado</c:v>
                </c:pt>
                <c:pt idx="17">
                  <c:v>Chevy Tahoe</c:v>
                </c:pt>
                <c:pt idx="18">
                  <c:v>Mercury Mariner</c:v>
                </c:pt>
                <c:pt idx="19">
                  <c:v>Mercury Milan</c:v>
                </c:pt>
              </c:strCache>
            </c:strRef>
          </c:cat>
          <c:val>
            <c:numRef>
              <c:f>Sheet1!$C$2:$C$21</c:f>
              <c:numCache>
                <c:formatCode>#,##0</c:formatCode>
                <c:ptCount val="20"/>
                <c:pt idx="0">
                  <c:v>8924</c:v>
                </c:pt>
                <c:pt idx="1">
                  <c:v>2554</c:v>
                </c:pt>
                <c:pt idx="2">
                  <c:v>1037</c:v>
                </c:pt>
                <c:pt idx="3">
                  <c:v>1165</c:v>
                </c:pt>
                <c:pt idx="4">
                  <c:v>42</c:v>
                </c:pt>
                <c:pt idx="5">
                  <c:v>25</c:v>
                </c:pt>
                <c:pt idx="6">
                  <c:v>2869</c:v>
                </c:pt>
                <c:pt idx="7">
                  <c:v>569</c:v>
                </c:pt>
                <c:pt idx="8">
                  <c:v>834</c:v>
                </c:pt>
                <c:pt idx="9">
                  <c:v>26</c:v>
                </c:pt>
                <c:pt idx="10">
                  <c:v>362</c:v>
                </c:pt>
                <c:pt idx="11">
                  <c:v>134</c:v>
                </c:pt>
                <c:pt idx="12">
                  <c:v>171</c:v>
                </c:pt>
                <c:pt idx="13">
                  <c:v>1211</c:v>
                </c:pt>
                <c:pt idx="14">
                  <c:v>402</c:v>
                </c:pt>
                <c:pt idx="15">
                  <c:v>547</c:v>
                </c:pt>
                <c:pt idx="16">
                  <c:v>68</c:v>
                </c:pt>
                <c:pt idx="17">
                  <c:v>304</c:v>
                </c:pt>
                <c:pt idx="18">
                  <c:v>140</c:v>
                </c:pt>
                <c:pt idx="19">
                  <c:v>49</c:v>
                </c:pt>
              </c:numCache>
            </c:numRef>
          </c:val>
        </c:ser>
        <c:ser>
          <c:idx val="2"/>
          <c:order val="2"/>
          <c:tx>
            <c:strRef>
              <c:f>Sheet1!$D$1</c:f>
              <c:strCache>
                <c:ptCount val="1"/>
                <c:pt idx="0">
                  <c:v>Apr-09</c:v>
                </c:pt>
              </c:strCache>
            </c:strRef>
          </c:tx>
          <c:cat>
            <c:strRef>
              <c:f>Sheet1!$A$2:$A$21</c:f>
              <c:strCache>
                <c:ptCount val="20"/>
                <c:pt idx="0">
                  <c:v>Toyota Prius</c:v>
                </c:pt>
                <c:pt idx="1">
                  <c:v>Toyota Camry</c:v>
                </c:pt>
                <c:pt idx="2">
                  <c:v>Toyota Highlander</c:v>
                </c:pt>
                <c:pt idx="3">
                  <c:v>Lexus RX400h</c:v>
                </c:pt>
                <c:pt idx="4">
                  <c:v>Lexus GS450h</c:v>
                </c:pt>
                <c:pt idx="5">
                  <c:v>Lexus LS600hL</c:v>
                </c:pt>
                <c:pt idx="6">
                  <c:v>Honda Civic</c:v>
                </c:pt>
                <c:pt idx="7">
                  <c:v>Honda Insight</c:v>
                </c:pt>
                <c:pt idx="8">
                  <c:v>Nissan Altima</c:v>
                </c:pt>
                <c:pt idx="9">
                  <c:v>Saturn Aura</c:v>
                </c:pt>
                <c:pt idx="10">
                  <c:v>Saturn Vue</c:v>
                </c:pt>
                <c:pt idx="11">
                  <c:v>Cadillac Escalade</c:v>
                </c:pt>
                <c:pt idx="12">
                  <c:v>GMC Yukon</c:v>
                </c:pt>
                <c:pt idx="13">
                  <c:v>Ford Escape</c:v>
                </c:pt>
                <c:pt idx="14">
                  <c:v>Ford Fusion</c:v>
                </c:pt>
                <c:pt idx="15">
                  <c:v>Chevy Malibu</c:v>
                </c:pt>
                <c:pt idx="16">
                  <c:v>Chevy Silverado</c:v>
                </c:pt>
                <c:pt idx="17">
                  <c:v>Chevy Tahoe</c:v>
                </c:pt>
                <c:pt idx="18">
                  <c:v>Mercury Mariner</c:v>
                </c:pt>
                <c:pt idx="19">
                  <c:v>Mercury Milan</c:v>
                </c:pt>
              </c:strCache>
            </c:strRef>
          </c:cat>
          <c:val>
            <c:numRef>
              <c:f>Sheet1!$D$2:$D$21</c:f>
              <c:numCache>
                <c:formatCode>#,##0</c:formatCode>
                <c:ptCount val="20"/>
                <c:pt idx="0">
                  <c:v>8385</c:v>
                </c:pt>
                <c:pt idx="1">
                  <c:v>2198</c:v>
                </c:pt>
                <c:pt idx="2">
                  <c:v>933</c:v>
                </c:pt>
                <c:pt idx="3">
                  <c:v>655</c:v>
                </c:pt>
                <c:pt idx="4">
                  <c:v>33</c:v>
                </c:pt>
                <c:pt idx="5">
                  <c:v>19</c:v>
                </c:pt>
                <c:pt idx="6">
                  <c:v>3361</c:v>
                </c:pt>
                <c:pt idx="7">
                  <c:v>2096</c:v>
                </c:pt>
                <c:pt idx="8">
                  <c:v>222</c:v>
                </c:pt>
                <c:pt idx="9">
                  <c:v>31</c:v>
                </c:pt>
                <c:pt idx="10">
                  <c:v>338</c:v>
                </c:pt>
                <c:pt idx="11">
                  <c:v>115</c:v>
                </c:pt>
                <c:pt idx="12">
                  <c:v>147</c:v>
                </c:pt>
                <c:pt idx="13">
                  <c:v>1049</c:v>
                </c:pt>
                <c:pt idx="14">
                  <c:v>1073</c:v>
                </c:pt>
                <c:pt idx="15">
                  <c:v>547</c:v>
                </c:pt>
                <c:pt idx="16">
                  <c:v>95</c:v>
                </c:pt>
                <c:pt idx="17">
                  <c:v>261</c:v>
                </c:pt>
                <c:pt idx="18">
                  <c:v>85</c:v>
                </c:pt>
                <c:pt idx="19">
                  <c:v>92</c:v>
                </c:pt>
              </c:numCache>
            </c:numRef>
          </c:val>
        </c:ser>
        <c:ser>
          <c:idx val="3"/>
          <c:order val="3"/>
          <c:tx>
            <c:strRef>
              <c:f>Sheet1!$E$1</c:f>
              <c:strCache>
                <c:ptCount val="1"/>
                <c:pt idx="0">
                  <c:v>May-09</c:v>
                </c:pt>
              </c:strCache>
            </c:strRef>
          </c:tx>
          <c:cat>
            <c:strRef>
              <c:f>Sheet1!$A$2:$A$21</c:f>
              <c:strCache>
                <c:ptCount val="20"/>
                <c:pt idx="0">
                  <c:v>Toyota Prius</c:v>
                </c:pt>
                <c:pt idx="1">
                  <c:v>Toyota Camry</c:v>
                </c:pt>
                <c:pt idx="2">
                  <c:v>Toyota Highlander</c:v>
                </c:pt>
                <c:pt idx="3">
                  <c:v>Lexus RX400h</c:v>
                </c:pt>
                <c:pt idx="4">
                  <c:v>Lexus GS450h</c:v>
                </c:pt>
                <c:pt idx="5">
                  <c:v>Lexus LS600hL</c:v>
                </c:pt>
                <c:pt idx="6">
                  <c:v>Honda Civic</c:v>
                </c:pt>
                <c:pt idx="7">
                  <c:v>Honda Insight</c:v>
                </c:pt>
                <c:pt idx="8">
                  <c:v>Nissan Altima</c:v>
                </c:pt>
                <c:pt idx="9">
                  <c:v>Saturn Aura</c:v>
                </c:pt>
                <c:pt idx="10">
                  <c:v>Saturn Vue</c:v>
                </c:pt>
                <c:pt idx="11">
                  <c:v>Cadillac Escalade</c:v>
                </c:pt>
                <c:pt idx="12">
                  <c:v>GMC Yukon</c:v>
                </c:pt>
                <c:pt idx="13">
                  <c:v>Ford Escape</c:v>
                </c:pt>
                <c:pt idx="14">
                  <c:v>Ford Fusion</c:v>
                </c:pt>
                <c:pt idx="15">
                  <c:v>Chevy Malibu</c:v>
                </c:pt>
                <c:pt idx="16">
                  <c:v>Chevy Silverado</c:v>
                </c:pt>
                <c:pt idx="17">
                  <c:v>Chevy Tahoe</c:v>
                </c:pt>
                <c:pt idx="18">
                  <c:v>Mercury Mariner</c:v>
                </c:pt>
                <c:pt idx="19">
                  <c:v>Mercury Milan</c:v>
                </c:pt>
              </c:strCache>
            </c:strRef>
          </c:cat>
          <c:val>
            <c:numRef>
              <c:f>Sheet1!$E$2:$E$21</c:f>
              <c:numCache>
                <c:formatCode>#,##0</c:formatCode>
                <c:ptCount val="20"/>
                <c:pt idx="0">
                  <c:v>10091</c:v>
                </c:pt>
                <c:pt idx="1">
                  <c:v>2941</c:v>
                </c:pt>
                <c:pt idx="2">
                  <c:v>1351</c:v>
                </c:pt>
                <c:pt idx="3">
                  <c:v>393</c:v>
                </c:pt>
                <c:pt idx="4">
                  <c:v>43</c:v>
                </c:pt>
                <c:pt idx="5">
                  <c:v>27</c:v>
                </c:pt>
                <c:pt idx="6">
                  <c:v>2077</c:v>
                </c:pt>
                <c:pt idx="7">
                  <c:v>2780</c:v>
                </c:pt>
                <c:pt idx="8">
                  <c:v>345</c:v>
                </c:pt>
                <c:pt idx="9">
                  <c:v>35</c:v>
                </c:pt>
                <c:pt idx="10">
                  <c:v>227</c:v>
                </c:pt>
                <c:pt idx="11">
                  <c:v>207</c:v>
                </c:pt>
                <c:pt idx="12">
                  <c:v>157</c:v>
                </c:pt>
                <c:pt idx="13">
                  <c:v>1702</c:v>
                </c:pt>
                <c:pt idx="14">
                  <c:v>1877</c:v>
                </c:pt>
                <c:pt idx="15">
                  <c:v>706</c:v>
                </c:pt>
                <c:pt idx="16">
                  <c:v>130</c:v>
                </c:pt>
                <c:pt idx="17">
                  <c:v>277</c:v>
                </c:pt>
                <c:pt idx="18">
                  <c:v>125</c:v>
                </c:pt>
                <c:pt idx="19">
                  <c:v>202</c:v>
                </c:pt>
              </c:numCache>
            </c:numRef>
          </c:val>
        </c:ser>
        <c:ser>
          <c:idx val="4"/>
          <c:order val="4"/>
          <c:tx>
            <c:strRef>
              <c:f>Sheet1!$F$1</c:f>
              <c:strCache>
                <c:ptCount val="1"/>
                <c:pt idx="0">
                  <c:v>Jun-09</c:v>
                </c:pt>
              </c:strCache>
            </c:strRef>
          </c:tx>
          <c:cat>
            <c:strRef>
              <c:f>Sheet1!$A$2:$A$21</c:f>
              <c:strCache>
                <c:ptCount val="20"/>
                <c:pt idx="0">
                  <c:v>Toyota Prius</c:v>
                </c:pt>
                <c:pt idx="1">
                  <c:v>Toyota Camry</c:v>
                </c:pt>
                <c:pt idx="2">
                  <c:v>Toyota Highlander</c:v>
                </c:pt>
                <c:pt idx="3">
                  <c:v>Lexus RX400h</c:v>
                </c:pt>
                <c:pt idx="4">
                  <c:v>Lexus GS450h</c:v>
                </c:pt>
                <c:pt idx="5">
                  <c:v>Lexus LS600hL</c:v>
                </c:pt>
                <c:pt idx="6">
                  <c:v>Honda Civic</c:v>
                </c:pt>
                <c:pt idx="7">
                  <c:v>Honda Insight</c:v>
                </c:pt>
                <c:pt idx="8">
                  <c:v>Nissan Altima</c:v>
                </c:pt>
                <c:pt idx="9">
                  <c:v>Saturn Aura</c:v>
                </c:pt>
                <c:pt idx="10">
                  <c:v>Saturn Vue</c:v>
                </c:pt>
                <c:pt idx="11">
                  <c:v>Cadillac Escalade</c:v>
                </c:pt>
                <c:pt idx="12">
                  <c:v>GMC Yukon</c:v>
                </c:pt>
                <c:pt idx="13">
                  <c:v>Ford Escape</c:v>
                </c:pt>
                <c:pt idx="14">
                  <c:v>Ford Fusion</c:v>
                </c:pt>
                <c:pt idx="15">
                  <c:v>Chevy Malibu</c:v>
                </c:pt>
                <c:pt idx="16">
                  <c:v>Chevy Silverado</c:v>
                </c:pt>
                <c:pt idx="17">
                  <c:v>Chevy Tahoe</c:v>
                </c:pt>
                <c:pt idx="18">
                  <c:v>Mercury Mariner</c:v>
                </c:pt>
                <c:pt idx="19">
                  <c:v>Mercury Milan</c:v>
                </c:pt>
              </c:strCache>
            </c:strRef>
          </c:cat>
          <c:val>
            <c:numRef>
              <c:f>Sheet1!$F$2:$F$21</c:f>
              <c:numCache>
                <c:formatCode>#,##0</c:formatCode>
                <c:ptCount val="20"/>
                <c:pt idx="0">
                  <c:v>12998</c:v>
                </c:pt>
                <c:pt idx="1">
                  <c:v>2093</c:v>
                </c:pt>
                <c:pt idx="2">
                  <c:v>1098</c:v>
                </c:pt>
                <c:pt idx="3">
                  <c:v>527</c:v>
                </c:pt>
                <c:pt idx="4">
                  <c:v>27</c:v>
                </c:pt>
                <c:pt idx="5">
                  <c:v>31</c:v>
                </c:pt>
                <c:pt idx="6">
                  <c:v>1583</c:v>
                </c:pt>
                <c:pt idx="7">
                  <c:v>2079</c:v>
                </c:pt>
                <c:pt idx="8">
                  <c:v>666</c:v>
                </c:pt>
                <c:pt idx="9">
                  <c:v>56</c:v>
                </c:pt>
                <c:pt idx="10">
                  <c:v>239</c:v>
                </c:pt>
                <c:pt idx="11">
                  <c:v>155</c:v>
                </c:pt>
                <c:pt idx="12">
                  <c:v>139</c:v>
                </c:pt>
                <c:pt idx="13">
                  <c:v>1295</c:v>
                </c:pt>
                <c:pt idx="14">
                  <c:v>2058</c:v>
                </c:pt>
                <c:pt idx="15">
                  <c:v>489</c:v>
                </c:pt>
                <c:pt idx="16">
                  <c:v>123</c:v>
                </c:pt>
                <c:pt idx="17">
                  <c:v>253</c:v>
                </c:pt>
                <c:pt idx="18">
                  <c:v>110</c:v>
                </c:pt>
                <c:pt idx="19">
                  <c:v>186</c:v>
                </c:pt>
              </c:numCache>
            </c:numRef>
          </c:val>
        </c:ser>
        <c:ser>
          <c:idx val="5"/>
          <c:order val="5"/>
          <c:tx>
            <c:strRef>
              <c:f>Sheet1!$G$1</c:f>
              <c:strCache>
                <c:ptCount val="1"/>
                <c:pt idx="0">
                  <c:v>Jul-09</c:v>
                </c:pt>
              </c:strCache>
            </c:strRef>
          </c:tx>
          <c:cat>
            <c:strRef>
              <c:f>Sheet1!$A$2:$A$21</c:f>
              <c:strCache>
                <c:ptCount val="20"/>
                <c:pt idx="0">
                  <c:v>Toyota Prius</c:v>
                </c:pt>
                <c:pt idx="1">
                  <c:v>Toyota Camry</c:v>
                </c:pt>
                <c:pt idx="2">
                  <c:v>Toyota Highlander</c:v>
                </c:pt>
                <c:pt idx="3">
                  <c:v>Lexus RX400h</c:v>
                </c:pt>
                <c:pt idx="4">
                  <c:v>Lexus GS450h</c:v>
                </c:pt>
                <c:pt idx="5">
                  <c:v>Lexus LS600hL</c:v>
                </c:pt>
                <c:pt idx="6">
                  <c:v>Honda Civic</c:v>
                </c:pt>
                <c:pt idx="7">
                  <c:v>Honda Insight</c:v>
                </c:pt>
                <c:pt idx="8">
                  <c:v>Nissan Altima</c:v>
                </c:pt>
                <c:pt idx="9">
                  <c:v>Saturn Aura</c:v>
                </c:pt>
                <c:pt idx="10">
                  <c:v>Saturn Vue</c:v>
                </c:pt>
                <c:pt idx="11">
                  <c:v>Cadillac Escalade</c:v>
                </c:pt>
                <c:pt idx="12">
                  <c:v>GMC Yukon</c:v>
                </c:pt>
                <c:pt idx="13">
                  <c:v>Ford Escape</c:v>
                </c:pt>
                <c:pt idx="14">
                  <c:v>Ford Fusion</c:v>
                </c:pt>
                <c:pt idx="15">
                  <c:v>Chevy Malibu</c:v>
                </c:pt>
                <c:pt idx="16">
                  <c:v>Chevy Silverado</c:v>
                </c:pt>
                <c:pt idx="17">
                  <c:v>Chevy Tahoe</c:v>
                </c:pt>
                <c:pt idx="18">
                  <c:v>Mercury Mariner</c:v>
                </c:pt>
                <c:pt idx="19">
                  <c:v>Mercury Milan</c:v>
                </c:pt>
              </c:strCache>
            </c:strRef>
          </c:cat>
          <c:val>
            <c:numRef>
              <c:f>Sheet1!$G$2:$G$21</c:f>
              <c:numCache>
                <c:formatCode>#,##0</c:formatCode>
                <c:ptCount val="20"/>
                <c:pt idx="0">
                  <c:v>19173</c:v>
                </c:pt>
                <c:pt idx="1">
                  <c:v>2509</c:v>
                </c:pt>
                <c:pt idx="2">
                  <c:v>1171</c:v>
                </c:pt>
                <c:pt idx="3">
                  <c:v>1369</c:v>
                </c:pt>
                <c:pt idx="4">
                  <c:v>45</c:v>
                </c:pt>
                <c:pt idx="5">
                  <c:v>28</c:v>
                </c:pt>
                <c:pt idx="6">
                  <c:v>969</c:v>
                </c:pt>
                <c:pt idx="7">
                  <c:v>2295</c:v>
                </c:pt>
                <c:pt idx="8">
                  <c:v>1030</c:v>
                </c:pt>
                <c:pt idx="9">
                  <c:v>24</c:v>
                </c:pt>
                <c:pt idx="10">
                  <c:v>269</c:v>
                </c:pt>
                <c:pt idx="11">
                  <c:v>167</c:v>
                </c:pt>
                <c:pt idx="12">
                  <c:v>117</c:v>
                </c:pt>
                <c:pt idx="13">
                  <c:v>2329</c:v>
                </c:pt>
                <c:pt idx="14">
                  <c:v>2589</c:v>
                </c:pt>
                <c:pt idx="15">
                  <c:v>476</c:v>
                </c:pt>
                <c:pt idx="16">
                  <c:v>180</c:v>
                </c:pt>
                <c:pt idx="17">
                  <c:v>254</c:v>
                </c:pt>
                <c:pt idx="18">
                  <c:v>214</c:v>
                </c:pt>
                <c:pt idx="19">
                  <c:v>221</c:v>
                </c:pt>
              </c:numCache>
            </c:numRef>
          </c:val>
        </c:ser>
        <c:shape val="cylinder"/>
        <c:axId val="78253056"/>
        <c:axId val="80011264"/>
        <c:axId val="104171712"/>
      </c:bar3DChart>
      <c:catAx>
        <c:axId val="78253056"/>
        <c:scaling>
          <c:orientation val="minMax"/>
        </c:scaling>
        <c:axPos val="b"/>
        <c:majorTickMark val="none"/>
        <c:tickLblPos val="nextTo"/>
        <c:txPr>
          <a:bodyPr/>
          <a:lstStyle/>
          <a:p>
            <a:pPr>
              <a:defRPr>
                <a:solidFill>
                  <a:schemeClr val="accent1">
                    <a:lumMod val="50000"/>
                  </a:schemeClr>
                </a:solidFill>
              </a:defRPr>
            </a:pPr>
            <a:endParaRPr lang="en-US"/>
          </a:p>
        </c:txPr>
        <c:crossAx val="80011264"/>
        <c:crosses val="autoZero"/>
        <c:auto val="1"/>
        <c:lblAlgn val="ctr"/>
        <c:lblOffset val="100"/>
      </c:catAx>
      <c:valAx>
        <c:axId val="80011264"/>
        <c:scaling>
          <c:orientation val="minMax"/>
        </c:scaling>
        <c:axPos val="l"/>
        <c:majorGridlines>
          <c:spPr>
            <a:ln>
              <a:solidFill>
                <a:schemeClr val="accent1">
                  <a:lumMod val="20000"/>
                  <a:lumOff val="80000"/>
                </a:schemeClr>
              </a:solidFill>
            </a:ln>
          </c:spPr>
        </c:majorGridlines>
        <c:title>
          <c:tx>
            <c:rich>
              <a:bodyPr/>
              <a:lstStyle/>
              <a:p>
                <a:pPr>
                  <a:defRPr sz="2000">
                    <a:solidFill>
                      <a:schemeClr val="accent1">
                        <a:lumMod val="50000"/>
                      </a:schemeClr>
                    </a:solidFill>
                  </a:defRPr>
                </a:pPr>
                <a:r>
                  <a:rPr lang="en-GB" sz="2000">
                    <a:solidFill>
                      <a:schemeClr val="accent1">
                        <a:lumMod val="50000"/>
                      </a:schemeClr>
                    </a:solidFill>
                  </a:rPr>
                  <a:t>Unit Sales</a:t>
                </a:r>
              </a:p>
            </c:rich>
          </c:tx>
          <c:layout/>
        </c:title>
        <c:numFmt formatCode="#,##0" sourceLinked="1"/>
        <c:majorTickMark val="none"/>
        <c:tickLblPos val="nextTo"/>
        <c:spPr>
          <a:ln>
            <a:solidFill>
              <a:schemeClr val="accent1">
                <a:lumMod val="50000"/>
              </a:schemeClr>
            </a:solidFill>
          </a:ln>
        </c:spPr>
        <c:txPr>
          <a:bodyPr/>
          <a:lstStyle/>
          <a:p>
            <a:pPr>
              <a:defRPr sz="2000">
                <a:solidFill>
                  <a:schemeClr val="accent1">
                    <a:lumMod val="50000"/>
                  </a:schemeClr>
                </a:solidFill>
              </a:defRPr>
            </a:pPr>
            <a:endParaRPr lang="en-US"/>
          </a:p>
        </c:txPr>
        <c:crossAx val="78253056"/>
        <c:crosses val="autoZero"/>
        <c:crossBetween val="between"/>
      </c:valAx>
      <c:serAx>
        <c:axId val="104171712"/>
        <c:scaling>
          <c:orientation val="minMax"/>
        </c:scaling>
        <c:delete val="1"/>
        <c:axPos val="b"/>
        <c:tickLblPos val="nextTo"/>
        <c:crossAx val="80011264"/>
        <c:crosses val="autoZero"/>
      </c:serAx>
      <c:spPr>
        <a:noFill/>
      </c:spPr>
    </c:plotArea>
    <c:legend>
      <c:legendPos val="tr"/>
      <c:layout>
        <c:manualLayout>
          <c:xMode val="edge"/>
          <c:yMode val="edge"/>
          <c:x val="0.8571426204108018"/>
          <c:y val="0.11266315378015679"/>
          <c:w val="8.1036282738563753E-2"/>
          <c:h val="0.53789477004225317"/>
        </c:manualLayout>
      </c:layout>
      <c:txPr>
        <a:bodyPr/>
        <a:lstStyle/>
        <a:p>
          <a:pPr>
            <a:defRPr sz="2000">
              <a:solidFill>
                <a:schemeClr val="accent1">
                  <a:lumMod val="50000"/>
                </a:schemeClr>
              </a:solidFill>
            </a:defRPr>
          </a:pPr>
          <a:endParaRPr lang="en-US"/>
        </a:p>
      </c:txPr>
    </c:legend>
    <c:plotVisOnly val="1"/>
  </c:chart>
  <c:spPr>
    <a:noFill/>
  </c:spPr>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41BC1E-9B74-4B72-B8C5-AA1A2F953ADF}" type="doc">
      <dgm:prSet loTypeId="urn:microsoft.com/office/officeart/2005/8/layout/hProcess11" loCatId="process" qsTypeId="urn:microsoft.com/office/officeart/2005/8/quickstyle/simple5" qsCatId="simple" csTypeId="urn:microsoft.com/office/officeart/2005/8/colors/accent6_4" csCatId="accent6" phldr="1"/>
      <dgm:spPr/>
    </dgm:pt>
    <dgm:pt modelId="{353600B0-3647-4269-AD4F-9D279401B296}">
      <dgm:prSet phldrT="[Text]" custT="1"/>
      <dgm:spPr/>
      <dgm:t>
        <a:bodyPr/>
        <a:lstStyle/>
        <a:p>
          <a:endParaRPr lang="en-GB" sz="4000" dirty="0">
            <a:solidFill>
              <a:schemeClr val="accent1">
                <a:lumMod val="50000"/>
              </a:schemeClr>
            </a:solidFill>
          </a:endParaRPr>
        </a:p>
      </dgm:t>
    </dgm:pt>
    <dgm:pt modelId="{8842E4D1-A3C3-468B-B3FB-81EF906B046A}" type="parTrans" cxnId="{780E41A2-66ED-4ED4-9AF4-85FD2C8151A1}">
      <dgm:prSet/>
      <dgm:spPr/>
      <dgm:t>
        <a:bodyPr/>
        <a:lstStyle/>
        <a:p>
          <a:endParaRPr lang="en-GB"/>
        </a:p>
      </dgm:t>
    </dgm:pt>
    <dgm:pt modelId="{FD86B84A-8C53-44AE-8EB2-121D17E94D51}" type="sibTrans" cxnId="{780E41A2-66ED-4ED4-9AF4-85FD2C8151A1}">
      <dgm:prSet/>
      <dgm:spPr/>
      <dgm:t>
        <a:bodyPr/>
        <a:lstStyle/>
        <a:p>
          <a:endParaRPr lang="en-GB"/>
        </a:p>
      </dgm:t>
    </dgm:pt>
    <dgm:pt modelId="{9A3F1BBD-4FA5-4819-91E4-F67A502DBDD6}">
      <dgm:prSet phldrT="[Text]" custT="1"/>
      <dgm:spPr/>
      <dgm:t>
        <a:bodyPr/>
        <a:lstStyle/>
        <a:p>
          <a:r>
            <a:rPr lang="en-GB" sz="2400" dirty="0" smtClean="0">
              <a:solidFill>
                <a:schemeClr val="accent1">
                  <a:lumMod val="50000"/>
                </a:schemeClr>
              </a:solidFill>
            </a:rPr>
            <a:t>Combined</a:t>
          </a:r>
          <a:endParaRPr lang="en-GB" sz="2400" dirty="0">
            <a:solidFill>
              <a:schemeClr val="accent1">
                <a:lumMod val="50000"/>
              </a:schemeClr>
            </a:solidFill>
          </a:endParaRPr>
        </a:p>
      </dgm:t>
    </dgm:pt>
    <dgm:pt modelId="{B585CDE5-E788-457F-9C4F-50D7DF6C418C}" type="parTrans" cxnId="{0D6ED6F5-DEC7-4DB0-87E2-DF838E1E36E5}">
      <dgm:prSet/>
      <dgm:spPr/>
      <dgm:t>
        <a:bodyPr/>
        <a:lstStyle/>
        <a:p>
          <a:endParaRPr lang="en-GB"/>
        </a:p>
      </dgm:t>
    </dgm:pt>
    <dgm:pt modelId="{112813CA-269E-45A0-85CD-6E0B3F8E8F89}" type="sibTrans" cxnId="{0D6ED6F5-DEC7-4DB0-87E2-DF838E1E36E5}">
      <dgm:prSet/>
      <dgm:spPr/>
      <dgm:t>
        <a:bodyPr/>
        <a:lstStyle/>
        <a:p>
          <a:endParaRPr lang="en-GB"/>
        </a:p>
      </dgm:t>
    </dgm:pt>
    <dgm:pt modelId="{6A8B9335-8F1D-4CE8-AF9C-E66E3FDAB0BF}">
      <dgm:prSet phldrT="[Text]" custT="1"/>
      <dgm:spPr/>
      <dgm:t>
        <a:bodyPr/>
        <a:lstStyle/>
        <a:p>
          <a:r>
            <a:rPr lang="en-GB" sz="2000" dirty="0" smtClean="0">
              <a:solidFill>
                <a:schemeClr val="accent1">
                  <a:lumMod val="50000"/>
                </a:schemeClr>
              </a:solidFill>
            </a:rPr>
            <a:t>Micro</a:t>
          </a:r>
          <a:endParaRPr lang="en-GB" sz="2000" dirty="0">
            <a:solidFill>
              <a:schemeClr val="accent1">
                <a:lumMod val="50000"/>
              </a:schemeClr>
            </a:solidFill>
          </a:endParaRPr>
        </a:p>
      </dgm:t>
    </dgm:pt>
    <dgm:pt modelId="{4EB8AC10-DA2F-4942-996D-36B10EB31A23}" type="parTrans" cxnId="{244AA95C-F724-4B08-AAF7-041A850A4E4A}">
      <dgm:prSet/>
      <dgm:spPr/>
      <dgm:t>
        <a:bodyPr/>
        <a:lstStyle/>
        <a:p>
          <a:endParaRPr lang="en-GB"/>
        </a:p>
      </dgm:t>
    </dgm:pt>
    <dgm:pt modelId="{2B7BB41C-14E3-4041-A153-9852898E6EF7}" type="sibTrans" cxnId="{244AA95C-F724-4B08-AAF7-041A850A4E4A}">
      <dgm:prSet/>
      <dgm:spPr/>
      <dgm:t>
        <a:bodyPr/>
        <a:lstStyle/>
        <a:p>
          <a:endParaRPr lang="en-GB"/>
        </a:p>
      </dgm:t>
    </dgm:pt>
    <dgm:pt modelId="{AA4FC4B9-BB4F-4CDE-B731-84A2AF141866}">
      <dgm:prSet phldrT="[Text]" custT="1"/>
      <dgm:spPr/>
      <dgm:t>
        <a:bodyPr/>
        <a:lstStyle/>
        <a:p>
          <a:r>
            <a:rPr lang="en-GB" sz="2000" dirty="0" smtClean="0">
              <a:solidFill>
                <a:schemeClr val="accent1">
                  <a:lumMod val="50000"/>
                </a:schemeClr>
              </a:solidFill>
            </a:rPr>
            <a:t>Mild Parallel</a:t>
          </a:r>
          <a:endParaRPr lang="en-GB" sz="2000" dirty="0">
            <a:solidFill>
              <a:schemeClr val="accent1">
                <a:lumMod val="50000"/>
              </a:schemeClr>
            </a:solidFill>
          </a:endParaRPr>
        </a:p>
      </dgm:t>
    </dgm:pt>
    <dgm:pt modelId="{697A1C4E-DAD9-40B9-A29E-71E623F10CD4}" type="parTrans" cxnId="{B715800F-73DB-4CC8-807E-14A6DE3DA6E6}">
      <dgm:prSet/>
      <dgm:spPr/>
      <dgm:t>
        <a:bodyPr/>
        <a:lstStyle/>
        <a:p>
          <a:endParaRPr lang="en-GB"/>
        </a:p>
      </dgm:t>
    </dgm:pt>
    <dgm:pt modelId="{7F960142-D1C8-4C9B-A2F4-6A5B45A5624F}" type="sibTrans" cxnId="{B715800F-73DB-4CC8-807E-14A6DE3DA6E6}">
      <dgm:prSet/>
      <dgm:spPr/>
      <dgm:t>
        <a:bodyPr/>
        <a:lstStyle/>
        <a:p>
          <a:endParaRPr lang="en-GB"/>
        </a:p>
      </dgm:t>
    </dgm:pt>
    <dgm:pt modelId="{B7305E41-F0A9-4B84-89E4-CEC979493440}">
      <dgm:prSet phldrT="[Text]" custT="1"/>
      <dgm:spPr/>
      <dgm:t>
        <a:bodyPr/>
        <a:lstStyle/>
        <a:p>
          <a:r>
            <a:rPr lang="en-GB" sz="2000" dirty="0" smtClean="0">
              <a:solidFill>
                <a:schemeClr val="accent1">
                  <a:lumMod val="50000"/>
                </a:schemeClr>
              </a:solidFill>
            </a:rPr>
            <a:t>Full Parallel</a:t>
          </a:r>
          <a:endParaRPr lang="en-GB" sz="2000" dirty="0">
            <a:solidFill>
              <a:schemeClr val="accent1">
                <a:lumMod val="50000"/>
              </a:schemeClr>
            </a:solidFill>
          </a:endParaRPr>
        </a:p>
      </dgm:t>
    </dgm:pt>
    <dgm:pt modelId="{FD81EFB3-63C0-4F4E-A38B-9F92BD6A350D}" type="parTrans" cxnId="{674675EF-57FC-419D-9E95-B840854BFC46}">
      <dgm:prSet/>
      <dgm:spPr/>
      <dgm:t>
        <a:bodyPr/>
        <a:lstStyle/>
        <a:p>
          <a:endParaRPr lang="en-GB"/>
        </a:p>
      </dgm:t>
    </dgm:pt>
    <dgm:pt modelId="{40CC6424-D410-48C4-AD20-7A9776B76C06}" type="sibTrans" cxnId="{674675EF-57FC-419D-9E95-B840854BFC46}">
      <dgm:prSet/>
      <dgm:spPr/>
      <dgm:t>
        <a:bodyPr/>
        <a:lstStyle/>
        <a:p>
          <a:endParaRPr lang="en-GB"/>
        </a:p>
      </dgm:t>
    </dgm:pt>
    <dgm:pt modelId="{2A34C8DC-98F9-42E7-8BC0-B609C3F9908C}">
      <dgm:prSet phldrT="[Text]" custT="1"/>
      <dgm:spPr/>
      <dgm:t>
        <a:bodyPr/>
        <a:lstStyle/>
        <a:p>
          <a:r>
            <a:rPr lang="en-GB" sz="2000" dirty="0" smtClean="0">
              <a:solidFill>
                <a:schemeClr val="accent1">
                  <a:lumMod val="50000"/>
                </a:schemeClr>
              </a:solidFill>
            </a:rPr>
            <a:t>TTR</a:t>
          </a:r>
          <a:endParaRPr lang="en-GB" sz="2000" dirty="0">
            <a:solidFill>
              <a:schemeClr val="accent1">
                <a:lumMod val="50000"/>
              </a:schemeClr>
            </a:solidFill>
          </a:endParaRPr>
        </a:p>
      </dgm:t>
    </dgm:pt>
    <dgm:pt modelId="{8E05B7F2-4EDB-4FC9-BEC2-A74F9851B343}" type="parTrans" cxnId="{791BBA4F-E927-4C39-89F1-1FD795902B95}">
      <dgm:prSet/>
      <dgm:spPr/>
      <dgm:t>
        <a:bodyPr/>
        <a:lstStyle/>
        <a:p>
          <a:endParaRPr lang="en-GB"/>
        </a:p>
      </dgm:t>
    </dgm:pt>
    <dgm:pt modelId="{530B836E-44EC-4587-8E5D-1D3F6EBE999D}" type="sibTrans" cxnId="{791BBA4F-E927-4C39-89F1-1FD795902B95}">
      <dgm:prSet/>
      <dgm:spPr/>
      <dgm:t>
        <a:bodyPr/>
        <a:lstStyle/>
        <a:p>
          <a:endParaRPr lang="en-GB"/>
        </a:p>
      </dgm:t>
    </dgm:pt>
    <dgm:pt modelId="{01DE7FD4-07B2-4522-B4A6-1E95F6CBFDF8}">
      <dgm:prSet phldrT="[Text]" custT="1"/>
      <dgm:spPr/>
      <dgm:t>
        <a:bodyPr/>
        <a:lstStyle/>
        <a:p>
          <a:r>
            <a:rPr lang="en-GB" sz="2000" dirty="0" smtClean="0">
              <a:solidFill>
                <a:schemeClr val="accent1">
                  <a:lumMod val="50000"/>
                </a:schemeClr>
              </a:solidFill>
            </a:rPr>
            <a:t>Input Power Split</a:t>
          </a:r>
          <a:endParaRPr lang="en-GB" sz="2000" dirty="0">
            <a:solidFill>
              <a:schemeClr val="accent1">
                <a:lumMod val="50000"/>
              </a:schemeClr>
            </a:solidFill>
          </a:endParaRPr>
        </a:p>
      </dgm:t>
    </dgm:pt>
    <dgm:pt modelId="{87B158AA-FB5C-40AA-B800-39385C6EFE48}" type="parTrans" cxnId="{1591FC13-FB61-417C-9B03-1BDB6F31E531}">
      <dgm:prSet/>
      <dgm:spPr/>
      <dgm:t>
        <a:bodyPr/>
        <a:lstStyle/>
        <a:p>
          <a:endParaRPr lang="en-GB"/>
        </a:p>
      </dgm:t>
    </dgm:pt>
    <dgm:pt modelId="{8DAF125B-D434-4B7D-9581-6B3D0CB50098}" type="sibTrans" cxnId="{1591FC13-FB61-417C-9B03-1BDB6F31E531}">
      <dgm:prSet/>
      <dgm:spPr/>
      <dgm:t>
        <a:bodyPr/>
        <a:lstStyle/>
        <a:p>
          <a:endParaRPr lang="en-GB"/>
        </a:p>
      </dgm:t>
    </dgm:pt>
    <dgm:pt modelId="{0E1277E8-EAD2-48BE-AE64-C92948E40439}">
      <dgm:prSet phldrT="[Text]" custT="1"/>
      <dgm:spPr/>
      <dgm:t>
        <a:bodyPr/>
        <a:lstStyle/>
        <a:p>
          <a:r>
            <a:rPr lang="en-GB" sz="2000" dirty="0" smtClean="0">
              <a:solidFill>
                <a:schemeClr val="accent1">
                  <a:lumMod val="50000"/>
                </a:schemeClr>
              </a:solidFill>
            </a:rPr>
            <a:t>Compound Coupled Power Split</a:t>
          </a:r>
          <a:endParaRPr lang="en-GB" sz="2000" dirty="0">
            <a:solidFill>
              <a:schemeClr val="accent1">
                <a:lumMod val="50000"/>
              </a:schemeClr>
            </a:solidFill>
          </a:endParaRPr>
        </a:p>
      </dgm:t>
    </dgm:pt>
    <dgm:pt modelId="{5425C784-908D-4F1B-B603-4BB3330E8616}" type="parTrans" cxnId="{870D92C3-32CF-48F4-9745-BC22E6006470}">
      <dgm:prSet/>
      <dgm:spPr/>
      <dgm:t>
        <a:bodyPr/>
        <a:lstStyle/>
        <a:p>
          <a:endParaRPr lang="en-GB"/>
        </a:p>
      </dgm:t>
    </dgm:pt>
    <dgm:pt modelId="{CEAC43F4-26BE-4F8A-BCFC-033F62F5178F}" type="sibTrans" cxnId="{870D92C3-32CF-48F4-9745-BC22E6006470}">
      <dgm:prSet/>
      <dgm:spPr/>
      <dgm:t>
        <a:bodyPr/>
        <a:lstStyle/>
        <a:p>
          <a:endParaRPr lang="en-GB"/>
        </a:p>
      </dgm:t>
    </dgm:pt>
    <dgm:pt modelId="{BDB81FB5-261C-485A-ACE1-93342BED8E30}">
      <dgm:prSet phldrT="[Text]" custT="1"/>
      <dgm:spPr/>
      <dgm:t>
        <a:bodyPr/>
        <a:lstStyle/>
        <a:p>
          <a:r>
            <a:rPr lang="en-GB" sz="2000" dirty="0" smtClean="0">
              <a:solidFill>
                <a:schemeClr val="accent1">
                  <a:lumMod val="50000"/>
                </a:schemeClr>
              </a:solidFill>
            </a:rPr>
            <a:t>Series</a:t>
          </a:r>
          <a:endParaRPr lang="en-GB" sz="2000" dirty="0">
            <a:solidFill>
              <a:schemeClr val="accent1">
                <a:lumMod val="50000"/>
              </a:schemeClr>
            </a:solidFill>
          </a:endParaRPr>
        </a:p>
      </dgm:t>
    </dgm:pt>
    <dgm:pt modelId="{65A0B515-9310-4672-BDA8-638ECCFACA15}" type="parTrans" cxnId="{AC32112B-DC11-4770-9E12-630C5487A6E5}">
      <dgm:prSet/>
      <dgm:spPr/>
      <dgm:t>
        <a:bodyPr/>
        <a:lstStyle/>
        <a:p>
          <a:endParaRPr lang="en-GB"/>
        </a:p>
      </dgm:t>
    </dgm:pt>
    <dgm:pt modelId="{F9BBDDA8-B837-41E4-8DD9-060A03665D1D}" type="sibTrans" cxnId="{AC32112B-DC11-4770-9E12-630C5487A6E5}">
      <dgm:prSet/>
      <dgm:spPr/>
      <dgm:t>
        <a:bodyPr/>
        <a:lstStyle/>
        <a:p>
          <a:endParaRPr lang="en-GB"/>
        </a:p>
      </dgm:t>
    </dgm:pt>
    <dgm:pt modelId="{105E1EC8-7AB9-441A-96BC-70C01C839D23}">
      <dgm:prSet phldrT="[Text]" custT="1"/>
      <dgm:spPr/>
      <dgm:t>
        <a:bodyPr/>
        <a:lstStyle/>
        <a:p>
          <a:endParaRPr lang="en-GB" sz="5400" dirty="0">
            <a:solidFill>
              <a:schemeClr val="accent1">
                <a:lumMod val="50000"/>
              </a:schemeClr>
            </a:solidFill>
          </a:endParaRPr>
        </a:p>
      </dgm:t>
    </dgm:pt>
    <dgm:pt modelId="{C54C187F-E277-44FD-A70E-67E10C643C12}" type="parTrans" cxnId="{6A486B22-DD94-4932-ACBD-9B2828203E13}">
      <dgm:prSet/>
      <dgm:spPr/>
      <dgm:t>
        <a:bodyPr/>
        <a:lstStyle/>
        <a:p>
          <a:endParaRPr lang="en-GB"/>
        </a:p>
      </dgm:t>
    </dgm:pt>
    <dgm:pt modelId="{B35FE6E0-72D1-4EA3-9B5D-67C02076C00E}" type="sibTrans" cxnId="{6A486B22-DD94-4932-ACBD-9B2828203E13}">
      <dgm:prSet/>
      <dgm:spPr/>
      <dgm:t>
        <a:bodyPr/>
        <a:lstStyle/>
        <a:p>
          <a:endParaRPr lang="en-GB"/>
        </a:p>
      </dgm:t>
    </dgm:pt>
    <dgm:pt modelId="{F49CAAA9-41E3-410D-8A12-A641E60E7E3E}" type="pres">
      <dgm:prSet presAssocID="{A741BC1E-9B74-4B72-B8C5-AA1A2F953ADF}" presName="Name0" presStyleCnt="0">
        <dgm:presLayoutVars>
          <dgm:dir/>
          <dgm:resizeHandles val="exact"/>
        </dgm:presLayoutVars>
      </dgm:prSet>
      <dgm:spPr/>
    </dgm:pt>
    <dgm:pt modelId="{3F9D7051-DA9F-4A9B-92DB-25AA1958411F}" type="pres">
      <dgm:prSet presAssocID="{A741BC1E-9B74-4B72-B8C5-AA1A2F953ADF}" presName="arrow" presStyleLbl="bgShp" presStyleIdx="0" presStyleCnt="1"/>
      <dgm:spPr>
        <a:gradFill rotWithShape="0">
          <a:gsLst>
            <a:gs pos="0">
              <a:schemeClr val="accent6">
                <a:lumMod val="75000"/>
              </a:schemeClr>
            </a:gs>
            <a:gs pos="50000">
              <a:schemeClr val="accent6">
                <a:lumMod val="60000"/>
                <a:lumOff val="40000"/>
              </a:schemeClr>
            </a:gs>
            <a:gs pos="100000">
              <a:schemeClr val="accent6">
                <a:lumMod val="75000"/>
              </a:schemeClr>
            </a:gs>
          </a:gsLst>
          <a:lin ang="5400000" scaled="0"/>
        </a:gradFill>
      </dgm:spPr>
    </dgm:pt>
    <dgm:pt modelId="{1B2BAE0E-04B4-45A8-BB6C-A14F7F599F42}" type="pres">
      <dgm:prSet presAssocID="{A741BC1E-9B74-4B72-B8C5-AA1A2F953ADF}" presName="points" presStyleCnt="0"/>
      <dgm:spPr/>
    </dgm:pt>
    <dgm:pt modelId="{FD0617E4-C73D-4F8E-B8EA-DD5FA13CEBCE}" type="pres">
      <dgm:prSet presAssocID="{353600B0-3647-4269-AD4F-9D279401B296}" presName="compositeA" presStyleCnt="0"/>
      <dgm:spPr/>
    </dgm:pt>
    <dgm:pt modelId="{2A10E215-F11B-4781-BFD8-404272F9FFE6}" type="pres">
      <dgm:prSet presAssocID="{353600B0-3647-4269-AD4F-9D279401B296}" presName="textA" presStyleLbl="revTx" presStyleIdx="0" presStyleCnt="3" custScaleX="144178" custLinFactNeighborX="-1011" custLinFactNeighborY="0">
        <dgm:presLayoutVars>
          <dgm:bulletEnabled val="1"/>
        </dgm:presLayoutVars>
      </dgm:prSet>
      <dgm:spPr/>
      <dgm:t>
        <a:bodyPr/>
        <a:lstStyle/>
        <a:p>
          <a:endParaRPr lang="en-GB"/>
        </a:p>
      </dgm:t>
    </dgm:pt>
    <dgm:pt modelId="{0EE2ACD5-031B-49EB-AA92-FAC08DD66D18}" type="pres">
      <dgm:prSet presAssocID="{353600B0-3647-4269-AD4F-9D279401B296}" presName="circleA" presStyleLbl="node1" presStyleIdx="0" presStyleCnt="3"/>
      <dgm:spPr/>
    </dgm:pt>
    <dgm:pt modelId="{85D35113-8819-46D4-BA28-0B59D1F16C80}" type="pres">
      <dgm:prSet presAssocID="{353600B0-3647-4269-AD4F-9D279401B296}" presName="spaceA" presStyleCnt="0"/>
      <dgm:spPr/>
    </dgm:pt>
    <dgm:pt modelId="{3033DCC8-82D1-4DBE-92D1-B6DAF7D3AC7A}" type="pres">
      <dgm:prSet presAssocID="{FD86B84A-8C53-44AE-8EB2-121D17E94D51}" presName="space" presStyleCnt="0"/>
      <dgm:spPr/>
    </dgm:pt>
    <dgm:pt modelId="{2D6D48A1-CE7F-47B8-BCB9-560398EEF43B}" type="pres">
      <dgm:prSet presAssocID="{9A3F1BBD-4FA5-4819-91E4-F67A502DBDD6}" presName="compositeB" presStyleCnt="0"/>
      <dgm:spPr/>
    </dgm:pt>
    <dgm:pt modelId="{85138D09-57A5-4BDA-8B1E-ADC1F8B79094}" type="pres">
      <dgm:prSet presAssocID="{9A3F1BBD-4FA5-4819-91E4-F67A502DBDD6}" presName="textB" presStyleLbl="revTx" presStyleIdx="1" presStyleCnt="3">
        <dgm:presLayoutVars>
          <dgm:bulletEnabled val="1"/>
        </dgm:presLayoutVars>
      </dgm:prSet>
      <dgm:spPr/>
      <dgm:t>
        <a:bodyPr/>
        <a:lstStyle/>
        <a:p>
          <a:endParaRPr lang="en-GB"/>
        </a:p>
      </dgm:t>
    </dgm:pt>
    <dgm:pt modelId="{CB6D2969-2ABD-41B9-AB7E-689001AB8891}" type="pres">
      <dgm:prSet presAssocID="{9A3F1BBD-4FA5-4819-91E4-F67A502DBDD6}" presName="circleB" presStyleLbl="node1" presStyleIdx="1" presStyleCnt="3"/>
      <dgm:spPr/>
    </dgm:pt>
    <dgm:pt modelId="{4111A053-C3CA-48E6-ADEC-B03286B20120}" type="pres">
      <dgm:prSet presAssocID="{9A3F1BBD-4FA5-4819-91E4-F67A502DBDD6}" presName="spaceB" presStyleCnt="0"/>
      <dgm:spPr/>
    </dgm:pt>
    <dgm:pt modelId="{92B6C5AF-5025-406D-BAE4-C9C13CA40B0A}" type="pres">
      <dgm:prSet presAssocID="{112813CA-269E-45A0-85CD-6E0B3F8E8F89}" presName="space" presStyleCnt="0"/>
      <dgm:spPr/>
    </dgm:pt>
    <dgm:pt modelId="{A3B33754-EAA2-4021-B275-9A4622FEDD60}" type="pres">
      <dgm:prSet presAssocID="{105E1EC8-7AB9-441A-96BC-70C01C839D23}" presName="compositeA" presStyleCnt="0"/>
      <dgm:spPr/>
    </dgm:pt>
    <dgm:pt modelId="{4C200F99-9A5C-4D85-AB93-95526265F3A3}" type="pres">
      <dgm:prSet presAssocID="{105E1EC8-7AB9-441A-96BC-70C01C839D23}" presName="textA" presStyleLbl="revTx" presStyleIdx="2" presStyleCnt="3">
        <dgm:presLayoutVars>
          <dgm:bulletEnabled val="1"/>
        </dgm:presLayoutVars>
      </dgm:prSet>
      <dgm:spPr/>
      <dgm:t>
        <a:bodyPr/>
        <a:lstStyle/>
        <a:p>
          <a:endParaRPr lang="en-GB"/>
        </a:p>
      </dgm:t>
    </dgm:pt>
    <dgm:pt modelId="{02A8A3AB-8B9D-4FB6-9C6B-973DE4EDBFBE}" type="pres">
      <dgm:prSet presAssocID="{105E1EC8-7AB9-441A-96BC-70C01C839D23}" presName="circleA" presStyleLbl="node1" presStyleIdx="2" presStyleCnt="3"/>
      <dgm:spPr/>
    </dgm:pt>
    <dgm:pt modelId="{DAAD85D0-AF41-4BC9-A3D1-2E78119D7552}" type="pres">
      <dgm:prSet presAssocID="{105E1EC8-7AB9-441A-96BC-70C01C839D23}" presName="spaceA" presStyleCnt="0"/>
      <dgm:spPr/>
    </dgm:pt>
  </dgm:ptLst>
  <dgm:cxnLst>
    <dgm:cxn modelId="{244AA95C-F724-4B08-AAF7-041A850A4E4A}" srcId="{353600B0-3647-4269-AD4F-9D279401B296}" destId="{6A8B9335-8F1D-4CE8-AF9C-E66E3FDAB0BF}" srcOrd="0" destOrd="0" parTransId="{4EB8AC10-DA2F-4942-996D-36B10EB31A23}" sibTransId="{2B7BB41C-14E3-4041-A153-9852898E6EF7}"/>
    <dgm:cxn modelId="{334C57BA-A28B-4325-B8E8-0B084887D5E6}" type="presOf" srcId="{A741BC1E-9B74-4B72-B8C5-AA1A2F953ADF}" destId="{F49CAAA9-41E3-410D-8A12-A641E60E7E3E}" srcOrd="0" destOrd="0" presId="urn:microsoft.com/office/officeart/2005/8/layout/hProcess11"/>
    <dgm:cxn modelId="{7BB06531-04DF-47D5-A44F-9A72EE48779D}" type="presOf" srcId="{BDB81FB5-261C-485A-ACE1-93342BED8E30}" destId="{4C200F99-9A5C-4D85-AB93-95526265F3A3}" srcOrd="0" destOrd="1" presId="urn:microsoft.com/office/officeart/2005/8/layout/hProcess11"/>
    <dgm:cxn modelId="{B715800F-73DB-4CC8-807E-14A6DE3DA6E6}" srcId="{6A8B9335-8F1D-4CE8-AF9C-E66E3FDAB0BF}" destId="{AA4FC4B9-BB4F-4CDE-B731-84A2AF141866}" srcOrd="0" destOrd="0" parTransId="{697A1C4E-DAD9-40B9-A29E-71E623F10CD4}" sibTransId="{7F960142-D1C8-4C9B-A2F4-6A5B45A5624F}"/>
    <dgm:cxn modelId="{EC51BED7-C1F7-4C7C-8445-4D1774DFA39B}" type="presOf" srcId="{105E1EC8-7AB9-441A-96BC-70C01C839D23}" destId="{4C200F99-9A5C-4D85-AB93-95526265F3A3}" srcOrd="0" destOrd="0" presId="urn:microsoft.com/office/officeart/2005/8/layout/hProcess11"/>
    <dgm:cxn modelId="{AC32112B-DC11-4770-9E12-630C5487A6E5}" srcId="{105E1EC8-7AB9-441A-96BC-70C01C839D23}" destId="{BDB81FB5-261C-485A-ACE1-93342BED8E30}" srcOrd="0" destOrd="0" parTransId="{65A0B515-9310-4672-BDA8-638ECCFACA15}" sibTransId="{F9BBDDA8-B837-41E4-8DD9-060A03665D1D}"/>
    <dgm:cxn modelId="{EE1E79EB-FD18-4D32-820B-20D32CF70835}" type="presOf" srcId="{0E1277E8-EAD2-48BE-AE64-C92948E40439}" destId="{85138D09-57A5-4BDA-8B1E-ADC1F8B79094}" srcOrd="0" destOrd="2" presId="urn:microsoft.com/office/officeart/2005/8/layout/hProcess11"/>
    <dgm:cxn modelId="{674675EF-57FC-419D-9E95-B840854BFC46}" srcId="{AA4FC4B9-BB4F-4CDE-B731-84A2AF141866}" destId="{B7305E41-F0A9-4B84-89E4-CEC979493440}" srcOrd="0" destOrd="0" parTransId="{FD81EFB3-63C0-4F4E-A38B-9F92BD6A350D}" sibTransId="{40CC6424-D410-48C4-AD20-7A9776B76C06}"/>
    <dgm:cxn modelId="{0F0B2E64-9654-4088-8100-165DB6E55E77}" type="presOf" srcId="{01DE7FD4-07B2-4522-B4A6-1E95F6CBFDF8}" destId="{85138D09-57A5-4BDA-8B1E-ADC1F8B79094}" srcOrd="0" destOrd="1" presId="urn:microsoft.com/office/officeart/2005/8/layout/hProcess11"/>
    <dgm:cxn modelId="{791BBA4F-E927-4C39-89F1-1FD795902B95}" srcId="{B7305E41-F0A9-4B84-89E4-CEC979493440}" destId="{2A34C8DC-98F9-42E7-8BC0-B609C3F9908C}" srcOrd="0" destOrd="0" parTransId="{8E05B7F2-4EDB-4FC9-BEC2-A74F9851B343}" sibTransId="{530B836E-44EC-4587-8E5D-1D3F6EBE999D}"/>
    <dgm:cxn modelId="{F988F005-CCA7-431F-B2D6-F0FF4F7E608A}" type="presOf" srcId="{AA4FC4B9-BB4F-4CDE-B731-84A2AF141866}" destId="{2A10E215-F11B-4781-BFD8-404272F9FFE6}" srcOrd="0" destOrd="2" presId="urn:microsoft.com/office/officeart/2005/8/layout/hProcess11"/>
    <dgm:cxn modelId="{0D6ED6F5-DEC7-4DB0-87E2-DF838E1E36E5}" srcId="{A741BC1E-9B74-4B72-B8C5-AA1A2F953ADF}" destId="{9A3F1BBD-4FA5-4819-91E4-F67A502DBDD6}" srcOrd="1" destOrd="0" parTransId="{B585CDE5-E788-457F-9C4F-50D7DF6C418C}" sibTransId="{112813CA-269E-45A0-85CD-6E0B3F8E8F89}"/>
    <dgm:cxn modelId="{0CA0E4A5-B9A9-46E8-AC83-5B857525456D}" type="presOf" srcId="{2A34C8DC-98F9-42E7-8BC0-B609C3F9908C}" destId="{2A10E215-F11B-4781-BFD8-404272F9FFE6}" srcOrd="0" destOrd="4" presId="urn:microsoft.com/office/officeart/2005/8/layout/hProcess11"/>
    <dgm:cxn modelId="{408C5FA7-2D3A-4479-940F-7CC1E13CDF26}" type="presOf" srcId="{B7305E41-F0A9-4B84-89E4-CEC979493440}" destId="{2A10E215-F11B-4781-BFD8-404272F9FFE6}" srcOrd="0" destOrd="3" presId="urn:microsoft.com/office/officeart/2005/8/layout/hProcess11"/>
    <dgm:cxn modelId="{B090F487-9D5D-45D3-B86E-E20479AAB310}" type="presOf" srcId="{9A3F1BBD-4FA5-4819-91E4-F67A502DBDD6}" destId="{85138D09-57A5-4BDA-8B1E-ADC1F8B79094}" srcOrd="0" destOrd="0" presId="urn:microsoft.com/office/officeart/2005/8/layout/hProcess11"/>
    <dgm:cxn modelId="{5B0D5F60-58DA-49BE-B25F-E30C017E80C6}" type="presOf" srcId="{353600B0-3647-4269-AD4F-9D279401B296}" destId="{2A10E215-F11B-4781-BFD8-404272F9FFE6}" srcOrd="0" destOrd="0" presId="urn:microsoft.com/office/officeart/2005/8/layout/hProcess11"/>
    <dgm:cxn modelId="{870D92C3-32CF-48F4-9745-BC22E6006470}" srcId="{01DE7FD4-07B2-4522-B4A6-1E95F6CBFDF8}" destId="{0E1277E8-EAD2-48BE-AE64-C92948E40439}" srcOrd="0" destOrd="0" parTransId="{5425C784-908D-4F1B-B603-4BB3330E8616}" sibTransId="{CEAC43F4-26BE-4F8A-BCFC-033F62F5178F}"/>
    <dgm:cxn modelId="{1591FC13-FB61-417C-9B03-1BDB6F31E531}" srcId="{9A3F1BBD-4FA5-4819-91E4-F67A502DBDD6}" destId="{01DE7FD4-07B2-4522-B4A6-1E95F6CBFDF8}" srcOrd="0" destOrd="0" parTransId="{87B158AA-FB5C-40AA-B800-39385C6EFE48}" sibTransId="{8DAF125B-D434-4B7D-9581-6B3D0CB50098}"/>
    <dgm:cxn modelId="{780E41A2-66ED-4ED4-9AF4-85FD2C8151A1}" srcId="{A741BC1E-9B74-4B72-B8C5-AA1A2F953ADF}" destId="{353600B0-3647-4269-AD4F-9D279401B296}" srcOrd="0" destOrd="0" parTransId="{8842E4D1-A3C3-468B-B3FB-81EF906B046A}" sibTransId="{FD86B84A-8C53-44AE-8EB2-121D17E94D51}"/>
    <dgm:cxn modelId="{3489B132-0E70-4550-B84A-4A0F08939DE1}" type="presOf" srcId="{6A8B9335-8F1D-4CE8-AF9C-E66E3FDAB0BF}" destId="{2A10E215-F11B-4781-BFD8-404272F9FFE6}" srcOrd="0" destOrd="1" presId="urn:microsoft.com/office/officeart/2005/8/layout/hProcess11"/>
    <dgm:cxn modelId="{6A486B22-DD94-4932-ACBD-9B2828203E13}" srcId="{A741BC1E-9B74-4B72-B8C5-AA1A2F953ADF}" destId="{105E1EC8-7AB9-441A-96BC-70C01C839D23}" srcOrd="2" destOrd="0" parTransId="{C54C187F-E277-44FD-A70E-67E10C643C12}" sibTransId="{B35FE6E0-72D1-4EA3-9B5D-67C02076C00E}"/>
    <dgm:cxn modelId="{987B514F-4658-4920-8884-4DB38FC1A34C}" type="presParOf" srcId="{F49CAAA9-41E3-410D-8A12-A641E60E7E3E}" destId="{3F9D7051-DA9F-4A9B-92DB-25AA1958411F}" srcOrd="0" destOrd="0" presId="urn:microsoft.com/office/officeart/2005/8/layout/hProcess11"/>
    <dgm:cxn modelId="{1BDACDAF-9577-47F0-896F-B3CA38288FA6}" type="presParOf" srcId="{F49CAAA9-41E3-410D-8A12-A641E60E7E3E}" destId="{1B2BAE0E-04B4-45A8-BB6C-A14F7F599F42}" srcOrd="1" destOrd="0" presId="urn:microsoft.com/office/officeart/2005/8/layout/hProcess11"/>
    <dgm:cxn modelId="{9E4111EC-3FAB-4E0B-8DBF-D54DEC124786}" type="presParOf" srcId="{1B2BAE0E-04B4-45A8-BB6C-A14F7F599F42}" destId="{FD0617E4-C73D-4F8E-B8EA-DD5FA13CEBCE}" srcOrd="0" destOrd="0" presId="urn:microsoft.com/office/officeart/2005/8/layout/hProcess11"/>
    <dgm:cxn modelId="{4F034FF7-E5BD-42C6-A569-4B189459308F}" type="presParOf" srcId="{FD0617E4-C73D-4F8E-B8EA-DD5FA13CEBCE}" destId="{2A10E215-F11B-4781-BFD8-404272F9FFE6}" srcOrd="0" destOrd="0" presId="urn:microsoft.com/office/officeart/2005/8/layout/hProcess11"/>
    <dgm:cxn modelId="{7A5B51F2-C90A-45D0-9DE5-3752711D9CA8}" type="presParOf" srcId="{FD0617E4-C73D-4F8E-B8EA-DD5FA13CEBCE}" destId="{0EE2ACD5-031B-49EB-AA92-FAC08DD66D18}" srcOrd="1" destOrd="0" presId="urn:microsoft.com/office/officeart/2005/8/layout/hProcess11"/>
    <dgm:cxn modelId="{6E51BFCD-02E9-410A-88A5-8D0F479CE942}" type="presParOf" srcId="{FD0617E4-C73D-4F8E-B8EA-DD5FA13CEBCE}" destId="{85D35113-8819-46D4-BA28-0B59D1F16C80}" srcOrd="2" destOrd="0" presId="urn:microsoft.com/office/officeart/2005/8/layout/hProcess11"/>
    <dgm:cxn modelId="{934F471B-4742-4306-8C5B-EF1AF8150EAA}" type="presParOf" srcId="{1B2BAE0E-04B4-45A8-BB6C-A14F7F599F42}" destId="{3033DCC8-82D1-4DBE-92D1-B6DAF7D3AC7A}" srcOrd="1" destOrd="0" presId="urn:microsoft.com/office/officeart/2005/8/layout/hProcess11"/>
    <dgm:cxn modelId="{88FC1EB7-61C8-4F13-9D45-17DB25D0065D}" type="presParOf" srcId="{1B2BAE0E-04B4-45A8-BB6C-A14F7F599F42}" destId="{2D6D48A1-CE7F-47B8-BCB9-560398EEF43B}" srcOrd="2" destOrd="0" presId="urn:microsoft.com/office/officeart/2005/8/layout/hProcess11"/>
    <dgm:cxn modelId="{E119CFCB-8C87-41BD-BD68-A9418DA2E0D5}" type="presParOf" srcId="{2D6D48A1-CE7F-47B8-BCB9-560398EEF43B}" destId="{85138D09-57A5-4BDA-8B1E-ADC1F8B79094}" srcOrd="0" destOrd="0" presId="urn:microsoft.com/office/officeart/2005/8/layout/hProcess11"/>
    <dgm:cxn modelId="{CCCFDCEE-04AA-4564-B9D1-A70D3DD9CFA8}" type="presParOf" srcId="{2D6D48A1-CE7F-47B8-BCB9-560398EEF43B}" destId="{CB6D2969-2ABD-41B9-AB7E-689001AB8891}" srcOrd="1" destOrd="0" presId="urn:microsoft.com/office/officeart/2005/8/layout/hProcess11"/>
    <dgm:cxn modelId="{B8B45BC2-97D9-4829-A340-5CB7E141E136}" type="presParOf" srcId="{2D6D48A1-CE7F-47B8-BCB9-560398EEF43B}" destId="{4111A053-C3CA-48E6-ADEC-B03286B20120}" srcOrd="2" destOrd="0" presId="urn:microsoft.com/office/officeart/2005/8/layout/hProcess11"/>
    <dgm:cxn modelId="{2B8106AA-A47B-4BD9-992D-CBBEB30750D1}" type="presParOf" srcId="{1B2BAE0E-04B4-45A8-BB6C-A14F7F599F42}" destId="{92B6C5AF-5025-406D-BAE4-C9C13CA40B0A}" srcOrd="3" destOrd="0" presId="urn:microsoft.com/office/officeart/2005/8/layout/hProcess11"/>
    <dgm:cxn modelId="{31764582-CFD0-44AA-9B49-51CFC9FEE7FC}" type="presParOf" srcId="{1B2BAE0E-04B4-45A8-BB6C-A14F7F599F42}" destId="{A3B33754-EAA2-4021-B275-9A4622FEDD60}" srcOrd="4" destOrd="0" presId="urn:microsoft.com/office/officeart/2005/8/layout/hProcess11"/>
    <dgm:cxn modelId="{EF673B91-7F89-4D2F-ADAE-4812151B954F}" type="presParOf" srcId="{A3B33754-EAA2-4021-B275-9A4622FEDD60}" destId="{4C200F99-9A5C-4D85-AB93-95526265F3A3}" srcOrd="0" destOrd="0" presId="urn:microsoft.com/office/officeart/2005/8/layout/hProcess11"/>
    <dgm:cxn modelId="{960C701D-98B4-4E3B-9451-174F405FE525}" type="presParOf" srcId="{A3B33754-EAA2-4021-B275-9A4622FEDD60}" destId="{02A8A3AB-8B9D-4FB6-9C6B-973DE4EDBFBE}" srcOrd="1" destOrd="0" presId="urn:microsoft.com/office/officeart/2005/8/layout/hProcess11"/>
    <dgm:cxn modelId="{FE7A37CB-ABD4-4EAE-95A6-EB74CB5CDE0A}" type="presParOf" srcId="{A3B33754-EAA2-4021-B275-9A4622FEDD60}" destId="{DAAD85D0-AF41-4BC9-A3D1-2E78119D7552}" srcOrd="2" destOrd="0" presId="urn:microsoft.com/office/officeart/2005/8/layout/hProcess11"/>
  </dgm:cxnLst>
  <dgm:bg/>
  <dgm:whole/>
</dgm:dataModel>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010" y="9406420"/>
            <a:ext cx="18178780" cy="6490569"/>
          </a:xfrm>
        </p:spPr>
        <p:txBody>
          <a:bodyPr/>
          <a:lstStyle/>
          <a:p>
            <a:r>
              <a:rPr lang="en-US" smtClean="0"/>
              <a:t>Click to edit Master title style</a:t>
            </a:r>
            <a:endParaRPr lang="en-GB"/>
          </a:p>
        </p:txBody>
      </p:sp>
      <p:sp>
        <p:nvSpPr>
          <p:cNvPr id="3" name="Subtitle 2"/>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F8F941B-C604-43E6-8982-9A0F6380D3C0}" type="datetimeFigureOut">
              <a:rPr lang="en-US" smtClean="0"/>
              <a:pPr/>
              <a:t>9/4/2009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0362E3-3591-4D13-BA04-8716D578A825}"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F8F941B-C604-43E6-8982-9A0F6380D3C0}" type="datetimeFigureOut">
              <a:rPr lang="en-US" smtClean="0"/>
              <a:pPr/>
              <a:t>9/4/2009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0362E3-3591-4D13-BA04-8716D578A825}"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5430" y="1212605"/>
            <a:ext cx="4812030" cy="2583610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069340" y="1212605"/>
            <a:ext cx="14079643" cy="2583610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F8F941B-C604-43E6-8982-9A0F6380D3C0}" type="datetimeFigureOut">
              <a:rPr lang="en-US" smtClean="0"/>
              <a:pPr/>
              <a:t>9/4/2009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0362E3-3591-4D13-BA04-8716D578A825}"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F8F941B-C604-43E6-8982-9A0F6380D3C0}" type="datetimeFigureOut">
              <a:rPr lang="en-US" smtClean="0"/>
              <a:pPr/>
              <a:t>9/4/2009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0362E3-3591-4D13-BA04-8716D578A825}"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0" y="19457690"/>
            <a:ext cx="18178780" cy="6013939"/>
          </a:xfrm>
        </p:spPr>
        <p:txBody>
          <a:bodyPr anchor="t"/>
          <a:lstStyle>
            <a:lvl1pPr algn="l">
              <a:defRPr sz="12900" b="1" cap="all"/>
            </a:lvl1pPr>
          </a:lstStyle>
          <a:p>
            <a:r>
              <a:rPr lang="en-US" smtClean="0"/>
              <a:t>Click to edit Master title style</a:t>
            </a:r>
            <a:endParaRPr lang="en-GB"/>
          </a:p>
        </p:txBody>
      </p:sp>
      <p:sp>
        <p:nvSpPr>
          <p:cNvPr id="3" name="Text Placeholder 2"/>
          <p:cNvSpPr>
            <a:spLocks noGrp="1"/>
          </p:cNvSpPr>
          <p:nvPr>
            <p:ph type="body" idx="1"/>
          </p:nvPr>
        </p:nvSpPr>
        <p:spPr>
          <a:xfrm>
            <a:off x="1689410" y="12833948"/>
            <a:ext cx="18178780" cy="6623742"/>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8F941B-C604-43E6-8982-9A0F6380D3C0}" type="datetimeFigureOut">
              <a:rPr lang="en-US" smtClean="0"/>
              <a:pPr/>
              <a:t>9/4/2009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0362E3-3591-4D13-BA04-8716D578A825}"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069340" y="7065330"/>
            <a:ext cx="9445837" cy="19983384"/>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0871623" y="7065330"/>
            <a:ext cx="9445837" cy="19983384"/>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F8F941B-C604-43E6-8982-9A0F6380D3C0}" type="datetimeFigureOut">
              <a:rPr lang="en-US" smtClean="0"/>
              <a:pPr/>
              <a:t>9/4/2009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0362E3-3591-4D13-BA04-8716D578A825}"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69340" y="6777950"/>
            <a:ext cx="9449551"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4" name="Content Placeholder 3"/>
          <p:cNvSpPr>
            <a:spLocks noGrp="1"/>
          </p:cNvSpPr>
          <p:nvPr>
            <p:ph sz="half" idx="2"/>
          </p:nvPr>
        </p:nvSpPr>
        <p:spPr>
          <a:xfrm>
            <a:off x="1069340" y="9602677"/>
            <a:ext cx="9449551"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0864198" y="6777950"/>
            <a:ext cx="9453263" cy="2824727"/>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lang="en-US" smtClean="0"/>
              <a:t>Click to edit Master text styles</a:t>
            </a:r>
          </a:p>
        </p:txBody>
      </p:sp>
      <p:sp>
        <p:nvSpPr>
          <p:cNvPr id="6" name="Content Placeholder 5"/>
          <p:cNvSpPr>
            <a:spLocks noGrp="1"/>
          </p:cNvSpPr>
          <p:nvPr>
            <p:ph sz="quarter" idx="4"/>
          </p:nvPr>
        </p:nvSpPr>
        <p:spPr>
          <a:xfrm>
            <a:off x="10864198" y="9602677"/>
            <a:ext cx="9453263"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F8F941B-C604-43E6-8982-9A0F6380D3C0}" type="datetimeFigureOut">
              <a:rPr lang="en-US" smtClean="0"/>
              <a:pPr/>
              <a:t>9/4/2009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50362E3-3591-4D13-BA04-8716D578A825}"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F8F941B-C604-43E6-8982-9A0F6380D3C0}" type="datetimeFigureOut">
              <a:rPr lang="en-US" smtClean="0"/>
              <a:pPr/>
              <a:t>9/4/2009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50362E3-3591-4D13-BA04-8716D578A825}"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8F941B-C604-43E6-8982-9A0F6380D3C0}" type="datetimeFigureOut">
              <a:rPr lang="en-US" smtClean="0"/>
              <a:pPr/>
              <a:t>9/4/2009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50362E3-3591-4D13-BA04-8716D578A825}"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41" y="1205591"/>
            <a:ext cx="7036110" cy="5130774"/>
          </a:xfrm>
        </p:spPr>
        <p:txBody>
          <a:bodyPr anchor="b"/>
          <a:lstStyle>
            <a:lvl1pPr algn="l">
              <a:defRPr sz="6500" b="1"/>
            </a:lvl1pPr>
          </a:lstStyle>
          <a:p>
            <a:r>
              <a:rPr lang="en-US" smtClean="0"/>
              <a:t>Click to edit Master title style</a:t>
            </a:r>
            <a:endParaRPr lang="en-GB"/>
          </a:p>
        </p:txBody>
      </p:sp>
      <p:sp>
        <p:nvSpPr>
          <p:cNvPr id="3" name="Content Placeholder 2"/>
          <p:cNvSpPr>
            <a:spLocks noGrp="1"/>
          </p:cNvSpPr>
          <p:nvPr>
            <p:ph idx="1"/>
          </p:nvPr>
        </p:nvSpPr>
        <p:spPr>
          <a:xfrm>
            <a:off x="8361645" y="1205594"/>
            <a:ext cx="11955815" cy="25843120"/>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69341" y="6336367"/>
            <a:ext cx="7036110" cy="20712346"/>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8F941B-C604-43E6-8982-9A0F6380D3C0}" type="datetimeFigureOut">
              <a:rPr lang="en-US" smtClean="0"/>
              <a:pPr/>
              <a:t>9/4/2009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0362E3-3591-4D13-BA04-8716D578A825}"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962" y="21195982"/>
            <a:ext cx="12832080" cy="2502306"/>
          </a:xfrm>
        </p:spPr>
        <p:txBody>
          <a:bodyPr anchor="b"/>
          <a:lstStyle>
            <a:lvl1pPr algn="l">
              <a:defRPr sz="6500" b="1"/>
            </a:lvl1pPr>
          </a:lstStyle>
          <a:p>
            <a:r>
              <a:rPr lang="en-US" smtClean="0"/>
              <a:t>Click to edit Master title style</a:t>
            </a:r>
            <a:endParaRPr lang="en-GB"/>
          </a:p>
        </p:txBody>
      </p:sp>
      <p:sp>
        <p:nvSpPr>
          <p:cNvPr id="3" name="Picture Placeholder 2"/>
          <p:cNvSpPr>
            <a:spLocks noGrp="1"/>
          </p:cNvSpPr>
          <p:nvPr>
            <p:ph type="pic" idx="1"/>
          </p:nvPr>
        </p:nvSpPr>
        <p:spPr>
          <a:xfrm>
            <a:off x="4191962" y="2705572"/>
            <a:ext cx="12832080" cy="18167985"/>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lang="en-GB"/>
          </a:p>
        </p:txBody>
      </p:sp>
      <p:sp>
        <p:nvSpPr>
          <p:cNvPr id="4" name="Text Placeholder 3"/>
          <p:cNvSpPr>
            <a:spLocks noGrp="1"/>
          </p:cNvSpPr>
          <p:nvPr>
            <p:ph type="body" sz="half" idx="2"/>
          </p:nvPr>
        </p:nvSpPr>
        <p:spPr>
          <a:xfrm>
            <a:off x="4191962" y="23698288"/>
            <a:ext cx="12832080" cy="3553689"/>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8F941B-C604-43E6-8982-9A0F6380D3C0}" type="datetimeFigureOut">
              <a:rPr lang="en-US" smtClean="0"/>
              <a:pPr/>
              <a:t>9/4/2009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0362E3-3591-4D13-BA04-8716D578A825}"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340" y="1212603"/>
            <a:ext cx="19248120" cy="5046663"/>
          </a:xfrm>
          <a:prstGeom prst="rect">
            <a:avLst/>
          </a:prstGeom>
        </p:spPr>
        <p:txBody>
          <a:bodyPr vert="horz" lIns="295232" tIns="147616" rIns="295232" bIns="147616"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069340" y="7065330"/>
            <a:ext cx="19248120" cy="19983384"/>
          </a:xfrm>
          <a:prstGeom prst="rect">
            <a:avLst/>
          </a:prstGeom>
        </p:spPr>
        <p:txBody>
          <a:bodyPr vert="horz" lIns="295232" tIns="147616" rIns="295232" bIns="14761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069340" y="28065053"/>
            <a:ext cx="4990253" cy="1612128"/>
          </a:xfrm>
          <a:prstGeom prst="rect">
            <a:avLst/>
          </a:prstGeom>
        </p:spPr>
        <p:txBody>
          <a:bodyPr vert="horz" lIns="295232" tIns="147616" rIns="295232" bIns="147616" rtlCol="0" anchor="ctr"/>
          <a:lstStyle>
            <a:lvl1pPr algn="l">
              <a:defRPr sz="3900">
                <a:solidFill>
                  <a:schemeClr val="tx1">
                    <a:tint val="75000"/>
                  </a:schemeClr>
                </a:solidFill>
              </a:defRPr>
            </a:lvl1pPr>
          </a:lstStyle>
          <a:p>
            <a:fld id="{3F8F941B-C604-43E6-8982-9A0F6380D3C0}" type="datetimeFigureOut">
              <a:rPr lang="en-US" smtClean="0"/>
              <a:pPr/>
              <a:t>9/4/2009</a:t>
            </a:fld>
            <a:endParaRPr lang="en-GB"/>
          </a:p>
        </p:txBody>
      </p:sp>
      <p:sp>
        <p:nvSpPr>
          <p:cNvPr id="5" name="Footer Placeholder 4"/>
          <p:cNvSpPr>
            <a:spLocks noGrp="1"/>
          </p:cNvSpPr>
          <p:nvPr>
            <p:ph type="ftr" sz="quarter" idx="3"/>
          </p:nvPr>
        </p:nvSpPr>
        <p:spPr>
          <a:xfrm>
            <a:off x="7307157" y="28065053"/>
            <a:ext cx="6772487" cy="1612128"/>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5327207" y="28065053"/>
            <a:ext cx="4990253" cy="1612128"/>
          </a:xfrm>
          <a:prstGeom prst="rect">
            <a:avLst/>
          </a:prstGeom>
        </p:spPr>
        <p:txBody>
          <a:bodyPr vert="horz" lIns="295232" tIns="147616" rIns="295232" bIns="147616" rtlCol="0" anchor="ctr"/>
          <a:lstStyle>
            <a:lvl1pPr algn="r">
              <a:defRPr sz="3900">
                <a:solidFill>
                  <a:schemeClr val="tx1">
                    <a:tint val="75000"/>
                  </a:schemeClr>
                </a:solidFill>
              </a:defRPr>
            </a:lvl1pPr>
          </a:lstStyle>
          <a:p>
            <a:fld id="{F50362E3-3591-4D13-BA04-8716D578A825}"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23" rtl="0" eaLnBrk="1" latinLnBrk="0" hangingPunct="1">
        <a:spcBef>
          <a:spcPct val="0"/>
        </a:spcBef>
        <a:buNone/>
        <a:defRPr sz="14200" kern="1200">
          <a:solidFill>
            <a:schemeClr val="tx1"/>
          </a:solidFill>
          <a:latin typeface="+mj-lt"/>
          <a:ea typeface="+mj-ea"/>
          <a:cs typeface="+mj-cs"/>
        </a:defRPr>
      </a:lvl1pPr>
    </p:titleStyle>
    <p:bodyStyle>
      <a:lvl1pPr marL="1107121" indent="-1107121" algn="l" defTabSz="2952323"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98763" indent="-922601" algn="l" defTabSz="2952323"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52323" rtl="0" eaLnBrk="1" latinLnBrk="0" hangingPunct="1">
        <a:defRPr sz="5800" kern="1200">
          <a:solidFill>
            <a:schemeClr val="tx1"/>
          </a:solidFill>
          <a:latin typeface="+mn-lt"/>
          <a:ea typeface="+mn-ea"/>
          <a:cs typeface="+mn-cs"/>
        </a:defRPr>
      </a:lvl1pPr>
      <a:lvl2pPr marL="1476162" algn="l" defTabSz="2952323" rtl="0" eaLnBrk="1" latinLnBrk="0" hangingPunct="1">
        <a:defRPr sz="5800" kern="1200">
          <a:solidFill>
            <a:schemeClr val="tx1"/>
          </a:solidFill>
          <a:latin typeface="+mn-lt"/>
          <a:ea typeface="+mn-ea"/>
          <a:cs typeface="+mn-cs"/>
        </a:defRPr>
      </a:lvl2pPr>
      <a:lvl3pPr marL="2952323" algn="l" defTabSz="2952323" rtl="0" eaLnBrk="1" latinLnBrk="0" hangingPunct="1">
        <a:defRPr sz="5800" kern="1200">
          <a:solidFill>
            <a:schemeClr val="tx1"/>
          </a:solidFill>
          <a:latin typeface="+mn-lt"/>
          <a:ea typeface="+mn-ea"/>
          <a:cs typeface="+mn-cs"/>
        </a:defRPr>
      </a:lvl3pPr>
      <a:lvl4pPr marL="4428485" algn="l" defTabSz="2952323" rtl="0" eaLnBrk="1" latinLnBrk="0" hangingPunct="1">
        <a:defRPr sz="5800" kern="1200">
          <a:solidFill>
            <a:schemeClr val="tx1"/>
          </a:solidFill>
          <a:latin typeface="+mn-lt"/>
          <a:ea typeface="+mn-ea"/>
          <a:cs typeface="+mn-cs"/>
        </a:defRPr>
      </a:lvl4pPr>
      <a:lvl5pPr marL="5904647" algn="l" defTabSz="2952323" rtl="0" eaLnBrk="1" latinLnBrk="0" hangingPunct="1">
        <a:defRPr sz="5800" kern="1200">
          <a:solidFill>
            <a:schemeClr val="tx1"/>
          </a:solidFill>
          <a:latin typeface="+mn-lt"/>
          <a:ea typeface="+mn-ea"/>
          <a:cs typeface="+mn-cs"/>
        </a:defRPr>
      </a:lvl5pPr>
      <a:lvl6pPr marL="7380808" algn="l" defTabSz="2952323" rtl="0" eaLnBrk="1" latinLnBrk="0" hangingPunct="1">
        <a:defRPr sz="5800" kern="1200">
          <a:solidFill>
            <a:schemeClr val="tx1"/>
          </a:solidFill>
          <a:latin typeface="+mn-lt"/>
          <a:ea typeface="+mn-ea"/>
          <a:cs typeface="+mn-cs"/>
        </a:defRPr>
      </a:lvl6pPr>
      <a:lvl7pPr marL="8856970" algn="l" defTabSz="2952323" rtl="0" eaLnBrk="1" latinLnBrk="0" hangingPunct="1">
        <a:defRPr sz="5800" kern="1200">
          <a:solidFill>
            <a:schemeClr val="tx1"/>
          </a:solidFill>
          <a:latin typeface="+mn-lt"/>
          <a:ea typeface="+mn-ea"/>
          <a:cs typeface="+mn-cs"/>
        </a:defRPr>
      </a:lvl7pPr>
      <a:lvl8pPr marL="10333131" algn="l" defTabSz="2952323" rtl="0" eaLnBrk="1" latinLnBrk="0" hangingPunct="1">
        <a:defRPr sz="5800" kern="1200">
          <a:solidFill>
            <a:schemeClr val="tx1"/>
          </a:solidFill>
          <a:latin typeface="+mn-lt"/>
          <a:ea typeface="+mn-ea"/>
          <a:cs typeface="+mn-cs"/>
        </a:defRPr>
      </a:lvl8pPr>
      <a:lvl9pPr marL="11809293" algn="l" defTabSz="2952323"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13" Type="http://schemas.openxmlformats.org/officeDocument/2006/relationships/chart" Target="../charts/chart2.xml"/><Relationship Id="rId3" Type="http://schemas.openxmlformats.org/officeDocument/2006/relationships/chart" Target="../charts/chart1.xml"/><Relationship Id="rId7" Type="http://schemas.openxmlformats.org/officeDocument/2006/relationships/diagramColors" Target="../diagrams/colors1.xml"/><Relationship Id="rId12"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image" Target="../media/image5.jpeg"/><Relationship Id="rId5" Type="http://schemas.openxmlformats.org/officeDocument/2006/relationships/diagramLayout" Target="../diagrams/layout1.xml"/><Relationship Id="rId10" Type="http://schemas.openxmlformats.org/officeDocument/2006/relationships/image" Target="../media/image4.jpeg"/><Relationship Id="rId4" Type="http://schemas.openxmlformats.org/officeDocument/2006/relationships/diagramData" Target="../diagrams/data1.xml"/><Relationship Id="rId9" Type="http://schemas.openxmlformats.org/officeDocument/2006/relationships/image" Target="../media/image3.jpeg"/><Relationship Id="rId1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0" y="0"/>
            <a:ext cx="21386800" cy="2862322"/>
          </a:xfrm>
          <a:prstGeom prst="rect">
            <a:avLst/>
          </a:prstGeom>
          <a:solidFill>
            <a:schemeClr val="bg1"/>
          </a:solidFill>
        </p:spPr>
        <p:txBody>
          <a:bodyPr wrap="square" rtlCol="0">
            <a:spAutoFit/>
          </a:bodyPr>
          <a:lstStyle/>
          <a:p>
            <a:pPr algn="ctr"/>
            <a:endParaRPr lang="en-GB" sz="6000" dirty="0" smtClean="0">
              <a:solidFill>
                <a:schemeClr val="accent1">
                  <a:lumMod val="75000"/>
                </a:schemeClr>
              </a:solidFill>
            </a:endParaRPr>
          </a:p>
          <a:p>
            <a:pPr algn="ctr"/>
            <a:endParaRPr lang="en-GB" sz="6000" dirty="0">
              <a:solidFill>
                <a:schemeClr val="accent1">
                  <a:lumMod val="75000"/>
                </a:schemeClr>
              </a:solidFill>
            </a:endParaRPr>
          </a:p>
          <a:p>
            <a:pPr algn="ctr"/>
            <a:endParaRPr lang="en-GB" sz="6000" dirty="0">
              <a:solidFill>
                <a:schemeClr val="accent1">
                  <a:lumMod val="75000"/>
                </a:schemeClr>
              </a:solidFill>
            </a:endParaRPr>
          </a:p>
        </p:txBody>
      </p:sp>
      <p:sp>
        <p:nvSpPr>
          <p:cNvPr id="2" name="TextBox 1"/>
          <p:cNvSpPr txBox="1"/>
          <p:nvPr/>
        </p:nvSpPr>
        <p:spPr>
          <a:xfrm>
            <a:off x="0" y="995263"/>
            <a:ext cx="21386800" cy="2031325"/>
          </a:xfrm>
          <a:prstGeom prst="rect">
            <a:avLst/>
          </a:prstGeom>
          <a:solidFill>
            <a:schemeClr val="bg1"/>
          </a:solidFill>
        </p:spPr>
        <p:txBody>
          <a:bodyPr wrap="square" rtlCol="0">
            <a:spAutoFit/>
          </a:bodyPr>
          <a:lstStyle/>
          <a:p>
            <a:pPr algn="ctr"/>
            <a:r>
              <a:rPr lang="en-GB" sz="6600" b="1" dirty="0" smtClean="0">
                <a:solidFill>
                  <a:schemeClr val="accent1">
                    <a:lumMod val="75000"/>
                  </a:schemeClr>
                </a:solidFill>
              </a:rPr>
              <a:t>The hybrid electric car market :</a:t>
            </a:r>
          </a:p>
          <a:p>
            <a:pPr algn="ctr"/>
            <a:r>
              <a:rPr lang="en-GB" sz="6000" dirty="0">
                <a:solidFill>
                  <a:schemeClr val="accent1">
                    <a:lumMod val="75000"/>
                  </a:schemeClr>
                </a:solidFill>
              </a:rPr>
              <a:t>U</a:t>
            </a:r>
            <a:r>
              <a:rPr lang="en-GB" sz="6000" dirty="0" smtClean="0">
                <a:solidFill>
                  <a:schemeClr val="accent1">
                    <a:lumMod val="75000"/>
                  </a:schemeClr>
                </a:solidFill>
              </a:rPr>
              <a:t>nderstanding the past to successfully drive into the future</a:t>
            </a:r>
            <a:endParaRPr lang="en-GB" sz="6000" dirty="0">
              <a:solidFill>
                <a:schemeClr val="accent1">
                  <a:lumMod val="75000"/>
                </a:schemeClr>
              </a:solidFill>
            </a:endParaRPr>
          </a:p>
        </p:txBody>
      </p:sp>
      <p:pic>
        <p:nvPicPr>
          <p:cNvPr id="1026" name="Picture 2"/>
          <p:cNvPicPr>
            <a:picLocks noChangeAspect="1" noChangeArrowheads="1"/>
          </p:cNvPicPr>
          <p:nvPr/>
        </p:nvPicPr>
        <p:blipFill>
          <a:blip r:embed="rId2"/>
          <a:stretch>
            <a:fillRect/>
          </a:stretch>
        </p:blipFill>
        <p:spPr bwMode="auto">
          <a:xfrm>
            <a:off x="18051514" y="0"/>
            <a:ext cx="2928958" cy="2266456"/>
          </a:xfrm>
          <a:prstGeom prst="rect">
            <a:avLst/>
          </a:prstGeom>
          <a:noFill/>
          <a:ln>
            <a:noFill/>
          </a:ln>
        </p:spPr>
      </p:pic>
      <p:sp>
        <p:nvSpPr>
          <p:cNvPr id="4" name="TextBox 3"/>
          <p:cNvSpPr txBox="1"/>
          <p:nvPr/>
        </p:nvSpPr>
        <p:spPr>
          <a:xfrm>
            <a:off x="-308052" y="2995527"/>
            <a:ext cx="22145780" cy="646331"/>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algn="ctr"/>
            <a:r>
              <a:rPr lang="en-GB" sz="3600" dirty="0" smtClean="0">
                <a:solidFill>
                  <a:schemeClr val="accent1">
                    <a:lumMod val="75000"/>
                  </a:schemeClr>
                </a:solidFill>
              </a:rPr>
              <a:t>By </a:t>
            </a:r>
            <a:r>
              <a:rPr lang="en-GB" sz="3600" b="1" dirty="0" smtClean="0">
                <a:solidFill>
                  <a:schemeClr val="accent1">
                    <a:lumMod val="75000"/>
                  </a:schemeClr>
                </a:solidFill>
              </a:rPr>
              <a:t>Elizabeth Ace</a:t>
            </a:r>
            <a:r>
              <a:rPr lang="en-GB" sz="3600" dirty="0" smtClean="0">
                <a:solidFill>
                  <a:schemeClr val="accent1">
                    <a:lumMod val="75000"/>
                  </a:schemeClr>
                </a:solidFill>
              </a:rPr>
              <a:t>, Supervised by </a:t>
            </a:r>
            <a:r>
              <a:rPr lang="en-GB" sz="3600" b="1" dirty="0" smtClean="0">
                <a:solidFill>
                  <a:schemeClr val="accent1">
                    <a:lumMod val="75000"/>
                  </a:schemeClr>
                </a:solidFill>
              </a:rPr>
              <a:t>Annette </a:t>
            </a:r>
            <a:r>
              <a:rPr lang="en-GB" sz="3600" b="1" dirty="0" err="1" smtClean="0">
                <a:solidFill>
                  <a:schemeClr val="accent1">
                    <a:lumMod val="75000"/>
                  </a:schemeClr>
                </a:solidFill>
              </a:rPr>
              <a:t>Muetze</a:t>
            </a:r>
            <a:r>
              <a:rPr lang="en-GB" sz="3600" dirty="0" smtClean="0">
                <a:solidFill>
                  <a:schemeClr val="accent1">
                    <a:lumMod val="75000"/>
                  </a:schemeClr>
                </a:solidFill>
              </a:rPr>
              <a:t>.  Contact: </a:t>
            </a:r>
            <a:r>
              <a:rPr lang="en-GB" sz="3600" b="1" dirty="0" err="1" smtClean="0">
                <a:solidFill>
                  <a:schemeClr val="accent1">
                    <a:lumMod val="75000"/>
                  </a:schemeClr>
                </a:solidFill>
              </a:rPr>
              <a:t>e.ace@warwick.ac.uk</a:t>
            </a:r>
            <a:r>
              <a:rPr lang="en-GB" sz="3600" dirty="0" smtClean="0">
                <a:solidFill>
                  <a:schemeClr val="accent1">
                    <a:lumMod val="75000"/>
                  </a:schemeClr>
                </a:solidFill>
              </a:rPr>
              <a:t>; </a:t>
            </a:r>
            <a:r>
              <a:rPr lang="en-GB" sz="3600" b="1" dirty="0" err="1" smtClean="0">
                <a:solidFill>
                  <a:schemeClr val="accent1">
                    <a:lumMod val="75000"/>
                  </a:schemeClr>
                </a:solidFill>
              </a:rPr>
              <a:t>a.muetze@warwick.ac.uk</a:t>
            </a:r>
            <a:endParaRPr lang="en-GB" sz="3600" b="1" dirty="0">
              <a:solidFill>
                <a:schemeClr val="accent1">
                  <a:lumMod val="75000"/>
                </a:schemeClr>
              </a:solidFill>
            </a:endParaRPr>
          </a:p>
        </p:txBody>
      </p:sp>
      <p:sp>
        <p:nvSpPr>
          <p:cNvPr id="5" name="TextBox 4"/>
          <p:cNvSpPr txBox="1"/>
          <p:nvPr/>
        </p:nvSpPr>
        <p:spPr>
          <a:xfrm>
            <a:off x="477766" y="3749154"/>
            <a:ext cx="20359830" cy="224676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GB" sz="4400" b="1" dirty="0" smtClean="0">
                <a:solidFill>
                  <a:schemeClr val="accent1">
                    <a:lumMod val="75000"/>
                  </a:schemeClr>
                </a:solidFill>
              </a:rPr>
              <a:t>Introduction</a:t>
            </a:r>
          </a:p>
          <a:p>
            <a:r>
              <a:rPr lang="en-GB" sz="3200" b="1" dirty="0" smtClean="0">
                <a:solidFill>
                  <a:schemeClr val="accent1">
                    <a:lumMod val="75000"/>
                  </a:schemeClr>
                </a:solidFill>
              </a:rPr>
              <a:t>Goal:</a:t>
            </a:r>
            <a:r>
              <a:rPr lang="en-GB" sz="3200" dirty="0" smtClean="0">
                <a:solidFill>
                  <a:schemeClr val="accent1">
                    <a:lumMod val="75000"/>
                  </a:schemeClr>
                </a:solidFill>
              </a:rPr>
              <a:t> </a:t>
            </a:r>
            <a:r>
              <a:rPr lang="en-GB" sz="3200" b="1" i="1" dirty="0" smtClean="0">
                <a:solidFill>
                  <a:schemeClr val="accent1">
                    <a:lumMod val="75000"/>
                  </a:schemeClr>
                </a:solidFill>
              </a:rPr>
              <a:t>Carry out a thorough analysis of the available data and literature to develop a novel comprehensive dataset that will not only consider the different models of cars and their drive trains, but also the evolution of their market-shares, turnover and profit for different contexts of application.</a:t>
            </a:r>
            <a:r>
              <a:rPr lang="en-GB" sz="3200" dirty="0" smtClean="0">
                <a:solidFill>
                  <a:schemeClr val="accent1">
                    <a:lumMod val="75000"/>
                  </a:schemeClr>
                </a:solidFill>
              </a:rPr>
              <a:t> </a:t>
            </a:r>
          </a:p>
        </p:txBody>
      </p:sp>
      <p:sp>
        <p:nvSpPr>
          <p:cNvPr id="7" name="TextBox 6"/>
          <p:cNvSpPr txBox="1"/>
          <p:nvPr/>
        </p:nvSpPr>
        <p:spPr>
          <a:xfrm>
            <a:off x="477766" y="6138800"/>
            <a:ext cx="20359830" cy="1643074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742950" indent="-742950"/>
            <a:r>
              <a:rPr lang="en-GB" sz="4400" b="1" dirty="0" smtClean="0">
                <a:solidFill>
                  <a:schemeClr val="accent1">
                    <a:lumMod val="75000"/>
                  </a:schemeClr>
                </a:solidFill>
              </a:rPr>
              <a:t>Results</a:t>
            </a:r>
          </a:p>
          <a:p>
            <a:pPr marL="742950" indent="-742950"/>
            <a:endParaRPr lang="en-GB" sz="3200" dirty="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smtClean="0">
              <a:solidFill>
                <a:schemeClr val="accent1">
                  <a:lumMod val="75000"/>
                </a:schemeClr>
              </a:solidFill>
            </a:endParaRPr>
          </a:p>
          <a:p>
            <a:pPr marL="742950" indent="-742950"/>
            <a:endParaRPr lang="en-GB" sz="3200" dirty="0">
              <a:solidFill>
                <a:schemeClr val="accent1">
                  <a:lumMod val="75000"/>
                </a:schemeClr>
              </a:solidFill>
            </a:endParaRPr>
          </a:p>
        </p:txBody>
      </p:sp>
      <p:sp>
        <p:nvSpPr>
          <p:cNvPr id="8" name="TextBox 7"/>
          <p:cNvSpPr txBox="1"/>
          <p:nvPr/>
        </p:nvSpPr>
        <p:spPr>
          <a:xfrm>
            <a:off x="477766" y="22725965"/>
            <a:ext cx="20359830" cy="5201424"/>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742950" indent="-742950"/>
            <a:r>
              <a:rPr lang="en-GB" sz="4400" b="1" dirty="0" smtClean="0">
                <a:solidFill>
                  <a:schemeClr val="accent1">
                    <a:lumMod val="75000"/>
                  </a:schemeClr>
                </a:solidFill>
              </a:rPr>
              <a:t>Conclusions</a:t>
            </a:r>
          </a:p>
          <a:p>
            <a:pPr lvl="0">
              <a:buFont typeface="Arial" pitchFamily="34" charset="0"/>
              <a:buChar char="•"/>
            </a:pPr>
            <a:r>
              <a:rPr lang="en-GB" sz="3200" dirty="0" smtClean="0">
                <a:solidFill>
                  <a:schemeClr val="accent1">
                    <a:lumMod val="75000"/>
                  </a:schemeClr>
                </a:solidFill>
              </a:rPr>
              <a:t>Figures 1, 2, and 3 show that Toyota (the </a:t>
            </a:r>
            <a:r>
              <a:rPr lang="en-GB" sz="3200" dirty="0" err="1" smtClean="0">
                <a:solidFill>
                  <a:schemeClr val="accent1">
                    <a:lumMod val="75000"/>
                  </a:schemeClr>
                </a:solidFill>
              </a:rPr>
              <a:t>Prius</a:t>
            </a:r>
            <a:r>
              <a:rPr lang="en-GB" sz="3200" dirty="0" smtClean="0">
                <a:solidFill>
                  <a:schemeClr val="accent1">
                    <a:lumMod val="75000"/>
                  </a:schemeClr>
                </a:solidFill>
              </a:rPr>
              <a:t> in particular) has the largest market share in the US.  Although there was a dip in hybrid sales in 2008 (fig.2) sales have increased steadily from Feb 09 to July 09 (fig.1).  </a:t>
            </a:r>
          </a:p>
          <a:p>
            <a:pPr lvl="0">
              <a:buFont typeface="Arial" pitchFamily="34" charset="0"/>
              <a:buChar char="•"/>
            </a:pPr>
            <a:r>
              <a:rPr lang="en-GB" sz="3200" dirty="0" smtClean="0">
                <a:solidFill>
                  <a:schemeClr val="accent1">
                    <a:lumMod val="75000"/>
                  </a:schemeClr>
                </a:solidFill>
              </a:rPr>
              <a:t>Figure 4 shows the types of hybrid drive trains and places them on a scale (whether they are effectively an ICE with simply “start-stop” technology [Micro], or closer to being a full EV [Series]).  </a:t>
            </a:r>
          </a:p>
          <a:p>
            <a:pPr lvl="0">
              <a:buFont typeface="Arial" pitchFamily="34" charset="0"/>
              <a:buChar char="•"/>
            </a:pPr>
            <a:r>
              <a:rPr lang="en-GB" sz="3200" dirty="0" smtClean="0">
                <a:solidFill>
                  <a:schemeClr val="accent1">
                    <a:lumMod val="75000"/>
                  </a:schemeClr>
                </a:solidFill>
              </a:rPr>
              <a:t>To be successful hybrids have to either be affiliated with a </a:t>
            </a:r>
            <a:r>
              <a:rPr lang="en-GB" sz="3200" dirty="0" err="1" smtClean="0">
                <a:solidFill>
                  <a:schemeClr val="accent1">
                    <a:lumMod val="75000"/>
                  </a:schemeClr>
                </a:solidFill>
              </a:rPr>
              <a:t>marque</a:t>
            </a:r>
            <a:r>
              <a:rPr lang="en-GB" sz="3200" dirty="0" smtClean="0">
                <a:solidFill>
                  <a:schemeClr val="accent1">
                    <a:lumMod val="75000"/>
                  </a:schemeClr>
                </a:solidFill>
              </a:rPr>
              <a:t> that is synonymous with “hybrids” (e.g. Toyota) or to differentiate their product.  Most fail due to being more expensive than the base model (e.g. Saturn </a:t>
            </a:r>
            <a:r>
              <a:rPr lang="en-GB" sz="3200" dirty="0" err="1" smtClean="0">
                <a:solidFill>
                  <a:schemeClr val="accent1">
                    <a:lumMod val="75000"/>
                  </a:schemeClr>
                </a:solidFill>
              </a:rPr>
              <a:t>Vue</a:t>
            </a:r>
            <a:r>
              <a:rPr lang="en-GB" sz="3200" dirty="0" smtClean="0">
                <a:solidFill>
                  <a:schemeClr val="accent1">
                    <a:lumMod val="75000"/>
                  </a:schemeClr>
                </a:solidFill>
              </a:rPr>
              <a:t> Green Line is $2,000 more than the basic Saturn </a:t>
            </a:r>
            <a:r>
              <a:rPr lang="en-GB" sz="3200" dirty="0" err="1" smtClean="0">
                <a:solidFill>
                  <a:schemeClr val="accent1">
                    <a:lumMod val="75000"/>
                  </a:schemeClr>
                </a:solidFill>
              </a:rPr>
              <a:t>Vue</a:t>
            </a:r>
            <a:r>
              <a:rPr lang="en-GB" sz="3200" dirty="0" smtClean="0">
                <a:solidFill>
                  <a:schemeClr val="accent1">
                    <a:lumMod val="75000"/>
                  </a:schemeClr>
                </a:solidFill>
              </a:rPr>
              <a:t>).  N.B. Toyota avoid this with the </a:t>
            </a:r>
            <a:r>
              <a:rPr lang="en-GB" sz="3200" dirty="0" err="1" smtClean="0">
                <a:solidFill>
                  <a:schemeClr val="accent1">
                    <a:lumMod val="75000"/>
                  </a:schemeClr>
                </a:solidFill>
              </a:rPr>
              <a:t>Prius</a:t>
            </a:r>
            <a:r>
              <a:rPr lang="en-GB" sz="3200" dirty="0" smtClean="0">
                <a:solidFill>
                  <a:schemeClr val="accent1">
                    <a:lumMod val="75000"/>
                  </a:schemeClr>
                </a:solidFill>
              </a:rPr>
              <a:t>.</a:t>
            </a:r>
          </a:p>
          <a:p>
            <a:pPr lvl="0">
              <a:buFont typeface="Arial" pitchFamily="34" charset="0"/>
              <a:buChar char="•"/>
            </a:pPr>
            <a:r>
              <a:rPr lang="en-GB" sz="3200" dirty="0" smtClean="0">
                <a:solidFill>
                  <a:schemeClr val="accent1">
                    <a:lumMod val="75000"/>
                  </a:schemeClr>
                </a:solidFill>
              </a:rPr>
              <a:t>Most companies are going down the Micro or “Mild Hybrid” route – 5% (20% for “Full Hybrids”) benefit  in performance gains and reduction in fuel consumption and CO</a:t>
            </a:r>
            <a:r>
              <a:rPr lang="en-GB" sz="3200" baseline="-25000" dirty="0" smtClean="0">
                <a:solidFill>
                  <a:schemeClr val="accent1">
                    <a:lumMod val="75000"/>
                  </a:schemeClr>
                </a:solidFill>
              </a:rPr>
              <a:t>2</a:t>
            </a:r>
            <a:r>
              <a:rPr lang="en-GB" sz="3200" dirty="0" smtClean="0">
                <a:solidFill>
                  <a:schemeClr val="accent1">
                    <a:lumMod val="75000"/>
                  </a:schemeClr>
                </a:solidFill>
              </a:rPr>
              <a:t> production, and cheaper to install.</a:t>
            </a:r>
          </a:p>
        </p:txBody>
      </p:sp>
      <p:sp>
        <p:nvSpPr>
          <p:cNvPr id="9" name="TextBox 8"/>
          <p:cNvSpPr txBox="1"/>
          <p:nvPr/>
        </p:nvSpPr>
        <p:spPr>
          <a:xfrm>
            <a:off x="477766" y="28070265"/>
            <a:ext cx="20359830" cy="1754326"/>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742950" indent="-742950"/>
            <a:r>
              <a:rPr lang="en-GB" sz="4400" b="1" dirty="0" smtClean="0">
                <a:solidFill>
                  <a:schemeClr val="accent1">
                    <a:lumMod val="75000"/>
                  </a:schemeClr>
                </a:solidFill>
              </a:rPr>
              <a:t>Experience of the Scheme</a:t>
            </a:r>
          </a:p>
          <a:p>
            <a:r>
              <a:rPr lang="en-GB" sz="3200" dirty="0" smtClean="0">
                <a:solidFill>
                  <a:schemeClr val="accent1">
                    <a:lumMod val="75000"/>
                  </a:schemeClr>
                </a:solidFill>
              </a:rPr>
              <a:t>Participating in the URSS scheme has given me the opportunity to further develop my research skills, as well as the opportunity to work independently managing my time and monitoring my progress.</a:t>
            </a:r>
            <a:endParaRPr lang="en-GB" sz="3200" dirty="0">
              <a:solidFill>
                <a:schemeClr val="accent1">
                  <a:lumMod val="75000"/>
                </a:schemeClr>
              </a:solidFill>
            </a:endParaRPr>
          </a:p>
        </p:txBody>
      </p:sp>
      <p:sp>
        <p:nvSpPr>
          <p:cNvPr id="10" name="TextBox 9"/>
          <p:cNvSpPr txBox="1"/>
          <p:nvPr/>
        </p:nvSpPr>
        <p:spPr>
          <a:xfrm>
            <a:off x="-379490" y="29784777"/>
            <a:ext cx="22145780" cy="523220"/>
          </a:xfrm>
          <a:prstGeom prst="rect">
            <a:avLst/>
          </a:prstGeom>
          <a:noFill/>
          <a:ln>
            <a:noFill/>
          </a:ln>
        </p:spPr>
        <p:txBody>
          <a:bodyPr wrap="square" rtlCol="0">
            <a:spAutoFit/>
          </a:bodyPr>
          <a:lstStyle/>
          <a:p>
            <a:pPr marL="742950" indent="-742950" algn="ctr"/>
            <a:r>
              <a:rPr lang="en-GB" sz="2800" b="1" dirty="0" smtClean="0">
                <a:solidFill>
                  <a:schemeClr val="accent1">
                    <a:lumMod val="50000"/>
                  </a:schemeClr>
                </a:solidFill>
              </a:rPr>
              <a:t>Acknowledgements</a:t>
            </a:r>
            <a:r>
              <a:rPr lang="en-GB" sz="2800" dirty="0" smtClean="0">
                <a:solidFill>
                  <a:schemeClr val="accent1">
                    <a:lumMod val="50000"/>
                  </a:schemeClr>
                </a:solidFill>
              </a:rPr>
              <a:t>:  Thanks to Annette </a:t>
            </a:r>
            <a:r>
              <a:rPr lang="en-GB" sz="2800" dirty="0" err="1" smtClean="0">
                <a:solidFill>
                  <a:schemeClr val="accent1">
                    <a:lumMod val="50000"/>
                  </a:schemeClr>
                </a:solidFill>
              </a:rPr>
              <a:t>Muetze</a:t>
            </a:r>
            <a:r>
              <a:rPr lang="en-GB" sz="2800" dirty="0" smtClean="0">
                <a:solidFill>
                  <a:schemeClr val="accent1">
                    <a:lumMod val="50000"/>
                  </a:schemeClr>
                </a:solidFill>
              </a:rPr>
              <a:t>, WMG, PARD</a:t>
            </a:r>
            <a:endParaRPr lang="en-GB" sz="2800" dirty="0">
              <a:solidFill>
                <a:schemeClr val="accent1">
                  <a:lumMod val="50000"/>
                </a:schemeClr>
              </a:solidFill>
            </a:endParaRPr>
          </a:p>
        </p:txBody>
      </p:sp>
      <p:graphicFrame>
        <p:nvGraphicFramePr>
          <p:cNvPr id="16" name="Chart 15"/>
          <p:cNvGraphicFramePr/>
          <p:nvPr/>
        </p:nvGraphicFramePr>
        <p:xfrm>
          <a:off x="1120708" y="16997375"/>
          <a:ext cx="7572427" cy="54720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0" name="Diagram 39"/>
          <p:cNvGraphicFramePr/>
          <p:nvPr/>
        </p:nvGraphicFramePr>
        <p:xfrm>
          <a:off x="10999900" y="16783061"/>
          <a:ext cx="8715435" cy="57150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1" name="TextBox 40"/>
          <p:cNvSpPr txBox="1"/>
          <p:nvPr/>
        </p:nvSpPr>
        <p:spPr>
          <a:xfrm>
            <a:off x="9478954" y="18997639"/>
            <a:ext cx="2786082" cy="1200329"/>
          </a:xfrm>
          <a:prstGeom prst="rect">
            <a:avLst/>
          </a:prstGeom>
          <a:noFill/>
        </p:spPr>
        <p:txBody>
          <a:bodyPr wrap="square" rtlCol="0">
            <a:spAutoFit/>
          </a:bodyPr>
          <a:lstStyle/>
          <a:p>
            <a:r>
              <a:rPr lang="en-GB" sz="2400" dirty="0" smtClean="0">
                <a:solidFill>
                  <a:schemeClr val="accent1">
                    <a:lumMod val="50000"/>
                  </a:schemeClr>
                </a:solidFill>
              </a:rPr>
              <a:t>Conventional (Internal Combustion Engine)</a:t>
            </a:r>
            <a:endParaRPr lang="en-GB" sz="2400" dirty="0">
              <a:solidFill>
                <a:schemeClr val="accent1">
                  <a:lumMod val="50000"/>
                </a:schemeClr>
              </a:solidFill>
            </a:endParaRPr>
          </a:p>
        </p:txBody>
      </p:sp>
      <p:sp>
        <p:nvSpPr>
          <p:cNvPr id="43" name="Oval 42"/>
          <p:cNvSpPr/>
          <p:nvPr/>
        </p:nvSpPr>
        <p:spPr>
          <a:xfrm>
            <a:off x="13434675" y="19283391"/>
            <a:ext cx="786024" cy="644283"/>
          </a:xfrm>
          <a:prstGeom prst="ellipse">
            <a:avLst/>
          </a:prstGeom>
          <a:blipFill rotWithShape="0">
            <a:blip r:embed="rId8"/>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44" name="Oval 43"/>
          <p:cNvSpPr/>
          <p:nvPr/>
        </p:nvSpPr>
        <p:spPr>
          <a:xfrm>
            <a:off x="14891204" y="19283391"/>
            <a:ext cx="829693" cy="644283"/>
          </a:xfrm>
          <a:prstGeom prst="ellipse">
            <a:avLst/>
          </a:prstGeom>
          <a:blipFill rotWithShape="0">
            <a:blip r:embed="rId9"/>
            <a:stretch>
              <a:fillRect/>
            </a:stretch>
          </a:blipFill>
        </p:spPr>
        <p:style>
          <a:lnRef idx="0">
            <a:schemeClr val="lt1">
              <a:hueOff val="0"/>
              <a:satOff val="0"/>
              <a:lumOff val="0"/>
              <a:alphaOff val="0"/>
            </a:schemeClr>
          </a:lnRef>
          <a:fillRef idx="1">
            <a:scrgbClr r="0" g="0" b="0"/>
          </a:fillRef>
          <a:effectRef idx="2">
            <a:schemeClr val="accent1">
              <a:tint val="50000"/>
              <a:hueOff val="-6904"/>
              <a:satOff val="287"/>
              <a:lumOff val="-1066"/>
              <a:alphaOff val="0"/>
            </a:schemeClr>
          </a:effectRef>
          <a:fontRef idx="minor">
            <a:schemeClr val="lt1">
              <a:hueOff val="0"/>
              <a:satOff val="0"/>
              <a:lumOff val="0"/>
              <a:alphaOff val="0"/>
            </a:schemeClr>
          </a:fontRef>
        </p:style>
      </p:sp>
      <p:sp>
        <p:nvSpPr>
          <p:cNvPr id="45" name="Oval 44"/>
          <p:cNvSpPr/>
          <p:nvPr/>
        </p:nvSpPr>
        <p:spPr>
          <a:xfrm>
            <a:off x="17379662" y="19283391"/>
            <a:ext cx="698689" cy="644283"/>
          </a:xfrm>
          <a:prstGeom prst="ellipse">
            <a:avLst/>
          </a:prstGeom>
          <a:blipFill rotWithShape="0">
            <a:blip r:embed="rId10"/>
            <a:stretch>
              <a:fillRect/>
            </a:stretch>
          </a:blipFill>
        </p:spPr>
        <p:style>
          <a:lnRef idx="0">
            <a:schemeClr val="lt1">
              <a:hueOff val="0"/>
              <a:satOff val="0"/>
              <a:lumOff val="0"/>
              <a:alphaOff val="0"/>
            </a:schemeClr>
          </a:lnRef>
          <a:fillRef idx="1">
            <a:scrgbClr r="0" g="0" b="0"/>
          </a:fillRef>
          <a:effectRef idx="2">
            <a:schemeClr val="accent1">
              <a:tint val="50000"/>
              <a:hueOff val="-13807"/>
              <a:satOff val="574"/>
              <a:lumOff val="-2133"/>
              <a:alphaOff val="0"/>
            </a:schemeClr>
          </a:effectRef>
          <a:fontRef idx="minor">
            <a:schemeClr val="lt1">
              <a:hueOff val="0"/>
              <a:satOff val="0"/>
              <a:lumOff val="0"/>
              <a:alphaOff val="0"/>
            </a:schemeClr>
          </a:fontRef>
        </p:style>
      </p:sp>
      <p:pic>
        <p:nvPicPr>
          <p:cNvPr id="46" name="Picture 45" descr="GM.jpg"/>
          <p:cNvPicPr>
            <a:picLocks noChangeAspect="1"/>
          </p:cNvPicPr>
          <p:nvPr/>
        </p:nvPicPr>
        <p:blipFill>
          <a:blip r:embed="rId11"/>
          <a:stretch>
            <a:fillRect/>
          </a:stretch>
        </p:blipFill>
        <p:spPr>
          <a:xfrm>
            <a:off x="15816691" y="19283391"/>
            <a:ext cx="761462" cy="761462"/>
          </a:xfrm>
          <a:prstGeom prst="rect">
            <a:avLst/>
          </a:prstGeom>
        </p:spPr>
      </p:pic>
      <p:pic>
        <p:nvPicPr>
          <p:cNvPr id="47" name="Picture 46" descr="RR.jpg"/>
          <p:cNvPicPr>
            <a:picLocks noChangeAspect="1"/>
          </p:cNvPicPr>
          <p:nvPr/>
        </p:nvPicPr>
        <p:blipFill>
          <a:blip r:embed="rId12"/>
          <a:stretch>
            <a:fillRect/>
          </a:stretch>
        </p:blipFill>
        <p:spPr>
          <a:xfrm>
            <a:off x="12291873" y="19069078"/>
            <a:ext cx="642942" cy="1143582"/>
          </a:xfrm>
          <a:prstGeom prst="rect">
            <a:avLst/>
          </a:prstGeom>
        </p:spPr>
      </p:pic>
      <p:sp>
        <p:nvSpPr>
          <p:cNvPr id="48" name="TextBox 47"/>
          <p:cNvSpPr txBox="1"/>
          <p:nvPr/>
        </p:nvSpPr>
        <p:spPr>
          <a:xfrm>
            <a:off x="12550788" y="17063165"/>
            <a:ext cx="5578254" cy="1077218"/>
          </a:xfrm>
          <a:prstGeom prst="rect">
            <a:avLst/>
          </a:prstGeom>
          <a:noFill/>
        </p:spPr>
        <p:txBody>
          <a:bodyPr wrap="square" rtlCol="0">
            <a:spAutoFit/>
          </a:bodyPr>
          <a:lstStyle/>
          <a:p>
            <a:pPr algn="ctr"/>
            <a:r>
              <a:rPr lang="en-GB" sz="3200" b="1" dirty="0" smtClean="0">
                <a:solidFill>
                  <a:schemeClr val="accent1">
                    <a:lumMod val="50000"/>
                  </a:schemeClr>
                </a:solidFill>
              </a:rPr>
              <a:t>Figure 4: Hybrid Drive Train Types</a:t>
            </a:r>
            <a:endParaRPr lang="en-GB" sz="3200" b="1" dirty="0">
              <a:solidFill>
                <a:schemeClr val="accent1">
                  <a:lumMod val="50000"/>
                </a:schemeClr>
              </a:solidFill>
            </a:endParaRPr>
          </a:p>
        </p:txBody>
      </p:sp>
      <p:sp>
        <p:nvSpPr>
          <p:cNvPr id="42" name="TextBox 41"/>
          <p:cNvSpPr txBox="1"/>
          <p:nvPr/>
        </p:nvSpPr>
        <p:spPr>
          <a:xfrm>
            <a:off x="19023256" y="19211953"/>
            <a:ext cx="1457150" cy="830997"/>
          </a:xfrm>
          <a:prstGeom prst="rect">
            <a:avLst/>
          </a:prstGeom>
          <a:noFill/>
        </p:spPr>
        <p:txBody>
          <a:bodyPr wrap="square" rtlCol="0">
            <a:spAutoFit/>
          </a:bodyPr>
          <a:lstStyle/>
          <a:p>
            <a:r>
              <a:rPr lang="en-GB" sz="2400" dirty="0" smtClean="0">
                <a:solidFill>
                  <a:schemeClr val="accent1">
                    <a:lumMod val="50000"/>
                  </a:schemeClr>
                </a:solidFill>
              </a:rPr>
              <a:t>Electrical Vehicle</a:t>
            </a:r>
            <a:endParaRPr lang="en-GB" sz="2400" dirty="0">
              <a:solidFill>
                <a:schemeClr val="accent1">
                  <a:lumMod val="50000"/>
                </a:schemeClr>
              </a:solidFill>
            </a:endParaRPr>
          </a:p>
        </p:txBody>
      </p:sp>
      <p:graphicFrame>
        <p:nvGraphicFramePr>
          <p:cNvPr id="23" name="Chart 22"/>
          <p:cNvGraphicFramePr/>
          <p:nvPr/>
        </p:nvGraphicFramePr>
        <p:xfrm>
          <a:off x="-4237142" y="11139459"/>
          <a:ext cx="28432324" cy="6357982"/>
        </p:xfrm>
        <a:graphic>
          <a:graphicData uri="http://schemas.openxmlformats.org/drawingml/2006/chart">
            <c:chart xmlns:c="http://schemas.openxmlformats.org/drawingml/2006/chart" xmlns:r="http://schemas.openxmlformats.org/officeDocument/2006/relationships" r:id="rId13"/>
          </a:graphicData>
        </a:graphic>
      </p:graphicFrame>
      <p:graphicFrame>
        <p:nvGraphicFramePr>
          <p:cNvPr id="25" name="Chart 24"/>
          <p:cNvGraphicFramePr/>
          <p:nvPr/>
        </p:nvGraphicFramePr>
        <p:xfrm>
          <a:off x="1335022" y="6067361"/>
          <a:ext cx="19310560" cy="5643602"/>
        </p:xfrm>
        <a:graphic>
          <a:graphicData uri="http://schemas.openxmlformats.org/drawingml/2006/chart">
            <c:chart xmlns:c="http://schemas.openxmlformats.org/drawingml/2006/chart" xmlns:r="http://schemas.openxmlformats.org/officeDocument/2006/relationships" r:id="rId14"/>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5349</TotalTime>
  <Words>395</Words>
  <Application>Microsoft Office PowerPoint</Application>
  <PresentationFormat>Custom</PresentationFormat>
  <Paragraphs>62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Lis</dc:creator>
  <cp:lastModifiedBy>Lis</cp:lastModifiedBy>
  <cp:revision>321</cp:revision>
  <dcterms:created xsi:type="dcterms:W3CDTF">2009-08-24T12:47:23Z</dcterms:created>
  <dcterms:modified xsi:type="dcterms:W3CDTF">2009-09-04T10:18:53Z</dcterms:modified>
</cp:coreProperties>
</file>