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3"/>
  </p:notesMasterIdLst>
  <p:sldIdLst>
    <p:sldId id="261" r:id="rId2"/>
  </p:sldIdLst>
  <p:sldSz cx="21386800" cy="30279975"/>
  <p:notesSz cx="6794500" cy="9906000"/>
  <p:defaultTextStyle>
    <a:defPPr>
      <a:defRPr lang="en-US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6600CC"/>
    <a:srgbClr val="0099FF"/>
    <a:srgbClr val="FFCCFF"/>
    <a:srgbClr val="FFCCCC"/>
    <a:srgbClr val="FBE1F4"/>
    <a:srgbClr val="F8CCEC"/>
    <a:srgbClr val="FF9FFF"/>
    <a:srgbClr val="FF79FF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73" autoAdjust="0"/>
  </p:normalViewPr>
  <p:slideViewPr>
    <p:cSldViewPr>
      <p:cViewPr>
        <p:scale>
          <a:sx n="50" d="100"/>
          <a:sy n="50" d="100"/>
        </p:scale>
        <p:origin x="-222" y="-72"/>
      </p:cViewPr>
      <p:guideLst>
        <p:guide orient="horz" pos="9537"/>
        <p:guide pos="6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787" tIns="45894" rIns="91787" bIns="4589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787" tIns="45894" rIns="91787" bIns="45894" rtlCol="0"/>
          <a:lstStyle>
            <a:lvl1pPr algn="r">
              <a:defRPr sz="1200"/>
            </a:lvl1pPr>
          </a:lstStyle>
          <a:p>
            <a:fld id="{0B4BCBA0-4C48-47BF-A326-9B6093F663D2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5975" y="742950"/>
            <a:ext cx="26225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87" tIns="45894" rIns="91787" bIns="4589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787" tIns="45894" rIns="91787" bIns="458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787" tIns="45894" rIns="91787" bIns="4589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787" tIns="45894" rIns="91787" bIns="45894" rtlCol="0" anchor="b"/>
          <a:lstStyle>
            <a:lvl1pPr algn="r">
              <a:defRPr sz="1200"/>
            </a:lvl1pPr>
          </a:lstStyle>
          <a:p>
            <a:fld id="{93A77BC8-8EDB-464B-9E64-EEB80D1A5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9406420"/>
            <a:ext cx="18178780" cy="64905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5430" y="1212605"/>
            <a:ext cx="4812030" cy="258361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1212605"/>
            <a:ext cx="14079643" cy="258361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0" y="19457690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0" y="12833948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340" y="7065330"/>
            <a:ext cx="9445837" cy="1998338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1623" y="7065330"/>
            <a:ext cx="9445837" cy="1998338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6777950"/>
            <a:ext cx="9449551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340" y="9602677"/>
            <a:ext cx="9449551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198" y="6777950"/>
            <a:ext cx="9453263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9602677"/>
            <a:ext cx="9453263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1" y="1205591"/>
            <a:ext cx="7036110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645" y="1205594"/>
            <a:ext cx="11955815" cy="2584312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341" y="6336367"/>
            <a:ext cx="7036110" cy="20712346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962" y="21195982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962" y="2705572"/>
            <a:ext cx="12832080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962" y="23698288"/>
            <a:ext cx="12832080" cy="3553689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</p:spPr>
        <p:txBody>
          <a:bodyPr vert="horz" lIns="295232" tIns="147616" rIns="295232" bIns="1476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60CBB-4C25-499B-977D-692BBD827EF5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7207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8D1D9-3749-4AE7-8944-178A786A76A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23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gif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Alternate Process 1"/>
          <p:cNvSpPr/>
          <p:nvPr/>
        </p:nvSpPr>
        <p:spPr>
          <a:xfrm>
            <a:off x="263452" y="2791500"/>
            <a:ext cx="20788458" cy="6776323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lvl="0" indent="-742950" defTabSz="914400" fontAlgn="base">
              <a:spcBef>
                <a:spcPct val="0"/>
              </a:spcBef>
              <a:spcAft>
                <a:spcPct val="0"/>
              </a:spcAft>
              <a:buAutoNum type="arabicPlain"/>
            </a:pPr>
            <a: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INTRODUCTION</a:t>
            </a:r>
            <a:r>
              <a:rPr lang="en-GB" sz="3600" b="1" dirty="0" smtClean="0">
                <a:latin typeface="Times" pitchFamily="18" charset="0"/>
                <a:ea typeface="Times New Roman" pitchFamily="18" charset="0"/>
              </a:rPr>
              <a:t> </a:t>
            </a:r>
          </a:p>
          <a:p>
            <a:pPr marL="457200" lvl="0" indent="-3619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Solvents play a major role in chemical process . Catalyst solubility, yield and stereo selectivity all vary from solvent to solvent.</a:t>
            </a:r>
            <a:r>
              <a:rPr lang="en-GB" sz="28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1, 3   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Proper solvent selection  leads to great benefits, such as reduction of cost and emission. </a:t>
            </a:r>
          </a:p>
          <a:p>
            <a:pPr marL="457200" indent="-3619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Olefin metathesis has become one of the most powerful tools for the formation of carbon – carbon double bonds. Ring closing metathesis (RCM) is one of the different variations of olefin metathesis, it  is  simply an intermolecular  olefin  metathesis reaction giving  rise to a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cyclo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alkene  as a major  product  and  an acyclic 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alkene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This project involved  the study of the RCM of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dienes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457200" lvl="0" indent="-3619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In this project, focus was shifted to solvents  with little or no impact on the environment. These solvents are biodegradable, have reduced ozone depletion, and are produced from renewable resources.</a:t>
            </a: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34890" y="9863862"/>
            <a:ext cx="20717020" cy="6776323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2.    METHOD</a:t>
            </a:r>
          </a:p>
          <a:p>
            <a:pPr marL="457200" indent="-457200" defTabSz="914400" fontAlgn="base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list of solvent functional groups was put together by Folić </a:t>
            </a: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et al..</a:t>
            </a:r>
            <a:r>
              <a:rPr lang="en-GB" sz="28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Using computer aided molecular design,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these </a:t>
            </a:r>
            <a:r>
              <a:rPr kumimoji="0" lang="en-GB" sz="2800" b="0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can be used as building blocks for designing new  solvent for chemical reactions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457200" indent="-457200" defTabSz="914400" fontAlgn="base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 this project,</a:t>
            </a:r>
            <a:r>
              <a:rPr kumimoji="0" lang="en-GB" sz="2800" b="0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non 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biodegradable functional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groups 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that may cause harm to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both  humans and the environment were eliminated</a:t>
            </a:r>
            <a:r>
              <a:rPr kumimoji="0" lang="en-GB" sz="2800" b="0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list of functional groups</a:t>
            </a:r>
            <a:r>
              <a:rPr kumimoji="0" lang="en-GB" sz="2800" b="0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that are considered to be of less or no harm to the environment include: 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, CCH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, CCH, CH=CH,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=  C, CH=C,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=CH, CH=C, C=C, CH, CCH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, CCH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, CCH, OH, 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COO,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CO,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CO,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COO, CHO,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O,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O, CH-O,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NH,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N, CH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NH, CNH</a:t>
            </a:r>
            <a:r>
              <a:rPr lang="en-GB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and COOH. </a:t>
            </a:r>
          </a:p>
          <a:p>
            <a:pPr marL="457200" lvl="0" indent="-457200" defTabSz="914400" fontAlgn="base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RCM of diethyl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diallylmalonate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(1) and </a:t>
            </a:r>
            <a:r>
              <a:rPr lang="en-GB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allyl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lang="en-GB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(2- methyl -2-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lang="en-GB" sz="2800" dirty="0" err="1" smtClean="0" bmk="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ropenyl</a:t>
            </a:r>
            <a:r>
              <a:rPr lang="en-GB" sz="2800" dirty="0" smtClean="0" bmk="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)-</a:t>
            </a:r>
            <a:r>
              <a:rPr lang="en-GB" sz="2800" b="1" dirty="0" smtClean="0" bmk="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800" i="1" dirty="0" smtClean="0" bmk="_Toc239134662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lang="en-GB" sz="2800" b="1" dirty="0" smtClean="0" bmk="_Toc239134662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800" dirty="0" smtClean="0" bmk="_Toc239134662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toluene </a:t>
            </a:r>
            <a:r>
              <a:rPr lang="en-GB" sz="2800" dirty="0" err="1" smtClean="0" bmk="_Toc239134662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sulfonamide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(2) using  1,3-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dimesityl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- 4,5-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di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hydroimidazol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-2-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ylidene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(Grubbs II) as a  catalyst was done  in the  readily available eco friendly solvents.</a:t>
            </a: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429640" y="19997771"/>
            <a:ext cx="26000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335153" y="17497441"/>
          <a:ext cx="12644527" cy="853440"/>
        </p:xfrm>
        <a:graphic>
          <a:graphicData uri="http://schemas.openxmlformats.org/drawingml/2006/table">
            <a:tbl>
              <a:tblPr/>
              <a:tblGrid>
                <a:gridCol w="1841920"/>
                <a:gridCol w="2715990"/>
                <a:gridCol w="3381675"/>
                <a:gridCol w="2168684"/>
                <a:gridCol w="2536258"/>
              </a:tblGrid>
              <a:tr h="714380"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Substrate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                   Product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                    Solvent</a:t>
                      </a:r>
                      <a:endParaRPr lang="en-GB" sz="2800" b="1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           Yield </a:t>
                      </a:r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[%]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       Time </a:t>
                      </a:r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/ h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Flowchart: Alternate Process 16"/>
          <p:cNvSpPr/>
          <p:nvPr/>
        </p:nvSpPr>
        <p:spPr>
          <a:xfrm>
            <a:off x="263452" y="16997375"/>
            <a:ext cx="15787798" cy="8819436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latin typeface="Arial" pitchFamily="34" charset="0"/>
                <a:ea typeface="Times New Roman" pitchFamily="18" charset="0"/>
              </a:rPr>
              <a:t>3.  RESULTS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Table 1. 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Grubbs 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(II) 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catalysed ring closing metathesis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dienes</a:t>
            </a: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6692872" y="19140515"/>
          <a:ext cx="8286808" cy="1996448"/>
        </p:xfrm>
        <a:graphic>
          <a:graphicData uri="http://schemas.openxmlformats.org/drawingml/2006/table">
            <a:tbl>
              <a:tblPr/>
              <a:tblGrid>
                <a:gridCol w="3882631"/>
                <a:gridCol w="2491837"/>
                <a:gridCol w="1912340"/>
              </a:tblGrid>
              <a:tr h="701589"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Dimethyl carbonate 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99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5.5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419"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Diethyl ether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69</a:t>
                      </a:r>
                      <a:endParaRPr lang="en-GB" sz="24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4.5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795"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Methanol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10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795"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Ethanol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978624" y="22283787"/>
          <a:ext cx="7000923" cy="2022029"/>
        </p:xfrm>
        <a:graphic>
          <a:graphicData uri="http://schemas.openxmlformats.org/drawingml/2006/table">
            <a:tbl>
              <a:tblPr/>
              <a:tblGrid>
                <a:gridCol w="3714776"/>
                <a:gridCol w="2571768"/>
                <a:gridCol w="714379"/>
              </a:tblGrid>
              <a:tr h="642942"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Dimethyl carbonate 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86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5647"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Diethyl ether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51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795"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Methanol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-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795"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Ethanol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-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6" name="Flowchart: Alternate Process 25"/>
          <p:cNvSpPr/>
          <p:nvPr/>
        </p:nvSpPr>
        <p:spPr>
          <a:xfrm>
            <a:off x="334890" y="25998563"/>
            <a:ext cx="20717020" cy="2145268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latin typeface="Arial" pitchFamily="34" charset="0"/>
                <a:ea typeface="Times New Roman" pitchFamily="18" charset="0"/>
              </a:rPr>
              <a:t>5. Future work</a:t>
            </a:r>
            <a:endParaRPr lang="en-GB" sz="3600" b="1" dirty="0" smtClean="0">
              <a:latin typeface="Arial" pitchFamily="34" charset="0"/>
            </a:endParaRPr>
          </a:p>
          <a:p>
            <a:pPr lvl="0" indent="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</a:rPr>
              <a:t>Kinetic study of RCM  reaction  in </a:t>
            </a:r>
            <a:r>
              <a:rPr lang="en-GB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</a:rPr>
              <a:t>dimethyl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</a:rPr>
              <a:t>  carbonate and diethyl ether </a:t>
            </a:r>
            <a:endParaRPr lang="en-GB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</a:endParaRPr>
          </a:p>
          <a:p>
            <a:pPr lvl="0" indent="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</a:rPr>
              <a:t>Further study regarding the effect of the  above functional  groups on the  environment .</a:t>
            </a:r>
          </a:p>
        </p:txBody>
      </p:sp>
      <p:sp>
        <p:nvSpPr>
          <p:cNvPr id="30" name="Flowchart: Alternate Process 29"/>
          <p:cNvSpPr/>
          <p:nvPr/>
        </p:nvSpPr>
        <p:spPr>
          <a:xfrm>
            <a:off x="263452" y="28213141"/>
            <a:ext cx="10144196" cy="163449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Acknowledgment </a:t>
            </a:r>
            <a:endParaRPr kumimoji="0" lang="en-GB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 would like to thank Dr, Paul Taylor for  giving me  the  opportunity  to get   involved  in this project  and  for all the support and  guidance that  he has offered throughout . Special   thanks to Justine </a:t>
            </a:r>
            <a:r>
              <a:rPr kumimoji="0" lang="en-GB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Renaud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Kate Casey- Green, David </a:t>
            </a:r>
            <a:r>
              <a:rPr kumimoji="0" lang="en-GB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Guajiro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Phil </a:t>
            </a:r>
            <a:r>
              <a:rPr kumimoji="0" lang="en-GB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Rushworth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Sophie Royall.</a:t>
            </a:r>
            <a:endParaRPr lang="en-GB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Flowchart: Alternate Process 30"/>
          <p:cNvSpPr/>
          <p:nvPr/>
        </p:nvSpPr>
        <p:spPr>
          <a:xfrm>
            <a:off x="10479086" y="28213141"/>
            <a:ext cx="10644262" cy="1804749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References </a:t>
            </a:r>
            <a:endParaRPr lang="en-GB" sz="2000" b="1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600" dirty="0" smtClean="0">
                <a:latin typeface="Arial" pitchFamily="34" charset="0"/>
                <a:ea typeface="Times New Roman" pitchFamily="18" charset="0"/>
              </a:rPr>
              <a:t>M. S. Sanford, J.A. Love  and  R.H. Grubbs , J . Am. Chem. Soc. </a:t>
            </a:r>
            <a:r>
              <a:rPr lang="en-GB" sz="1600" b="1" dirty="0" smtClean="0">
                <a:latin typeface="Arial" pitchFamily="34" charset="0"/>
                <a:ea typeface="Times New Roman" pitchFamily="18" charset="0"/>
              </a:rPr>
              <a:t>2001</a:t>
            </a:r>
            <a:r>
              <a:rPr lang="en-GB" sz="1600" dirty="0" smtClean="0">
                <a:latin typeface="Arial" pitchFamily="34" charset="0"/>
                <a:ea typeface="Times New Roman" pitchFamily="18" charset="0"/>
              </a:rPr>
              <a:t>, 123, 6543</a:t>
            </a:r>
            <a:endParaRPr lang="en-GB" sz="1600" dirty="0" smtClean="0">
              <a:latin typeface="Arial" pitchFamily="34" charset="0"/>
            </a:endParaRPr>
          </a:p>
          <a:p>
            <a:pPr marL="514350" lvl="0" indent="-514350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600" dirty="0" smtClean="0">
                <a:latin typeface="Arial" pitchFamily="34" charset="0"/>
                <a:ea typeface="Times New Roman" pitchFamily="18" charset="0"/>
              </a:rPr>
              <a:t>C.S. Adjiman,  A. J. Clarke,  G. Cooper  and  P. C. Taylor , Chem. </a:t>
            </a:r>
            <a:r>
              <a:rPr lang="en-GB" sz="1600" dirty="0" err="1" smtClean="0">
                <a:latin typeface="Arial" pitchFamily="34" charset="0"/>
                <a:ea typeface="Times New Roman" pitchFamily="18" charset="0"/>
              </a:rPr>
              <a:t>Commun</a:t>
            </a:r>
            <a:r>
              <a:rPr lang="en-GB" sz="1600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en-GB" sz="1600" b="1" dirty="0" smtClean="0">
                <a:latin typeface="Arial" pitchFamily="34" charset="0"/>
                <a:ea typeface="Times New Roman" pitchFamily="18" charset="0"/>
              </a:rPr>
              <a:t>., 2008</a:t>
            </a:r>
            <a:r>
              <a:rPr lang="en-GB" sz="1600" dirty="0" smtClean="0">
                <a:latin typeface="Arial" pitchFamily="34" charset="0"/>
                <a:ea typeface="Times New Roman" pitchFamily="18" charset="0"/>
              </a:rPr>
              <a:t>,  2807.</a:t>
            </a:r>
            <a:endParaRPr lang="en-GB" sz="1600" dirty="0" smtClean="0">
              <a:latin typeface="Arial" pitchFamily="34" charset="0"/>
            </a:endParaRPr>
          </a:p>
          <a:p>
            <a:pPr marL="514350" lvl="0" indent="-514350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600" dirty="0" smtClean="0">
                <a:latin typeface="Arial" pitchFamily="34" charset="0"/>
                <a:ea typeface="Times New Roman" pitchFamily="18" charset="0"/>
              </a:rPr>
              <a:t>O. Miyata  et  al . Tetrahedron . 2000, 56, 6199-6207</a:t>
            </a:r>
          </a:p>
          <a:p>
            <a:pPr marL="514350" lvl="0" indent="-514350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600" dirty="0" smtClean="0">
                <a:latin typeface="Arial" pitchFamily="34" charset="0"/>
              </a:rPr>
              <a:t>M. Folić, C. S. Adjiman and  E.N. </a:t>
            </a:r>
            <a:r>
              <a:rPr lang="en-GB" sz="1600" dirty="0" err="1" smtClean="0">
                <a:latin typeface="Arial" pitchFamily="34" charset="0"/>
              </a:rPr>
              <a:t>Pistikopoulos</a:t>
            </a:r>
            <a:r>
              <a:rPr lang="en-GB" sz="1600" dirty="0" smtClean="0">
                <a:latin typeface="Arial" pitchFamily="34" charset="0"/>
              </a:rPr>
              <a:t>, Ind. </a:t>
            </a:r>
            <a:r>
              <a:rPr lang="en-GB" sz="1600" dirty="0" err="1" smtClean="0">
                <a:latin typeface="Arial" pitchFamily="34" charset="0"/>
              </a:rPr>
              <a:t>Eng.Chem</a:t>
            </a:r>
            <a:r>
              <a:rPr lang="en-GB" sz="1600" dirty="0" smtClean="0">
                <a:latin typeface="Arial" pitchFamily="34" charset="0"/>
              </a:rPr>
              <a:t>. Res. </a:t>
            </a:r>
            <a:r>
              <a:rPr lang="en-GB" sz="1600" b="1" dirty="0" smtClean="0">
                <a:latin typeface="Arial" pitchFamily="34" charset="0"/>
              </a:rPr>
              <a:t>2008,</a:t>
            </a:r>
            <a:r>
              <a:rPr lang="en-GB" sz="1600" dirty="0" smtClean="0">
                <a:latin typeface="Arial" pitchFamily="34" charset="0"/>
              </a:rPr>
              <a:t> 47, 5190-51</a:t>
            </a:r>
            <a:endParaRPr lang="en-GB" sz="1600" dirty="0" smtClean="0">
              <a:latin typeface="Arial" pitchFamily="34" charset="0"/>
              <a:ea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194126" y="17283127"/>
            <a:ext cx="4786346" cy="8499098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4. Conclusion </a:t>
            </a:r>
          </a:p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Dimethyl carbonate and diethyl ether give a very good yield compared to the other solvents and these can be considered  ideal for RCM . To draw a firm conclusion, further studies  such as the study of kinetics of RCM reaction in  these solvents needs to be done</a:t>
            </a:r>
            <a:endParaRPr lang="en-GB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76250" y="19792950"/>
          <a:ext cx="5581650" cy="1047750"/>
        </p:xfrm>
        <a:graphic>
          <a:graphicData uri="http://schemas.openxmlformats.org/presentationml/2006/ole">
            <p:oleObj spid="_x0000_s34818" name="CS ChemDraw Drawing" r:id="rId3" imgW="3128391" imgH="584835" progId="">
              <p:embed/>
            </p:oleObj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263584" y="18711887"/>
          <a:ext cx="13787532" cy="426720"/>
        </p:xfrm>
        <a:graphic>
          <a:graphicData uri="http://schemas.openxmlformats.org/drawingml/2006/table">
            <a:tbl>
              <a:tblPr/>
              <a:tblGrid>
                <a:gridCol w="2484961"/>
                <a:gridCol w="2484961"/>
                <a:gridCol w="3687364"/>
                <a:gridCol w="2364722"/>
                <a:gridCol w="2765524"/>
              </a:tblGrid>
              <a:tr h="357190">
                <a:tc>
                  <a:txBody>
                    <a:bodyPr/>
                    <a:lstStyle/>
                    <a:p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Substrate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             Product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                    Solvent</a:t>
                      </a:r>
                      <a:endParaRPr lang="en-GB" sz="2800" b="1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     Yield </a:t>
                      </a:r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[%]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spc="-100" dirty="0" smtClean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       Time </a:t>
                      </a:r>
                      <a:r>
                        <a:rPr lang="en-GB" sz="2800" spc="-100" dirty="0">
                          <a:solidFill>
                            <a:srgbClr val="404040"/>
                          </a:solidFill>
                          <a:latin typeface="Arial"/>
                          <a:ea typeface="Times New Roman"/>
                        </a:rPr>
                        <a:t>/ h</a:t>
                      </a:r>
                      <a:endParaRPr lang="en-GB" sz="2800" spc="-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3" name="Rectangle 32"/>
          <p:cNvSpPr/>
          <p:nvPr/>
        </p:nvSpPr>
        <p:spPr>
          <a:xfrm>
            <a:off x="71438" y="209445"/>
            <a:ext cx="21123348" cy="30003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2192278" y="21212217"/>
          <a:ext cx="1941572" cy="1181100"/>
        </p:xfrm>
        <a:graphic>
          <a:graphicData uri="http://schemas.openxmlformats.org/presentationml/2006/ole">
            <p:oleObj spid="_x0000_s34822" name="CS ChemDraw Drawing" r:id="rId4" imgW="1208151" imgH="824103" progId="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692344" y="0"/>
            <a:ext cx="157163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0" b="1" dirty="0" smtClean="0">
                <a:latin typeface="Arial" pitchFamily="34" charset="0"/>
                <a:cs typeface="Arial" pitchFamily="34" charset="0"/>
              </a:rPr>
              <a:t>Rational selection of solvents for chemical processes</a:t>
            </a:r>
            <a:r>
              <a:rPr lang="en-GB" sz="7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GB" sz="2400" dirty="0" smtClean="0">
                <a:latin typeface="Arial" pitchFamily="34" charset="0"/>
                <a:cs typeface="Arial" pitchFamily="34" charset="0"/>
              </a:rPr>
              <a:t>By  Mary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Kyobula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 (m.kyobula@wawick.ac.uk). Supervised by Dr. Paul  Taylor </a:t>
            </a: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620642" y="22569539"/>
          <a:ext cx="5214974" cy="2071702"/>
        </p:xfrm>
        <a:graphic>
          <a:graphicData uri="http://schemas.openxmlformats.org/presentationml/2006/ole">
            <p:oleObj spid="_x0000_s34824" name="CS ChemDraw Drawing" r:id="rId5" imgW="3143631" imgH="1505331" progId="">
              <p:embed/>
            </p:oleObj>
          </a:graphicData>
        </a:graphic>
      </p:graphicFrame>
      <p:pic>
        <p:nvPicPr>
          <p:cNvPr id="34828" name="Picture 12" descr="http://search.warwick.ac.uk/search/redirect.html?u=http://www2.warwick.ac.uk/fac/sci/physics/research/condensedmatt/nmr/dnp/openday/epsrc_logo_small.gif&amp;q=epsrc+logo&amp;indexSection=sitebuilder&amp;sortBy=&amp;pagenumber=1&amp;n=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3452" y="852387"/>
            <a:ext cx="2428892" cy="1214446"/>
          </a:xfrm>
          <a:prstGeom prst="rect">
            <a:avLst/>
          </a:prstGeom>
          <a:noFill/>
        </p:spPr>
      </p:pic>
      <p:pic>
        <p:nvPicPr>
          <p:cNvPr id="34830" name="Picture 14" descr="Warwick University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694456" y="923825"/>
            <a:ext cx="2251352" cy="865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648</Words>
  <Application>Microsoft Office PowerPoint</Application>
  <PresentationFormat>Custom</PresentationFormat>
  <Paragraphs>73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CS ChemDraw Drawing</vt:lpstr>
      <vt:lpstr>Slide 1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Services</dc:creator>
  <cp:lastModifiedBy>IT Services</cp:lastModifiedBy>
  <cp:revision>161</cp:revision>
  <dcterms:created xsi:type="dcterms:W3CDTF">2009-08-28T11:06:40Z</dcterms:created>
  <dcterms:modified xsi:type="dcterms:W3CDTF">2009-09-16T20:54:30Z</dcterms:modified>
</cp:coreProperties>
</file>