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1386800" cy="30279975"/>
  <p:notesSz cx="29457650" cy="41122600"/>
  <p:defaultTextStyle>
    <a:defPPr>
      <a:defRPr lang="en-US"/>
    </a:defPPr>
    <a:lvl1pPr algn="l" defTabSz="2949575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1473200" indent="-1016000" algn="l" defTabSz="2949575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2949575" indent="-2035175" algn="l" defTabSz="2949575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4425950" indent="-3054350" algn="l" defTabSz="2949575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5900738" indent="-4073525" algn="l" defTabSz="2949575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58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58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58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58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660033"/>
    <a:srgbClr val="CCFFCC"/>
    <a:srgbClr val="996633"/>
    <a:srgbClr val="C73209"/>
    <a:srgbClr val="0EC23D"/>
    <a:srgbClr val="923E92"/>
    <a:srgbClr val="A19D9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>
      <p:cViewPr>
        <p:scale>
          <a:sx n="33" d="100"/>
          <a:sy n="33" d="100"/>
        </p:scale>
        <p:origin x="-1344" y="702"/>
      </p:cViewPr>
      <p:guideLst>
        <p:guide orient="horz" pos="9537"/>
        <p:guide pos="67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12762668" cy="2053480"/>
          </a:xfrm>
          <a:prstGeom prst="rect">
            <a:avLst/>
          </a:prstGeom>
        </p:spPr>
        <p:txBody>
          <a:bodyPr vert="horz" lIns="389105" tIns="194552" rIns="389105" bIns="194552" rtlCol="0"/>
          <a:lstStyle>
            <a:lvl1pPr algn="l" defTabSz="12554488">
              <a:defRPr sz="5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6688037" y="2"/>
            <a:ext cx="12762668" cy="2053480"/>
          </a:xfrm>
          <a:prstGeom prst="rect">
            <a:avLst/>
          </a:prstGeom>
        </p:spPr>
        <p:txBody>
          <a:bodyPr vert="horz" lIns="389105" tIns="194552" rIns="389105" bIns="194552" rtlCol="0"/>
          <a:lstStyle>
            <a:lvl1pPr algn="r" defTabSz="12554488">
              <a:defRPr sz="5100" smtClean="0"/>
            </a:lvl1pPr>
          </a:lstStyle>
          <a:p>
            <a:pPr>
              <a:defRPr/>
            </a:pPr>
            <a:fld id="{9D640959-8A46-47FE-BE37-E6F7B9E9CE66}" type="datetimeFigureOut">
              <a:rPr lang="en-US"/>
              <a:pPr>
                <a:defRPr/>
              </a:pPr>
              <a:t>10/5/2009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39062500"/>
            <a:ext cx="12762668" cy="2053480"/>
          </a:xfrm>
          <a:prstGeom prst="rect">
            <a:avLst/>
          </a:prstGeom>
        </p:spPr>
        <p:txBody>
          <a:bodyPr vert="horz" lIns="389105" tIns="194552" rIns="389105" bIns="194552" rtlCol="0" anchor="b"/>
          <a:lstStyle>
            <a:lvl1pPr algn="l" defTabSz="12554488">
              <a:defRPr sz="5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6688037" y="39062500"/>
            <a:ext cx="12762668" cy="2053480"/>
          </a:xfrm>
          <a:prstGeom prst="rect">
            <a:avLst/>
          </a:prstGeom>
        </p:spPr>
        <p:txBody>
          <a:bodyPr vert="horz" lIns="389105" tIns="194552" rIns="389105" bIns="194552" rtlCol="0" anchor="b"/>
          <a:lstStyle>
            <a:lvl1pPr algn="r" defTabSz="12554488">
              <a:defRPr sz="5100" smtClean="0"/>
            </a:lvl1pPr>
          </a:lstStyle>
          <a:p>
            <a:pPr>
              <a:defRPr/>
            </a:pPr>
            <a:fld id="{0690B61F-E6CC-400F-9F85-D2B2BC3EC8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12762668" cy="2053480"/>
          </a:xfrm>
          <a:prstGeom prst="rect">
            <a:avLst/>
          </a:prstGeom>
        </p:spPr>
        <p:txBody>
          <a:bodyPr vert="horz" wrap="square" lIns="389105" tIns="194552" rIns="389105" bIns="194552" numCol="1" anchor="t" anchorCtr="0" compatLnSpc="1">
            <a:prstTxWarp prst="textNoShape">
              <a:avLst/>
            </a:prstTxWarp>
          </a:bodyPr>
          <a:lstStyle>
            <a:lvl1pPr defTabSz="12554488">
              <a:defRPr sz="5100"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6688037" y="2"/>
            <a:ext cx="12762668" cy="2053480"/>
          </a:xfrm>
          <a:prstGeom prst="rect">
            <a:avLst/>
          </a:prstGeom>
        </p:spPr>
        <p:txBody>
          <a:bodyPr vert="horz" wrap="square" lIns="389105" tIns="194552" rIns="389105" bIns="194552" numCol="1" anchor="t" anchorCtr="0" compatLnSpc="1">
            <a:prstTxWarp prst="textNoShape">
              <a:avLst/>
            </a:prstTxWarp>
          </a:bodyPr>
          <a:lstStyle>
            <a:lvl1pPr algn="r" defTabSz="12554488">
              <a:defRPr sz="5100">
                <a:latin typeface="Calibri" pitchFamily="34" charset="0"/>
              </a:defRPr>
            </a:lvl1pPr>
          </a:lstStyle>
          <a:p>
            <a:pPr>
              <a:defRPr/>
            </a:pPr>
            <a:fld id="{35E81629-CC55-425E-A353-3CCFC10AC08D}" type="datetimeFigureOut">
              <a:rPr lang="zh-CN" altLang="en-US"/>
              <a:pPr>
                <a:defRPr/>
              </a:pPr>
              <a:t>2009-10-5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82113" y="3086100"/>
            <a:ext cx="10893425" cy="15420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389105" tIns="194552" rIns="389105" bIns="194552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945765" y="19534564"/>
            <a:ext cx="23566120" cy="18501193"/>
          </a:xfrm>
          <a:prstGeom prst="rect">
            <a:avLst/>
          </a:prstGeom>
        </p:spPr>
        <p:txBody>
          <a:bodyPr vert="horz" wrap="square" lIns="389105" tIns="194552" rIns="389105" bIns="194552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39062500"/>
            <a:ext cx="12762668" cy="2053480"/>
          </a:xfrm>
          <a:prstGeom prst="rect">
            <a:avLst/>
          </a:prstGeom>
        </p:spPr>
        <p:txBody>
          <a:bodyPr vert="horz" wrap="square" lIns="389105" tIns="194552" rIns="389105" bIns="194552" numCol="1" anchor="b" anchorCtr="0" compatLnSpc="1">
            <a:prstTxWarp prst="textNoShape">
              <a:avLst/>
            </a:prstTxWarp>
          </a:bodyPr>
          <a:lstStyle>
            <a:lvl1pPr defTabSz="12554488">
              <a:defRPr sz="5100"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6688037" y="39062500"/>
            <a:ext cx="12762668" cy="2053480"/>
          </a:xfrm>
          <a:prstGeom prst="rect">
            <a:avLst/>
          </a:prstGeom>
        </p:spPr>
        <p:txBody>
          <a:bodyPr vert="horz" wrap="square" lIns="389105" tIns="194552" rIns="389105" bIns="194552" numCol="1" anchor="b" anchorCtr="0" compatLnSpc="1">
            <a:prstTxWarp prst="textNoShape">
              <a:avLst/>
            </a:prstTxWarp>
          </a:bodyPr>
          <a:lstStyle>
            <a:lvl1pPr algn="r" defTabSz="12554488">
              <a:defRPr sz="5100">
                <a:latin typeface="Calibri" pitchFamily="34" charset="0"/>
              </a:defRPr>
            </a:lvl1pPr>
          </a:lstStyle>
          <a:p>
            <a:pPr>
              <a:defRPr/>
            </a:pPr>
            <a:fld id="{648E86B7-1599-4299-BE76-A78E1482D2A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2949575" rtl="0" eaLnBrk="0" fontAlgn="base" hangingPunct="0">
      <a:spcBef>
        <a:spcPct val="30000"/>
      </a:spcBef>
      <a:spcAft>
        <a:spcPct val="0"/>
      </a:spcAft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1473200" algn="l" defTabSz="2949575" rtl="0" eaLnBrk="0" fontAlgn="base" hangingPunct="0">
      <a:spcBef>
        <a:spcPct val="30000"/>
      </a:spcBef>
      <a:spcAft>
        <a:spcPct val="0"/>
      </a:spcAft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2949575" algn="l" defTabSz="2949575" rtl="0" eaLnBrk="0" fontAlgn="base" hangingPunct="0">
      <a:spcBef>
        <a:spcPct val="30000"/>
      </a:spcBef>
      <a:spcAft>
        <a:spcPct val="0"/>
      </a:spcAft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4425950" algn="l" defTabSz="2949575" rtl="0" eaLnBrk="0" fontAlgn="base" hangingPunct="0">
      <a:spcBef>
        <a:spcPct val="30000"/>
      </a:spcBef>
      <a:spcAft>
        <a:spcPct val="0"/>
      </a:spcAft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5900738" algn="l" defTabSz="2949575" rtl="0" eaLnBrk="0" fontAlgn="base" hangingPunct="0">
      <a:spcBef>
        <a:spcPct val="30000"/>
      </a:spcBef>
      <a:spcAft>
        <a:spcPct val="0"/>
      </a:spcAft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7378690" algn="l" defTabSz="295147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8854435" algn="l" defTabSz="295147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10330174" algn="l" defTabSz="295147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11805909" algn="l" defTabSz="295147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20593050"/>
            <a:ext cx="21402675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>
            <a:extLst/>
          </a:lstStyle>
          <a:p>
            <a:pPr algn="ctr" defTabSz="2950318">
              <a:defRPr/>
            </a:pPr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9525" y="21869400"/>
            <a:ext cx="21396325" cy="8442325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601" y="4832896"/>
              <a:ext cx="7456399" cy="51893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defTabSz="2950318">
                <a:defRPr/>
              </a:pPr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601" y="5135547"/>
              <a:ext cx="9108399" cy="838021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defTabSz="2950318">
                <a:defRPr/>
              </a:pPr>
              <a:endParaRPr 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defTabSz="2950318">
                <a:defRPr/>
              </a:pPr>
              <a:endParaRPr lang="en-US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604010" y="7738222"/>
            <a:ext cx="18178780" cy="8078903"/>
          </a:xfrm>
        </p:spPr>
        <p:txBody>
          <a:bodyPr anchor="b"/>
          <a:lstStyle>
            <a:lvl1pPr algn="r">
              <a:defRPr sz="155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1604010" y="15946248"/>
            <a:ext cx="18178780" cy="5297026"/>
          </a:xfrm>
        </p:spPr>
        <p:txBody>
          <a:bodyPr lIns="147616" rIns="147616"/>
          <a:lstStyle>
            <a:lvl1pPr marL="0" marR="206663" indent="0" algn="r">
              <a:buNone/>
              <a:defRPr>
                <a:solidFill>
                  <a:schemeClr val="tx2"/>
                </a:solidFill>
              </a:defRPr>
            </a:lvl1pPr>
            <a:lvl2pPr marL="1476162" indent="0" algn="ctr">
              <a:buNone/>
            </a:lvl2pPr>
            <a:lvl3pPr marL="2952323" indent="0" algn="ctr">
              <a:buNone/>
            </a:lvl3pPr>
            <a:lvl4pPr marL="4428485" indent="0" algn="ctr">
              <a:buNone/>
            </a:lvl4pPr>
            <a:lvl5pPr marL="5904647" indent="0" algn="ctr">
              <a:buNone/>
            </a:lvl5pPr>
            <a:lvl6pPr marL="7380808" indent="0" algn="ctr">
              <a:buNone/>
            </a:lvl6pPr>
            <a:lvl7pPr marL="8856970" indent="0" algn="ctr">
              <a:buNone/>
            </a:lvl7pPr>
            <a:lvl8pPr marL="10333131" indent="0" algn="ctr">
              <a:buNone/>
            </a:lvl8pPr>
            <a:lvl9pPr marL="11809293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C453581-D923-46C9-B03E-6C8354094002}" type="datetime1">
              <a:rPr lang="zh-CN" altLang="en-US"/>
              <a:pPr>
                <a:defRPr/>
              </a:pPr>
              <a:t>2009-10-5</a:t>
            </a:fld>
            <a:endParaRPr lang="en-GB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7B8A252-27C0-4216-BC0E-EAEAD54191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9340" y="6540481"/>
            <a:ext cx="19248120" cy="19365722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EC96A-CEE2-4476-942E-61C32F2EF337}" type="datetime1">
              <a:rPr lang="zh-CN" altLang="en-US"/>
              <a:pPr>
                <a:defRPr/>
              </a:pPr>
              <a:t>2009-10-5</a:t>
            </a:fld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29073-7FDA-4EBF-97C2-BDD1002DE5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007386" y="1212614"/>
            <a:ext cx="4157305" cy="24693593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9340" y="1212616"/>
            <a:ext cx="14792537" cy="24693589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EC36A-CE20-4A33-BF8D-9A4D492738DD}" type="datetime1">
              <a:rPr lang="zh-CN" altLang="en-US"/>
              <a:pPr>
                <a:defRPr/>
              </a:pPr>
              <a:t>2009-10-5</a:t>
            </a:fld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82EE9-D4DF-4D5B-81EB-8168024A2C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DFA01-87F8-42E4-AD3E-62737C99826D}" type="datetime1">
              <a:rPr lang="zh-CN" altLang="en-US"/>
              <a:pPr>
                <a:defRPr/>
              </a:pPr>
              <a:t>2009-10-5</a:t>
            </a:fld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8C04E-75A0-4150-B3A8-3F355F16BB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8505825" y="13269913"/>
            <a:ext cx="427038" cy="10096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>
            <a:extLst/>
          </a:lstStyle>
          <a:p>
            <a:pPr defTabSz="2950318">
              <a:defRPr/>
            </a:pPr>
            <a:endParaRPr lang="en-US"/>
          </a:p>
        </p:txBody>
      </p:sp>
      <p:sp>
        <p:nvSpPr>
          <p:cNvPr id="5" name="Chevron 7"/>
          <p:cNvSpPr/>
          <p:nvPr/>
        </p:nvSpPr>
        <p:spPr>
          <a:xfrm>
            <a:off x="8069263" y="13269913"/>
            <a:ext cx="428625" cy="10096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>
            <a:extLst/>
          </a:lstStyle>
          <a:p>
            <a:pPr defTabSz="2950318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557" y="4678923"/>
            <a:ext cx="18178780" cy="8074660"/>
          </a:xfrm>
        </p:spPr>
        <p:txBody>
          <a:bodyPr anchor="b"/>
          <a:lstStyle>
            <a:lvl1pPr algn="r">
              <a:buNone/>
              <a:defRPr sz="155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74790" y="12944323"/>
            <a:ext cx="10693400" cy="6423735"/>
          </a:xfrm>
        </p:spPr>
        <p:txBody>
          <a:bodyPr/>
          <a:lstStyle>
            <a:lvl1pPr marL="0" indent="0" algn="l">
              <a:buNone/>
              <a:defRPr sz="7400">
                <a:solidFill>
                  <a:schemeClr val="tx1"/>
                </a:solidFill>
              </a:defRPr>
            </a:lvl1pPr>
            <a:lvl2pPr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1A808E-EFDF-4804-88C2-CA6BF258B594}" type="datetime1">
              <a:rPr lang="zh-CN" altLang="en-US"/>
              <a:pPr>
                <a:defRPr/>
              </a:pPr>
              <a:t>2009-10-5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F98F239-4C1C-48A9-8EA3-FF69F65C3E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340" y="6540477"/>
            <a:ext cx="9445837" cy="19983384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71623" y="6540477"/>
            <a:ext cx="9445837" cy="19983384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A3FA507-3928-43A0-9F84-F41CF0312212}" type="datetime1">
              <a:rPr lang="zh-CN" altLang="en-US"/>
              <a:pPr>
                <a:defRPr/>
              </a:pPr>
              <a:t>2009-10-5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82C47FB-80A7-4DBF-A9D8-E43D9AF9FC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340" y="1205591"/>
            <a:ext cx="19248120" cy="5046663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340" y="23887536"/>
            <a:ext cx="9449551" cy="3364442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590465" anchor="ctr"/>
          <a:lstStyle>
            <a:lvl1pPr marL="0" indent="0">
              <a:buNone/>
              <a:defRPr sz="7700" b="0">
                <a:solidFill>
                  <a:schemeClr val="bg1"/>
                </a:solidFill>
              </a:defRPr>
            </a:lvl1pPr>
            <a:lvl2pPr>
              <a:buNone/>
              <a:defRPr sz="6500" b="1"/>
            </a:lvl2pPr>
            <a:lvl3pPr>
              <a:buNone/>
              <a:defRPr sz="5800" b="1"/>
            </a:lvl3pPr>
            <a:lvl4pPr>
              <a:buNone/>
              <a:defRPr sz="5200" b="1"/>
            </a:lvl4pPr>
            <a:lvl5pPr>
              <a:buNone/>
              <a:defRPr sz="52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0864201" y="23887536"/>
            <a:ext cx="9453263" cy="3364442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590465" anchor="ctr"/>
          <a:lstStyle>
            <a:lvl1pPr marL="0" indent="0">
              <a:buNone/>
              <a:defRPr sz="7700" b="0">
                <a:solidFill>
                  <a:schemeClr val="bg1"/>
                </a:solidFill>
              </a:defRPr>
            </a:lvl1pPr>
            <a:lvl2pPr>
              <a:buNone/>
              <a:defRPr sz="6500" b="1"/>
            </a:lvl2pPr>
            <a:lvl3pPr>
              <a:buNone/>
              <a:defRPr sz="5800" b="1"/>
            </a:lvl3pPr>
            <a:lvl4pPr>
              <a:buNone/>
              <a:defRPr sz="5200" b="1"/>
            </a:lvl4pPr>
            <a:lvl5pPr>
              <a:buNone/>
              <a:defRPr sz="52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1069340" y="6376961"/>
            <a:ext cx="9449551" cy="17403979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64198" y="6376961"/>
            <a:ext cx="9453263" cy="17403979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953216C-7837-425A-A00C-DE8490A71292}" type="datetime1">
              <a:rPr lang="zh-CN" altLang="en-US"/>
              <a:pPr>
                <a:defRPr/>
              </a:pPr>
              <a:t>2009-10-5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E8F884-9126-43E7-B067-A02B849977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6C9854C-3D53-423D-8C40-B217FDB532CF}" type="datetime1">
              <a:rPr lang="zh-CN" altLang="en-US"/>
              <a:pPr>
                <a:defRPr/>
              </a:pPr>
              <a:t>2009-10-5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8ABA7E-8D02-48A0-8B36-DFBE167591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FEB1F-8912-4EF0-86B1-F10C5E9ACEBF}" type="datetime1">
              <a:rPr lang="zh-CN" altLang="en-US"/>
              <a:pPr>
                <a:defRPr/>
              </a:pPr>
              <a:t>2009-10-5</a:t>
            </a:fld>
            <a:endParaRPr lang="en-GB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A7D25-F657-4E82-A1A0-91522D8065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8680" y="21532427"/>
            <a:ext cx="17499043" cy="2018665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81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0336953" y="23644263"/>
            <a:ext cx="9296129" cy="4037330"/>
          </a:xfrm>
        </p:spPr>
        <p:txBody>
          <a:bodyPr/>
          <a:lstStyle>
            <a:lvl1pPr marL="0" indent="0" algn="r">
              <a:buNone/>
              <a:defRPr sz="5200"/>
            </a:lvl1pPr>
            <a:lvl2pPr>
              <a:buNone/>
              <a:defRPr sz="3900"/>
            </a:lvl2pPr>
            <a:lvl3pPr>
              <a:buNone/>
              <a:defRPr sz="3200"/>
            </a:lvl3pPr>
            <a:lvl4pPr>
              <a:buNone/>
              <a:defRPr sz="2900"/>
            </a:lvl4pPr>
            <a:lvl5pPr>
              <a:buNone/>
              <a:defRPr sz="2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138680" y="1211199"/>
            <a:ext cx="17494402" cy="20186650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500"/>
            </a:lvl4pPr>
            <a:lvl5pPr>
              <a:defRPr sz="65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AB43AF-05C5-41E2-A8DE-9CE0C151300C}" type="datetime1">
              <a:rPr lang="zh-CN" altLang="en-US"/>
              <a:pPr>
                <a:defRPr/>
              </a:pPr>
              <a:t>2009-10-5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580415-A1ED-4D4E-81A6-B1AA35CC44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1168400" y="26249313"/>
            <a:ext cx="11555413" cy="406558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295232" tIns="147616" rIns="295232" bIns="147616"/>
          <a:lstStyle>
            <a:extLst/>
          </a:lstStyle>
          <a:p>
            <a:pPr defTabSz="2950318">
              <a:defRPr/>
            </a:pPr>
            <a:endParaRPr lang="en-US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1136650" y="26222325"/>
            <a:ext cx="8631238" cy="41211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295232" tIns="147616" rIns="295232" bIns="147616"/>
          <a:lstStyle>
            <a:extLst/>
          </a:lstStyle>
          <a:p>
            <a:pPr defTabSz="2950318">
              <a:defRPr/>
            </a:pPr>
            <a:endParaRPr lang="en-US"/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14131" y="25569991"/>
            <a:ext cx="7957634" cy="4772332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>
            <a:extLst/>
          </a:lstStyle>
          <a:p>
            <a:pPr algn="ctr" defTabSz="2950318">
              <a:defRPr/>
            </a:pPr>
            <a:endParaRPr lang="en-US"/>
          </a:p>
        </p:txBody>
      </p:sp>
      <p:cxnSp>
        <p:nvCxnSpPr>
          <p:cNvPr id="8" name="Straight Connector 10"/>
          <p:cNvCxnSpPr/>
          <p:nvPr/>
        </p:nvCxnSpPr>
        <p:spPr>
          <a:xfrm>
            <a:off x="-21603" y="25554473"/>
            <a:ext cx="7965107" cy="4787852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20264438" y="22024975"/>
            <a:ext cx="427037" cy="10096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>
            <a:extLst/>
          </a:lstStyle>
          <a:p>
            <a:pPr defTabSz="2950318">
              <a:defRPr/>
            </a:pPr>
            <a:endParaRPr lang="en-US"/>
          </a:p>
        </p:txBody>
      </p:sp>
      <p:sp>
        <p:nvSpPr>
          <p:cNvPr id="10" name="Chevron 12"/>
          <p:cNvSpPr/>
          <p:nvPr/>
        </p:nvSpPr>
        <p:spPr>
          <a:xfrm>
            <a:off x="19827875" y="22024975"/>
            <a:ext cx="428625" cy="10096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>
            <a:extLst/>
          </a:lstStyle>
          <a:p>
            <a:pPr defTabSz="2950318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69215" y="24034132"/>
            <a:ext cx="16752993" cy="2862124"/>
          </a:xfrm>
          <a:noFill/>
        </p:spPr>
        <p:txBody>
          <a:bodyPr tIns="0"/>
          <a:lstStyle>
            <a:lvl1pPr marL="0" marR="59046" indent="0" algn="r">
              <a:buNone/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4670" y="838761"/>
            <a:ext cx="20317460" cy="1937918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103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0" y="21480865"/>
            <a:ext cx="18887538" cy="2484353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97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CE77379-0D84-40E5-B9FF-2B6DCD2384BD}" type="datetime1">
              <a:rPr lang="zh-CN" altLang="en-US"/>
              <a:pPr>
                <a:defRPr/>
              </a:pPr>
              <a:t>2009-10-5</a:t>
            </a:fld>
            <a:endParaRPr lang="en-GB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2F848D6-E9BD-43FF-81CE-031F432CDB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1168400" y="26249313"/>
            <a:ext cx="11555413" cy="406558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295232" tIns="147616" rIns="295232" bIns="147616"/>
          <a:lstStyle>
            <a:extLst/>
          </a:lstStyle>
          <a:p>
            <a:pPr defTabSz="2950318"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136650" y="26222325"/>
            <a:ext cx="8631238" cy="41211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295232" tIns="147616" rIns="295232" bIns="147616"/>
          <a:lstStyle>
            <a:extLst/>
          </a:lstStyle>
          <a:p>
            <a:pPr defTabSz="2950318"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14131" y="25569991"/>
            <a:ext cx="7957634" cy="4772332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>
            <a:extLst/>
          </a:lstStyle>
          <a:p>
            <a:pPr algn="ctr" defTabSz="2950318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21603" y="25554473"/>
            <a:ext cx="7965107" cy="4787852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1069975" y="1212850"/>
            <a:ext cx="19246850" cy="5046663"/>
          </a:xfrm>
          <a:prstGeom prst="rect">
            <a:avLst/>
          </a:prstGeom>
        </p:spPr>
        <p:txBody>
          <a:bodyPr vert="horz" lIns="295232" tIns="147616" rIns="295232" bIns="147616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39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1069975" y="6540500"/>
            <a:ext cx="19246850" cy="1998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95232" tIns="147616" rIns="295232" bIns="1476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15733713" y="28292425"/>
            <a:ext cx="4491037" cy="1616075"/>
          </a:xfrm>
          <a:prstGeom prst="rect">
            <a:avLst/>
          </a:prstGeom>
        </p:spPr>
        <p:txBody>
          <a:bodyPr vert="horz" lIns="295232" tIns="147616" rIns="295232" bIns="147616" anchor="b"/>
          <a:lstStyle>
            <a:lvl1pPr algn="l" defTabSz="2950318" eaLnBrk="1" latinLnBrk="0" hangingPunct="1">
              <a:defRPr kumimoji="0" sz="320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337B40D-65C3-4136-8112-7F67B2A64515}" type="datetime1">
              <a:rPr lang="zh-CN" altLang="en-US"/>
              <a:pPr>
                <a:defRPr/>
              </a:pPr>
              <a:t>2009-10-5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0244138" y="28292425"/>
            <a:ext cx="5499100" cy="1612900"/>
          </a:xfrm>
          <a:prstGeom prst="rect">
            <a:avLst/>
          </a:prstGeom>
        </p:spPr>
        <p:txBody>
          <a:bodyPr vert="horz" lIns="295232" tIns="147616" rIns="295232" bIns="147616" anchor="b"/>
          <a:lstStyle>
            <a:lvl1pPr algn="r" defTabSz="2950318" eaLnBrk="1" latinLnBrk="0" hangingPunct="1">
              <a:defRPr kumimoji="0" sz="32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20224750" y="28292425"/>
            <a:ext cx="855663" cy="1612900"/>
          </a:xfrm>
          <a:prstGeom prst="rect">
            <a:avLst/>
          </a:prstGeom>
        </p:spPr>
        <p:txBody>
          <a:bodyPr vert="horz" lIns="295232" tIns="147616" rIns="295232" bIns="147616" anchor="b"/>
          <a:lstStyle>
            <a:lvl1pPr algn="r" defTabSz="2950318" eaLnBrk="1" latinLnBrk="0" hangingPunct="1">
              <a:defRPr kumimoji="0" sz="3200" b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C720FE3-8375-4FD4-A51B-370F6DE627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6" r:id="rId2"/>
    <p:sldLayoutId id="2147483781" r:id="rId3"/>
    <p:sldLayoutId id="2147483782" r:id="rId4"/>
    <p:sldLayoutId id="2147483783" r:id="rId5"/>
    <p:sldLayoutId id="2147483784" r:id="rId6"/>
    <p:sldLayoutId id="2147483777" r:id="rId7"/>
    <p:sldLayoutId id="2147483785" r:id="rId8"/>
    <p:sldLayoutId id="2147483786" r:id="rId9"/>
    <p:sldLayoutId id="2147483778" r:id="rId10"/>
    <p:sldLayoutId id="214748377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132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32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132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132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132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32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32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32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32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1179513" indent="-825500" algn="l" rtl="0" fontAlgn="base">
        <a:spcBef>
          <a:spcPts val="1288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8700" kern="1200">
          <a:solidFill>
            <a:schemeClr val="tx1"/>
          </a:solidFill>
          <a:latin typeface="+mn-lt"/>
          <a:ea typeface="+mn-ea"/>
          <a:cs typeface="+mn-cs"/>
        </a:defRPr>
      </a:lvl1pPr>
      <a:lvl2pPr marL="2006600" indent="-736600" algn="l" rtl="0" fontAlgn="base">
        <a:spcBef>
          <a:spcPts val="10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7400" kern="1200">
          <a:solidFill>
            <a:schemeClr val="tx1"/>
          </a:solidFill>
          <a:latin typeface="+mn-lt"/>
          <a:ea typeface="+mn-ea"/>
          <a:cs typeface="+mn-cs"/>
        </a:defRPr>
      </a:lvl2pPr>
      <a:lvl3pPr marL="2774950" indent="-736600" algn="l" rtl="0" fontAlgn="base">
        <a:spcBef>
          <a:spcPts val="1125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6800" kern="1200">
          <a:solidFill>
            <a:schemeClr val="tx1"/>
          </a:solidFill>
          <a:latin typeface="+mn-lt"/>
          <a:ea typeface="+mn-ea"/>
          <a:cs typeface="+mn-cs"/>
        </a:defRPr>
      </a:lvl3pPr>
      <a:lvl4pPr marL="3689350" indent="-736600" algn="l" rtl="0" fontAlgn="base">
        <a:spcBef>
          <a:spcPts val="1125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4427538" indent="-736600" algn="l" rtl="0" fontAlgn="base">
        <a:spcBef>
          <a:spcPts val="1125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5166566" indent="-738081" algn="l" rtl="0" eaLnBrk="1" latinLnBrk="0" hangingPunct="1">
        <a:spcBef>
          <a:spcPts val="1130"/>
        </a:spcBef>
        <a:buClr>
          <a:schemeClr val="accent3"/>
        </a:buClr>
        <a:buFont typeface="Wingdings 2"/>
        <a:buChar char=""/>
        <a:defRPr kumimoji="0"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5904647" indent="-738081" algn="l" rtl="0" eaLnBrk="1" latinLnBrk="0" hangingPunct="1">
        <a:spcBef>
          <a:spcPts val="1130"/>
        </a:spcBef>
        <a:buClr>
          <a:schemeClr val="accent3"/>
        </a:buClr>
        <a:buFont typeface="Wingdings 2"/>
        <a:buChar char=""/>
        <a:defRPr kumimoji="0" sz="5200" kern="1200">
          <a:solidFill>
            <a:schemeClr val="tx1"/>
          </a:solidFill>
          <a:latin typeface="+mn-lt"/>
          <a:ea typeface="+mn-ea"/>
          <a:cs typeface="+mn-cs"/>
        </a:defRPr>
      </a:lvl7pPr>
      <a:lvl8pPr marL="6642727" indent="-738081" algn="l" rtl="0" eaLnBrk="1" latinLnBrk="0" hangingPunct="1">
        <a:spcBef>
          <a:spcPts val="1130"/>
        </a:spcBef>
        <a:buClr>
          <a:schemeClr val="accent3"/>
        </a:buClr>
        <a:buFont typeface="Wingdings 2"/>
        <a:buChar char=""/>
        <a:defRPr kumimoji="0" sz="5200" kern="1200">
          <a:solidFill>
            <a:schemeClr val="tx1"/>
          </a:solidFill>
          <a:latin typeface="+mn-lt"/>
          <a:ea typeface="+mn-ea"/>
          <a:cs typeface="+mn-cs"/>
        </a:defRPr>
      </a:lvl8pPr>
      <a:lvl9pPr marL="7380808" indent="-738081" algn="l" rtl="0" eaLnBrk="1" latinLnBrk="0" hangingPunct="1">
        <a:spcBef>
          <a:spcPts val="1130"/>
        </a:spcBef>
        <a:buClr>
          <a:schemeClr val="accent3"/>
        </a:buClr>
        <a:buFont typeface="Wingdings 2"/>
        <a:buChar char=""/>
        <a:defRPr kumimoji="0" sz="52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147616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295232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44284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590464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738080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8856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0333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118092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jpeg"/><Relationship Id="rId11" Type="http://schemas.openxmlformats.org/officeDocument/2006/relationships/image" Target="../media/image9.tiff"/><Relationship Id="rId5" Type="http://schemas.openxmlformats.org/officeDocument/2006/relationships/image" Target="../media/image5.jpeg"/><Relationship Id="rId10" Type="http://schemas.openxmlformats.org/officeDocument/2006/relationships/image" Target="../media/image8.jpeg"/><Relationship Id="rId4" Type="http://schemas.openxmlformats.org/officeDocument/2006/relationships/image" Target="../media/image4.jpeg"/><Relationship Id="rId9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9D9D">
            <a:alpha val="67058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itle 1"/>
          <p:cNvSpPr>
            <a:spLocks noGrp="1"/>
          </p:cNvSpPr>
          <p:nvPr>
            <p:ph type="ctrTitle"/>
          </p:nvPr>
        </p:nvSpPr>
        <p:spPr>
          <a:xfrm>
            <a:off x="0" y="352328"/>
            <a:ext cx="14314407" cy="1852611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7100" u="sng" dirty="0" err="1">
                <a:latin typeface="Times New Roman" pitchFamily="18" charset="0"/>
                <a:cs typeface="Times New Roman" pitchFamily="18" charset="0"/>
              </a:rPr>
              <a:t>Supracolloidal</a:t>
            </a:r>
            <a:r>
              <a:rPr lang="en-GB" sz="7100" u="sng" dirty="0">
                <a:latin typeface="Times New Roman" pitchFamily="18" charset="0"/>
                <a:cs typeface="Times New Roman" pitchFamily="18" charset="0"/>
              </a:rPr>
              <a:t> cellular structures made via ice-crystal </a:t>
            </a:r>
            <a:r>
              <a:rPr lang="en-GB" sz="7100" u="sng" dirty="0" err="1">
                <a:latin typeface="Times New Roman" pitchFamily="18" charset="0"/>
                <a:cs typeface="Times New Roman" pitchFamily="18" charset="0"/>
              </a:rPr>
              <a:t>templating</a:t>
            </a:r>
            <a:endParaRPr lang="en-GB" sz="71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" name="Subtitle 2"/>
          <p:cNvSpPr>
            <a:spLocks noGrp="1"/>
          </p:cNvSpPr>
          <p:nvPr>
            <p:ph type="subTitle" idx="1"/>
          </p:nvPr>
        </p:nvSpPr>
        <p:spPr>
          <a:xfrm>
            <a:off x="0" y="2281147"/>
            <a:ext cx="21386800" cy="1409700"/>
          </a:xfrm>
        </p:spPr>
        <p:txBody>
          <a:bodyPr/>
          <a:lstStyle/>
          <a:p>
            <a:pPr marR="0" algn="l" defTabSz="854075">
              <a:spcBef>
                <a:spcPct val="50000"/>
              </a:spcBef>
            </a:pPr>
            <a:r>
              <a:rPr lang="en-GB" sz="3600" dirty="0" smtClean="0">
                <a:latin typeface="Times New Roman" pitchFamily="18" charset="0"/>
              </a:rPr>
              <a:t>Marius </a:t>
            </a:r>
            <a:r>
              <a:rPr lang="en-GB" sz="3600" dirty="0" err="1" smtClean="0">
                <a:latin typeface="Times New Roman" pitchFamily="18" charset="0"/>
              </a:rPr>
              <a:t>Rutkevicius</a:t>
            </a:r>
            <a:r>
              <a:rPr lang="en-GB" sz="3600" dirty="0" smtClean="0">
                <a:latin typeface="Times New Roman" pitchFamily="18" charset="0"/>
              </a:rPr>
              <a:t>*, Nicholas Ballard, </a:t>
            </a:r>
            <a:r>
              <a:rPr lang="en-GB" sz="3600" dirty="0" err="1" smtClean="0">
                <a:latin typeface="Times New Roman" pitchFamily="18" charset="0"/>
              </a:rPr>
              <a:t>Catheline</a:t>
            </a:r>
            <a:r>
              <a:rPr lang="en-GB" sz="3600" dirty="0" smtClean="0">
                <a:latin typeface="Times New Roman" pitchFamily="18" charset="0"/>
              </a:rPr>
              <a:t> </a:t>
            </a:r>
            <a:r>
              <a:rPr lang="en-GB" sz="3600" dirty="0" err="1" smtClean="0">
                <a:latin typeface="Times New Roman" pitchFamily="18" charset="0"/>
              </a:rPr>
              <a:t>Colard</a:t>
            </a:r>
            <a:r>
              <a:rPr lang="en-GB" sz="3600" b="1" dirty="0" smtClean="0">
                <a:latin typeface="Times New Roman" pitchFamily="18" charset="0"/>
              </a:rPr>
              <a:t>, </a:t>
            </a:r>
            <a:r>
              <a:rPr lang="en-GB" sz="3600" dirty="0" smtClean="0">
                <a:latin typeface="Times New Roman" pitchFamily="18" charset="0"/>
              </a:rPr>
              <a:t>Dr. Ir. Stefan A. F. Bon </a:t>
            </a:r>
          </a:p>
          <a:p>
            <a:pPr marR="0" algn="l" defTabSz="854075">
              <a:spcBef>
                <a:spcPct val="50000"/>
              </a:spcBef>
            </a:pPr>
            <a:r>
              <a:rPr lang="en-GB" sz="3600" dirty="0" smtClean="0">
                <a:solidFill>
                  <a:srgbClr val="0070C0"/>
                </a:solidFill>
                <a:latin typeface="Times New Roman" pitchFamily="18" charset="0"/>
              </a:rPr>
              <a:t>M.Rutkevicius@warwick.ac.uk</a:t>
            </a:r>
          </a:p>
        </p:txBody>
      </p:sp>
      <p:pic>
        <p:nvPicPr>
          <p:cNvPr id="1049" name="Picture 6" descr="urss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21764" y="27855863"/>
            <a:ext cx="3132137" cy="242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0" name="TextBox 8"/>
          <p:cNvSpPr txBox="1">
            <a:spLocks noChangeArrowheads="1"/>
          </p:cNvSpPr>
          <p:nvPr/>
        </p:nvSpPr>
        <p:spPr bwMode="auto">
          <a:xfrm>
            <a:off x="10121896" y="4067097"/>
            <a:ext cx="10930014" cy="458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4" tIns="45705" rIns="91414" bIns="45705">
            <a:spAutoFit/>
          </a:bodyPr>
          <a:lstStyle/>
          <a:p>
            <a:pPr marL="512763" indent="-512763" algn="just"/>
            <a:r>
              <a:rPr lang="en-GB" sz="3600" b="1" dirty="0">
                <a:latin typeface="Calibri" pitchFamily="34" charset="0"/>
              </a:rPr>
              <a:t>2.  </a:t>
            </a:r>
            <a:r>
              <a:rPr lang="en-GB" sz="3600" b="1" dirty="0" smtClean="0">
                <a:latin typeface="Calibri" pitchFamily="34" charset="0"/>
              </a:rPr>
              <a:t>Method.</a:t>
            </a:r>
            <a:endParaRPr lang="en-GB" sz="3600" b="1" dirty="0">
              <a:latin typeface="Calibri" pitchFamily="34" charset="0"/>
            </a:endParaRPr>
          </a:p>
          <a:p>
            <a:pPr marL="512763" indent="-512763" algn="just">
              <a:buFont typeface="Arial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(Mini)emulsion (see figure 1 for polymerised (mini)emulsion) or various monomers are mixed with </a:t>
            </a:r>
            <a:r>
              <a:rPr lang="en-GB" sz="3200" dirty="0">
                <a:latin typeface="Calibri" pitchFamily="34" charset="0"/>
              </a:rPr>
              <a:t>polystyrene (PS) latex </a:t>
            </a:r>
            <a:r>
              <a:rPr lang="en-GB" sz="3200" dirty="0" smtClean="0">
                <a:latin typeface="Calibri" pitchFamily="34" charset="0"/>
              </a:rPr>
              <a:t> (see figure 2) </a:t>
            </a:r>
            <a:r>
              <a:rPr lang="en-GB" sz="3200" dirty="0">
                <a:latin typeface="Calibri" pitchFamily="34" charset="0"/>
              </a:rPr>
              <a:t>in water and then initiator is added.</a:t>
            </a:r>
          </a:p>
          <a:p>
            <a:pPr marL="512763" indent="-512763" algn="just">
              <a:buFont typeface="Arial" pitchFamily="34" charset="0"/>
              <a:buChar char="•"/>
            </a:pPr>
            <a:r>
              <a:rPr lang="en-GB" sz="3200" dirty="0">
                <a:latin typeface="Calibri" pitchFamily="34" charset="0"/>
              </a:rPr>
              <a:t>Solution is frozen into liquid nitrogen (-196 °C</a:t>
            </a:r>
            <a:r>
              <a:rPr lang="en-GB" sz="3200" dirty="0" smtClean="0">
                <a:latin typeface="Calibri" pitchFamily="34" charset="0"/>
              </a:rPr>
              <a:t>).</a:t>
            </a:r>
            <a:endParaRPr lang="en-GB" sz="3200" dirty="0">
              <a:latin typeface="Calibri" pitchFamily="34" charset="0"/>
            </a:endParaRPr>
          </a:p>
          <a:p>
            <a:pPr marL="512763" indent="-512763" algn="just">
              <a:buFont typeface="Arial" pitchFamily="34" charset="0"/>
              <a:buChar char="•"/>
            </a:pPr>
            <a:r>
              <a:rPr lang="en-GB" sz="3200" dirty="0">
                <a:latin typeface="Calibri" pitchFamily="34" charset="0"/>
              </a:rPr>
              <a:t>Mixture is left in freezer (-20 °C) for 24 hours to polymerise.</a:t>
            </a:r>
          </a:p>
          <a:p>
            <a:pPr marL="512763" indent="-512763" algn="just">
              <a:buFont typeface="Arial" pitchFamily="34" charset="0"/>
              <a:buChar char="•"/>
            </a:pPr>
            <a:r>
              <a:rPr lang="en-GB" sz="3200" dirty="0">
                <a:latin typeface="Calibri" pitchFamily="34" charset="0"/>
              </a:rPr>
              <a:t>Ice is sublimated using freeze dryer.</a:t>
            </a:r>
          </a:p>
          <a:p>
            <a:pPr marL="512763" indent="-512763" algn="just">
              <a:buFont typeface="Arial" pitchFamily="34" charset="0"/>
              <a:buChar char="•"/>
            </a:pPr>
            <a:r>
              <a:rPr lang="en-GB" sz="3200" dirty="0">
                <a:latin typeface="Calibri" pitchFamily="34" charset="0"/>
              </a:rPr>
              <a:t>Samples were made using various methods and different </a:t>
            </a:r>
            <a:r>
              <a:rPr lang="en-GB" sz="3200" dirty="0" smtClean="0">
                <a:latin typeface="Calibri" pitchFamily="34" charset="0"/>
              </a:rPr>
              <a:t>monomers.</a:t>
            </a:r>
          </a:p>
        </p:txBody>
      </p:sp>
      <p:sp>
        <p:nvSpPr>
          <p:cNvPr id="13" name="Right Brace 12"/>
          <p:cNvSpPr/>
          <p:nvPr/>
        </p:nvSpPr>
        <p:spPr>
          <a:xfrm rot="5400000">
            <a:off x="13872394" y="11032299"/>
            <a:ext cx="857250" cy="7643866"/>
          </a:xfrm>
          <a:prstGeom prst="rightBrace">
            <a:avLst>
              <a:gd name="adj1" fmla="val 34999"/>
              <a:gd name="adj2" fmla="val 49753"/>
            </a:avLst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14" tIns="45705" rIns="91414" bIns="45705" anchor="ctr"/>
          <a:lstStyle/>
          <a:p>
            <a:pPr algn="ctr" defTabSz="2950318">
              <a:defRPr/>
            </a:pPr>
            <a:endParaRPr lang="en-GB">
              <a:cs typeface="Arial" charset="0"/>
            </a:endParaRPr>
          </a:p>
        </p:txBody>
      </p:sp>
      <p:pic>
        <p:nvPicPr>
          <p:cNvPr id="1052" name="Picture 15" descr="mra-15-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35881" y="9186089"/>
            <a:ext cx="6500858" cy="4367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3" name="Picture 16" descr="MRA-28-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408176" y="9188423"/>
            <a:ext cx="6653213" cy="43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" name="TextBox 13"/>
          <p:cNvSpPr txBox="1">
            <a:spLocks noChangeArrowheads="1"/>
          </p:cNvSpPr>
          <p:nvPr/>
        </p:nvSpPr>
        <p:spPr bwMode="auto">
          <a:xfrm>
            <a:off x="334890" y="21497969"/>
            <a:ext cx="12673019" cy="563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4" tIns="45705" rIns="91414" bIns="45705">
            <a:spAutoFit/>
          </a:bodyPr>
          <a:lstStyle/>
          <a:p>
            <a:pPr algn="just"/>
            <a:r>
              <a:rPr lang="en-GB" sz="3600" b="1" dirty="0">
                <a:latin typeface="Calibri" pitchFamily="34" charset="0"/>
              </a:rPr>
              <a:t>4</a:t>
            </a:r>
            <a:r>
              <a:rPr lang="en-GB" sz="3600" b="1" dirty="0" smtClean="0">
                <a:latin typeface="Calibri" pitchFamily="34" charset="0"/>
              </a:rPr>
              <a:t>. Conclusions.</a:t>
            </a:r>
            <a:endParaRPr lang="en-GB" sz="3600" b="1" dirty="0">
              <a:latin typeface="Calibri" pitchFamily="34" charset="0"/>
            </a:endParaRPr>
          </a:p>
          <a:p>
            <a:pPr algn="just"/>
            <a:r>
              <a:rPr lang="en-GB" sz="3200" dirty="0">
                <a:latin typeface="Calibri" pitchFamily="34" charset="0"/>
              </a:rPr>
              <a:t>Several different pathways to construct polymer </a:t>
            </a:r>
            <a:r>
              <a:rPr lang="en-GB" sz="3200" dirty="0" smtClean="0">
                <a:latin typeface="Calibri" pitchFamily="34" charset="0"/>
              </a:rPr>
              <a:t>foams </a:t>
            </a:r>
            <a:r>
              <a:rPr lang="en-GB" sz="3200" dirty="0">
                <a:latin typeface="Calibri" pitchFamily="34" charset="0"/>
              </a:rPr>
              <a:t>have been explored with promising results. </a:t>
            </a:r>
            <a:r>
              <a:rPr lang="en-GB" sz="3200" dirty="0" smtClean="0">
                <a:latin typeface="Calibri" pitchFamily="34" charset="0"/>
              </a:rPr>
              <a:t>Foams from samples that were not left in freezer present </a:t>
            </a:r>
            <a:r>
              <a:rPr lang="en-GB" sz="3200" dirty="0">
                <a:latin typeface="Calibri" pitchFamily="34" charset="0"/>
              </a:rPr>
              <a:t>continuous </a:t>
            </a:r>
            <a:r>
              <a:rPr lang="en-GB" sz="3200" dirty="0" smtClean="0">
                <a:latin typeface="Calibri" pitchFamily="34" charset="0"/>
              </a:rPr>
              <a:t>cellular structure </a:t>
            </a:r>
          </a:p>
          <a:p>
            <a:pPr algn="just"/>
            <a:r>
              <a:rPr lang="en-GB" sz="3200" dirty="0" smtClean="0">
                <a:latin typeface="Calibri" pitchFamily="34" charset="0"/>
              </a:rPr>
              <a:t>(see </a:t>
            </a:r>
            <a:r>
              <a:rPr lang="en-GB" sz="3200" dirty="0">
                <a:latin typeface="Calibri" pitchFamily="34" charset="0"/>
              </a:rPr>
              <a:t>figure 4). </a:t>
            </a:r>
            <a:r>
              <a:rPr lang="en-GB" sz="3200" dirty="0" smtClean="0">
                <a:latin typeface="Calibri" pitchFamily="34" charset="0"/>
              </a:rPr>
              <a:t>Also , at this point of research it is clear </a:t>
            </a:r>
          </a:p>
          <a:p>
            <a:pPr algn="just"/>
            <a:r>
              <a:rPr lang="en-GB" sz="3200" dirty="0" smtClean="0">
                <a:latin typeface="Calibri" pitchFamily="34" charset="0"/>
              </a:rPr>
              <a:t>that swelling latex with various monomers is more promising than mixing PS latex with (mini)emulsion.</a:t>
            </a:r>
          </a:p>
          <a:p>
            <a:pPr algn="just"/>
            <a:r>
              <a:rPr lang="en-GB" sz="3600" b="1" dirty="0" smtClean="0">
                <a:latin typeface="Calibri" pitchFamily="34" charset="0"/>
              </a:rPr>
              <a:t>5. Future work</a:t>
            </a:r>
            <a:r>
              <a:rPr lang="en-GB" sz="3600" dirty="0" smtClean="0">
                <a:latin typeface="Calibri" pitchFamily="34" charset="0"/>
              </a:rPr>
              <a:t>.</a:t>
            </a:r>
          </a:p>
          <a:p>
            <a:pPr algn="just"/>
            <a:r>
              <a:rPr lang="en-GB" sz="3200" dirty="0" smtClean="0">
                <a:latin typeface="Calibri" pitchFamily="34" charset="0"/>
              </a:rPr>
              <a:t>Methods used </a:t>
            </a:r>
            <a:r>
              <a:rPr lang="en-GB" sz="3200" dirty="0">
                <a:latin typeface="Calibri" pitchFamily="34" charset="0"/>
              </a:rPr>
              <a:t>to </a:t>
            </a:r>
            <a:r>
              <a:rPr lang="en-GB" sz="3200" dirty="0" smtClean="0">
                <a:latin typeface="Calibri" pitchFamily="34" charset="0"/>
              </a:rPr>
              <a:t>produce continuous porosity foams  could be used </a:t>
            </a:r>
            <a:r>
              <a:rPr lang="en-GB" sz="3200" dirty="0">
                <a:latin typeface="Calibri" pitchFamily="34" charset="0"/>
              </a:rPr>
              <a:t>to </a:t>
            </a:r>
            <a:r>
              <a:rPr lang="en-GB" sz="3200" dirty="0" smtClean="0">
                <a:latin typeface="Calibri" pitchFamily="34" charset="0"/>
              </a:rPr>
              <a:t>make porous conducting composites. Adding conductive component would allow to observe a </a:t>
            </a:r>
            <a:r>
              <a:rPr lang="en-GB" sz="3200" dirty="0">
                <a:latin typeface="Calibri" pitchFamily="34" charset="0"/>
              </a:rPr>
              <a:t>conductivity </a:t>
            </a:r>
            <a:r>
              <a:rPr lang="en-GB" sz="3200" dirty="0" smtClean="0">
                <a:latin typeface="Calibri" pitchFamily="34" charset="0"/>
              </a:rPr>
              <a:t>change </a:t>
            </a:r>
            <a:r>
              <a:rPr lang="en-GB" sz="3200" dirty="0">
                <a:latin typeface="Calibri" pitchFamily="34" charset="0"/>
              </a:rPr>
              <a:t>in presence of </a:t>
            </a:r>
            <a:r>
              <a:rPr lang="en-GB" sz="3200" dirty="0" smtClean="0">
                <a:latin typeface="Calibri" pitchFamily="34" charset="0"/>
              </a:rPr>
              <a:t>toxic gas</a:t>
            </a:r>
            <a:r>
              <a:rPr lang="en-GB" sz="3200" dirty="0">
                <a:latin typeface="Calibri" pitchFamily="34" charset="0"/>
              </a:rPr>
              <a:t>.</a:t>
            </a:r>
            <a:endParaRPr lang="en-GB" sz="3200" b="1" dirty="0">
              <a:latin typeface="Calibri" pitchFamily="34" charset="0"/>
            </a:endParaRPr>
          </a:p>
        </p:txBody>
      </p:sp>
      <p:sp>
        <p:nvSpPr>
          <p:cNvPr id="1055" name="TextBox 14"/>
          <p:cNvSpPr txBox="1">
            <a:spLocks noChangeArrowheads="1"/>
          </p:cNvSpPr>
          <p:nvPr/>
        </p:nvSpPr>
        <p:spPr bwMode="auto">
          <a:xfrm>
            <a:off x="468313" y="8947150"/>
            <a:ext cx="7200900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4" tIns="45705" rIns="91414" bIns="45705">
            <a:spAutoFit/>
          </a:bodyPr>
          <a:lstStyle/>
          <a:p>
            <a:pPr algn="just"/>
            <a:r>
              <a:rPr lang="en-GB" sz="3600" b="1">
                <a:latin typeface="Calibri" pitchFamily="34" charset="0"/>
              </a:rPr>
              <a:t>3. Results.</a:t>
            </a:r>
          </a:p>
          <a:p>
            <a:pPr algn="just"/>
            <a:r>
              <a:rPr lang="en-GB" sz="3600" b="1">
                <a:latin typeface="Calibri" pitchFamily="34" charset="0"/>
              </a:rPr>
              <a:t>How are foams formed?</a:t>
            </a:r>
          </a:p>
          <a:p>
            <a:pPr algn="just"/>
            <a:endParaRPr lang="en-GB" sz="3200">
              <a:latin typeface="Calibri" pitchFamily="34" charset="0"/>
            </a:endParaRPr>
          </a:p>
        </p:txBody>
      </p:sp>
      <p:graphicFrame>
        <p:nvGraphicFramePr>
          <p:cNvPr id="1027" name="Object 16"/>
          <p:cNvGraphicFramePr>
            <a:graphicFrameLocks noChangeAspect="1"/>
          </p:cNvGraphicFramePr>
          <p:nvPr/>
        </p:nvGraphicFramePr>
        <p:xfrm>
          <a:off x="1692212" y="19283391"/>
          <a:ext cx="3035300" cy="1779588"/>
        </p:xfrm>
        <a:graphic>
          <a:graphicData uri="http://schemas.openxmlformats.org/presentationml/2006/ole">
            <p:oleObj spid="_x0000_s1027" name="CS ChemDraw Drawing" r:id="rId7" imgW="1698879" imgH="994791" progId="">
              <p:embed/>
            </p:oleObj>
          </a:graphicData>
        </a:graphic>
      </p:graphicFrame>
      <p:pic>
        <p:nvPicPr>
          <p:cNvPr id="1056" name="Picture 17" descr="MRe-11-02jpe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336210" y="15282863"/>
            <a:ext cx="8001056" cy="5098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7" name="TextBox 18"/>
          <p:cNvSpPr txBox="1">
            <a:spLocks noChangeArrowheads="1"/>
          </p:cNvSpPr>
          <p:nvPr/>
        </p:nvSpPr>
        <p:spPr bwMode="auto">
          <a:xfrm>
            <a:off x="7907318" y="13496913"/>
            <a:ext cx="6715173" cy="984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4" tIns="45705" rIns="91414" bIns="45705">
            <a:spAutoFit/>
          </a:bodyPr>
          <a:lstStyle/>
          <a:p>
            <a:pPr algn="ctr"/>
            <a:r>
              <a:rPr lang="en-GB" sz="2900" b="1" i="1" dirty="0"/>
              <a:t>Figure 1: </a:t>
            </a:r>
            <a:r>
              <a:rPr lang="en-GB" sz="2900" i="1" dirty="0"/>
              <a:t>SEM image of polymerised and dried (mini)emulsion </a:t>
            </a:r>
          </a:p>
        </p:txBody>
      </p:sp>
      <p:sp>
        <p:nvSpPr>
          <p:cNvPr id="1058" name="TextBox 20"/>
          <p:cNvSpPr txBox="1">
            <a:spLocks noChangeArrowheads="1"/>
          </p:cNvSpPr>
          <p:nvPr/>
        </p:nvSpPr>
        <p:spPr bwMode="auto">
          <a:xfrm>
            <a:off x="15100300" y="13496913"/>
            <a:ext cx="5451544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4" tIns="45705" rIns="91414" bIns="45705">
            <a:spAutoFit/>
          </a:bodyPr>
          <a:lstStyle/>
          <a:p>
            <a:pPr algn="ctr"/>
            <a:r>
              <a:rPr lang="en-GB" sz="2900" b="1" i="1" dirty="0"/>
              <a:t>Figure 2:</a:t>
            </a:r>
            <a:r>
              <a:rPr lang="en-GB" sz="2900" i="1" dirty="0"/>
              <a:t>SEM image of latex particles</a:t>
            </a:r>
          </a:p>
        </p:txBody>
      </p:sp>
      <p:sp>
        <p:nvSpPr>
          <p:cNvPr id="1059" name="TextBox 21"/>
          <p:cNvSpPr txBox="1">
            <a:spLocks noChangeArrowheads="1"/>
          </p:cNvSpPr>
          <p:nvPr/>
        </p:nvSpPr>
        <p:spPr bwMode="auto">
          <a:xfrm>
            <a:off x="10336210" y="20426399"/>
            <a:ext cx="8001000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4" tIns="45705" rIns="91414" bIns="45705">
            <a:spAutoFit/>
          </a:bodyPr>
          <a:lstStyle/>
          <a:p>
            <a:r>
              <a:rPr lang="en-GB" sz="2900" b="1" i="1" dirty="0"/>
              <a:t>Figure 3: </a:t>
            </a:r>
            <a:r>
              <a:rPr lang="en-GB" sz="2900" i="1" dirty="0"/>
              <a:t>SEM image of ‘glued’ latex particles</a:t>
            </a:r>
          </a:p>
        </p:txBody>
      </p:sp>
      <p:sp>
        <p:nvSpPr>
          <p:cNvPr id="1060" name="TextBox 20"/>
          <p:cNvSpPr txBox="1">
            <a:spLocks noChangeArrowheads="1"/>
          </p:cNvSpPr>
          <p:nvPr/>
        </p:nvSpPr>
        <p:spPr bwMode="auto">
          <a:xfrm>
            <a:off x="263452" y="9925013"/>
            <a:ext cx="7486651" cy="4031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4" tIns="45705" rIns="91414" bIns="45705"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n-GB" sz="3200" dirty="0" smtClean="0">
                <a:latin typeface="Calibri" pitchFamily="34" charset="0"/>
              </a:rPr>
              <a:t>Latex particles are ‘glued’ together (see figure 3)</a:t>
            </a:r>
          </a:p>
          <a:p>
            <a:pPr algn="just">
              <a:buFont typeface="Arial" charset="0"/>
              <a:buChar char="•"/>
            </a:pPr>
            <a:r>
              <a:rPr lang="en-GB" sz="3200" dirty="0" smtClean="0">
                <a:latin typeface="Calibri" pitchFamily="34" charset="0"/>
              </a:rPr>
              <a:t>Water </a:t>
            </a:r>
            <a:r>
              <a:rPr lang="en-GB" sz="3200" dirty="0">
                <a:latin typeface="Calibri" pitchFamily="34" charset="0"/>
              </a:rPr>
              <a:t>forms ice crystals and monomer particles concentrate in the space between ice crystals.</a:t>
            </a:r>
          </a:p>
          <a:p>
            <a:pPr algn="just">
              <a:buFont typeface="Arial" charset="0"/>
              <a:buChar char="•"/>
            </a:pPr>
            <a:r>
              <a:rPr lang="en-GB" sz="3200" dirty="0">
                <a:latin typeface="Calibri" pitchFamily="34" charset="0"/>
              </a:rPr>
              <a:t>Porous polymer with a negative replica to ice is obtained after freeze-drying (see figure 4).</a:t>
            </a:r>
          </a:p>
        </p:txBody>
      </p:sp>
      <p:graphicFrame>
        <p:nvGraphicFramePr>
          <p:cNvPr id="1045" name="Object 21"/>
          <p:cNvGraphicFramePr>
            <a:graphicFrameLocks noChangeAspect="1"/>
          </p:cNvGraphicFramePr>
          <p:nvPr/>
        </p:nvGraphicFramePr>
        <p:xfrm>
          <a:off x="406328" y="15854367"/>
          <a:ext cx="6651625" cy="2151062"/>
        </p:xfrm>
        <a:graphic>
          <a:graphicData uri="http://schemas.openxmlformats.org/presentationml/2006/ole">
            <p:oleObj spid="_x0000_s1045" name="CS ChemDraw Drawing" r:id="rId9" imgW="3925443" imgH="1270635" progId="">
              <p:embed/>
            </p:oleObj>
          </a:graphicData>
        </a:graphic>
      </p:graphicFrame>
      <p:pic>
        <p:nvPicPr>
          <p:cNvPr id="1061" name="Picture 22" descr="MRe-11-05jpe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3050854" y="21497969"/>
            <a:ext cx="7512795" cy="5005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2" name="TextBox 23"/>
          <p:cNvSpPr txBox="1">
            <a:spLocks noChangeArrowheads="1"/>
          </p:cNvSpPr>
          <p:nvPr/>
        </p:nvSpPr>
        <p:spPr bwMode="auto">
          <a:xfrm>
            <a:off x="12336474" y="26427191"/>
            <a:ext cx="8633045" cy="984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4" tIns="45705" rIns="91414" bIns="45705">
            <a:spAutoFit/>
          </a:bodyPr>
          <a:lstStyle/>
          <a:p>
            <a:pPr algn="ctr"/>
            <a:r>
              <a:rPr lang="en-GB" sz="2900" b="1" i="1" dirty="0"/>
              <a:t>Figure 4: </a:t>
            </a:r>
            <a:r>
              <a:rPr lang="en-GB" sz="2900" i="1" dirty="0"/>
              <a:t>SEM image of polyvinyl alcohol with latex total 10wt%. Sample exhibits continuous porosity</a:t>
            </a:r>
          </a:p>
        </p:txBody>
      </p:sp>
      <p:pic>
        <p:nvPicPr>
          <p:cNvPr id="1063" name="Picture 32" descr="warwick_black.tif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4163675" y="280988"/>
            <a:ext cx="72231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Rounded Rectangle 36"/>
          <p:cNvSpPr/>
          <p:nvPr/>
        </p:nvSpPr>
        <p:spPr>
          <a:xfrm>
            <a:off x="455540" y="3940097"/>
            <a:ext cx="9350448" cy="477047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2" rIns="91427" bIns="45712" anchor="ctr"/>
          <a:lstStyle/>
          <a:p>
            <a:pPr algn="ctr" defTabSz="2950318">
              <a:defRPr/>
            </a:pPr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669925" y="3995660"/>
            <a:ext cx="8847137" cy="5139852"/>
          </a:xfrm>
          <a:prstGeom prst="rect">
            <a:avLst/>
          </a:prstGeom>
          <a:noFill/>
        </p:spPr>
        <p:txBody>
          <a:bodyPr wrap="square" lIns="91427" tIns="45712" rIns="91427" bIns="45712">
            <a:spAutoFit/>
          </a:bodyPr>
          <a:lstStyle/>
          <a:p>
            <a:pPr marL="742846" indent="-742846" algn="just" defTabSz="2950318">
              <a:defRPr/>
            </a:pPr>
            <a:r>
              <a:rPr lang="en-GB" sz="3600" b="1" dirty="0">
                <a:solidFill>
                  <a:srgbClr val="003399"/>
                </a:solidFill>
                <a:latin typeface="Calibri" pitchFamily="34" charset="0"/>
              </a:rPr>
              <a:t>1. 	Introduction.</a:t>
            </a:r>
          </a:p>
          <a:p>
            <a:pPr marL="28571" indent="-28571" algn="just" defTabSz="2950318">
              <a:defRPr/>
            </a:pPr>
            <a:r>
              <a:rPr lang="en-GB" sz="3600" b="1" dirty="0">
                <a:solidFill>
                  <a:srgbClr val="003399"/>
                </a:solidFill>
                <a:latin typeface="Calibri" pitchFamily="34" charset="0"/>
              </a:rPr>
              <a:t>	</a:t>
            </a:r>
            <a:r>
              <a:rPr lang="en-GB" sz="3200" dirty="0">
                <a:solidFill>
                  <a:srgbClr val="003399"/>
                </a:solidFill>
                <a:latin typeface="Calibri" pitchFamily="34" charset="0"/>
              </a:rPr>
              <a:t>Lightweight, solid polymer foams have unique properties. They can be used in various applications such as support for catalysis, 3D batteries, antistatic shields, cheap sensors, etc. </a:t>
            </a:r>
          </a:p>
          <a:p>
            <a:pPr algn="just" defTabSz="2950318">
              <a:defRPr/>
            </a:pPr>
            <a:r>
              <a:rPr lang="en-GB" sz="3200" dirty="0">
                <a:latin typeface="Calibri" pitchFamily="34" charset="0"/>
              </a:rPr>
              <a:t>The aim of the project was to </a:t>
            </a:r>
            <a:r>
              <a:rPr lang="en-GB" sz="3200" dirty="0" smtClean="0">
                <a:latin typeface="Calibri" pitchFamily="34" charset="0"/>
              </a:rPr>
              <a:t>design foams that </a:t>
            </a:r>
            <a:r>
              <a:rPr lang="en-GB" sz="3200" dirty="0">
                <a:latin typeface="Calibri" pitchFamily="34" charset="0"/>
              </a:rPr>
              <a:t>could potentially be used in gas sensors</a:t>
            </a:r>
            <a:r>
              <a:rPr lang="en-GB" sz="3200" dirty="0" smtClean="0">
                <a:latin typeface="Calibri" pitchFamily="34" charset="0"/>
              </a:rPr>
              <a:t>. Two pathways were explored: (mini)emulsion mixing with PS latex and PS latex swelling with monomers.</a:t>
            </a:r>
            <a:endParaRPr lang="en-GB" sz="3200" dirty="0">
              <a:solidFill>
                <a:srgbClr val="003399"/>
              </a:solidFill>
              <a:latin typeface="Calibri" pitchFamily="34" charset="0"/>
            </a:endParaRPr>
          </a:p>
          <a:p>
            <a:pPr algn="just" defTabSz="2950318">
              <a:defRPr/>
            </a:pPr>
            <a:endParaRPr lang="en-GB" sz="3200" dirty="0"/>
          </a:p>
        </p:txBody>
      </p:sp>
      <p:sp>
        <p:nvSpPr>
          <p:cNvPr id="41" name="Rounded Rectangle 40"/>
          <p:cNvSpPr>
            <a:spLocks noChangeArrowheads="1"/>
          </p:cNvSpPr>
          <p:nvPr/>
        </p:nvSpPr>
        <p:spPr bwMode="auto">
          <a:xfrm>
            <a:off x="9979021" y="3995659"/>
            <a:ext cx="11144327" cy="4714908"/>
          </a:xfrm>
          <a:prstGeom prst="roundRect">
            <a:avLst>
              <a:gd name="adj" fmla="val 16452"/>
            </a:avLst>
          </a:prstGeom>
          <a:noFill/>
          <a:ln w="55000" cmpd="thickThin" algn="ctr">
            <a:solidFill>
              <a:schemeClr val="bg1"/>
            </a:solidFill>
            <a:round/>
            <a:headEnd/>
            <a:tailEnd/>
          </a:ln>
        </p:spPr>
        <p:txBody>
          <a:bodyPr lIns="91427" tIns="45712" rIns="91427" bIns="45712" anchor="ctr"/>
          <a:lstStyle/>
          <a:p>
            <a:pPr algn="ctr" defTabSz="2950318">
              <a:defRPr/>
            </a:pPr>
            <a:endParaRPr lang="en-GB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263452" y="21355093"/>
            <a:ext cx="20717020" cy="6215106"/>
          </a:xfrm>
          <a:prstGeom prst="roundRect">
            <a:avLst>
              <a:gd name="adj" fmla="val 6231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2" rIns="91427" bIns="45712" anchor="ctr"/>
          <a:lstStyle/>
          <a:p>
            <a:pPr algn="ctr" defTabSz="2950318">
              <a:defRPr/>
            </a:pPr>
            <a:endParaRPr lang="en-GB"/>
          </a:p>
        </p:txBody>
      </p:sp>
      <p:sp>
        <p:nvSpPr>
          <p:cNvPr id="1069" name="TextBox 44"/>
          <p:cNvSpPr txBox="1">
            <a:spLocks noChangeArrowheads="1"/>
          </p:cNvSpPr>
          <p:nvPr/>
        </p:nvSpPr>
        <p:spPr bwMode="auto">
          <a:xfrm>
            <a:off x="396874" y="27886025"/>
            <a:ext cx="8367699" cy="2123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2" rIns="91427" bIns="45712">
            <a:spAutoFit/>
          </a:bodyPr>
          <a:lstStyle/>
          <a:p>
            <a:r>
              <a:rPr lang="en-GB" sz="3600" b="1" dirty="0">
                <a:latin typeface="Calibri" pitchFamily="34" charset="0"/>
              </a:rPr>
              <a:t>6. Acknowledgements. </a:t>
            </a:r>
            <a:endParaRPr lang="en-GB" sz="3600" b="1" dirty="0" smtClean="0">
              <a:latin typeface="Calibri" pitchFamily="34" charset="0"/>
            </a:endParaRPr>
          </a:p>
          <a:p>
            <a:pPr algn="just"/>
            <a:r>
              <a:rPr lang="en-GB" sz="2400" dirty="0" smtClean="0">
                <a:latin typeface="Calibri" pitchFamily="34" charset="0"/>
              </a:rPr>
              <a:t>I </a:t>
            </a:r>
            <a:r>
              <a:rPr lang="en-GB" sz="2400" dirty="0">
                <a:latin typeface="Calibri" pitchFamily="34" charset="0"/>
              </a:rPr>
              <a:t>would like to express my sincere appreciation towards my supervisor Dr. Ir. Stefan </a:t>
            </a:r>
            <a:r>
              <a:rPr lang="en-GB" sz="2400" dirty="0" smtClean="0">
                <a:latin typeface="Calibri" pitchFamily="34" charset="0"/>
              </a:rPr>
              <a:t>A. F. Bon </a:t>
            </a:r>
            <a:r>
              <a:rPr lang="en-GB" sz="2400" dirty="0">
                <a:latin typeface="Calibri" pitchFamily="34" charset="0"/>
              </a:rPr>
              <a:t>and the members of his research team, who guided me through such an amazing project. I would also like to thank URSS for the financial support.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263452" y="27998827"/>
            <a:ext cx="8572560" cy="2043112"/>
          </a:xfrm>
          <a:prstGeom prst="roundRect">
            <a:avLst>
              <a:gd name="adj" fmla="val 17802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2" rIns="91427" bIns="45712" anchor="ctr"/>
          <a:lstStyle/>
          <a:p>
            <a:pPr algn="ctr" defTabSz="2950318">
              <a:defRPr/>
            </a:pPr>
            <a:endParaRPr lang="en-GB"/>
          </a:p>
        </p:txBody>
      </p:sp>
      <p:sp>
        <p:nvSpPr>
          <p:cNvPr id="1071" name="TextBox 46"/>
          <p:cNvSpPr txBox="1">
            <a:spLocks noChangeArrowheads="1"/>
          </p:cNvSpPr>
          <p:nvPr/>
        </p:nvSpPr>
        <p:spPr bwMode="auto">
          <a:xfrm>
            <a:off x="13050854" y="28213141"/>
            <a:ext cx="7143800" cy="1754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2" rIns="91427" bIns="45712">
            <a:spAutoFit/>
          </a:bodyPr>
          <a:lstStyle/>
          <a:p>
            <a:r>
              <a:rPr lang="en-GB" sz="3600" b="1" dirty="0">
                <a:latin typeface="Calibri" pitchFamily="34" charset="0"/>
              </a:rPr>
              <a:t>7. References. </a:t>
            </a:r>
          </a:p>
          <a:p>
            <a:r>
              <a:rPr lang="en-GB" sz="2400" b="1" dirty="0" smtClean="0">
                <a:latin typeface="Calibri" pitchFamily="34" charset="0"/>
              </a:rPr>
              <a:t>1. </a:t>
            </a:r>
            <a:r>
              <a:rPr lang="en-US" sz="2400" dirty="0" err="1" smtClean="0">
                <a:latin typeface="Calibri" pitchFamily="34" charset="0"/>
              </a:rPr>
              <a:t>Catheline</a:t>
            </a:r>
            <a:r>
              <a:rPr lang="en-US" sz="2400" dirty="0" smtClean="0">
                <a:latin typeface="Calibri" pitchFamily="34" charset="0"/>
              </a:rPr>
              <a:t> A. L. </a:t>
            </a:r>
            <a:r>
              <a:rPr lang="en-US" sz="2400" dirty="0" err="1" smtClean="0">
                <a:latin typeface="Calibri" pitchFamily="34" charset="0"/>
              </a:rPr>
              <a:t>Colard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i="1" dirty="0" smtClean="0">
                <a:latin typeface="Calibri" pitchFamily="34" charset="0"/>
              </a:rPr>
              <a:t>Adv. Mater. </a:t>
            </a:r>
            <a:r>
              <a:rPr lang="en-US" sz="2400" dirty="0" smtClean="0">
                <a:latin typeface="Calibri" pitchFamily="34" charset="0"/>
              </a:rPr>
              <a:t>2009, </a:t>
            </a:r>
            <a:r>
              <a:rPr lang="en-US" sz="2400" b="1" dirty="0" smtClean="0">
                <a:latin typeface="Calibri" pitchFamily="34" charset="0"/>
              </a:rPr>
              <a:t>21</a:t>
            </a:r>
            <a:r>
              <a:rPr lang="en-US" sz="2400" dirty="0" smtClean="0">
                <a:latin typeface="Calibri" pitchFamily="34" charset="0"/>
              </a:rPr>
              <a:t>, 2894.</a:t>
            </a:r>
            <a:endParaRPr lang="en-GB" sz="2400" b="1" dirty="0" smtClean="0">
              <a:latin typeface="Calibri" pitchFamily="34" charset="0"/>
            </a:endParaRPr>
          </a:p>
          <a:p>
            <a:pPr algn="just"/>
            <a:r>
              <a:rPr lang="en-GB" sz="2400" b="1" dirty="0" smtClean="0">
                <a:latin typeface="Calibri" pitchFamily="34" charset="0"/>
              </a:rPr>
              <a:t>2. </a:t>
            </a:r>
            <a:r>
              <a:rPr lang="en-GB" sz="2400" dirty="0" smtClean="0">
                <a:latin typeface="Calibri" pitchFamily="34" charset="0"/>
              </a:rPr>
              <a:t>H. Zhang, A. I. Cooper, </a:t>
            </a:r>
            <a:r>
              <a:rPr lang="en-GB" sz="2400" i="1" dirty="0" smtClean="0">
                <a:latin typeface="Calibri" pitchFamily="34" charset="0"/>
              </a:rPr>
              <a:t>Adv. Mater.</a:t>
            </a:r>
            <a:r>
              <a:rPr lang="en-GB" sz="2400" dirty="0" smtClean="0">
                <a:latin typeface="Calibri" pitchFamily="34" charset="0"/>
              </a:rPr>
              <a:t> 2007, </a:t>
            </a:r>
            <a:r>
              <a:rPr lang="en-GB" sz="2400" b="1" dirty="0" smtClean="0">
                <a:latin typeface="Calibri" pitchFamily="34" charset="0"/>
              </a:rPr>
              <a:t>19</a:t>
            </a:r>
            <a:r>
              <a:rPr lang="en-GB" sz="2400" dirty="0" smtClean="0">
                <a:latin typeface="Calibri" pitchFamily="34" charset="0"/>
              </a:rPr>
              <a:t>, 1529.</a:t>
            </a:r>
          </a:p>
          <a:p>
            <a:pPr algn="just"/>
            <a:r>
              <a:rPr lang="en-GB" sz="2400" b="1" dirty="0" smtClean="0">
                <a:latin typeface="Calibri" pitchFamily="34" charset="0"/>
              </a:rPr>
              <a:t>3. </a:t>
            </a:r>
            <a:r>
              <a:rPr lang="en-US" sz="2400" dirty="0" smtClean="0">
                <a:latin typeface="Calibri" pitchFamily="34" charset="0"/>
              </a:rPr>
              <a:t>S. Deville, E. </a:t>
            </a:r>
            <a:r>
              <a:rPr lang="en-US" sz="2400" dirty="0" err="1" smtClean="0">
                <a:latin typeface="Calibri" pitchFamily="34" charset="0"/>
              </a:rPr>
              <a:t>Saiz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i="1" dirty="0" smtClean="0">
                <a:latin typeface="Calibri" pitchFamily="34" charset="0"/>
              </a:rPr>
              <a:t>Science</a:t>
            </a:r>
            <a:r>
              <a:rPr lang="en-US" sz="2400" dirty="0" smtClean="0">
                <a:latin typeface="Calibri" pitchFamily="34" charset="0"/>
              </a:rPr>
              <a:t> 2006, </a:t>
            </a:r>
            <a:r>
              <a:rPr lang="en-US" sz="2400" b="1" dirty="0" smtClean="0">
                <a:latin typeface="Calibri" pitchFamily="34" charset="0"/>
              </a:rPr>
              <a:t>311</a:t>
            </a:r>
            <a:r>
              <a:rPr lang="en-US" sz="2400" dirty="0" smtClean="0">
                <a:latin typeface="Calibri" pitchFamily="34" charset="0"/>
              </a:rPr>
              <a:t>, 515.</a:t>
            </a:r>
            <a:endParaRPr lang="en-GB" sz="2400" b="1" dirty="0">
              <a:latin typeface="Calibri" pitchFamily="34" charset="0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13050854" y="28141703"/>
            <a:ext cx="6786610" cy="1857388"/>
          </a:xfrm>
          <a:prstGeom prst="roundRect">
            <a:avLst>
              <a:gd name="adj" fmla="val 13765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2" rIns="91427" bIns="45712" anchor="ctr"/>
          <a:lstStyle/>
          <a:p>
            <a:pPr algn="ctr" defTabSz="2950318">
              <a:defRPr/>
            </a:pPr>
            <a:endParaRPr lang="en-GB"/>
          </a:p>
        </p:txBody>
      </p:sp>
      <p:sp>
        <p:nvSpPr>
          <p:cNvPr id="1074" name="Rectangle 50"/>
          <p:cNvSpPr>
            <a:spLocks noChangeArrowheads="1"/>
          </p:cNvSpPr>
          <p:nvPr/>
        </p:nvSpPr>
        <p:spPr bwMode="auto">
          <a:xfrm>
            <a:off x="334890" y="13854104"/>
            <a:ext cx="9929882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defTabSz="914400"/>
            <a:r>
              <a:rPr lang="en-GB" sz="3600" b="1" dirty="0">
                <a:latin typeface="Calibri" pitchFamily="34" charset="0"/>
              </a:rPr>
              <a:t>What happens </a:t>
            </a:r>
            <a:r>
              <a:rPr lang="en-GB" sz="3600" b="1" dirty="0" smtClean="0">
                <a:latin typeface="Calibri" pitchFamily="34" charset="0"/>
              </a:rPr>
              <a:t>in the </a:t>
            </a:r>
            <a:r>
              <a:rPr lang="en-GB" sz="3600" b="1" dirty="0">
                <a:latin typeface="Calibri" pitchFamily="34" charset="0"/>
              </a:rPr>
              <a:t>freezer?</a:t>
            </a:r>
          </a:p>
          <a:p>
            <a:pPr algn="just" defTabSz="914400"/>
            <a:r>
              <a:rPr lang="en-GB" sz="3200" dirty="0">
                <a:latin typeface="Calibri" pitchFamily="34" charset="0"/>
              </a:rPr>
              <a:t>An initiator, ammonium </a:t>
            </a:r>
            <a:r>
              <a:rPr lang="en-GB" sz="3200" dirty="0" err="1">
                <a:latin typeface="Calibri" pitchFamily="34" charset="0"/>
              </a:rPr>
              <a:t>persulfate</a:t>
            </a:r>
            <a:r>
              <a:rPr lang="en-GB" sz="3200" dirty="0">
                <a:latin typeface="Calibri" pitchFamily="34" charset="0"/>
              </a:rPr>
              <a:t> (</a:t>
            </a:r>
            <a:r>
              <a:rPr lang="en-GB" sz="3200" dirty="0" smtClean="0">
                <a:latin typeface="Calibri" pitchFamily="34" charset="0"/>
              </a:rPr>
              <a:t>APS), </a:t>
            </a:r>
            <a:r>
              <a:rPr lang="en-GB" sz="3200" dirty="0">
                <a:latin typeface="Calibri" pitchFamily="34" charset="0"/>
              </a:rPr>
              <a:t>is used to polymerise monomers. It works by breaking down in two symmetrical radicals:</a:t>
            </a:r>
          </a:p>
          <a:p>
            <a:pPr algn="just" defTabSz="914400"/>
            <a:endParaRPr lang="en-GB" sz="3200" dirty="0">
              <a:latin typeface="Calibri" pitchFamily="34" charset="0"/>
            </a:endParaRPr>
          </a:p>
          <a:p>
            <a:pPr algn="just" defTabSz="914400"/>
            <a:endParaRPr lang="en-GB" sz="3200" dirty="0">
              <a:latin typeface="Calibri" pitchFamily="34" charset="0"/>
            </a:endParaRPr>
          </a:p>
          <a:p>
            <a:pPr algn="just" defTabSz="914400"/>
            <a:endParaRPr lang="en-GB" sz="3200" dirty="0">
              <a:latin typeface="Calibri" pitchFamily="34" charset="0"/>
            </a:endParaRPr>
          </a:p>
          <a:p>
            <a:pPr algn="just" defTabSz="914400"/>
            <a:endParaRPr lang="en-GB" sz="3200" dirty="0">
              <a:latin typeface="Calibri" pitchFamily="34" charset="0"/>
            </a:endParaRPr>
          </a:p>
          <a:p>
            <a:pPr algn="just" defTabSz="914400"/>
            <a:r>
              <a:rPr lang="en-GB" sz="3200" dirty="0" smtClean="0">
                <a:latin typeface="Calibri" pitchFamily="34" charset="0"/>
              </a:rPr>
              <a:t>This </a:t>
            </a:r>
            <a:r>
              <a:rPr lang="en-GB" sz="3200" dirty="0">
                <a:latin typeface="Calibri" pitchFamily="34" charset="0"/>
              </a:rPr>
              <a:t>can only happen at high temperatures </a:t>
            </a:r>
            <a:r>
              <a:rPr lang="en-GB" sz="3200" dirty="0" smtClean="0">
                <a:latin typeface="Calibri" pitchFamily="34" charset="0"/>
              </a:rPr>
              <a:t>(T &gt; 100 </a:t>
            </a:r>
            <a:r>
              <a:rPr lang="en-GB" sz="3200" dirty="0">
                <a:latin typeface="Calibri" pitchFamily="34" charset="0"/>
              </a:rPr>
              <a:t>°C), therefore a co-initiator (TEMED) is added. In this case, polymerisation occurs at T &lt; -25 °C.</a:t>
            </a:r>
          </a:p>
          <a:p>
            <a:pPr algn="just" defTabSz="914400"/>
            <a:endParaRPr lang="en-GB" sz="3200" dirty="0">
              <a:latin typeface="Calibri" pitchFamily="34" charset="0"/>
            </a:endParaRPr>
          </a:p>
          <a:p>
            <a:pPr algn="just" defTabSz="914400"/>
            <a:r>
              <a:rPr lang="en-GB" sz="3200" dirty="0">
                <a:latin typeface="Calibri" pitchFamily="34" charset="0"/>
              </a:rPr>
              <a:t>                                               </a:t>
            </a:r>
            <a:r>
              <a:rPr lang="en-GB" sz="3200" dirty="0" smtClean="0">
                <a:latin typeface="Calibri" pitchFamily="34" charset="0"/>
              </a:rPr>
              <a:t> </a:t>
            </a:r>
            <a:r>
              <a:rPr lang="en-GB" sz="3200" i="1" dirty="0" smtClean="0">
                <a:latin typeface="Calibri" pitchFamily="34" charset="0"/>
              </a:rPr>
              <a:t>TEMED</a:t>
            </a:r>
            <a:endParaRPr lang="en-GB" sz="3200" i="1" dirty="0">
              <a:latin typeface="Calibri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192014" y="8924881"/>
            <a:ext cx="20980472" cy="12215898"/>
          </a:xfrm>
          <a:prstGeom prst="roundRect">
            <a:avLst>
              <a:gd name="adj" fmla="val 6968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3">
      <a:dk1>
        <a:srgbClr val="003399"/>
      </a:dk1>
      <a:lt1>
        <a:sysClr val="window" lastClr="FFFFFF"/>
      </a:lt1>
      <a:dk2>
        <a:srgbClr val="003399"/>
      </a:dk2>
      <a:lt2>
        <a:srgbClr val="F8F8F8"/>
      </a:lt2>
      <a:accent1>
        <a:srgbClr val="FFFFFF"/>
      </a:accent1>
      <a:accent2>
        <a:srgbClr val="FFFFFF"/>
      </a:accent2>
      <a:accent3>
        <a:srgbClr val="FFFFFF"/>
      </a:accent3>
      <a:accent4>
        <a:srgbClr val="808080"/>
      </a:accent4>
      <a:accent5>
        <a:srgbClr val="9F9F9F"/>
      </a:accent5>
      <a:accent6>
        <a:srgbClr val="808080"/>
      </a:accent6>
      <a:hlink>
        <a:srgbClr val="9F9F9F"/>
      </a:hlink>
      <a:folHlink>
        <a:srgbClr val="919191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3">
    <a:dk1>
      <a:srgbClr val="003399"/>
    </a:dk1>
    <a:lt1>
      <a:sysClr val="window" lastClr="FFFFFF"/>
    </a:lt1>
    <a:dk2>
      <a:srgbClr val="003399"/>
    </a:dk2>
    <a:lt2>
      <a:srgbClr val="F8F8F8"/>
    </a:lt2>
    <a:accent1>
      <a:srgbClr val="FFFFFF"/>
    </a:accent1>
    <a:accent2>
      <a:srgbClr val="FFFFFF"/>
    </a:accent2>
    <a:accent3>
      <a:srgbClr val="FFFFFF"/>
    </a:accent3>
    <a:accent4>
      <a:srgbClr val="808080"/>
    </a:accent4>
    <a:accent5>
      <a:srgbClr val="9F9F9F"/>
    </a:accent5>
    <a:accent6>
      <a:srgbClr val="808080"/>
    </a:accent6>
    <a:hlink>
      <a:srgbClr val="9F9F9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Custom 3">
    <a:dk1>
      <a:srgbClr val="003399"/>
    </a:dk1>
    <a:lt1>
      <a:sysClr val="window" lastClr="FFFFFF"/>
    </a:lt1>
    <a:dk2>
      <a:srgbClr val="003399"/>
    </a:dk2>
    <a:lt2>
      <a:srgbClr val="F8F8F8"/>
    </a:lt2>
    <a:accent1>
      <a:srgbClr val="FFFFFF"/>
    </a:accent1>
    <a:accent2>
      <a:srgbClr val="FFFFFF"/>
    </a:accent2>
    <a:accent3>
      <a:srgbClr val="FFFFFF"/>
    </a:accent3>
    <a:accent4>
      <a:srgbClr val="808080"/>
    </a:accent4>
    <a:accent5>
      <a:srgbClr val="9F9F9F"/>
    </a:accent5>
    <a:accent6>
      <a:srgbClr val="808080"/>
    </a:accent6>
    <a:hlink>
      <a:srgbClr val="9F9F9F"/>
    </a:hlink>
    <a:folHlink>
      <a:srgbClr val="919191"/>
    </a:folHlink>
  </a:clrScheme>
</a:themeOverride>
</file>

<file path=ppt/theme/themeOverride3.xml><?xml version="1.0" encoding="utf-8"?>
<a:themeOverride xmlns:a="http://schemas.openxmlformats.org/drawingml/2006/main">
  <a:clrScheme name="Custom 3">
    <a:dk1>
      <a:srgbClr val="003399"/>
    </a:dk1>
    <a:lt1>
      <a:sysClr val="window" lastClr="FFFFFF"/>
    </a:lt1>
    <a:dk2>
      <a:srgbClr val="003399"/>
    </a:dk2>
    <a:lt2>
      <a:srgbClr val="F8F8F8"/>
    </a:lt2>
    <a:accent1>
      <a:srgbClr val="FFFFFF"/>
    </a:accent1>
    <a:accent2>
      <a:srgbClr val="FFFFFF"/>
    </a:accent2>
    <a:accent3>
      <a:srgbClr val="FFFFFF"/>
    </a:accent3>
    <a:accent4>
      <a:srgbClr val="808080"/>
    </a:accent4>
    <a:accent5>
      <a:srgbClr val="9F9F9F"/>
    </a:accent5>
    <a:accent6>
      <a:srgbClr val="808080"/>
    </a:accent6>
    <a:hlink>
      <a:srgbClr val="9F9F9F"/>
    </a:hlink>
    <a:folHlink>
      <a:srgbClr val="919191"/>
    </a:folHlink>
  </a:clrScheme>
</a:themeOverride>
</file>

<file path=ppt/theme/themeOverride4.xml><?xml version="1.0" encoding="utf-8"?>
<a:themeOverride xmlns:a="http://schemas.openxmlformats.org/drawingml/2006/main">
  <a:clrScheme name="Custom 3">
    <a:dk1>
      <a:srgbClr val="003399"/>
    </a:dk1>
    <a:lt1>
      <a:sysClr val="window" lastClr="FFFFFF"/>
    </a:lt1>
    <a:dk2>
      <a:srgbClr val="003399"/>
    </a:dk2>
    <a:lt2>
      <a:srgbClr val="F8F8F8"/>
    </a:lt2>
    <a:accent1>
      <a:srgbClr val="FFFFFF"/>
    </a:accent1>
    <a:accent2>
      <a:srgbClr val="FFFFFF"/>
    </a:accent2>
    <a:accent3>
      <a:srgbClr val="FFFFFF"/>
    </a:accent3>
    <a:accent4>
      <a:srgbClr val="808080"/>
    </a:accent4>
    <a:accent5>
      <a:srgbClr val="9F9F9F"/>
    </a:accent5>
    <a:accent6>
      <a:srgbClr val="808080"/>
    </a:accent6>
    <a:hlink>
      <a:srgbClr val="9F9F9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2148</TotalTime>
  <Words>495</Words>
  <Application>Microsoft Office PowerPoint</Application>
  <PresentationFormat>Custom</PresentationFormat>
  <Paragraphs>42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Concourse</vt:lpstr>
      <vt:lpstr>CS ChemDraw Drawing</vt:lpstr>
      <vt:lpstr>Supracolloidal cellular structures made via ice-crystal templating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Services</dc:creator>
  <cp:lastModifiedBy>IT Services</cp:lastModifiedBy>
  <cp:revision>82</cp:revision>
  <dcterms:created xsi:type="dcterms:W3CDTF">2009-09-07T14:31:44Z</dcterms:created>
  <dcterms:modified xsi:type="dcterms:W3CDTF">2009-10-05T15:01:59Z</dcterms:modified>
</cp:coreProperties>
</file>