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386800" cy="30279975"/>
  <p:notesSz cx="6858000" cy="9144000"/>
  <p:defaultTextStyle>
    <a:defPPr>
      <a:defRPr lang="el-GR"/>
    </a:defPPr>
    <a:lvl1pPr marL="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2D6"/>
    <a:srgbClr val="D7D5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343" autoAdjust="0"/>
  </p:normalViewPr>
  <p:slideViewPr>
    <p:cSldViewPr>
      <p:cViewPr>
        <p:scale>
          <a:sx n="50" d="100"/>
          <a:sy n="50" d="100"/>
        </p:scale>
        <p:origin x="2160" y="-120"/>
      </p:cViewPr>
      <p:guideLst>
        <p:guide orient="horz" pos="9537"/>
        <p:guide pos="67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wmf"/><Relationship Id="rId18" Type="http://schemas.openxmlformats.org/officeDocument/2006/relationships/image" Target="../media/image18.wmf"/><Relationship Id="rId26" Type="http://schemas.openxmlformats.org/officeDocument/2006/relationships/image" Target="../media/image26.wmf"/><Relationship Id="rId39" Type="http://schemas.openxmlformats.org/officeDocument/2006/relationships/image" Target="../media/image39.wmf"/><Relationship Id="rId3" Type="http://schemas.openxmlformats.org/officeDocument/2006/relationships/image" Target="../media/image3.wmf"/><Relationship Id="rId21" Type="http://schemas.openxmlformats.org/officeDocument/2006/relationships/image" Target="../media/image21.wmf"/><Relationship Id="rId34" Type="http://schemas.openxmlformats.org/officeDocument/2006/relationships/image" Target="../media/image34.wmf"/><Relationship Id="rId42" Type="http://schemas.openxmlformats.org/officeDocument/2006/relationships/image" Target="../media/image42.wmf"/><Relationship Id="rId47" Type="http://schemas.openxmlformats.org/officeDocument/2006/relationships/image" Target="../media/image47.wmf"/><Relationship Id="rId50" Type="http://schemas.openxmlformats.org/officeDocument/2006/relationships/image" Target="../media/image50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17" Type="http://schemas.openxmlformats.org/officeDocument/2006/relationships/image" Target="../media/image17.wmf"/><Relationship Id="rId25" Type="http://schemas.openxmlformats.org/officeDocument/2006/relationships/image" Target="../media/image25.wmf"/><Relationship Id="rId33" Type="http://schemas.openxmlformats.org/officeDocument/2006/relationships/image" Target="../media/image33.wmf"/><Relationship Id="rId38" Type="http://schemas.openxmlformats.org/officeDocument/2006/relationships/image" Target="../media/image38.wmf"/><Relationship Id="rId46" Type="http://schemas.openxmlformats.org/officeDocument/2006/relationships/image" Target="../media/image46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20" Type="http://schemas.openxmlformats.org/officeDocument/2006/relationships/image" Target="../media/image20.wmf"/><Relationship Id="rId29" Type="http://schemas.openxmlformats.org/officeDocument/2006/relationships/image" Target="../media/image29.wmf"/><Relationship Id="rId41" Type="http://schemas.openxmlformats.org/officeDocument/2006/relationships/image" Target="../media/image41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24" Type="http://schemas.openxmlformats.org/officeDocument/2006/relationships/image" Target="../media/image24.wmf"/><Relationship Id="rId32" Type="http://schemas.openxmlformats.org/officeDocument/2006/relationships/image" Target="../media/image32.wmf"/><Relationship Id="rId37" Type="http://schemas.openxmlformats.org/officeDocument/2006/relationships/image" Target="../media/image37.wmf"/><Relationship Id="rId40" Type="http://schemas.openxmlformats.org/officeDocument/2006/relationships/image" Target="../media/image40.wmf"/><Relationship Id="rId45" Type="http://schemas.openxmlformats.org/officeDocument/2006/relationships/image" Target="../media/image45.wmf"/><Relationship Id="rId5" Type="http://schemas.openxmlformats.org/officeDocument/2006/relationships/image" Target="../media/image5.wmf"/><Relationship Id="rId15" Type="http://schemas.openxmlformats.org/officeDocument/2006/relationships/image" Target="../media/image15.wmf"/><Relationship Id="rId23" Type="http://schemas.openxmlformats.org/officeDocument/2006/relationships/image" Target="../media/image23.wmf"/><Relationship Id="rId28" Type="http://schemas.openxmlformats.org/officeDocument/2006/relationships/image" Target="../media/image28.wmf"/><Relationship Id="rId36" Type="http://schemas.openxmlformats.org/officeDocument/2006/relationships/image" Target="../media/image36.wmf"/><Relationship Id="rId49" Type="http://schemas.openxmlformats.org/officeDocument/2006/relationships/image" Target="../media/image49.wmf"/><Relationship Id="rId10" Type="http://schemas.openxmlformats.org/officeDocument/2006/relationships/image" Target="../media/image10.wmf"/><Relationship Id="rId19" Type="http://schemas.openxmlformats.org/officeDocument/2006/relationships/image" Target="../media/image19.wmf"/><Relationship Id="rId31" Type="http://schemas.openxmlformats.org/officeDocument/2006/relationships/image" Target="../media/image31.wmf"/><Relationship Id="rId44" Type="http://schemas.openxmlformats.org/officeDocument/2006/relationships/image" Target="../media/image44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Relationship Id="rId22" Type="http://schemas.openxmlformats.org/officeDocument/2006/relationships/image" Target="../media/image22.wmf"/><Relationship Id="rId27" Type="http://schemas.openxmlformats.org/officeDocument/2006/relationships/image" Target="../media/image27.wmf"/><Relationship Id="rId30" Type="http://schemas.openxmlformats.org/officeDocument/2006/relationships/image" Target="../media/image30.wmf"/><Relationship Id="rId35" Type="http://schemas.openxmlformats.org/officeDocument/2006/relationships/image" Target="../media/image35.wmf"/><Relationship Id="rId43" Type="http://schemas.openxmlformats.org/officeDocument/2006/relationships/image" Target="../media/image43.wmf"/><Relationship Id="rId48" Type="http://schemas.openxmlformats.org/officeDocument/2006/relationships/image" Target="../media/image48.wmf"/><Relationship Id="rId8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C1B68-05EC-427D-BB80-6B9531621A3D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210D8-3D13-48E9-94C3-E24636EED496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D210D8-3D13-48E9-94C3-E24636EED496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010" y="9406420"/>
            <a:ext cx="18178780" cy="64905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05430" y="1212605"/>
            <a:ext cx="4812030" cy="2583610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1212605"/>
            <a:ext cx="14079643" cy="2583610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410" y="19457690"/>
            <a:ext cx="18178780" cy="6013939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410" y="12833948"/>
            <a:ext cx="18178780" cy="662374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16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23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48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64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80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97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340" y="7065330"/>
            <a:ext cx="9445837" cy="19983384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71623" y="7065330"/>
            <a:ext cx="9445837" cy="19983384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6777950"/>
            <a:ext cx="9449551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340" y="9602677"/>
            <a:ext cx="9449551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4198" y="6777950"/>
            <a:ext cx="9453263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198" y="9602677"/>
            <a:ext cx="9453263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1" y="1205591"/>
            <a:ext cx="7036110" cy="513077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1645" y="1205594"/>
            <a:ext cx="11955815" cy="25843120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341" y="6336367"/>
            <a:ext cx="7036110" cy="20712346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962" y="21195982"/>
            <a:ext cx="12832080" cy="250230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962" y="2705572"/>
            <a:ext cx="12832080" cy="18167985"/>
          </a:xfrm>
        </p:spPr>
        <p:txBody>
          <a:bodyPr/>
          <a:lstStyle>
            <a:lvl1pPr marL="0" indent="0">
              <a:buNone/>
              <a:defRPr sz="10300"/>
            </a:lvl1pPr>
            <a:lvl2pPr marL="1476162" indent="0">
              <a:buNone/>
              <a:defRPr sz="9000"/>
            </a:lvl2pPr>
            <a:lvl3pPr marL="2952323" indent="0">
              <a:buNone/>
              <a:defRPr sz="7700"/>
            </a:lvl3pPr>
            <a:lvl4pPr marL="4428485" indent="0">
              <a:buNone/>
              <a:defRPr sz="6500"/>
            </a:lvl4pPr>
            <a:lvl5pPr marL="5904647" indent="0">
              <a:buNone/>
              <a:defRPr sz="6500"/>
            </a:lvl5pPr>
            <a:lvl6pPr marL="7380808" indent="0">
              <a:buNone/>
              <a:defRPr sz="6500"/>
            </a:lvl6pPr>
            <a:lvl7pPr marL="8856970" indent="0">
              <a:buNone/>
              <a:defRPr sz="6500"/>
            </a:lvl7pPr>
            <a:lvl8pPr marL="10333131" indent="0">
              <a:buNone/>
              <a:defRPr sz="6500"/>
            </a:lvl8pPr>
            <a:lvl9pPr marL="11809293" indent="0">
              <a:buNone/>
              <a:defRPr sz="65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962" y="23698288"/>
            <a:ext cx="12832080" cy="3553689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</p:spPr>
        <p:txBody>
          <a:bodyPr vert="horz" lIns="295232" tIns="147616" rIns="295232" bIns="1476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4"/>
          </a:xfrm>
          <a:prstGeom prst="rect">
            <a:avLst/>
          </a:prstGeom>
        </p:spPr>
        <p:txBody>
          <a:bodyPr vert="horz" lIns="295232" tIns="147616" rIns="295232" bIns="1476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03830-671B-4BC1-B3EE-6FCD0E3962C7}" type="datetimeFigureOut">
              <a:rPr lang="el-GR" smtClean="0"/>
              <a:pPr/>
              <a:t>28/9/2009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27207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3AF4C-CD54-408F-AE20-4BEDA9687F32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323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121" indent="-1107121" algn="l" defTabSz="2952323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763" indent="-922601" algn="l" defTabSz="2952323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40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566" indent="-738081" algn="l" defTabSz="2952323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727" indent="-738081" algn="l" defTabSz="2952323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89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5051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212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37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8.bin"/><Relationship Id="rId18" Type="http://schemas.openxmlformats.org/officeDocument/2006/relationships/oleObject" Target="../embeddings/oleObject13.bin"/><Relationship Id="rId26" Type="http://schemas.openxmlformats.org/officeDocument/2006/relationships/oleObject" Target="../embeddings/oleObject21.bin"/><Relationship Id="rId39" Type="http://schemas.openxmlformats.org/officeDocument/2006/relationships/oleObject" Target="../embeddings/oleObject34.bin"/><Relationship Id="rId21" Type="http://schemas.openxmlformats.org/officeDocument/2006/relationships/oleObject" Target="../embeddings/oleObject16.bin"/><Relationship Id="rId34" Type="http://schemas.openxmlformats.org/officeDocument/2006/relationships/oleObject" Target="../embeddings/oleObject29.bin"/><Relationship Id="rId42" Type="http://schemas.openxmlformats.org/officeDocument/2006/relationships/oleObject" Target="../embeddings/oleObject37.bin"/><Relationship Id="rId47" Type="http://schemas.openxmlformats.org/officeDocument/2006/relationships/oleObject" Target="../embeddings/oleObject42.bin"/><Relationship Id="rId50" Type="http://schemas.openxmlformats.org/officeDocument/2006/relationships/oleObject" Target="../embeddings/oleObject45.bin"/><Relationship Id="rId55" Type="http://schemas.openxmlformats.org/officeDocument/2006/relationships/oleObject" Target="../embeddings/oleObject49.bin"/><Relationship Id="rId63" Type="http://schemas.openxmlformats.org/officeDocument/2006/relationships/oleObject" Target="../embeddings/oleObject57.bin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1.bin"/><Relationship Id="rId29" Type="http://schemas.openxmlformats.org/officeDocument/2006/relationships/oleObject" Target="../embeddings/oleObject24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6.bin"/><Relationship Id="rId24" Type="http://schemas.openxmlformats.org/officeDocument/2006/relationships/oleObject" Target="../embeddings/oleObject19.bin"/><Relationship Id="rId32" Type="http://schemas.openxmlformats.org/officeDocument/2006/relationships/oleObject" Target="../embeddings/oleObject27.bin"/><Relationship Id="rId37" Type="http://schemas.openxmlformats.org/officeDocument/2006/relationships/oleObject" Target="../embeddings/oleObject32.bin"/><Relationship Id="rId40" Type="http://schemas.openxmlformats.org/officeDocument/2006/relationships/oleObject" Target="../embeddings/oleObject35.bin"/><Relationship Id="rId45" Type="http://schemas.openxmlformats.org/officeDocument/2006/relationships/oleObject" Target="../embeddings/oleObject40.bin"/><Relationship Id="rId53" Type="http://schemas.openxmlformats.org/officeDocument/2006/relationships/image" Target="../media/image53.jpeg"/><Relationship Id="rId58" Type="http://schemas.openxmlformats.org/officeDocument/2006/relationships/oleObject" Target="../embeddings/oleObject52.bin"/><Relationship Id="rId66" Type="http://schemas.openxmlformats.org/officeDocument/2006/relationships/image" Target="../media/image54.gif"/><Relationship Id="rId5" Type="http://schemas.openxmlformats.org/officeDocument/2006/relationships/image" Target="../media/image52.jpeg"/><Relationship Id="rId15" Type="http://schemas.openxmlformats.org/officeDocument/2006/relationships/oleObject" Target="../embeddings/oleObject10.bin"/><Relationship Id="rId23" Type="http://schemas.openxmlformats.org/officeDocument/2006/relationships/oleObject" Target="../embeddings/oleObject18.bin"/><Relationship Id="rId28" Type="http://schemas.openxmlformats.org/officeDocument/2006/relationships/oleObject" Target="../embeddings/oleObject23.bin"/><Relationship Id="rId36" Type="http://schemas.openxmlformats.org/officeDocument/2006/relationships/oleObject" Target="../embeddings/oleObject31.bin"/><Relationship Id="rId49" Type="http://schemas.openxmlformats.org/officeDocument/2006/relationships/oleObject" Target="../embeddings/oleObject44.bin"/><Relationship Id="rId57" Type="http://schemas.openxmlformats.org/officeDocument/2006/relationships/oleObject" Target="../embeddings/oleObject51.bin"/><Relationship Id="rId61" Type="http://schemas.openxmlformats.org/officeDocument/2006/relationships/oleObject" Target="../embeddings/oleObject55.bin"/><Relationship Id="rId10" Type="http://schemas.openxmlformats.org/officeDocument/2006/relationships/oleObject" Target="../embeddings/oleObject5.bin"/><Relationship Id="rId19" Type="http://schemas.openxmlformats.org/officeDocument/2006/relationships/oleObject" Target="../embeddings/oleObject14.bin"/><Relationship Id="rId31" Type="http://schemas.openxmlformats.org/officeDocument/2006/relationships/oleObject" Target="../embeddings/oleObject26.bin"/><Relationship Id="rId44" Type="http://schemas.openxmlformats.org/officeDocument/2006/relationships/oleObject" Target="../embeddings/oleObject39.bin"/><Relationship Id="rId52" Type="http://schemas.openxmlformats.org/officeDocument/2006/relationships/oleObject" Target="../embeddings/oleObject47.bin"/><Relationship Id="rId60" Type="http://schemas.openxmlformats.org/officeDocument/2006/relationships/oleObject" Target="../embeddings/oleObject54.bin"/><Relationship Id="rId65" Type="http://schemas.openxmlformats.org/officeDocument/2006/relationships/oleObject" Target="../embeddings/oleObject59.bin"/><Relationship Id="rId4" Type="http://schemas.openxmlformats.org/officeDocument/2006/relationships/image" Target="../media/image51.jpeg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9.bin"/><Relationship Id="rId22" Type="http://schemas.openxmlformats.org/officeDocument/2006/relationships/oleObject" Target="../embeddings/oleObject17.bin"/><Relationship Id="rId27" Type="http://schemas.openxmlformats.org/officeDocument/2006/relationships/oleObject" Target="../embeddings/oleObject22.bin"/><Relationship Id="rId30" Type="http://schemas.openxmlformats.org/officeDocument/2006/relationships/oleObject" Target="../embeddings/oleObject25.bin"/><Relationship Id="rId35" Type="http://schemas.openxmlformats.org/officeDocument/2006/relationships/oleObject" Target="../embeddings/oleObject30.bin"/><Relationship Id="rId43" Type="http://schemas.openxmlformats.org/officeDocument/2006/relationships/oleObject" Target="../embeddings/oleObject38.bin"/><Relationship Id="rId48" Type="http://schemas.openxmlformats.org/officeDocument/2006/relationships/oleObject" Target="../embeddings/oleObject43.bin"/><Relationship Id="rId56" Type="http://schemas.openxmlformats.org/officeDocument/2006/relationships/oleObject" Target="../embeddings/oleObject50.bin"/><Relationship Id="rId64" Type="http://schemas.openxmlformats.org/officeDocument/2006/relationships/oleObject" Target="../embeddings/oleObject58.bin"/><Relationship Id="rId8" Type="http://schemas.openxmlformats.org/officeDocument/2006/relationships/oleObject" Target="../embeddings/oleObject3.bin"/><Relationship Id="rId51" Type="http://schemas.openxmlformats.org/officeDocument/2006/relationships/oleObject" Target="../embeddings/oleObject46.bin"/><Relationship Id="rId3" Type="http://schemas.openxmlformats.org/officeDocument/2006/relationships/notesSlide" Target="../notesSlides/notesSlide1.xml"/><Relationship Id="rId12" Type="http://schemas.openxmlformats.org/officeDocument/2006/relationships/oleObject" Target="../embeddings/oleObject7.bin"/><Relationship Id="rId17" Type="http://schemas.openxmlformats.org/officeDocument/2006/relationships/oleObject" Target="../embeddings/oleObject12.bin"/><Relationship Id="rId25" Type="http://schemas.openxmlformats.org/officeDocument/2006/relationships/oleObject" Target="../embeddings/oleObject20.bin"/><Relationship Id="rId33" Type="http://schemas.openxmlformats.org/officeDocument/2006/relationships/oleObject" Target="../embeddings/oleObject28.bin"/><Relationship Id="rId38" Type="http://schemas.openxmlformats.org/officeDocument/2006/relationships/oleObject" Target="../embeddings/oleObject33.bin"/><Relationship Id="rId46" Type="http://schemas.openxmlformats.org/officeDocument/2006/relationships/oleObject" Target="../embeddings/oleObject41.bin"/><Relationship Id="rId59" Type="http://schemas.openxmlformats.org/officeDocument/2006/relationships/oleObject" Target="../embeddings/oleObject53.bin"/><Relationship Id="rId67" Type="http://schemas.openxmlformats.org/officeDocument/2006/relationships/image" Target="../media/image55.png"/><Relationship Id="rId20" Type="http://schemas.openxmlformats.org/officeDocument/2006/relationships/oleObject" Target="../embeddings/oleObject15.bin"/><Relationship Id="rId41" Type="http://schemas.openxmlformats.org/officeDocument/2006/relationships/oleObject" Target="../embeddings/oleObject36.bin"/><Relationship Id="rId54" Type="http://schemas.openxmlformats.org/officeDocument/2006/relationships/oleObject" Target="../embeddings/oleObject48.bin"/><Relationship Id="rId62" Type="http://schemas.openxmlformats.org/officeDocument/2006/relationships/oleObject" Target="../embeddings/oleObject5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E2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2146" y="352321"/>
            <a:ext cx="18250218" cy="4214291"/>
          </a:xfrm>
        </p:spPr>
        <p:txBody>
          <a:bodyPr>
            <a:normAutofit fontScale="90000"/>
          </a:bodyPr>
          <a:lstStyle/>
          <a:p>
            <a:r>
              <a:rPr lang="en-GB" sz="7200" b="1" dirty="0" smtClean="0">
                <a:solidFill>
                  <a:schemeClr val="tx2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Irreducible representations of G2</a:t>
            </a:r>
            <a:br>
              <a:rPr lang="en-GB" sz="7200" b="1" dirty="0" smtClean="0">
                <a:solidFill>
                  <a:schemeClr val="tx2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</a:br>
            <a:r>
              <a:rPr lang="en-GB" sz="6000" b="1" dirty="0" smtClean="0">
                <a:solidFill>
                  <a:schemeClr val="tx2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The zero weight space case</a:t>
            </a:r>
            <a:br>
              <a:rPr lang="en-GB" sz="6000" b="1" dirty="0" smtClean="0">
                <a:solidFill>
                  <a:schemeClr val="tx2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</a:br>
            <a:r>
              <a:rPr lang="en-GB" sz="6000" b="1" dirty="0" smtClean="0">
                <a:solidFill>
                  <a:schemeClr val="tx2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/>
            </a:r>
            <a:br>
              <a:rPr lang="en-GB" sz="6000" b="1" dirty="0" smtClean="0">
                <a:solidFill>
                  <a:schemeClr val="tx2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</a:br>
            <a:r>
              <a:rPr lang="en-GB" sz="6000" b="1" dirty="0" smtClean="0">
                <a:solidFill>
                  <a:schemeClr val="tx2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/>
            </a:r>
            <a:br>
              <a:rPr lang="en-GB" sz="6000" b="1" dirty="0" smtClean="0">
                <a:solidFill>
                  <a:schemeClr val="tx2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</a:br>
            <a:endParaRPr lang="el-GR" sz="6000" b="1" dirty="0">
              <a:solidFill>
                <a:schemeClr val="tx2">
                  <a:lumMod val="75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3452" y="3709907"/>
            <a:ext cx="20859896" cy="486287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</a:rPr>
              <a:t>Introduction</a:t>
            </a:r>
          </a:p>
          <a:p>
            <a:r>
              <a:rPr lang="en-GB" sz="3000" dirty="0" smtClean="0"/>
              <a:t>      is one of the five exceptional simple Lie Groups, in particular the smallest one with dimension 14. Letting     denote the maximal torus of      and           the normaliser of    , we get the so called Weyl group of      which is the quotient                . In our case the Weyl group of      is isomorphic to the dihedral group of order 12,       . For the case of the zero weight space of an irreducible representation of      , the Weyl group is acting on it.</a:t>
            </a:r>
          </a:p>
          <a:p>
            <a:r>
              <a:rPr lang="en-GB" sz="3000" dirty="0" smtClean="0"/>
              <a:t>Hence our attention is restricted to the action of the Weyl group       , which is generated by two reflections; the reflection given by 60 degrees and denoted       and the reflection given by 180 degrees and denoted      . Hence our Weyl group has a presentation </a:t>
            </a:r>
          </a:p>
          <a:p>
            <a:r>
              <a:rPr lang="en-GB" sz="3000" dirty="0" smtClean="0"/>
              <a:t>                                                                           .This group has six conjugacy classes; </a:t>
            </a:r>
          </a:p>
          <a:p>
            <a:r>
              <a:rPr lang="en-GB" sz="3000" dirty="0" smtClean="0"/>
              <a:t>What follows is a description of how one can compute characters for these six </a:t>
            </a:r>
            <a:r>
              <a:rPr lang="en-GB" sz="3000" dirty="0"/>
              <a:t>c</a:t>
            </a:r>
            <a:r>
              <a:rPr lang="en-GB" sz="3000" dirty="0" smtClean="0"/>
              <a:t>onjugacy classes.</a:t>
            </a:r>
          </a:p>
          <a:p>
            <a:endParaRPr lang="el-GR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263452" y="9353509"/>
            <a:ext cx="12001584" cy="393954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</a:rPr>
              <a:t>The identity element</a:t>
            </a:r>
          </a:p>
          <a:p>
            <a:r>
              <a:rPr lang="en-GB" sz="3000" dirty="0" smtClean="0"/>
              <a:t>The trace of the identity element is equal to the dimension of the zero weight space. To calculate this, we have used Kostant’s multiplicity formula;</a:t>
            </a:r>
          </a:p>
          <a:p>
            <a:endParaRPr lang="en-GB" sz="3000" dirty="0" smtClean="0"/>
          </a:p>
          <a:p>
            <a:endParaRPr lang="en-GB" sz="3000" dirty="0" smtClean="0"/>
          </a:p>
          <a:p>
            <a:r>
              <a:rPr lang="en-GB" sz="3000" dirty="0" smtClean="0"/>
              <a:t>where   </a:t>
            </a:r>
            <a:r>
              <a:rPr lang="el-GR" sz="3000" dirty="0" smtClean="0"/>
              <a:t> </a:t>
            </a:r>
            <a:r>
              <a:rPr lang="en-GB" sz="3000" dirty="0" smtClean="0"/>
              <a:t> is the weight of the irreducible representation       , of highest weight     ,     being half the sum of positive roots and     ,     denoting respectively the Weyl group and Kostant’s partition function.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63452" y="13639789"/>
            <a:ext cx="12001584" cy="304698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</a:rPr>
              <a:t>The elements       &amp; </a:t>
            </a:r>
          </a:p>
          <a:p>
            <a:r>
              <a:rPr lang="en-GB" sz="3000" dirty="0" smtClean="0"/>
              <a:t>For the representations of the element     we have used a restriction to the subalgebra       with basis                              , where       is one of the simple roots. Therefore, </a:t>
            </a:r>
            <a:r>
              <a:rPr lang="en-US" sz="3000" dirty="0" smtClean="0"/>
              <a:t>in finding the trace of the representation of      with highest weight L, we need only to consider the multiplicities of the weights along the simple root   </a:t>
            </a:r>
            <a:r>
              <a:rPr lang="en-GB" sz="3000" dirty="0" smtClean="0"/>
              <a:t>   </a:t>
            </a:r>
            <a:r>
              <a:rPr lang="en-US" sz="3200" dirty="0" smtClean="0"/>
              <a:t>.</a:t>
            </a:r>
            <a:endParaRPr lang="el-GR" sz="3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3452" y="17019962"/>
            <a:ext cx="12001584" cy="347787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</a:rPr>
              <a:t>The element</a:t>
            </a:r>
          </a:p>
          <a:p>
            <a:r>
              <a:rPr lang="en-GB" sz="3000" dirty="0" smtClean="0"/>
              <a:t>The characters of this element were computed directly using Weyl’s character formula; for an integral weight     and     denoting half the sum of positive roots, the character of     is given by</a:t>
            </a:r>
          </a:p>
          <a:p>
            <a:r>
              <a:rPr lang="en-GB" sz="3000" dirty="0" smtClean="0"/>
              <a:t>                                                     </a:t>
            </a:r>
          </a:p>
          <a:p>
            <a:r>
              <a:rPr lang="en-GB" sz="3000" dirty="0" smtClean="0"/>
              <a:t>                                     , where </a:t>
            </a:r>
          </a:p>
          <a:p>
            <a:r>
              <a:rPr lang="en-GB" sz="3000" dirty="0" smtClean="0"/>
              <a:t>                               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3452" y="20855027"/>
            <a:ext cx="12001584" cy="430887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</a:rPr>
              <a:t>The element</a:t>
            </a:r>
          </a:p>
          <a:p>
            <a:r>
              <a:rPr lang="en-GB" sz="3000" dirty="0" smtClean="0"/>
              <a:t>In this case the first step was to restrict to the subgroup      of      .</a:t>
            </a:r>
          </a:p>
          <a:p>
            <a:r>
              <a:rPr lang="en-US" sz="3000" dirty="0" smtClean="0"/>
              <a:t>If the representation     of      is characterised by              for two non-negative integers      ,      and if     denotes the restriction of      to      , characterised by two non-negative integers                  , then</a:t>
            </a:r>
          </a:p>
          <a:p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smtClean="0"/>
              <a:t>with                     ,                   ,                             , where p, q, r are integers.</a:t>
            </a:r>
          </a:p>
          <a:p>
            <a:r>
              <a:rPr lang="en-US" sz="2400" dirty="0" smtClean="0"/>
              <a:t>(</a:t>
            </a:r>
            <a:r>
              <a:rPr lang="en-US" sz="2200" i="1" dirty="0" smtClean="0"/>
              <a:t>M. </a:t>
            </a:r>
            <a:r>
              <a:rPr lang="en-US" sz="2200" i="1" dirty="0" smtClean="0"/>
              <a:t>Perroud</a:t>
            </a:r>
            <a:r>
              <a:rPr lang="en-US" sz="2400" dirty="0" smtClean="0"/>
              <a:t>)</a:t>
            </a:r>
            <a:endParaRPr lang="el-GR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3452" y="25569935"/>
            <a:ext cx="12001584" cy="30162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</a:rPr>
              <a:t>The element </a:t>
            </a:r>
          </a:p>
          <a:p>
            <a:r>
              <a:rPr lang="en-GB" sz="3000" dirty="0" smtClean="0"/>
              <a:t>For the last element we restricted the representation to the action of  principal triple. For an arbitrary root                         ,              , we have that                                 </a:t>
            </a:r>
          </a:p>
          <a:p>
            <a:endParaRPr lang="en-GB" sz="3000" dirty="0" smtClean="0"/>
          </a:p>
          <a:p>
            <a:endParaRPr lang="en-GB" sz="3000" dirty="0" smtClean="0"/>
          </a:p>
          <a:p>
            <a:r>
              <a:rPr lang="en-GB" sz="3000" dirty="0" smtClean="0"/>
              <a:t>One can then use the Weyl’s character formula to compute the character.</a:t>
            </a:r>
            <a:endParaRPr lang="el-GR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314" name="AutoShape 2" descr="https://websignon.warwick.ac.uk/origin/slogin?shire=https%3A%2F%2Fwww2.warwick.ac.uk%2Fsitebuilder2%2Fshire-read&amp;providerId=urn%3Awww2.warwick.ac.uk%3Asitebuilder2%3Aread%3Aservice&amp;target=http%3A%2F%2Fwww2.warwick.ac.uk%2Fstudy%2Fcsde%2Furss%2Fstudents%2Fposter%2Furss_logo.jpg&amp;error=notloggedin"/>
          <p:cNvSpPr>
            <a:spLocks noChangeAspect="1" noChangeArrowheads="1"/>
          </p:cNvSpPr>
          <p:nvPr/>
        </p:nvSpPr>
        <p:spPr bwMode="auto">
          <a:xfrm>
            <a:off x="63500" y="-136525"/>
            <a:ext cx="295275" cy="295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3316" name="AutoShape 4" descr="https://websignon.warwick.ac.uk/origin/slogin?shire=https%3A%2F%2Fwww2.warwick.ac.uk%2Fsitebuilder2%2Fshire-read&amp;providerId=urn%3Awww2.warwick.ac.uk%3Asitebuilder2%3Aread%3Aservice&amp;target=http%3A%2F%2Fwww2.warwick.ac.uk%2Fstudy%2Fcsde%2Furss%2Fstudents%2Fposter%2Furss_logo.jpg&amp;error=notloggedin"/>
          <p:cNvSpPr>
            <a:spLocks noChangeAspect="1" noChangeArrowheads="1"/>
          </p:cNvSpPr>
          <p:nvPr/>
        </p:nvSpPr>
        <p:spPr bwMode="auto">
          <a:xfrm>
            <a:off x="63500" y="-136525"/>
            <a:ext cx="295275" cy="295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3318" name="AutoShape 6" descr="https://websignon.warwick.ac.uk/origin/slogin?shire=https%3A%2F%2Fwww2.warwick.ac.uk%2Fsitebuilder2%2Fshire-read&amp;providerId=urn%3Awww2.warwick.ac.uk%3Asitebuilder2%3Aread%3Aservice&amp;target=http%3A%2F%2Fwww2.warwick.ac.uk%2Fstudy%2Fcsde%2Furss%2Fstudents%2Fposter%2Furss_logo.jpg&amp;error=notloggedin"/>
          <p:cNvSpPr>
            <a:spLocks noChangeAspect="1" noChangeArrowheads="1"/>
          </p:cNvSpPr>
          <p:nvPr/>
        </p:nvSpPr>
        <p:spPr bwMode="auto">
          <a:xfrm>
            <a:off x="63500" y="-136525"/>
            <a:ext cx="295275" cy="295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3320" name="AutoShape 8" descr="https://websignon.warwick.ac.uk/origin/slogin?shire=https%3A%2F%2Fwww2.warwick.ac.uk%2Fsitebuilder2%2Fshire-read&amp;providerId=urn%3Awww2.warwick.ac.uk%3Asitebuilder2%3Aread%3Aservice&amp;target=http%3A%2F%2Fwww2.warwick.ac.uk%2Fstudy%2Fcsde%2Furss%2Fstudents%2Fposter%2Furss_logo.jpg&amp;error=notloggedin"/>
          <p:cNvSpPr>
            <a:spLocks noChangeAspect="1" noChangeArrowheads="1"/>
          </p:cNvSpPr>
          <p:nvPr/>
        </p:nvSpPr>
        <p:spPr bwMode="auto">
          <a:xfrm>
            <a:off x="63500" y="-136525"/>
            <a:ext cx="295275" cy="295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3322" name="AutoShape 10" descr="https://websignon.warwick.ac.uk/origin/slogin?shire=https%3A%2F%2Fwww2.warwick.ac.uk%2Fsitebuilder2%2Fshire-read&amp;providerId=urn%3Awww2.warwick.ac.uk%3Asitebuilder2%3Aread%3Aservice&amp;target=http%3A%2F%2Fwww2.warwick.ac.uk%2Fstudy%2Fcsde%2Furss%2Fstudents%2Fposter%2Furss_logo.jpg&amp;error=notloggedin"/>
          <p:cNvSpPr>
            <a:spLocks noChangeAspect="1" noChangeArrowheads="1"/>
          </p:cNvSpPr>
          <p:nvPr/>
        </p:nvSpPr>
        <p:spPr bwMode="auto">
          <a:xfrm>
            <a:off x="63500" y="-136525"/>
            <a:ext cx="295275" cy="295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5" name="Picture 14" descr="urss_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740" y="28784645"/>
            <a:ext cx="1536192" cy="1188720"/>
          </a:xfrm>
          <a:prstGeom prst="rect">
            <a:avLst/>
          </a:prstGeom>
        </p:spPr>
      </p:pic>
      <p:pic>
        <p:nvPicPr>
          <p:cNvPr id="17" name="Picture 16" descr="epsrc_logo_w4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322846" y="28641769"/>
            <a:ext cx="3810000" cy="1524000"/>
          </a:xfrm>
          <a:prstGeom prst="rect">
            <a:avLst/>
          </a:prstGeom>
        </p:spPr>
      </p:pic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334891" y="6996055"/>
          <a:ext cx="6429419" cy="642942"/>
        </p:xfrm>
        <a:graphic>
          <a:graphicData uri="http://schemas.openxmlformats.org/presentationml/2006/ole">
            <p:oleObj spid="_x0000_s1028" name="Equation" r:id="rId6" imgW="2095200" imgH="241200" progId="Equation.3">
              <p:embed/>
            </p:oleObj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598530" y="10982295"/>
          <a:ext cx="11647456" cy="928694"/>
        </p:xfrm>
        <a:graphic>
          <a:graphicData uri="http://schemas.openxmlformats.org/presentationml/2006/ole">
            <p:oleObj spid="_x0000_s1029" name="Equation" r:id="rId7" imgW="2476440" imgH="342720" progId="Equation.3">
              <p:embed/>
            </p:oleObj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8997938" y="11820501"/>
          <a:ext cx="460378" cy="520477"/>
        </p:xfrm>
        <a:graphic>
          <a:graphicData uri="http://schemas.openxmlformats.org/presentationml/2006/ole">
            <p:oleObj spid="_x0000_s1030" name="Equation" r:id="rId8" imgW="177480" imgH="228600" progId="Equation.3">
              <p:embed/>
            </p:oleObj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1335022" y="11925277"/>
          <a:ext cx="446486" cy="357190"/>
        </p:xfrm>
        <a:graphic>
          <a:graphicData uri="http://schemas.openxmlformats.org/presentationml/2006/ole">
            <p:oleObj spid="_x0000_s1031" name="Equation" r:id="rId9" imgW="152280" imgH="164880" progId="Equation.3">
              <p:embed/>
            </p:oleObj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1406460" y="12320567"/>
          <a:ext cx="612327" cy="428628"/>
        </p:xfrm>
        <a:graphic>
          <a:graphicData uri="http://schemas.openxmlformats.org/presentationml/2006/ole">
            <p:oleObj spid="_x0000_s1032" name="Equation" r:id="rId10" imgW="139680" imgH="177480" progId="Equation.3">
              <p:embed/>
            </p:oleObj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1977965" y="12395579"/>
          <a:ext cx="357189" cy="386954"/>
        </p:xfrm>
        <a:graphic>
          <a:graphicData uri="http://schemas.openxmlformats.org/presentationml/2006/ole">
            <p:oleObj spid="_x0000_s1033" name="Equation" r:id="rId11" imgW="152280" imgH="164880" progId="Equation.3">
              <p:embed/>
            </p:oleObj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8516922" y="12301517"/>
          <a:ext cx="444503" cy="444503"/>
        </p:xfrm>
        <a:graphic>
          <a:graphicData uri="http://schemas.openxmlformats.org/presentationml/2006/ole">
            <p:oleObj spid="_x0000_s1034" name="Equation" r:id="rId12" imgW="177480" imgH="177480" progId="Equation.3">
              <p:embed/>
            </p:oleObj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3349575" y="13573113"/>
          <a:ext cx="571503" cy="819156"/>
        </p:xfrm>
        <a:graphic>
          <a:graphicData uri="http://schemas.openxmlformats.org/presentationml/2006/ole">
            <p:oleObj spid="_x0000_s1035" name="Equation" r:id="rId13" imgW="139680" imgH="215640" progId="Equation.3">
              <p:embed/>
            </p:oleObj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7945438" y="14724063"/>
          <a:ext cx="571500" cy="558800"/>
        </p:xfrm>
        <a:graphic>
          <a:graphicData uri="http://schemas.openxmlformats.org/presentationml/2006/ole">
            <p:oleObj spid="_x0000_s1037" name="Equation" r:id="rId14" imgW="177480" imgH="228600" progId="Equation.3">
              <p:embed/>
            </p:oleObj>
          </a:graphicData>
        </a:graphic>
      </p:graphicFrame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4279900" y="14711359"/>
          <a:ext cx="2492375" cy="631825"/>
        </p:xfrm>
        <a:graphic>
          <a:graphicData uri="http://schemas.openxmlformats.org/presentationml/2006/ole">
            <p:oleObj spid="_x0000_s1041" name="Equation" r:id="rId15" imgW="952200" imgH="241200" progId="Equation.3">
              <p:embed/>
            </p:oleObj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3206698" y="16944987"/>
          <a:ext cx="785818" cy="780908"/>
        </p:xfrm>
        <a:graphic>
          <a:graphicData uri="http://schemas.openxmlformats.org/presentationml/2006/ole">
            <p:oleObj spid="_x0000_s1042" name="Equation" r:id="rId16" imgW="253800" imgH="215640" progId="Equation.3">
              <p:embed/>
            </p:oleObj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/>
        </p:nvGraphicFramePr>
        <p:xfrm>
          <a:off x="1120708" y="19069077"/>
          <a:ext cx="2071702" cy="1368804"/>
        </p:xfrm>
        <a:graphic>
          <a:graphicData uri="http://schemas.openxmlformats.org/presentationml/2006/ole">
            <p:oleObj spid="_x0000_s1043" name="Equation" r:id="rId17" imgW="711000" imgH="469800" progId="Equation.3">
              <p:embed/>
            </p:oleObj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6621434" y="18136520"/>
          <a:ext cx="372135" cy="470591"/>
        </p:xfrm>
        <a:graphic>
          <a:graphicData uri="http://schemas.openxmlformats.org/presentationml/2006/ole">
            <p:oleObj spid="_x0000_s1044" name="Equation" r:id="rId18" imgW="139680" imgH="177480" progId="Equation.3">
              <p:embed/>
            </p:oleObj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7602516" y="18232460"/>
          <a:ext cx="577853" cy="441327"/>
        </p:xfrm>
        <a:graphic>
          <a:graphicData uri="http://schemas.openxmlformats.org/presentationml/2006/ole">
            <p:oleObj spid="_x0000_s1045" name="Equation" r:id="rId19" imgW="152280" imgH="164880" progId="Equation.3">
              <p:embed/>
            </p:oleObj>
          </a:graphicData>
        </a:graphic>
      </p:graphicFrame>
      <p:graphicFrame>
        <p:nvGraphicFramePr>
          <p:cNvPr id="1046" name="Object 22"/>
          <p:cNvGraphicFramePr>
            <a:graphicFrameLocks noChangeAspect="1"/>
          </p:cNvGraphicFramePr>
          <p:nvPr/>
        </p:nvGraphicFramePr>
        <p:xfrm>
          <a:off x="5121236" y="18583299"/>
          <a:ext cx="371475" cy="469900"/>
        </p:xfrm>
        <a:graphic>
          <a:graphicData uri="http://schemas.openxmlformats.org/presentationml/2006/ole">
            <p:oleObj spid="_x0000_s1046" name="Equation" r:id="rId20" imgW="139680" imgH="177480" progId="Equation.3">
              <p:embed/>
            </p:oleObj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/>
        </p:nvGraphicFramePr>
        <p:xfrm>
          <a:off x="5113503" y="19211953"/>
          <a:ext cx="5508459" cy="1071570"/>
        </p:xfrm>
        <a:graphic>
          <a:graphicData uri="http://schemas.openxmlformats.org/presentationml/2006/ole">
            <p:oleObj spid="_x0000_s1048" name="Equation" r:id="rId21" imgW="1168200" imgH="342720" progId="Equation.3">
              <p:embed/>
            </p:oleObj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/>
        </p:nvGraphicFramePr>
        <p:xfrm>
          <a:off x="3120972" y="20855027"/>
          <a:ext cx="1357322" cy="687391"/>
        </p:xfrm>
        <a:graphic>
          <a:graphicData uri="http://schemas.openxmlformats.org/presentationml/2006/ole">
            <p:oleObj spid="_x0000_s1050" name="Equation" r:id="rId22" imgW="431640" imgH="228600" progId="Equation.3">
              <p:embed/>
            </p:oleObj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/>
        </p:nvGraphicFramePr>
        <p:xfrm>
          <a:off x="3192410" y="25569935"/>
          <a:ext cx="1285884" cy="701391"/>
        </p:xfrm>
        <a:graphic>
          <a:graphicData uri="http://schemas.openxmlformats.org/presentationml/2006/ole">
            <p:oleObj spid="_x0000_s1051" name="Equation" r:id="rId23" imgW="419040" imgH="228600" progId="Equation.3">
              <p:embed/>
            </p:oleObj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8955635" y="21445581"/>
          <a:ext cx="504269" cy="571504"/>
        </p:xfrm>
        <a:graphic>
          <a:graphicData uri="http://schemas.openxmlformats.org/presentationml/2006/ole">
            <p:oleObj spid="_x0000_s1053" name="Equation" r:id="rId24" imgW="190440" imgH="215640" progId="Equation.3">
              <p:embed/>
            </p:oleObj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/>
        </p:nvGraphicFramePr>
        <p:xfrm>
          <a:off x="9836144" y="21497969"/>
          <a:ext cx="470650" cy="500066"/>
        </p:xfrm>
        <a:graphic>
          <a:graphicData uri="http://schemas.openxmlformats.org/presentationml/2006/ole">
            <p:oleObj spid="_x0000_s1054" name="Equation" r:id="rId25" imgW="203040" imgH="215640" progId="Equation.3">
              <p:embed/>
            </p:oleObj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/>
        </p:nvGraphicFramePr>
        <p:xfrm>
          <a:off x="7693004" y="21926597"/>
          <a:ext cx="1143008" cy="543246"/>
        </p:xfrm>
        <a:graphic>
          <a:graphicData uri="http://schemas.openxmlformats.org/presentationml/2006/ole">
            <p:oleObj spid="_x0000_s1055" name="Equation" r:id="rId26" imgW="545760" imgH="215640" progId="Equation.3">
              <p:embed/>
            </p:oleObj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/>
        </p:nvGraphicFramePr>
        <p:xfrm>
          <a:off x="2230378" y="22355225"/>
          <a:ext cx="500066" cy="557216"/>
        </p:xfrm>
        <a:graphic>
          <a:graphicData uri="http://schemas.openxmlformats.org/presentationml/2006/ole">
            <p:oleObj spid="_x0000_s1056" name="Equation" r:id="rId27" imgW="215640" imgH="215640" progId="Equation.3">
              <p:embed/>
            </p:oleObj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/>
        </p:nvGraphicFramePr>
        <p:xfrm>
          <a:off x="1673162" y="22355225"/>
          <a:ext cx="437032" cy="552454"/>
        </p:xfrm>
        <a:graphic>
          <a:graphicData uri="http://schemas.openxmlformats.org/presentationml/2006/ole">
            <p:oleObj spid="_x0000_s1058" name="Equation" r:id="rId28" imgW="190440" imgH="215640" progId="Equation.3">
              <p:embed/>
            </p:oleObj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/>
        </p:nvGraphicFramePr>
        <p:xfrm>
          <a:off x="3601988" y="22317125"/>
          <a:ext cx="357190" cy="500066"/>
        </p:xfrm>
        <a:graphic>
          <a:graphicData uri="http://schemas.openxmlformats.org/presentationml/2006/ole">
            <p:oleObj spid="_x0000_s1059" name="Equation" r:id="rId29" imgW="164880" imgH="203040" progId="Equation.3">
              <p:embed/>
            </p:oleObj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/>
        </p:nvGraphicFramePr>
        <p:xfrm>
          <a:off x="4478294" y="22821953"/>
          <a:ext cx="1500198" cy="569420"/>
        </p:xfrm>
        <a:graphic>
          <a:graphicData uri="http://schemas.openxmlformats.org/presentationml/2006/ole">
            <p:oleObj spid="_x0000_s1060" name="Equation" r:id="rId30" imgW="609480" imgH="215640" progId="Equation.3">
              <p:embed/>
            </p:oleObj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2120840" y="23355357"/>
          <a:ext cx="7842304" cy="928694"/>
        </p:xfrm>
        <a:graphic>
          <a:graphicData uri="http://schemas.openxmlformats.org/presentationml/2006/ole">
            <p:oleObj spid="_x0000_s1061" name="Equation" r:id="rId31" imgW="2349360" imgH="317160" progId="Equation.3">
              <p:embed/>
            </p:oleObj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1192146" y="24284051"/>
          <a:ext cx="1643074" cy="517264"/>
        </p:xfrm>
        <a:graphic>
          <a:graphicData uri="http://schemas.openxmlformats.org/presentationml/2006/ole">
            <p:oleObj spid="_x0000_s1062" name="Equation" r:id="rId32" imgW="685800" imgH="215640" progId="Equation.3">
              <p:embed/>
            </p:oleObj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/>
        </p:nvGraphicFramePr>
        <p:xfrm>
          <a:off x="3049534" y="24264087"/>
          <a:ext cx="1500198" cy="520030"/>
        </p:xfrm>
        <a:graphic>
          <a:graphicData uri="http://schemas.openxmlformats.org/presentationml/2006/ole">
            <p:oleObj spid="_x0000_s1063" name="Equation" r:id="rId33" imgW="647640" imgH="215640" progId="Equation.3">
              <p:embed/>
            </p:oleObj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/>
        </p:nvGraphicFramePr>
        <p:xfrm>
          <a:off x="4764046" y="24284051"/>
          <a:ext cx="2428892" cy="500066"/>
        </p:xfrm>
        <a:graphic>
          <a:graphicData uri="http://schemas.openxmlformats.org/presentationml/2006/ole">
            <p:oleObj spid="_x0000_s1064" name="Equation" r:id="rId34" imgW="1104840" imgH="215640" progId="Equation.3">
              <p:embed/>
            </p:oleObj>
          </a:graphicData>
        </a:graphic>
      </p:graphicFrame>
      <p:graphicFrame>
        <p:nvGraphicFramePr>
          <p:cNvPr id="59" name="Object 58"/>
          <p:cNvGraphicFramePr>
            <a:graphicFrameLocks noChangeAspect="1"/>
          </p:cNvGraphicFramePr>
          <p:nvPr/>
        </p:nvGraphicFramePr>
        <p:xfrm>
          <a:off x="6121368" y="26712943"/>
          <a:ext cx="1928826" cy="428628"/>
        </p:xfrm>
        <a:graphic>
          <a:graphicData uri="http://schemas.openxmlformats.org/presentationml/2006/ole">
            <p:oleObj spid="_x0000_s1069" name="Equation" r:id="rId35" imgW="634680" imgH="215640" progId="Equation.3">
              <p:embed/>
            </p:oleObj>
          </a:graphicData>
        </a:graphic>
      </p:graphicFrame>
      <p:graphicFrame>
        <p:nvGraphicFramePr>
          <p:cNvPr id="60" name="Object 59"/>
          <p:cNvGraphicFramePr>
            <a:graphicFrameLocks noChangeAspect="1"/>
          </p:cNvGraphicFramePr>
          <p:nvPr/>
        </p:nvGraphicFramePr>
        <p:xfrm>
          <a:off x="2646283" y="27122521"/>
          <a:ext cx="5118159" cy="876306"/>
        </p:xfrm>
        <a:graphic>
          <a:graphicData uri="http://schemas.openxmlformats.org/presentationml/2006/ole">
            <p:oleObj spid="_x0000_s1070" name="Equation" r:id="rId36" imgW="1028520" imgH="203040" progId="Equation.3">
              <p:embed/>
            </p:oleObj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/>
        </p:nvGraphicFramePr>
        <p:xfrm>
          <a:off x="372990" y="4316833"/>
          <a:ext cx="500066" cy="531320"/>
        </p:xfrm>
        <a:graphic>
          <a:graphicData uri="http://schemas.openxmlformats.org/presentationml/2006/ole">
            <p:oleObj spid="_x0000_s1071" name="Equation" r:id="rId37" imgW="203040" imgH="215640" progId="Equation.3">
              <p:embed/>
            </p:oleObj>
          </a:graphicData>
        </a:graphic>
      </p:graphicFrame>
      <p:graphicFrame>
        <p:nvGraphicFramePr>
          <p:cNvPr id="1072" name="Object 48"/>
          <p:cNvGraphicFramePr>
            <a:graphicFrameLocks noChangeAspect="1"/>
          </p:cNvGraphicFramePr>
          <p:nvPr/>
        </p:nvGraphicFramePr>
        <p:xfrm>
          <a:off x="1673166" y="5267255"/>
          <a:ext cx="500062" cy="531812"/>
        </p:xfrm>
        <a:graphic>
          <a:graphicData uri="http://schemas.openxmlformats.org/presentationml/2006/ole">
            <p:oleObj spid="_x0000_s1072" name="Equation" r:id="rId38" imgW="203040" imgH="215640" progId="Equation.3">
              <p:embed/>
            </p:oleObj>
          </a:graphicData>
        </a:graphic>
      </p:graphicFrame>
      <p:graphicFrame>
        <p:nvGraphicFramePr>
          <p:cNvPr id="1073" name="Object 49"/>
          <p:cNvGraphicFramePr>
            <a:graphicFrameLocks noChangeAspect="1"/>
          </p:cNvGraphicFramePr>
          <p:nvPr/>
        </p:nvGraphicFramePr>
        <p:xfrm>
          <a:off x="1620778" y="4781477"/>
          <a:ext cx="500062" cy="531812"/>
        </p:xfrm>
        <a:graphic>
          <a:graphicData uri="http://schemas.openxmlformats.org/presentationml/2006/ole">
            <p:oleObj spid="_x0000_s1073" name="Equation" r:id="rId39" imgW="203040" imgH="215640" progId="Equation.3">
              <p:embed/>
            </p:oleObj>
          </a:graphicData>
        </a:graphic>
      </p:graphicFrame>
      <p:graphicFrame>
        <p:nvGraphicFramePr>
          <p:cNvPr id="1074" name="Object 50"/>
          <p:cNvGraphicFramePr>
            <a:graphicFrameLocks noChangeAspect="1"/>
          </p:cNvGraphicFramePr>
          <p:nvPr/>
        </p:nvGraphicFramePr>
        <p:xfrm>
          <a:off x="12155498" y="4800527"/>
          <a:ext cx="500062" cy="531812"/>
        </p:xfrm>
        <a:graphic>
          <a:graphicData uri="http://schemas.openxmlformats.org/presentationml/2006/ole">
            <p:oleObj spid="_x0000_s1074" name="Equation" r:id="rId40" imgW="203040" imgH="215640" progId="Equation.3">
              <p:embed/>
            </p:oleObj>
          </a:graphicData>
        </a:graphic>
      </p:graphicFrame>
      <p:graphicFrame>
        <p:nvGraphicFramePr>
          <p:cNvPr id="1075" name="Object 51"/>
          <p:cNvGraphicFramePr>
            <a:graphicFrameLocks noChangeAspect="1"/>
          </p:cNvGraphicFramePr>
          <p:nvPr/>
        </p:nvGraphicFramePr>
        <p:xfrm>
          <a:off x="744468" y="5716525"/>
          <a:ext cx="500062" cy="531812"/>
        </p:xfrm>
        <a:graphic>
          <a:graphicData uri="http://schemas.openxmlformats.org/presentationml/2006/ole">
            <p:oleObj spid="_x0000_s1075" name="Equation" r:id="rId41" imgW="203040" imgH="215640" progId="Equation.3">
              <p:embed/>
            </p:oleObj>
          </a:graphicData>
        </a:graphic>
      </p:graphicFrame>
      <p:graphicFrame>
        <p:nvGraphicFramePr>
          <p:cNvPr id="65" name="Object 64"/>
          <p:cNvGraphicFramePr>
            <a:graphicFrameLocks noChangeAspect="1"/>
          </p:cNvGraphicFramePr>
          <p:nvPr/>
        </p:nvGraphicFramePr>
        <p:xfrm>
          <a:off x="10264772" y="6138799"/>
          <a:ext cx="642942" cy="551093"/>
        </p:xfrm>
        <a:graphic>
          <a:graphicData uri="http://schemas.openxmlformats.org/presentationml/2006/ole">
            <p:oleObj spid="_x0000_s1076" name="Equation" r:id="rId42" imgW="241200" imgH="215640" progId="Equation.3">
              <p:embed/>
            </p:oleObj>
          </a:graphicData>
        </a:graphic>
      </p:graphicFrame>
      <p:graphicFrame>
        <p:nvGraphicFramePr>
          <p:cNvPr id="1077" name="Object 53"/>
          <p:cNvGraphicFramePr>
            <a:graphicFrameLocks noChangeAspect="1"/>
          </p:cNvGraphicFramePr>
          <p:nvPr/>
        </p:nvGraphicFramePr>
        <p:xfrm>
          <a:off x="9478954" y="5248205"/>
          <a:ext cx="642938" cy="550863"/>
        </p:xfrm>
        <a:graphic>
          <a:graphicData uri="http://schemas.openxmlformats.org/presentationml/2006/ole">
            <p:oleObj spid="_x0000_s1077" name="Equation" r:id="rId43" imgW="241200" imgH="215640" progId="Equation.3">
              <p:embed/>
            </p:oleObj>
          </a:graphicData>
        </a:graphic>
      </p:graphicFrame>
      <p:graphicFrame>
        <p:nvGraphicFramePr>
          <p:cNvPr id="67" name="Object 66"/>
          <p:cNvGraphicFramePr>
            <a:graphicFrameLocks noChangeAspect="1"/>
          </p:cNvGraphicFramePr>
          <p:nvPr/>
        </p:nvGraphicFramePr>
        <p:xfrm>
          <a:off x="17051382" y="4371899"/>
          <a:ext cx="428628" cy="428628"/>
        </p:xfrm>
        <a:graphic>
          <a:graphicData uri="http://schemas.openxmlformats.org/presentationml/2006/ole">
            <p:oleObj spid="_x0000_s1078" name="Equation" r:id="rId44" imgW="139680" imgH="164880" progId="Equation.3">
              <p:embed/>
            </p:oleObj>
          </a:graphicData>
        </a:graphic>
      </p:graphicFrame>
      <p:graphicFrame>
        <p:nvGraphicFramePr>
          <p:cNvPr id="1080" name="Object 56"/>
          <p:cNvGraphicFramePr>
            <a:graphicFrameLocks noChangeAspect="1"/>
          </p:cNvGraphicFramePr>
          <p:nvPr/>
        </p:nvGraphicFramePr>
        <p:xfrm>
          <a:off x="6335682" y="4781477"/>
          <a:ext cx="428625" cy="461967"/>
        </p:xfrm>
        <a:graphic>
          <a:graphicData uri="http://schemas.openxmlformats.org/presentationml/2006/ole">
            <p:oleObj spid="_x0000_s1080" name="Equation" r:id="rId45" imgW="139680" imgH="164880" progId="Equation.3">
              <p:embed/>
            </p:oleObj>
          </a:graphicData>
        </a:graphic>
      </p:graphicFrame>
      <p:graphicFrame>
        <p:nvGraphicFramePr>
          <p:cNvPr id="70" name="Object 69"/>
          <p:cNvGraphicFramePr>
            <a:graphicFrameLocks noChangeAspect="1"/>
          </p:cNvGraphicFramePr>
          <p:nvPr/>
        </p:nvGraphicFramePr>
        <p:xfrm>
          <a:off x="15927424" y="4852915"/>
          <a:ext cx="1375182" cy="500066"/>
        </p:xfrm>
        <a:graphic>
          <a:graphicData uri="http://schemas.openxmlformats.org/presentationml/2006/ole">
            <p:oleObj spid="_x0000_s1081" name="Equation" r:id="rId46" imgW="558720" imgH="203040" progId="Equation.3">
              <p:embed/>
            </p:oleObj>
          </a:graphicData>
        </a:graphic>
      </p:graphicFrame>
      <p:graphicFrame>
        <p:nvGraphicFramePr>
          <p:cNvPr id="71" name="Object 70"/>
          <p:cNvGraphicFramePr>
            <a:graphicFrameLocks noChangeAspect="1"/>
          </p:cNvGraphicFramePr>
          <p:nvPr/>
        </p:nvGraphicFramePr>
        <p:xfrm>
          <a:off x="2664364" y="4814815"/>
          <a:ext cx="937624" cy="500066"/>
        </p:xfrm>
        <a:graphic>
          <a:graphicData uri="http://schemas.openxmlformats.org/presentationml/2006/ole">
            <p:oleObj spid="_x0000_s1082" name="Equation" r:id="rId47" imgW="380880" imgH="203040" progId="Equation.3">
              <p:embed/>
            </p:oleObj>
          </a:graphicData>
        </a:graphic>
      </p:graphicFrame>
      <p:graphicFrame>
        <p:nvGraphicFramePr>
          <p:cNvPr id="72" name="Object 71"/>
          <p:cNvGraphicFramePr>
            <a:graphicFrameLocks noChangeAspect="1"/>
          </p:cNvGraphicFramePr>
          <p:nvPr/>
        </p:nvGraphicFramePr>
        <p:xfrm>
          <a:off x="12550788" y="7029393"/>
          <a:ext cx="8623399" cy="571504"/>
        </p:xfrm>
        <a:graphic>
          <a:graphicData uri="http://schemas.openxmlformats.org/presentationml/2006/ole">
            <p:oleObj spid="_x0000_s1083" name="Equation" r:id="rId48" imgW="2171520" imgH="228600" progId="Equation.3">
              <p:embed/>
            </p:oleObj>
          </a:graphicData>
        </a:graphic>
      </p:graphicFrame>
      <p:graphicFrame>
        <p:nvGraphicFramePr>
          <p:cNvPr id="1085" name="Object 61"/>
          <p:cNvGraphicFramePr>
            <a:graphicFrameLocks noChangeAspect="1"/>
          </p:cNvGraphicFramePr>
          <p:nvPr/>
        </p:nvGraphicFramePr>
        <p:xfrm>
          <a:off x="3692476" y="6588245"/>
          <a:ext cx="500066" cy="595131"/>
        </p:xfrm>
        <a:graphic>
          <a:graphicData uri="http://schemas.openxmlformats.org/presentationml/2006/ole">
            <p:oleObj spid="_x0000_s1085" name="Equation" r:id="rId49" imgW="139680" imgH="215640" progId="Equation.3">
              <p:embed/>
            </p:oleObj>
          </a:graphicData>
        </a:graphic>
      </p:graphicFrame>
      <p:graphicFrame>
        <p:nvGraphicFramePr>
          <p:cNvPr id="76" name="Object 75"/>
          <p:cNvGraphicFramePr>
            <a:graphicFrameLocks noChangeAspect="1"/>
          </p:cNvGraphicFramePr>
          <p:nvPr/>
        </p:nvGraphicFramePr>
        <p:xfrm>
          <a:off x="2125602" y="14711359"/>
          <a:ext cx="531816" cy="565054"/>
        </p:xfrm>
        <a:graphic>
          <a:graphicData uri="http://schemas.openxmlformats.org/presentationml/2006/ole">
            <p:oleObj spid="_x0000_s1088" name="Equation" r:id="rId50" imgW="203040" imgH="215640" progId="Equation.3">
              <p:embed/>
            </p:oleObj>
          </a:graphicData>
        </a:graphic>
      </p:graphicFrame>
      <p:graphicFrame>
        <p:nvGraphicFramePr>
          <p:cNvPr id="1092" name="Object 68"/>
          <p:cNvGraphicFramePr>
            <a:graphicFrameLocks noChangeAspect="1"/>
          </p:cNvGraphicFramePr>
          <p:nvPr/>
        </p:nvGraphicFramePr>
        <p:xfrm>
          <a:off x="12407912" y="6495983"/>
          <a:ext cx="500066" cy="714381"/>
        </p:xfrm>
        <a:graphic>
          <a:graphicData uri="http://schemas.openxmlformats.org/presentationml/2006/ole">
            <p:oleObj spid="_x0000_s1092" name="Equation" r:id="rId51" imgW="152280" imgH="215640" progId="Equation.3">
              <p:embed/>
            </p:oleObj>
          </a:graphicData>
        </a:graphic>
      </p:graphicFrame>
      <p:graphicFrame>
        <p:nvGraphicFramePr>
          <p:cNvPr id="1093" name="Object 69"/>
          <p:cNvGraphicFramePr>
            <a:graphicFrameLocks noChangeAspect="1"/>
          </p:cNvGraphicFramePr>
          <p:nvPr/>
        </p:nvGraphicFramePr>
        <p:xfrm>
          <a:off x="11069640" y="26193827"/>
          <a:ext cx="531813" cy="565150"/>
        </p:xfrm>
        <a:graphic>
          <a:graphicData uri="http://schemas.openxmlformats.org/presentationml/2006/ole">
            <p:oleObj spid="_x0000_s1093" name="Equation" r:id="rId52" imgW="203040" imgH="215640" progId="Equation.3">
              <p:embed/>
            </p:oleObj>
          </a:graphicData>
        </a:graphic>
      </p:graphicFrame>
      <p:sp>
        <p:nvSpPr>
          <p:cNvPr id="85" name="TextBox 84"/>
          <p:cNvSpPr txBox="1"/>
          <p:nvPr/>
        </p:nvSpPr>
        <p:spPr>
          <a:xfrm>
            <a:off x="263452" y="2352585"/>
            <a:ext cx="20859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Lambros Mavrides				            Supervisor: Dmitriy Rumynin</a:t>
            </a:r>
          </a:p>
          <a:p>
            <a:r>
              <a:rPr lang="en-GB" sz="3200" dirty="0" smtClean="0"/>
              <a:t>L.Mavrides@warwick.ac.uk				            </a:t>
            </a:r>
            <a:r>
              <a:rPr lang="en-US" sz="3200" dirty="0" smtClean="0"/>
              <a:t>Mathematics Department</a:t>
            </a:r>
            <a:endParaRPr lang="el-GR" sz="3200" dirty="0"/>
          </a:p>
        </p:txBody>
      </p:sp>
      <p:pic>
        <p:nvPicPr>
          <p:cNvPr id="86" name="Picture 85" descr="mms_8529698f89cdc0580010d1a955d6c27d.jpg"/>
          <p:cNvPicPr>
            <a:picLocks noChangeAspect="1"/>
          </p:cNvPicPr>
          <p:nvPr/>
        </p:nvPicPr>
        <p:blipFill>
          <a:blip r:embed="rId53" cstate="print"/>
          <a:stretch>
            <a:fillRect/>
          </a:stretch>
        </p:blipFill>
        <p:spPr>
          <a:xfrm>
            <a:off x="301554" y="538061"/>
            <a:ext cx="2095500" cy="609600"/>
          </a:xfrm>
          <a:prstGeom prst="rect">
            <a:avLst/>
          </a:prstGeom>
        </p:spPr>
      </p:pic>
      <p:sp>
        <p:nvSpPr>
          <p:cNvPr id="89" name="TextBox 88"/>
          <p:cNvSpPr txBox="1"/>
          <p:nvPr/>
        </p:nvSpPr>
        <p:spPr>
          <a:xfrm>
            <a:off x="12693664" y="9353509"/>
            <a:ext cx="8429684" cy="1921682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</a:rPr>
              <a:t>The Weyl chamber of  </a:t>
            </a:r>
          </a:p>
          <a:p>
            <a:r>
              <a:rPr lang="en-GB" sz="3000" dirty="0" smtClean="0"/>
              <a:t>The chamber is marked with the characters of each fundamental weight, in the basis of irreducible characters of        . The results were produced using our GAP implementation.</a:t>
            </a:r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l-GR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097" name="Object 73"/>
          <p:cNvGraphicFramePr>
            <a:graphicFrameLocks noChangeAspect="1"/>
          </p:cNvGraphicFramePr>
          <p:nvPr/>
        </p:nvGraphicFramePr>
        <p:xfrm>
          <a:off x="17365710" y="9393200"/>
          <a:ext cx="634408" cy="674689"/>
        </p:xfrm>
        <a:graphic>
          <a:graphicData uri="http://schemas.openxmlformats.org/presentationml/2006/ole">
            <p:oleObj spid="_x0000_s1097" name="Equation" r:id="rId54" imgW="203040" imgH="215640" progId="Equation.3">
              <p:embed/>
            </p:oleObj>
          </a:graphicData>
        </a:graphic>
      </p:graphicFrame>
      <p:graphicFrame>
        <p:nvGraphicFramePr>
          <p:cNvPr id="1099" name="Object 75"/>
          <p:cNvGraphicFramePr>
            <a:graphicFrameLocks noChangeAspect="1"/>
          </p:cNvGraphicFramePr>
          <p:nvPr/>
        </p:nvGraphicFramePr>
        <p:xfrm>
          <a:off x="14836804" y="10853707"/>
          <a:ext cx="642937" cy="550863"/>
        </p:xfrm>
        <a:graphic>
          <a:graphicData uri="http://schemas.openxmlformats.org/presentationml/2006/ole">
            <p:oleObj spid="_x0000_s1099" name="Equation" r:id="rId55" imgW="241200" imgH="215640" progId="Equation.3">
              <p:embed/>
            </p:oleObj>
          </a:graphicData>
        </a:graphic>
      </p:graphicFrame>
      <p:graphicFrame>
        <p:nvGraphicFramePr>
          <p:cNvPr id="1101" name="Object 77"/>
          <p:cNvGraphicFramePr>
            <a:graphicFrameLocks noChangeAspect="1"/>
          </p:cNvGraphicFramePr>
          <p:nvPr/>
        </p:nvGraphicFramePr>
        <p:xfrm>
          <a:off x="6369050" y="14211293"/>
          <a:ext cx="466725" cy="617538"/>
        </p:xfrm>
        <a:graphic>
          <a:graphicData uri="http://schemas.openxmlformats.org/presentationml/2006/ole">
            <p:oleObj spid="_x0000_s1101" name="Equation" r:id="rId56" imgW="139680" imgH="228600" progId="Equation.3">
              <p:embed/>
            </p:oleObj>
          </a:graphicData>
        </a:graphic>
      </p:graphicFrame>
      <p:graphicFrame>
        <p:nvGraphicFramePr>
          <p:cNvPr id="1103" name="Object 79"/>
          <p:cNvGraphicFramePr>
            <a:graphicFrameLocks noChangeAspect="1"/>
          </p:cNvGraphicFramePr>
          <p:nvPr/>
        </p:nvGraphicFramePr>
        <p:xfrm>
          <a:off x="4478294" y="13587401"/>
          <a:ext cx="642942" cy="785813"/>
        </p:xfrm>
        <a:graphic>
          <a:graphicData uri="http://schemas.openxmlformats.org/presentationml/2006/ole">
            <p:oleObj spid="_x0000_s1103" name="Equation" r:id="rId57" imgW="152280" imgH="215640" progId="Equation.3">
              <p:embed/>
            </p:oleObj>
          </a:graphicData>
        </a:graphic>
      </p:graphicFrame>
      <p:graphicFrame>
        <p:nvGraphicFramePr>
          <p:cNvPr id="1105" name="Object 81"/>
          <p:cNvGraphicFramePr>
            <a:graphicFrameLocks noChangeAspect="1"/>
          </p:cNvGraphicFramePr>
          <p:nvPr/>
        </p:nvGraphicFramePr>
        <p:xfrm>
          <a:off x="4317958" y="21978985"/>
          <a:ext cx="469900" cy="500063"/>
        </p:xfrm>
        <a:graphic>
          <a:graphicData uri="http://schemas.openxmlformats.org/presentationml/2006/ole">
            <p:oleObj spid="_x0000_s1105" name="Equation" r:id="rId58" imgW="203040" imgH="215640" progId="Equation.3">
              <p:embed/>
            </p:oleObj>
          </a:graphicData>
        </a:graphic>
      </p:graphicFrame>
      <p:graphicFrame>
        <p:nvGraphicFramePr>
          <p:cNvPr id="1106" name="Object 82"/>
          <p:cNvGraphicFramePr>
            <a:graphicFrameLocks noChangeAspect="1"/>
          </p:cNvGraphicFramePr>
          <p:nvPr/>
        </p:nvGraphicFramePr>
        <p:xfrm>
          <a:off x="8802677" y="22355229"/>
          <a:ext cx="504825" cy="571500"/>
        </p:xfrm>
        <a:graphic>
          <a:graphicData uri="http://schemas.openxmlformats.org/presentationml/2006/ole">
            <p:oleObj spid="_x0000_s1106" name="Equation" r:id="rId59" imgW="190440" imgH="215640" progId="Equation.3">
              <p:embed/>
            </p:oleObj>
          </a:graphicData>
        </a:graphic>
      </p:graphicFrame>
      <p:graphicFrame>
        <p:nvGraphicFramePr>
          <p:cNvPr id="104" name="Object 103"/>
          <p:cNvGraphicFramePr>
            <a:graphicFrameLocks noChangeAspect="1"/>
          </p:cNvGraphicFramePr>
          <p:nvPr/>
        </p:nvGraphicFramePr>
        <p:xfrm>
          <a:off x="3601988" y="21998035"/>
          <a:ext cx="357190" cy="357190"/>
        </p:xfrm>
        <a:graphic>
          <a:graphicData uri="http://schemas.openxmlformats.org/presentationml/2006/ole">
            <p:oleObj spid="_x0000_s1107" name="Equation" r:id="rId60" imgW="164880" imgH="164880" progId="Equation.3">
              <p:embed/>
            </p:oleObj>
          </a:graphicData>
        </a:graphic>
      </p:graphicFrame>
      <p:graphicFrame>
        <p:nvGraphicFramePr>
          <p:cNvPr id="1108" name="Object 84"/>
          <p:cNvGraphicFramePr>
            <a:graphicFrameLocks noChangeAspect="1"/>
          </p:cNvGraphicFramePr>
          <p:nvPr/>
        </p:nvGraphicFramePr>
        <p:xfrm>
          <a:off x="8035906" y="22464766"/>
          <a:ext cx="357187" cy="357187"/>
        </p:xfrm>
        <a:graphic>
          <a:graphicData uri="http://schemas.openxmlformats.org/presentationml/2006/ole">
            <p:oleObj spid="_x0000_s1108" name="Equation" r:id="rId61" imgW="164880" imgH="164880" progId="Equation.3">
              <p:embed/>
            </p:oleObj>
          </a:graphicData>
        </a:graphic>
      </p:graphicFrame>
      <p:graphicFrame>
        <p:nvGraphicFramePr>
          <p:cNvPr id="92" name="Object 91"/>
          <p:cNvGraphicFramePr>
            <a:graphicFrameLocks noChangeAspect="1"/>
          </p:cNvGraphicFramePr>
          <p:nvPr/>
        </p:nvGraphicFramePr>
        <p:xfrm>
          <a:off x="8264508" y="26712943"/>
          <a:ext cx="1143008" cy="457203"/>
        </p:xfrm>
        <a:graphic>
          <a:graphicData uri="http://schemas.openxmlformats.org/presentationml/2006/ole">
            <p:oleObj spid="_x0000_s1109" name="Equation" r:id="rId62" imgW="507960" imgH="203040" progId="Equation.3">
              <p:embed/>
            </p:oleObj>
          </a:graphicData>
        </a:graphic>
      </p:graphicFrame>
      <p:graphicFrame>
        <p:nvGraphicFramePr>
          <p:cNvPr id="1110" name="Object 86"/>
          <p:cNvGraphicFramePr>
            <a:graphicFrameLocks noChangeAspect="1"/>
          </p:cNvGraphicFramePr>
          <p:nvPr/>
        </p:nvGraphicFramePr>
        <p:xfrm>
          <a:off x="9769468" y="15139987"/>
          <a:ext cx="466725" cy="617538"/>
        </p:xfrm>
        <a:graphic>
          <a:graphicData uri="http://schemas.openxmlformats.org/presentationml/2006/ole">
            <p:oleObj spid="_x0000_s1110" name="Equation" r:id="rId63" imgW="139680" imgH="228600" progId="Equation.3">
              <p:embed/>
            </p:oleObj>
          </a:graphicData>
        </a:graphic>
      </p:graphicFrame>
      <p:graphicFrame>
        <p:nvGraphicFramePr>
          <p:cNvPr id="1111" name="Object 87"/>
          <p:cNvGraphicFramePr>
            <a:graphicFrameLocks noChangeAspect="1"/>
          </p:cNvGraphicFramePr>
          <p:nvPr/>
        </p:nvGraphicFramePr>
        <p:xfrm>
          <a:off x="2749494" y="16140119"/>
          <a:ext cx="571500" cy="558800"/>
        </p:xfrm>
        <a:graphic>
          <a:graphicData uri="http://schemas.openxmlformats.org/presentationml/2006/ole">
            <p:oleObj spid="_x0000_s1111" name="Equation" r:id="rId64" imgW="177480" imgH="228600" progId="Equation.3">
              <p:embed/>
            </p:oleObj>
          </a:graphicData>
        </a:graphic>
      </p:graphicFrame>
      <p:graphicFrame>
        <p:nvGraphicFramePr>
          <p:cNvPr id="82" name="Object 81"/>
          <p:cNvGraphicFramePr>
            <a:graphicFrameLocks noChangeAspect="1"/>
          </p:cNvGraphicFramePr>
          <p:nvPr/>
        </p:nvGraphicFramePr>
        <p:xfrm>
          <a:off x="9031276" y="12294030"/>
          <a:ext cx="428628" cy="436115"/>
        </p:xfrm>
        <a:graphic>
          <a:graphicData uri="http://schemas.openxmlformats.org/presentationml/2006/ole">
            <p:oleObj spid="_x0000_s1112" name="Equation" r:id="rId65" imgW="152280" imgH="164880" progId="Equation.3">
              <p:embed/>
            </p:oleObj>
          </a:graphicData>
        </a:graphic>
      </p:graphicFrame>
      <p:pic>
        <p:nvPicPr>
          <p:cNvPr id="87" name="Picture 86" descr="logo.gif"/>
          <p:cNvPicPr>
            <a:picLocks noChangeAspect="1"/>
          </p:cNvPicPr>
          <p:nvPr/>
        </p:nvPicPr>
        <p:blipFill>
          <a:blip r:embed="rId66" cstate="print"/>
          <a:stretch>
            <a:fillRect/>
          </a:stretch>
        </p:blipFill>
        <p:spPr>
          <a:xfrm>
            <a:off x="18694456" y="580923"/>
            <a:ext cx="2232428" cy="595314"/>
          </a:xfrm>
          <a:prstGeom prst="rect">
            <a:avLst/>
          </a:prstGeom>
        </p:spPr>
      </p:pic>
      <p:pic>
        <p:nvPicPr>
          <p:cNvPr id="81" name="Picture 80" descr="3.png"/>
          <p:cNvPicPr>
            <a:picLocks noChangeAspect="1"/>
          </p:cNvPicPr>
          <p:nvPr/>
        </p:nvPicPr>
        <p:blipFill>
          <a:blip r:embed="rId67" cstate="print"/>
          <a:stretch>
            <a:fillRect/>
          </a:stretch>
        </p:blipFill>
        <p:spPr>
          <a:xfrm>
            <a:off x="5867731" y="12711095"/>
            <a:ext cx="26471383" cy="14787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2742</TotalTime>
  <Words>457</Words>
  <Application>Microsoft Office PowerPoint</Application>
  <PresentationFormat>Custom</PresentationFormat>
  <Paragraphs>61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Irreducible representations of G2 The zero weight space case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Lambros</dc:creator>
  <cp:lastModifiedBy>Lambros</cp:lastModifiedBy>
  <cp:revision>157</cp:revision>
  <dcterms:created xsi:type="dcterms:W3CDTF">2009-09-11T22:49:05Z</dcterms:created>
  <dcterms:modified xsi:type="dcterms:W3CDTF">2009-09-28T11:39:32Z</dcterms:modified>
</cp:coreProperties>
</file>