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21386800" cy="30279975"/>
  <p:notesSz cx="19702463" cy="29457650"/>
  <p:defaultText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p:restoredLeft sz="17190" autoAdjust="0"/>
    <p:restoredTop sz="97421" autoAdjust="0"/>
  </p:normalViewPr>
  <p:slideViewPr>
    <p:cSldViewPr>
      <p:cViewPr>
        <p:scale>
          <a:sx n="50" d="100"/>
          <a:sy n="50" d="100"/>
        </p:scale>
        <p:origin x="6" y="54"/>
      </p:cViewPr>
      <p:guideLst>
        <p:guide orient="horz" pos="9537"/>
        <p:guide pos="6736"/>
      </p:guideLst>
    </p:cSldViewPr>
  </p:slideViewPr>
  <p:notesTextViewPr>
    <p:cViewPr>
      <p:scale>
        <a:sx n="100" d="100"/>
        <a:sy n="100" d="100"/>
      </p:scale>
      <p:origin x="0" y="0"/>
    </p:cViewPr>
  </p:notesTextViewPr>
  <p:notesViewPr>
    <p:cSldViewPr>
      <p:cViewPr varScale="1">
        <p:scale>
          <a:sx n="63" d="100"/>
          <a:sy n="63" d="100"/>
        </p:scale>
        <p:origin x="-2490" y="-102"/>
      </p:cViewPr>
      <p:guideLst>
        <p:guide orient="horz" pos="9278"/>
        <p:guide pos="620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 Id="rId9"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537734" cy="1472883"/>
          </a:xfrm>
          <a:prstGeom prst="rect">
            <a:avLst/>
          </a:prstGeom>
        </p:spPr>
        <p:txBody>
          <a:bodyPr vert="horz" lIns="280908" tIns="140454" rIns="280908" bIns="140454" rtlCol="0"/>
          <a:lstStyle>
            <a:lvl1pPr algn="l">
              <a:defRPr sz="3700"/>
            </a:lvl1pPr>
          </a:lstStyle>
          <a:p>
            <a:endParaRPr lang="en-GB"/>
          </a:p>
        </p:txBody>
      </p:sp>
      <p:sp>
        <p:nvSpPr>
          <p:cNvPr id="3" name="Date Placeholder 2"/>
          <p:cNvSpPr>
            <a:spLocks noGrp="1"/>
          </p:cNvSpPr>
          <p:nvPr>
            <p:ph type="dt" sz="quarter" idx="1"/>
          </p:nvPr>
        </p:nvSpPr>
        <p:spPr>
          <a:xfrm>
            <a:off x="11160169" y="0"/>
            <a:ext cx="8537734" cy="1472883"/>
          </a:xfrm>
          <a:prstGeom prst="rect">
            <a:avLst/>
          </a:prstGeom>
        </p:spPr>
        <p:txBody>
          <a:bodyPr vert="horz" lIns="280908" tIns="140454" rIns="280908" bIns="140454" rtlCol="0"/>
          <a:lstStyle>
            <a:lvl1pPr algn="r">
              <a:defRPr sz="3700"/>
            </a:lvl1pPr>
          </a:lstStyle>
          <a:p>
            <a:fld id="{F8D38099-FC08-48FB-83F1-30692FF69252}" type="datetimeFigureOut">
              <a:rPr lang="en-US" smtClean="0"/>
              <a:pPr/>
              <a:t>10/12/2009</a:t>
            </a:fld>
            <a:endParaRPr lang="en-GB"/>
          </a:p>
        </p:txBody>
      </p:sp>
      <p:sp>
        <p:nvSpPr>
          <p:cNvPr id="4" name="Footer Placeholder 3"/>
          <p:cNvSpPr>
            <a:spLocks noGrp="1"/>
          </p:cNvSpPr>
          <p:nvPr>
            <p:ph type="ftr" sz="quarter" idx="2"/>
          </p:nvPr>
        </p:nvSpPr>
        <p:spPr>
          <a:xfrm>
            <a:off x="0" y="27979655"/>
            <a:ext cx="8537734" cy="1472883"/>
          </a:xfrm>
          <a:prstGeom prst="rect">
            <a:avLst/>
          </a:prstGeom>
        </p:spPr>
        <p:txBody>
          <a:bodyPr vert="horz" lIns="280908" tIns="140454" rIns="280908" bIns="140454" rtlCol="0" anchor="b"/>
          <a:lstStyle>
            <a:lvl1pPr algn="l">
              <a:defRPr sz="3700"/>
            </a:lvl1pPr>
          </a:lstStyle>
          <a:p>
            <a:endParaRPr lang="en-GB"/>
          </a:p>
        </p:txBody>
      </p:sp>
      <p:sp>
        <p:nvSpPr>
          <p:cNvPr id="5" name="Slide Number Placeholder 4"/>
          <p:cNvSpPr>
            <a:spLocks noGrp="1"/>
          </p:cNvSpPr>
          <p:nvPr>
            <p:ph type="sldNum" sz="quarter" idx="3"/>
          </p:nvPr>
        </p:nvSpPr>
        <p:spPr>
          <a:xfrm>
            <a:off x="11160169" y="27979655"/>
            <a:ext cx="8537734" cy="1472883"/>
          </a:xfrm>
          <a:prstGeom prst="rect">
            <a:avLst/>
          </a:prstGeom>
        </p:spPr>
        <p:txBody>
          <a:bodyPr vert="horz" lIns="280908" tIns="140454" rIns="280908" bIns="140454" rtlCol="0" anchor="b"/>
          <a:lstStyle>
            <a:lvl1pPr algn="r">
              <a:defRPr sz="3700"/>
            </a:lvl1pPr>
          </a:lstStyle>
          <a:p>
            <a:fld id="{D04B67AC-522C-4FB9-AFED-538319F358F0}"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537734" cy="1472883"/>
          </a:xfrm>
          <a:prstGeom prst="rect">
            <a:avLst/>
          </a:prstGeom>
        </p:spPr>
        <p:txBody>
          <a:bodyPr vert="horz" lIns="280908" tIns="140454" rIns="280908" bIns="140454" rtlCol="0"/>
          <a:lstStyle>
            <a:lvl1pPr algn="l">
              <a:defRPr sz="3700"/>
            </a:lvl1pPr>
          </a:lstStyle>
          <a:p>
            <a:endParaRPr lang="en-GB"/>
          </a:p>
        </p:txBody>
      </p:sp>
      <p:sp>
        <p:nvSpPr>
          <p:cNvPr id="3" name="Date Placeholder 2"/>
          <p:cNvSpPr>
            <a:spLocks noGrp="1"/>
          </p:cNvSpPr>
          <p:nvPr>
            <p:ph type="dt" idx="1"/>
          </p:nvPr>
        </p:nvSpPr>
        <p:spPr>
          <a:xfrm>
            <a:off x="11160169" y="0"/>
            <a:ext cx="8537734" cy="1472883"/>
          </a:xfrm>
          <a:prstGeom prst="rect">
            <a:avLst/>
          </a:prstGeom>
        </p:spPr>
        <p:txBody>
          <a:bodyPr vert="horz" lIns="280908" tIns="140454" rIns="280908" bIns="140454" rtlCol="0"/>
          <a:lstStyle>
            <a:lvl1pPr algn="r">
              <a:defRPr sz="3700"/>
            </a:lvl1pPr>
          </a:lstStyle>
          <a:p>
            <a:fld id="{BADFDDF7-76A6-4758-895E-04DA4335EEEC}" type="datetimeFigureOut">
              <a:rPr lang="en-US" smtClean="0"/>
              <a:pPr/>
              <a:t>10/12/2009</a:t>
            </a:fld>
            <a:endParaRPr lang="en-GB"/>
          </a:p>
        </p:txBody>
      </p:sp>
      <p:sp>
        <p:nvSpPr>
          <p:cNvPr id="4" name="Slide Image Placeholder 3"/>
          <p:cNvSpPr>
            <a:spLocks noGrp="1" noRot="1" noChangeAspect="1"/>
          </p:cNvSpPr>
          <p:nvPr>
            <p:ph type="sldImg" idx="2"/>
          </p:nvPr>
        </p:nvSpPr>
        <p:spPr>
          <a:xfrm>
            <a:off x="5951538" y="2209800"/>
            <a:ext cx="7799387" cy="11045825"/>
          </a:xfrm>
          <a:prstGeom prst="rect">
            <a:avLst/>
          </a:prstGeom>
          <a:noFill/>
          <a:ln w="12700">
            <a:solidFill>
              <a:prstClr val="black"/>
            </a:solidFill>
          </a:ln>
        </p:spPr>
        <p:txBody>
          <a:bodyPr vert="horz" lIns="280908" tIns="140454" rIns="280908" bIns="140454" rtlCol="0" anchor="ctr"/>
          <a:lstStyle/>
          <a:p>
            <a:endParaRPr lang="en-GB"/>
          </a:p>
        </p:txBody>
      </p:sp>
      <p:sp>
        <p:nvSpPr>
          <p:cNvPr id="5" name="Notes Placeholder 4"/>
          <p:cNvSpPr>
            <a:spLocks noGrp="1"/>
          </p:cNvSpPr>
          <p:nvPr>
            <p:ph type="body" sz="quarter" idx="3"/>
          </p:nvPr>
        </p:nvSpPr>
        <p:spPr>
          <a:xfrm>
            <a:off x="1970247" y="13992384"/>
            <a:ext cx="15761970" cy="13255943"/>
          </a:xfrm>
          <a:prstGeom prst="rect">
            <a:avLst/>
          </a:prstGeom>
        </p:spPr>
        <p:txBody>
          <a:bodyPr vert="horz" lIns="280908" tIns="140454" rIns="280908" bIns="14045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27979655"/>
            <a:ext cx="8537734" cy="1472883"/>
          </a:xfrm>
          <a:prstGeom prst="rect">
            <a:avLst/>
          </a:prstGeom>
        </p:spPr>
        <p:txBody>
          <a:bodyPr vert="horz" lIns="280908" tIns="140454" rIns="280908" bIns="140454" rtlCol="0" anchor="b"/>
          <a:lstStyle>
            <a:lvl1pPr algn="l">
              <a:defRPr sz="3700"/>
            </a:lvl1pPr>
          </a:lstStyle>
          <a:p>
            <a:endParaRPr lang="en-GB"/>
          </a:p>
        </p:txBody>
      </p:sp>
      <p:sp>
        <p:nvSpPr>
          <p:cNvPr id="7" name="Slide Number Placeholder 6"/>
          <p:cNvSpPr>
            <a:spLocks noGrp="1"/>
          </p:cNvSpPr>
          <p:nvPr>
            <p:ph type="sldNum" sz="quarter" idx="5"/>
          </p:nvPr>
        </p:nvSpPr>
        <p:spPr>
          <a:xfrm>
            <a:off x="11160169" y="27979655"/>
            <a:ext cx="8537734" cy="1472883"/>
          </a:xfrm>
          <a:prstGeom prst="rect">
            <a:avLst/>
          </a:prstGeom>
        </p:spPr>
        <p:txBody>
          <a:bodyPr vert="horz" lIns="280908" tIns="140454" rIns="280908" bIns="140454" rtlCol="0" anchor="b"/>
          <a:lstStyle>
            <a:lvl1pPr algn="r">
              <a:defRPr sz="3700"/>
            </a:lvl1pPr>
          </a:lstStyle>
          <a:p>
            <a:fld id="{8FD98ED3-7BA7-4119-982E-97A9CB81EBBC}"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FD98ED3-7BA7-4119-982E-97A9CB81EBBC}"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010" y="9406420"/>
            <a:ext cx="18178780" cy="6490569"/>
          </a:xfrm>
        </p:spPr>
        <p:txBody>
          <a:bodyPr/>
          <a:lstStyle/>
          <a:p>
            <a:r>
              <a:rPr lang="en-US" smtClean="0"/>
              <a:t>Click to edit Master title style</a:t>
            </a:r>
            <a:endParaRPr lang="en-GB"/>
          </a:p>
        </p:txBody>
      </p:sp>
      <p:sp>
        <p:nvSpPr>
          <p:cNvPr id="3" name="Subtitle 2"/>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BF5391F-F235-4FF6-87C9-8F7B8E361EFF}" type="datetimeFigureOut">
              <a:rPr lang="en-US" smtClean="0"/>
              <a:pPr/>
              <a:t>10/12/2009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47C628-F73B-4576-95E4-7B9D0CF2FB5D}"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F5391F-F235-4FF6-87C9-8F7B8E361EFF}" type="datetimeFigureOut">
              <a:rPr lang="en-US" smtClean="0"/>
              <a:pPr/>
              <a:t>10/12/2009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47C628-F73B-4576-95E4-7B9D0CF2FB5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5430" y="1212605"/>
            <a:ext cx="4812030" cy="2583610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069340" y="1212605"/>
            <a:ext cx="14079643" cy="2583610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F5391F-F235-4FF6-87C9-8F7B8E361EFF}" type="datetimeFigureOut">
              <a:rPr lang="en-US" smtClean="0"/>
              <a:pPr/>
              <a:t>10/12/2009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47C628-F73B-4576-95E4-7B9D0CF2FB5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F5391F-F235-4FF6-87C9-8F7B8E361EFF}" type="datetimeFigureOut">
              <a:rPr lang="en-US" smtClean="0"/>
              <a:pPr/>
              <a:t>10/12/2009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47C628-F73B-4576-95E4-7B9D0CF2FB5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0" y="19457690"/>
            <a:ext cx="18178780" cy="6013939"/>
          </a:xfrm>
        </p:spPr>
        <p:txBody>
          <a:bodyPr anchor="t"/>
          <a:lstStyle>
            <a:lvl1pPr algn="l">
              <a:defRPr sz="12900" b="1" cap="all"/>
            </a:lvl1pPr>
          </a:lstStyle>
          <a:p>
            <a:r>
              <a:rPr lang="en-US" smtClean="0"/>
              <a:t>Click to edit Master title style</a:t>
            </a:r>
            <a:endParaRPr lang="en-GB"/>
          </a:p>
        </p:txBody>
      </p:sp>
      <p:sp>
        <p:nvSpPr>
          <p:cNvPr id="3" name="Text Placeholder 2"/>
          <p:cNvSpPr>
            <a:spLocks noGrp="1"/>
          </p:cNvSpPr>
          <p:nvPr>
            <p:ph type="body" idx="1"/>
          </p:nvPr>
        </p:nvSpPr>
        <p:spPr>
          <a:xfrm>
            <a:off x="1689410" y="12833948"/>
            <a:ext cx="18178780" cy="6623742"/>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F5391F-F235-4FF6-87C9-8F7B8E361EFF}" type="datetimeFigureOut">
              <a:rPr lang="en-US" smtClean="0"/>
              <a:pPr/>
              <a:t>10/12/2009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47C628-F73B-4576-95E4-7B9D0CF2FB5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069340" y="7065330"/>
            <a:ext cx="9445837" cy="19983384"/>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0871623" y="7065330"/>
            <a:ext cx="9445837" cy="19983384"/>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BF5391F-F235-4FF6-87C9-8F7B8E361EFF}" type="datetimeFigureOut">
              <a:rPr lang="en-US" smtClean="0"/>
              <a:pPr/>
              <a:t>10/12/2009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47C628-F73B-4576-95E4-7B9D0CF2FB5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69340" y="6777950"/>
            <a:ext cx="9449551"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4" name="Content Placeholder 3"/>
          <p:cNvSpPr>
            <a:spLocks noGrp="1"/>
          </p:cNvSpPr>
          <p:nvPr>
            <p:ph sz="half" idx="2"/>
          </p:nvPr>
        </p:nvSpPr>
        <p:spPr>
          <a:xfrm>
            <a:off x="1069340" y="9602677"/>
            <a:ext cx="9449551"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0864198" y="6777950"/>
            <a:ext cx="9453263"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6" name="Content Placeholder 5"/>
          <p:cNvSpPr>
            <a:spLocks noGrp="1"/>
          </p:cNvSpPr>
          <p:nvPr>
            <p:ph sz="quarter" idx="4"/>
          </p:nvPr>
        </p:nvSpPr>
        <p:spPr>
          <a:xfrm>
            <a:off x="10864198" y="9602677"/>
            <a:ext cx="9453263"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BF5391F-F235-4FF6-87C9-8F7B8E361EFF}" type="datetimeFigureOut">
              <a:rPr lang="en-US" smtClean="0"/>
              <a:pPr/>
              <a:t>10/12/2009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547C628-F73B-4576-95E4-7B9D0CF2FB5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BF5391F-F235-4FF6-87C9-8F7B8E361EFF}" type="datetimeFigureOut">
              <a:rPr lang="en-US" smtClean="0"/>
              <a:pPr/>
              <a:t>10/12/2009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547C628-F73B-4576-95E4-7B9D0CF2FB5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F5391F-F235-4FF6-87C9-8F7B8E361EFF}" type="datetimeFigureOut">
              <a:rPr lang="en-US" smtClean="0"/>
              <a:pPr/>
              <a:t>10/12/2009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547C628-F73B-4576-95E4-7B9D0CF2FB5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41" y="1205591"/>
            <a:ext cx="7036110" cy="5130774"/>
          </a:xfrm>
        </p:spPr>
        <p:txBody>
          <a:bodyPr anchor="b"/>
          <a:lstStyle>
            <a:lvl1pPr algn="l">
              <a:defRPr sz="6500" b="1"/>
            </a:lvl1pPr>
          </a:lstStyle>
          <a:p>
            <a:r>
              <a:rPr lang="en-US" smtClean="0"/>
              <a:t>Click to edit Master title style</a:t>
            </a:r>
            <a:endParaRPr lang="en-GB"/>
          </a:p>
        </p:txBody>
      </p:sp>
      <p:sp>
        <p:nvSpPr>
          <p:cNvPr id="3" name="Content Placeholder 2"/>
          <p:cNvSpPr>
            <a:spLocks noGrp="1"/>
          </p:cNvSpPr>
          <p:nvPr>
            <p:ph idx="1"/>
          </p:nvPr>
        </p:nvSpPr>
        <p:spPr>
          <a:xfrm>
            <a:off x="8361645" y="1205594"/>
            <a:ext cx="11955815" cy="25843120"/>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69341" y="6336367"/>
            <a:ext cx="7036110" cy="20712346"/>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F5391F-F235-4FF6-87C9-8F7B8E361EFF}" type="datetimeFigureOut">
              <a:rPr lang="en-US" smtClean="0"/>
              <a:pPr/>
              <a:t>10/12/2009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47C628-F73B-4576-95E4-7B9D0CF2FB5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962" y="21195982"/>
            <a:ext cx="12832080" cy="2502306"/>
          </a:xfrm>
        </p:spPr>
        <p:txBody>
          <a:bodyPr anchor="b"/>
          <a:lstStyle>
            <a:lvl1pPr algn="l">
              <a:defRPr sz="6500" b="1"/>
            </a:lvl1pPr>
          </a:lstStyle>
          <a:p>
            <a:r>
              <a:rPr lang="en-US" smtClean="0"/>
              <a:t>Click to edit Master title style</a:t>
            </a:r>
            <a:endParaRPr lang="en-GB"/>
          </a:p>
        </p:txBody>
      </p:sp>
      <p:sp>
        <p:nvSpPr>
          <p:cNvPr id="3" name="Picture Placeholder 2"/>
          <p:cNvSpPr>
            <a:spLocks noGrp="1"/>
          </p:cNvSpPr>
          <p:nvPr>
            <p:ph type="pic" idx="1"/>
          </p:nvPr>
        </p:nvSpPr>
        <p:spPr>
          <a:xfrm>
            <a:off x="4191962" y="2705572"/>
            <a:ext cx="12832080" cy="18167985"/>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lang="en-GB"/>
          </a:p>
        </p:txBody>
      </p:sp>
      <p:sp>
        <p:nvSpPr>
          <p:cNvPr id="4" name="Text Placeholder 3"/>
          <p:cNvSpPr>
            <a:spLocks noGrp="1"/>
          </p:cNvSpPr>
          <p:nvPr>
            <p:ph type="body" sz="half" idx="2"/>
          </p:nvPr>
        </p:nvSpPr>
        <p:spPr>
          <a:xfrm>
            <a:off x="4191962" y="23698288"/>
            <a:ext cx="12832080" cy="3553689"/>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F5391F-F235-4FF6-87C9-8F7B8E361EFF}" type="datetimeFigureOut">
              <a:rPr lang="en-US" smtClean="0"/>
              <a:pPr/>
              <a:t>10/12/2009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47C628-F73B-4576-95E4-7B9D0CF2FB5D}"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340" y="1212603"/>
            <a:ext cx="19248120" cy="5046663"/>
          </a:xfrm>
          <a:prstGeom prst="rect">
            <a:avLst/>
          </a:prstGeom>
        </p:spPr>
        <p:txBody>
          <a:bodyPr vert="horz" lIns="295232" tIns="147616" rIns="295232" bIns="147616"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069340" y="7065330"/>
            <a:ext cx="19248120" cy="19983384"/>
          </a:xfrm>
          <a:prstGeom prst="rect">
            <a:avLst/>
          </a:prstGeom>
        </p:spPr>
        <p:txBody>
          <a:bodyPr vert="horz" lIns="295232" tIns="147616" rIns="295232" bIns="14761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069340" y="28065053"/>
            <a:ext cx="4990253" cy="1612128"/>
          </a:xfrm>
          <a:prstGeom prst="rect">
            <a:avLst/>
          </a:prstGeom>
        </p:spPr>
        <p:txBody>
          <a:bodyPr vert="horz" lIns="295232" tIns="147616" rIns="295232" bIns="147616" rtlCol="0" anchor="ctr"/>
          <a:lstStyle>
            <a:lvl1pPr algn="l">
              <a:defRPr sz="3900">
                <a:solidFill>
                  <a:schemeClr val="tx1">
                    <a:tint val="75000"/>
                  </a:schemeClr>
                </a:solidFill>
              </a:defRPr>
            </a:lvl1pPr>
          </a:lstStyle>
          <a:p>
            <a:fld id="{1BF5391F-F235-4FF6-87C9-8F7B8E361EFF}" type="datetimeFigureOut">
              <a:rPr lang="en-US" smtClean="0"/>
              <a:pPr/>
              <a:t>10/12/2009</a:t>
            </a:fld>
            <a:endParaRPr lang="en-GB"/>
          </a:p>
        </p:txBody>
      </p:sp>
      <p:sp>
        <p:nvSpPr>
          <p:cNvPr id="5" name="Footer Placeholder 4"/>
          <p:cNvSpPr>
            <a:spLocks noGrp="1"/>
          </p:cNvSpPr>
          <p:nvPr>
            <p:ph type="ftr" sz="quarter" idx="3"/>
          </p:nvPr>
        </p:nvSpPr>
        <p:spPr>
          <a:xfrm>
            <a:off x="7307157" y="28065053"/>
            <a:ext cx="6772487" cy="1612128"/>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5327207" y="28065053"/>
            <a:ext cx="4990253" cy="1612128"/>
          </a:xfrm>
          <a:prstGeom prst="rect">
            <a:avLst/>
          </a:prstGeom>
        </p:spPr>
        <p:txBody>
          <a:bodyPr vert="horz" lIns="295232" tIns="147616" rIns="295232" bIns="147616" rtlCol="0" anchor="ctr"/>
          <a:lstStyle>
            <a:lvl1pPr algn="r">
              <a:defRPr sz="3900">
                <a:solidFill>
                  <a:schemeClr val="tx1">
                    <a:tint val="75000"/>
                  </a:schemeClr>
                </a:solidFill>
              </a:defRPr>
            </a:lvl1pPr>
          </a:lstStyle>
          <a:p>
            <a:fld id="{C547C628-F73B-4576-95E4-7B9D0CF2FB5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23" rtl="0" eaLnBrk="1" latinLnBrk="0" hangingPunct="1">
        <a:spcBef>
          <a:spcPct val="0"/>
        </a:spcBef>
        <a:buNone/>
        <a:defRPr sz="14200" kern="1200">
          <a:solidFill>
            <a:schemeClr val="tx1"/>
          </a:solidFill>
          <a:latin typeface="+mj-lt"/>
          <a:ea typeface="+mj-ea"/>
          <a:cs typeface="+mj-cs"/>
        </a:defRPr>
      </a:lvl1pPr>
    </p:titleStyle>
    <p:bodyStyle>
      <a:lvl1pPr marL="1107121" indent="-1107121" algn="l" defTabSz="2952323"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98763" indent="-922601" algn="l" defTabSz="2952323"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oleObject" Target="../embeddings/oleObject3.bin"/><Relationship Id="rId18" Type="http://schemas.openxmlformats.org/officeDocument/2006/relationships/image" Target="../media/image17.jpeg"/><Relationship Id="rId3" Type="http://schemas.openxmlformats.org/officeDocument/2006/relationships/notesSlide" Target="../notesSlides/notesSlide1.xml"/><Relationship Id="rId21" Type="http://schemas.openxmlformats.org/officeDocument/2006/relationships/image" Target="../media/image18.jpeg"/><Relationship Id="rId7" Type="http://schemas.openxmlformats.org/officeDocument/2006/relationships/hyperlink" Target="http://apod.nasa.gov/apod/image/0710/aurora_kuenzli_big.jpg" TargetMode="External"/><Relationship Id="rId12" Type="http://schemas.openxmlformats.org/officeDocument/2006/relationships/oleObject" Target="../embeddings/oleObject2.bin"/><Relationship Id="rId17" Type="http://schemas.openxmlformats.org/officeDocument/2006/relationships/image" Target="../media/image16.jpeg"/><Relationship Id="rId2" Type="http://schemas.openxmlformats.org/officeDocument/2006/relationships/slideLayout" Target="../slideLayouts/slideLayout4.xml"/><Relationship Id="rId16" Type="http://schemas.openxmlformats.org/officeDocument/2006/relationships/oleObject" Target="../embeddings/oleObject6.bin"/><Relationship Id="rId20" Type="http://schemas.openxmlformats.org/officeDocument/2006/relationships/oleObject" Target="../embeddings/oleObject8.bin"/><Relationship Id="rId1" Type="http://schemas.openxmlformats.org/officeDocument/2006/relationships/vmlDrawing" Target="../drawings/vmlDrawing1.vml"/><Relationship Id="rId6" Type="http://schemas.openxmlformats.org/officeDocument/2006/relationships/image" Target="../media/image12.gif"/><Relationship Id="rId11" Type="http://schemas.openxmlformats.org/officeDocument/2006/relationships/oleObject" Target="../embeddings/oleObject1.bin"/><Relationship Id="rId5" Type="http://schemas.openxmlformats.org/officeDocument/2006/relationships/image" Target="../media/image11.jpeg"/><Relationship Id="rId15" Type="http://schemas.openxmlformats.org/officeDocument/2006/relationships/oleObject" Target="../embeddings/oleObject5.bin"/><Relationship Id="rId23" Type="http://schemas.openxmlformats.org/officeDocument/2006/relationships/image" Target="../media/image19.gif"/><Relationship Id="rId10" Type="http://schemas.openxmlformats.org/officeDocument/2006/relationships/image" Target="../media/image15.jpeg"/><Relationship Id="rId19" Type="http://schemas.openxmlformats.org/officeDocument/2006/relationships/oleObject" Target="../embeddings/oleObject7.bin"/><Relationship Id="rId4" Type="http://schemas.openxmlformats.org/officeDocument/2006/relationships/image" Target="../media/image10.jpeg"/><Relationship Id="rId9" Type="http://schemas.openxmlformats.org/officeDocument/2006/relationships/image" Target="../media/image14.jpeg"/><Relationship Id="rId14" Type="http://schemas.openxmlformats.org/officeDocument/2006/relationships/oleObject" Target="../embeddings/oleObject4.bin"/><Relationship Id="rId22" Type="http://schemas.openxmlformats.org/officeDocument/2006/relationships/oleObject" Target="../embeddings/oleObject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descr="Plasma_1090051.jpg"/>
          <p:cNvPicPr>
            <a:picLocks noChangeAspect="1"/>
          </p:cNvPicPr>
          <p:nvPr/>
        </p:nvPicPr>
        <p:blipFill>
          <a:blip r:embed="rId4" cstate="print"/>
          <a:stretch>
            <a:fillRect/>
          </a:stretch>
        </p:blipFill>
        <p:spPr>
          <a:xfrm rot="16200000">
            <a:off x="-4435439" y="4435435"/>
            <a:ext cx="30279979" cy="21409100"/>
          </a:xfrm>
          <a:prstGeom prst="rect">
            <a:avLst/>
          </a:prstGeom>
        </p:spPr>
      </p:pic>
      <p:sp>
        <p:nvSpPr>
          <p:cNvPr id="26" name="Rounded Rectangle 25"/>
          <p:cNvSpPr/>
          <p:nvPr/>
        </p:nvSpPr>
        <p:spPr>
          <a:xfrm>
            <a:off x="263452" y="8855999"/>
            <a:ext cx="20859896" cy="7426996"/>
          </a:xfrm>
          <a:prstGeom prst="roundRect">
            <a:avLst>
              <a:gd name="adj" fmla="val 4371"/>
            </a:avLst>
          </a:prstGeom>
          <a:solidFill>
            <a:schemeClr val="bg1"/>
          </a:solidFill>
          <a:ln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p:txBody>
      </p:sp>
      <p:sp>
        <p:nvSpPr>
          <p:cNvPr id="38" name="TextBox 37"/>
          <p:cNvSpPr txBox="1"/>
          <p:nvPr/>
        </p:nvSpPr>
        <p:spPr>
          <a:xfrm>
            <a:off x="334890" y="8853443"/>
            <a:ext cx="20717020" cy="7143800"/>
          </a:xfrm>
          <a:prstGeom prst="rect">
            <a:avLst/>
          </a:prstGeom>
          <a:noFill/>
        </p:spPr>
        <p:txBody>
          <a:bodyPr wrap="square" numCol="3" spcCol="180000" rtlCol="0">
            <a:noAutofit/>
          </a:bodyPr>
          <a:lstStyle/>
          <a:p>
            <a:pPr algn="just"/>
            <a:r>
              <a:rPr lang="en-GB" sz="2200" dirty="0" smtClean="0"/>
              <a:t>	</a:t>
            </a:r>
            <a:r>
              <a:rPr lang="en-GB" sz="2000" dirty="0" smtClean="0"/>
              <a:t>In physics, a plasma is described 	as an ionised gas in a state of electrical quasi neutrality. Essentially it can be seen as the fourth state of matter, in which ions and electrons are no longer coupled as atoms. Here the motion of particles are governed by long range electro magnetic interactions. </a:t>
            </a:r>
          </a:p>
          <a:p>
            <a:pPr algn="just"/>
            <a:endParaRPr lang="en-GB" sz="900" dirty="0" smtClean="0"/>
          </a:p>
          <a:p>
            <a:pPr algn="just"/>
            <a:r>
              <a:rPr lang="en-GB" sz="2000" dirty="0" smtClean="0"/>
              <a:t>The approach that is used here to study the wave propagation in plasmas is to find the ‘dispersion relation’ of the different wave modes in the plasma. A given wave mode will have a certain wave frequency ω for a given wave number</a:t>
            </a:r>
            <a:r>
              <a:rPr lang="en-GB" sz="2000" b="1" dirty="0" smtClean="0"/>
              <a:t> k</a:t>
            </a:r>
            <a:r>
              <a:rPr lang="en-GB" sz="2000" dirty="0" smtClean="0"/>
              <a:t>, where k = 2</a:t>
            </a:r>
            <a:r>
              <a:rPr lang="el-GR" sz="2000" dirty="0" smtClean="0"/>
              <a:t>π</a:t>
            </a:r>
            <a:r>
              <a:rPr lang="en-GB" sz="2000" dirty="0" smtClean="0"/>
              <a:t>/</a:t>
            </a:r>
            <a:r>
              <a:rPr lang="el-GR" sz="2000" dirty="0" smtClean="0"/>
              <a:t>λ</a:t>
            </a:r>
            <a:r>
              <a:rPr lang="en-GB" sz="2000" dirty="0" smtClean="0"/>
              <a:t>. These relationships are then plotted as ‘dispersion curves’.  </a:t>
            </a:r>
          </a:p>
          <a:p>
            <a:pPr algn="just"/>
            <a:endParaRPr lang="en-GB" sz="900" dirty="0" smtClean="0"/>
          </a:p>
          <a:p>
            <a:pPr algn="just"/>
            <a:r>
              <a:rPr lang="en-GB" sz="2000" dirty="0" smtClean="0"/>
              <a:t>If we assumed all the electrons and ions in the plasma to be evenly distributed and stationary (i.e. a ‘cold’ plasma), perturbing an electron would destroy the equilibrium and result in an electric field that would in turn cause the electron to oscillate back and forth at a frequency, which depends on the density, charge and mass of the electrons in the plasma, known as the ‘electron plasma frequency’ </a:t>
            </a:r>
            <a:r>
              <a:rPr lang="en-GB" sz="2000" dirty="0" err="1" smtClean="0"/>
              <a:t>ω</a:t>
            </a:r>
            <a:r>
              <a:rPr lang="en-GB" sz="2000" baseline="-25000" dirty="0" err="1" smtClean="0"/>
              <a:t>pe</a:t>
            </a:r>
            <a:r>
              <a:rPr lang="en-GB" sz="2000" dirty="0" smtClean="0"/>
              <a:t>. Applying the same to the ions we find the ‘plasma frequency’ </a:t>
            </a:r>
            <a:r>
              <a:rPr lang="en-GB" sz="2000" dirty="0" err="1" smtClean="0"/>
              <a:t>ω</a:t>
            </a:r>
            <a:r>
              <a:rPr lang="en-GB" sz="2000" baseline="-25000" dirty="0" err="1" smtClean="0"/>
              <a:t>p</a:t>
            </a:r>
            <a:r>
              <a:rPr lang="en-GB" sz="2000" dirty="0" smtClean="0"/>
              <a:t> as:</a:t>
            </a:r>
          </a:p>
          <a:p>
            <a:pPr algn="just"/>
            <a:r>
              <a:rPr lang="en-GB" sz="2000" dirty="0" smtClean="0"/>
              <a:t>        </a:t>
            </a:r>
          </a:p>
          <a:p>
            <a:pPr algn="just"/>
            <a:endParaRPr lang="en-GB" sz="2000" dirty="0" smtClean="0"/>
          </a:p>
          <a:p>
            <a:pPr algn="just"/>
            <a:r>
              <a:rPr lang="en-GB" sz="2000" dirty="0" smtClean="0"/>
              <a:t>It follows that there exist a wave mode in cold plasmas, namely the electrostatic wave mode (see figure 5) , with oscillations at the plasma frequency. Since this mode is static mode only exists when k  = 0. It is essentially the low temperature approximation of the ‘Langmuir wave’; a purely longitudinal wave, propagating only in the absence of a magnetic field or parallel to it.</a:t>
            </a:r>
          </a:p>
          <a:p>
            <a:pPr algn="just"/>
            <a:endParaRPr lang="en-GB" sz="2000" dirty="0" smtClean="0"/>
          </a:p>
          <a:p>
            <a:pPr algn="just"/>
            <a:endParaRPr lang="en-GB" sz="2000" dirty="0" smtClean="0"/>
          </a:p>
          <a:p>
            <a:pPr algn="just"/>
            <a:endParaRPr lang="en-GB" sz="2000" dirty="0" smtClean="0"/>
          </a:p>
          <a:p>
            <a:pPr algn="just"/>
            <a:endParaRPr lang="en-GB" sz="2000" dirty="0" smtClean="0"/>
          </a:p>
          <a:p>
            <a:pPr algn="just"/>
            <a:endParaRPr lang="en-GB" sz="2000" dirty="0" smtClean="0"/>
          </a:p>
          <a:p>
            <a:pPr algn="just"/>
            <a:endParaRPr lang="en-GB" sz="2000" dirty="0" smtClean="0"/>
          </a:p>
          <a:p>
            <a:pPr algn="just"/>
            <a:endParaRPr lang="en-GB" sz="2000" dirty="0" smtClean="0"/>
          </a:p>
          <a:p>
            <a:pPr algn="just"/>
            <a:endParaRPr lang="en-GB" sz="2000" dirty="0" smtClean="0"/>
          </a:p>
          <a:p>
            <a:pPr algn="just"/>
            <a:endParaRPr lang="en-GB" sz="1000" dirty="0" smtClean="0"/>
          </a:p>
          <a:p>
            <a:pPr algn="just"/>
            <a:r>
              <a:rPr lang="en-GB" sz="2000" dirty="0" smtClean="0"/>
              <a:t>However, more wave modes are observed in plasmas, especially if they are permeated by a magnetic field. To solve the dispersion relation for a more general case it is necessary to use a dielectric description of a plasma to obtain a </a:t>
            </a:r>
            <a:r>
              <a:rPr lang="en-GB" sz="2000" dirty="0" err="1" smtClean="0"/>
              <a:t>linearised</a:t>
            </a:r>
            <a:r>
              <a:rPr lang="en-GB" sz="2000" dirty="0" smtClean="0"/>
              <a:t> generalised Ohm’s law of the form:</a:t>
            </a:r>
          </a:p>
          <a:p>
            <a:pPr algn="just"/>
            <a:endParaRPr lang="en-GB" sz="2500" dirty="0" smtClean="0"/>
          </a:p>
          <a:p>
            <a:pPr algn="just"/>
            <a:r>
              <a:rPr lang="en-GB" sz="2000" dirty="0" smtClean="0"/>
              <a:t>Where </a:t>
            </a:r>
            <a:r>
              <a:rPr lang="en-GB" sz="2000" b="1" dirty="0" smtClean="0"/>
              <a:t>σ</a:t>
            </a:r>
            <a:r>
              <a:rPr lang="en-GB" sz="2000" dirty="0" smtClean="0"/>
              <a:t> is the conductivity tensor and </a:t>
            </a:r>
            <a:r>
              <a:rPr lang="en-GB" sz="2000" b="1" dirty="0" smtClean="0"/>
              <a:t>j</a:t>
            </a:r>
            <a:r>
              <a:rPr lang="en-GB" sz="2000" dirty="0" smtClean="0"/>
              <a:t> the current density of the plasma, induced by an electric field </a:t>
            </a:r>
            <a:r>
              <a:rPr lang="en-GB" sz="2000" b="1" dirty="0" smtClean="0"/>
              <a:t>E</a:t>
            </a:r>
            <a:r>
              <a:rPr lang="en-GB" sz="2000" dirty="0" smtClean="0"/>
              <a:t>. To do this, we consider the forces acting on charged particles in electromagnetic field:</a:t>
            </a:r>
          </a:p>
          <a:p>
            <a:pPr algn="just"/>
            <a:endParaRPr lang="en-GB" sz="2000" dirty="0" smtClean="0"/>
          </a:p>
          <a:p>
            <a:pPr algn="just"/>
            <a:endParaRPr lang="en-GB" sz="2000" dirty="0" smtClean="0"/>
          </a:p>
          <a:p>
            <a:pPr algn="just"/>
            <a:r>
              <a:rPr lang="en-GB" sz="2000" dirty="0" smtClean="0"/>
              <a:t>Using this, we can determine the current densities and hence the conductivity tensor, which in turns leads us to an equation for the dielectric tensor </a:t>
            </a:r>
            <a:r>
              <a:rPr lang="en-GB" sz="2000" b="1" dirty="0" smtClean="0"/>
              <a:t>ε</a:t>
            </a:r>
            <a:r>
              <a:rPr lang="en-GB" sz="2000" dirty="0" smtClean="0"/>
              <a:t>, which contains all information about the macroscopic response of a plasma to applied electric fields. </a:t>
            </a:r>
          </a:p>
          <a:p>
            <a:pPr algn="just"/>
            <a:endParaRPr lang="en-GB" sz="3000" dirty="0" smtClean="0"/>
          </a:p>
          <a:p>
            <a:pPr algn="just"/>
            <a:r>
              <a:rPr lang="en-GB" sz="2000" dirty="0" smtClean="0"/>
              <a:t>, where </a:t>
            </a:r>
            <a:r>
              <a:rPr lang="en-GB" sz="2000" b="1" dirty="0" smtClean="0"/>
              <a:t>I </a:t>
            </a:r>
            <a:r>
              <a:rPr lang="en-GB" sz="2000" dirty="0" smtClean="0"/>
              <a:t>is the identity matrix. Further, from Maxwell’s equations we can show that  </a:t>
            </a:r>
            <a:r>
              <a:rPr lang="en-GB" sz="2000" b="1" dirty="0" smtClean="0"/>
              <a:t>M</a:t>
            </a:r>
            <a:r>
              <a:rPr lang="en-GB" sz="2000" dirty="0" smtClean="0"/>
              <a:t> ·</a:t>
            </a:r>
            <a:r>
              <a:rPr lang="en-GB" sz="2000" b="1" dirty="0" smtClean="0"/>
              <a:t>E</a:t>
            </a:r>
            <a:r>
              <a:rPr lang="en-GB" sz="2000" dirty="0" smtClean="0"/>
              <a:t> = 0, where</a:t>
            </a:r>
          </a:p>
          <a:p>
            <a:pPr algn="just"/>
            <a:endParaRPr lang="en-GB" sz="3000" dirty="0" smtClean="0"/>
          </a:p>
          <a:p>
            <a:pPr algn="just"/>
            <a:r>
              <a:rPr lang="en-GB" sz="2000" dirty="0" smtClean="0"/>
              <a:t>which in matrix form, where N terms are components of the refractive index (N=</a:t>
            </a:r>
            <a:r>
              <a:rPr lang="en-GB" sz="2000" dirty="0" err="1" smtClean="0"/>
              <a:t>kc</a:t>
            </a:r>
            <a:r>
              <a:rPr lang="en-GB" sz="2000" dirty="0" smtClean="0"/>
              <a:t>/</a:t>
            </a:r>
            <a:r>
              <a:rPr lang="el-GR" sz="2000" dirty="0" smtClean="0"/>
              <a:t>ω</a:t>
            </a:r>
            <a:r>
              <a:rPr lang="en-GB" sz="2000" dirty="0" smtClean="0"/>
              <a:t>), is equal to</a:t>
            </a:r>
          </a:p>
          <a:p>
            <a:pPr algn="just"/>
            <a:endParaRPr lang="en-GB" sz="2000" dirty="0" smtClean="0"/>
          </a:p>
          <a:p>
            <a:pPr algn="just"/>
            <a:endParaRPr lang="en-GB" sz="2000" dirty="0" smtClean="0"/>
          </a:p>
          <a:p>
            <a:pPr algn="just"/>
            <a:endParaRPr lang="en-GB" sz="2000" dirty="0" smtClean="0"/>
          </a:p>
          <a:p>
            <a:pPr algn="just"/>
            <a:endParaRPr lang="en-GB" sz="2000" dirty="0" smtClean="0"/>
          </a:p>
          <a:p>
            <a:pPr algn="just"/>
            <a:endParaRPr lang="en-GB" sz="1000" dirty="0" smtClean="0"/>
          </a:p>
          <a:p>
            <a:pPr algn="just"/>
            <a:r>
              <a:rPr lang="en-GB" sz="2000" dirty="0" smtClean="0"/>
              <a:t>In conclusion, we need to find the components of </a:t>
            </a:r>
            <a:r>
              <a:rPr lang="en-GB" sz="2000" b="1" dirty="0" smtClean="0"/>
              <a:t>M</a:t>
            </a:r>
            <a:r>
              <a:rPr lang="en-GB" sz="2000" dirty="0" smtClean="0"/>
              <a:t> for which the determinant of the matrix is equal to zero. </a:t>
            </a:r>
          </a:p>
          <a:p>
            <a:pPr algn="just"/>
            <a:endParaRPr lang="en-GB" sz="1000" dirty="0" smtClean="0"/>
          </a:p>
          <a:p>
            <a:pPr algn="just"/>
            <a:r>
              <a:rPr lang="en-GB" sz="2000" dirty="0" smtClean="0"/>
              <a:t>Doing this calculation leads us to a dispersion graph with up to five different branches, amongst which left hand and right hand circularly polarized modes, which tend to ω = ck, and the whistler mode, which tends to become non-dispersive at higher wave numbers, tending either towards the electron cyclotron frequency or the upper hybrid frequency [5]</a:t>
            </a:r>
          </a:p>
        </p:txBody>
      </p:sp>
      <p:sp>
        <p:nvSpPr>
          <p:cNvPr id="28" name="Rounded Rectangle 27"/>
          <p:cNvSpPr/>
          <p:nvPr/>
        </p:nvSpPr>
        <p:spPr>
          <a:xfrm>
            <a:off x="192014" y="16425871"/>
            <a:ext cx="20931334" cy="12715964"/>
          </a:xfrm>
          <a:prstGeom prst="roundRect">
            <a:avLst>
              <a:gd name="adj" fmla="val 2234"/>
            </a:avLst>
          </a:prstGeom>
          <a:solidFill>
            <a:schemeClr val="bg1"/>
          </a:solidFill>
          <a:ln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numCol="2" spcCol="144000" rtlCol="0" anchor="ctr"/>
          <a:lstStyle/>
          <a:p>
            <a:pPr algn="just"/>
            <a:endParaRPr lang="en-GB" dirty="0"/>
          </a:p>
        </p:txBody>
      </p:sp>
      <p:sp>
        <p:nvSpPr>
          <p:cNvPr id="29" name="Rounded Rectangle 28"/>
          <p:cNvSpPr/>
          <p:nvPr/>
        </p:nvSpPr>
        <p:spPr>
          <a:xfrm>
            <a:off x="192014" y="16425871"/>
            <a:ext cx="2928958" cy="642942"/>
          </a:xfrm>
          <a:prstGeom prst="roundRect">
            <a:avLst>
              <a:gd name="adj" fmla="val 34627"/>
            </a:avLst>
          </a:prstGeom>
          <a:solidFill>
            <a:schemeClr val="accent1">
              <a:lumMod val="20000"/>
              <a:lumOff val="80000"/>
            </a:schemeClr>
          </a:solidFill>
          <a:ln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p:txBody>
      </p:sp>
      <p:sp>
        <p:nvSpPr>
          <p:cNvPr id="30" name="TextBox 29"/>
          <p:cNvSpPr txBox="1"/>
          <p:nvPr/>
        </p:nvSpPr>
        <p:spPr>
          <a:xfrm>
            <a:off x="71438" y="16354433"/>
            <a:ext cx="3120972" cy="714380"/>
          </a:xfrm>
          <a:prstGeom prst="rect">
            <a:avLst/>
          </a:prstGeom>
          <a:noFill/>
        </p:spPr>
        <p:txBody>
          <a:bodyPr wrap="square" numCol="1" spcCol="180000" rtlCol="0">
            <a:noAutofit/>
          </a:bodyPr>
          <a:lstStyle/>
          <a:p>
            <a:r>
              <a:rPr lang="en-GB" sz="4400" dirty="0" smtClean="0"/>
              <a:t>  The Applet</a:t>
            </a:r>
            <a:endParaRPr lang="en-GB" sz="2400" dirty="0"/>
          </a:p>
        </p:txBody>
      </p:sp>
      <p:sp>
        <p:nvSpPr>
          <p:cNvPr id="5" name="Title 4"/>
          <p:cNvSpPr>
            <a:spLocks noGrp="1"/>
          </p:cNvSpPr>
          <p:nvPr>
            <p:ph type="title"/>
          </p:nvPr>
        </p:nvSpPr>
        <p:spPr>
          <a:xfrm>
            <a:off x="0" y="-142875"/>
            <a:ext cx="21386800" cy="1638204"/>
          </a:xfrm>
        </p:spPr>
        <p:txBody>
          <a:bodyPr>
            <a:normAutofit/>
          </a:bodyPr>
          <a:lstStyle/>
          <a:p>
            <a:r>
              <a:rPr lang="en-GB" sz="8200" dirty="0" smtClean="0">
                <a:solidFill>
                  <a:schemeClr val="accent1">
                    <a:lumMod val="20000"/>
                    <a:lumOff val="80000"/>
                  </a:schemeClr>
                </a:solidFill>
                <a:effectLst>
                  <a:glow rad="228600">
                    <a:schemeClr val="accent1">
                      <a:satMod val="175000"/>
                      <a:alpha val="40000"/>
                    </a:schemeClr>
                  </a:glow>
                </a:effectLst>
              </a:rPr>
              <a:t>Virtual Plasma Wave Laboratory</a:t>
            </a:r>
            <a:endParaRPr lang="en-GB" sz="8200" dirty="0">
              <a:solidFill>
                <a:schemeClr val="accent1">
                  <a:lumMod val="20000"/>
                  <a:lumOff val="80000"/>
                </a:schemeClr>
              </a:solidFill>
              <a:effectLst>
                <a:glow rad="228600">
                  <a:schemeClr val="accent1">
                    <a:satMod val="175000"/>
                    <a:alpha val="40000"/>
                  </a:schemeClr>
                </a:glow>
              </a:effectLst>
            </a:endParaRPr>
          </a:p>
        </p:txBody>
      </p:sp>
      <p:sp>
        <p:nvSpPr>
          <p:cNvPr id="6" name="Content Placeholder 5"/>
          <p:cNvSpPr>
            <a:spLocks noGrp="1"/>
          </p:cNvSpPr>
          <p:nvPr>
            <p:ph sz="half" idx="2"/>
          </p:nvPr>
        </p:nvSpPr>
        <p:spPr>
          <a:xfrm>
            <a:off x="2978096" y="4567163"/>
            <a:ext cx="20766158" cy="3571900"/>
          </a:xfrm>
        </p:spPr>
        <p:txBody>
          <a:bodyPr>
            <a:normAutofit/>
          </a:bodyPr>
          <a:lstStyle/>
          <a:p>
            <a:pPr algn="just">
              <a:buNone/>
            </a:pPr>
            <a:r>
              <a:rPr lang="en-GB" dirty="0" smtClean="0"/>
              <a:t>	</a:t>
            </a:r>
            <a:endParaRPr lang="en-GB" dirty="0"/>
          </a:p>
        </p:txBody>
      </p:sp>
      <p:sp>
        <p:nvSpPr>
          <p:cNvPr id="7" name="Rounded Rectangle 6"/>
          <p:cNvSpPr/>
          <p:nvPr/>
        </p:nvSpPr>
        <p:spPr>
          <a:xfrm>
            <a:off x="263452" y="2495461"/>
            <a:ext cx="20859896" cy="6215106"/>
          </a:xfrm>
          <a:prstGeom prst="roundRect">
            <a:avLst>
              <a:gd name="adj" fmla="val 4459"/>
            </a:avLst>
          </a:prstGeom>
          <a:solidFill>
            <a:schemeClr val="bg1"/>
          </a:solidFill>
          <a:ln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p:txBody>
      </p:sp>
      <p:sp>
        <p:nvSpPr>
          <p:cNvPr id="11" name="TextBox 10"/>
          <p:cNvSpPr txBox="1"/>
          <p:nvPr/>
        </p:nvSpPr>
        <p:spPr>
          <a:xfrm>
            <a:off x="263452" y="1281015"/>
            <a:ext cx="20931334" cy="1071570"/>
          </a:xfrm>
          <a:prstGeom prst="rect">
            <a:avLst/>
          </a:prstGeom>
          <a:noFill/>
        </p:spPr>
        <p:txBody>
          <a:bodyPr wrap="square" numCol="1" rtlCol="0">
            <a:noAutofit/>
          </a:bodyPr>
          <a:lstStyle/>
          <a:p>
            <a:pPr algn="ctr">
              <a:buNone/>
            </a:pPr>
            <a:r>
              <a:rPr lang="en-GB" sz="2000" dirty="0" smtClean="0">
                <a:ln w="18415" cmpd="sng">
                  <a:noFill/>
                  <a:prstDash val="solid"/>
                </a:ln>
                <a:solidFill>
                  <a:srgbClr val="FFFFFF"/>
                </a:solidFill>
                <a:effectLst>
                  <a:glow rad="228600">
                    <a:schemeClr val="accent1">
                      <a:satMod val="175000"/>
                      <a:alpha val="40000"/>
                    </a:schemeClr>
                  </a:glow>
                  <a:outerShdw blurRad="63500" dir="3600000" algn="tl" rotWithShape="0">
                    <a:srgbClr val="000000">
                      <a:alpha val="70000"/>
                    </a:srgbClr>
                  </a:outerShdw>
                </a:effectLst>
              </a:rPr>
              <a:t>A java applet was written to display the dispersion curves and phase speeds for waves in a two-species </a:t>
            </a:r>
            <a:r>
              <a:rPr lang="en-GB" sz="2000" dirty="0" err="1" smtClean="0">
                <a:ln w="18415" cmpd="sng">
                  <a:noFill/>
                  <a:prstDash val="solid"/>
                </a:ln>
                <a:solidFill>
                  <a:srgbClr val="FFFFFF"/>
                </a:solidFill>
                <a:effectLst>
                  <a:glow rad="228600">
                    <a:schemeClr val="accent1">
                      <a:satMod val="175000"/>
                      <a:alpha val="40000"/>
                    </a:schemeClr>
                  </a:glow>
                  <a:outerShdw blurRad="63500" dir="3600000" algn="tl" rotWithShape="0">
                    <a:srgbClr val="000000">
                      <a:alpha val="70000"/>
                    </a:srgbClr>
                  </a:outerShdw>
                </a:effectLst>
              </a:rPr>
              <a:t>Maxwellian</a:t>
            </a:r>
            <a:r>
              <a:rPr lang="en-GB" sz="2000" dirty="0" smtClean="0">
                <a:ln w="18415" cmpd="sng">
                  <a:noFill/>
                  <a:prstDash val="solid"/>
                </a:ln>
                <a:solidFill>
                  <a:srgbClr val="FFFFFF"/>
                </a:solidFill>
                <a:effectLst>
                  <a:glow rad="228600">
                    <a:schemeClr val="accent1">
                      <a:satMod val="175000"/>
                      <a:alpha val="40000"/>
                    </a:schemeClr>
                  </a:glow>
                  <a:outerShdw blurRad="63500" dir="3600000" algn="tl" rotWithShape="0">
                    <a:srgbClr val="000000">
                      <a:alpha val="70000"/>
                    </a:srgbClr>
                  </a:outerShdw>
                </a:effectLst>
              </a:rPr>
              <a:t> uniform plasma for variable densities, ion masses, ion charges and the strength a magnetic field and its direction relative to the wave propagation. Further, a second applet was written to take account of the case of partial pressures in the plasma, i.e. pressure gradients of variable strengths along the direction of wave </a:t>
            </a:r>
            <a:r>
              <a:rPr lang="en-GB" sz="2000" dirty="0" smtClean="0">
                <a:ln w="18415" cmpd="sng">
                  <a:noFill/>
                  <a:prstDash val="solid"/>
                </a:ln>
                <a:solidFill>
                  <a:srgbClr val="FFFFFF"/>
                </a:solidFill>
                <a:effectLst>
                  <a:glow rad="228600">
                    <a:schemeClr val="accent1">
                      <a:satMod val="175000"/>
                      <a:alpha val="40000"/>
                    </a:schemeClr>
                  </a:glow>
                </a:effectLst>
              </a:rPr>
              <a:t>propagation</a:t>
            </a:r>
            <a:r>
              <a:rPr lang="en-GB" sz="2000" dirty="0" smtClean="0">
                <a:ln w="18415" cmpd="sng">
                  <a:noFill/>
                  <a:prstDash val="solid"/>
                </a:ln>
                <a:solidFill>
                  <a:srgbClr val="FFFFFF"/>
                </a:solidFill>
                <a:effectLst>
                  <a:glow rad="228600">
                    <a:schemeClr val="accent1">
                      <a:satMod val="175000"/>
                      <a:alpha val="40000"/>
                    </a:schemeClr>
                  </a:glow>
                  <a:outerShdw blurRad="63500" dir="3600000" algn="tl" rotWithShape="0">
                    <a:srgbClr val="000000">
                      <a:alpha val="70000"/>
                    </a:srgbClr>
                  </a:outerShdw>
                </a:effectLst>
              </a:rPr>
              <a:t>. </a:t>
            </a:r>
            <a:r>
              <a:rPr lang="en-GB" sz="2000" dirty="0" smtClean="0">
                <a:solidFill>
                  <a:schemeClr val="bg1"/>
                </a:solidFill>
                <a:effectLst>
                  <a:glow rad="228600">
                    <a:schemeClr val="accent1">
                      <a:satMod val="175000"/>
                      <a:alpha val="40000"/>
                    </a:schemeClr>
                  </a:glow>
                </a:effectLst>
              </a:rPr>
              <a:t>The applet will be made available in the future as part of the Warwick Plasma Calculator, which is sponsored by EU Frame work 7 and EPSRC.</a:t>
            </a:r>
            <a:endParaRPr lang="en-GB" sz="2000" dirty="0" smtClean="0">
              <a:ln w="18415" cmpd="sng">
                <a:noFill/>
                <a:prstDash val="solid"/>
              </a:ln>
              <a:solidFill>
                <a:schemeClr val="bg1"/>
              </a:solidFill>
              <a:effectLst>
                <a:glow rad="228600">
                  <a:schemeClr val="accent1">
                    <a:satMod val="175000"/>
                    <a:alpha val="40000"/>
                  </a:schemeClr>
                </a:glow>
              </a:effectLst>
            </a:endParaRPr>
          </a:p>
          <a:p>
            <a:pPr>
              <a:buNone/>
            </a:pPr>
            <a:endParaRPr lang="en-GB" dirty="0" smtClean="0">
              <a:effectLst>
                <a:glow rad="139700">
                  <a:schemeClr val="accent1">
                    <a:satMod val="175000"/>
                    <a:alpha val="40000"/>
                  </a:schemeClr>
                </a:glow>
              </a:effectLst>
            </a:endParaRPr>
          </a:p>
          <a:p>
            <a:endParaRPr lang="en-GB" dirty="0" smtClean="0">
              <a:effectLst>
                <a:glow rad="139700">
                  <a:schemeClr val="accent1">
                    <a:satMod val="175000"/>
                    <a:alpha val="40000"/>
                  </a:schemeClr>
                </a:glow>
              </a:effectLst>
            </a:endParaRPr>
          </a:p>
          <a:p>
            <a:r>
              <a:rPr lang="en-GB" dirty="0" smtClean="0">
                <a:effectLst>
                  <a:glow rad="139700">
                    <a:schemeClr val="accent1">
                      <a:satMod val="175000"/>
                      <a:alpha val="40000"/>
                    </a:schemeClr>
                  </a:glow>
                </a:effectLst>
              </a:rPr>
              <a:t/>
            </a:r>
            <a:br>
              <a:rPr lang="en-GB" dirty="0" smtClean="0">
                <a:effectLst>
                  <a:glow rad="139700">
                    <a:schemeClr val="accent1">
                      <a:satMod val="175000"/>
                      <a:alpha val="40000"/>
                    </a:schemeClr>
                  </a:glow>
                </a:effectLst>
              </a:rPr>
            </a:br>
            <a:endParaRPr lang="en-GB" dirty="0">
              <a:effectLst>
                <a:glow rad="139700">
                  <a:schemeClr val="accent1">
                    <a:satMod val="175000"/>
                    <a:alpha val="40000"/>
                  </a:schemeClr>
                </a:glow>
              </a:effectLst>
            </a:endParaRPr>
          </a:p>
        </p:txBody>
      </p:sp>
      <p:sp>
        <p:nvSpPr>
          <p:cNvPr id="13" name="Rounded Rectangle 12"/>
          <p:cNvSpPr/>
          <p:nvPr/>
        </p:nvSpPr>
        <p:spPr>
          <a:xfrm>
            <a:off x="263452" y="2495461"/>
            <a:ext cx="2928958" cy="642942"/>
          </a:xfrm>
          <a:prstGeom prst="roundRect">
            <a:avLst>
              <a:gd name="adj" fmla="val 34627"/>
            </a:avLst>
          </a:prstGeom>
          <a:solidFill>
            <a:schemeClr val="accent1">
              <a:lumMod val="20000"/>
              <a:lumOff val="80000"/>
            </a:schemeClr>
          </a:solidFill>
          <a:ln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p:txBody>
      </p:sp>
      <p:sp>
        <p:nvSpPr>
          <p:cNvPr id="12" name="TextBox 11"/>
          <p:cNvSpPr txBox="1"/>
          <p:nvPr/>
        </p:nvSpPr>
        <p:spPr>
          <a:xfrm>
            <a:off x="406328" y="2424023"/>
            <a:ext cx="3000396" cy="642942"/>
          </a:xfrm>
          <a:prstGeom prst="rect">
            <a:avLst/>
          </a:prstGeom>
          <a:noFill/>
        </p:spPr>
        <p:txBody>
          <a:bodyPr wrap="square" numCol="1" rtlCol="0">
            <a:noAutofit/>
          </a:bodyPr>
          <a:lstStyle/>
          <a:p>
            <a:pPr algn="just"/>
            <a:r>
              <a:rPr lang="en-GB" sz="4400" dirty="0" smtClean="0"/>
              <a:t>Motivation</a:t>
            </a:r>
            <a:endParaRPr lang="en-GB" dirty="0" smtClean="0"/>
          </a:p>
          <a:p>
            <a:pPr algn="just"/>
            <a:endParaRPr lang="en-GB" dirty="0" smtClean="0"/>
          </a:p>
          <a:p>
            <a:pPr algn="just"/>
            <a:r>
              <a:rPr lang="en-GB" dirty="0" smtClean="0"/>
              <a:t/>
            </a:r>
            <a:br>
              <a:rPr lang="en-GB" dirty="0" smtClean="0"/>
            </a:br>
            <a:endParaRPr lang="en-GB" dirty="0"/>
          </a:p>
        </p:txBody>
      </p:sp>
      <p:pic>
        <p:nvPicPr>
          <p:cNvPr id="1026" name="Picture 2" descr="http://upload.wikimedia.org/wikipedia/commons/e/e9/L%E2%88%9Esenut_-_Lightning_bolt!_(by-sa).jpg"/>
          <p:cNvPicPr>
            <a:picLocks noChangeAspect="1" noChangeArrowheads="1"/>
          </p:cNvPicPr>
          <p:nvPr/>
        </p:nvPicPr>
        <p:blipFill>
          <a:blip r:embed="rId5" cstate="print"/>
          <a:srcRect l="29552" t="12929" b="23961"/>
          <a:stretch>
            <a:fillRect/>
          </a:stretch>
        </p:blipFill>
        <p:spPr bwMode="auto">
          <a:xfrm>
            <a:off x="549204" y="4781477"/>
            <a:ext cx="4857784" cy="3071834"/>
          </a:xfrm>
          <a:prstGeom prst="rect">
            <a:avLst/>
          </a:prstGeom>
          <a:noFill/>
          <a:ln>
            <a:solidFill>
              <a:schemeClr val="tx1"/>
            </a:solidFill>
          </a:ln>
        </p:spPr>
      </p:pic>
      <p:sp>
        <p:nvSpPr>
          <p:cNvPr id="14" name="TextBox 13"/>
          <p:cNvSpPr txBox="1"/>
          <p:nvPr/>
        </p:nvSpPr>
        <p:spPr>
          <a:xfrm>
            <a:off x="7429552" y="29131669"/>
            <a:ext cx="13693796" cy="1938992"/>
          </a:xfrm>
          <a:prstGeom prst="rect">
            <a:avLst/>
          </a:prstGeom>
          <a:noFill/>
        </p:spPr>
        <p:txBody>
          <a:bodyPr wrap="square" numCol="2" spcCol="180000" rtlCol="0">
            <a:spAutoFit/>
          </a:bodyPr>
          <a:lstStyle/>
          <a:p>
            <a:r>
              <a:rPr lang="en-GB" sz="2000" u="sng" dirty="0" smtClean="0">
                <a:solidFill>
                  <a:schemeClr val="bg1"/>
                </a:solidFill>
              </a:rPr>
              <a:t>References</a:t>
            </a:r>
          </a:p>
          <a:p>
            <a:r>
              <a:rPr lang="en-GB" sz="1600" dirty="0" smtClean="0">
                <a:solidFill>
                  <a:schemeClr val="bg1"/>
                </a:solidFill>
              </a:rPr>
              <a:t>[1] http://upload.wikimedia.org/wikipedia/commons/e/e9/L%E2%88%9Esenut_-_Lightning_bolt!_(by-</a:t>
            </a:r>
            <a:r>
              <a:rPr lang="en-GB" sz="1600" dirty="0" err="1" smtClean="0">
                <a:solidFill>
                  <a:schemeClr val="bg1"/>
                </a:solidFill>
              </a:rPr>
              <a:t>sa</a:t>
            </a:r>
            <a:r>
              <a:rPr lang="en-GB" sz="1600" dirty="0" smtClean="0">
                <a:solidFill>
                  <a:schemeClr val="bg1"/>
                </a:solidFill>
              </a:rPr>
              <a:t>).jpg</a:t>
            </a:r>
          </a:p>
          <a:p>
            <a:r>
              <a:rPr lang="en-GB" sz="1600" dirty="0" smtClean="0">
                <a:solidFill>
                  <a:schemeClr val="bg1"/>
                </a:solidFill>
              </a:rPr>
              <a:t>[2] http://apod.nasa.gov/apod/image/9611/solarcme_soon.gif</a:t>
            </a:r>
          </a:p>
          <a:p>
            <a:endParaRPr lang="en-GB" sz="1600" dirty="0" smtClean="0">
              <a:solidFill>
                <a:schemeClr val="bg1"/>
              </a:solidFill>
            </a:endParaRPr>
          </a:p>
          <a:p>
            <a:endParaRPr lang="en-GB" sz="1600" dirty="0" smtClean="0">
              <a:solidFill>
                <a:schemeClr val="bg1"/>
              </a:solidFill>
            </a:endParaRPr>
          </a:p>
          <a:p>
            <a:endParaRPr lang="en-GB" sz="1600" dirty="0" smtClean="0">
              <a:solidFill>
                <a:schemeClr val="bg1"/>
              </a:solidFill>
            </a:endParaRPr>
          </a:p>
          <a:p>
            <a:endParaRPr lang="en-GB" sz="2000" dirty="0" smtClean="0">
              <a:solidFill>
                <a:schemeClr val="bg1"/>
              </a:solidFill>
            </a:endParaRPr>
          </a:p>
          <a:p>
            <a:r>
              <a:rPr lang="en-GB" sz="1600" dirty="0" smtClean="0">
                <a:solidFill>
                  <a:schemeClr val="bg1"/>
                </a:solidFill>
              </a:rPr>
              <a:t>[3] http://apod.nasa.gov/apod/ap071009.html</a:t>
            </a:r>
          </a:p>
          <a:p>
            <a:r>
              <a:rPr lang="en-GB" sz="1600" dirty="0" smtClean="0">
                <a:solidFill>
                  <a:schemeClr val="bg1"/>
                </a:solidFill>
              </a:rPr>
              <a:t>[4] http://www.iter.org/sci/science/jet_tokamak_plasma_overlay_1.jpg</a:t>
            </a:r>
          </a:p>
          <a:p>
            <a:r>
              <a:rPr lang="en-GB" sz="1600" dirty="0" smtClean="0">
                <a:solidFill>
                  <a:schemeClr val="bg1"/>
                </a:solidFill>
              </a:rPr>
              <a:t>[5]  </a:t>
            </a:r>
            <a:r>
              <a:rPr lang="en-GB" sz="1600" dirty="0" err="1" smtClean="0">
                <a:solidFill>
                  <a:schemeClr val="bg1"/>
                </a:solidFill>
              </a:rPr>
              <a:t>Dendy</a:t>
            </a:r>
            <a:r>
              <a:rPr lang="en-GB" sz="1600" dirty="0" smtClean="0">
                <a:solidFill>
                  <a:schemeClr val="bg1"/>
                </a:solidFill>
              </a:rPr>
              <a:t> R. O., Plasma Dynamics, Clarendon Press, Oxford, 2002</a:t>
            </a:r>
          </a:p>
          <a:p>
            <a:endParaRPr lang="en-GB" sz="1600" dirty="0" smtClean="0"/>
          </a:p>
          <a:p>
            <a:endParaRPr lang="en-GB" sz="1600" dirty="0"/>
          </a:p>
        </p:txBody>
      </p:sp>
      <p:pic>
        <p:nvPicPr>
          <p:cNvPr id="1030" name="Picture 6" descr="http://apod.nasa.gov/apod/image/9611/solarcme_soon.gif"/>
          <p:cNvPicPr>
            <a:picLocks noChangeAspect="1" noChangeArrowheads="1"/>
          </p:cNvPicPr>
          <p:nvPr/>
        </p:nvPicPr>
        <p:blipFill>
          <a:blip r:embed="rId6" cstate="print"/>
          <a:srcRect t="13461" b="3846"/>
          <a:stretch>
            <a:fillRect/>
          </a:stretch>
        </p:blipFill>
        <p:spPr bwMode="auto">
          <a:xfrm>
            <a:off x="5711959" y="4781477"/>
            <a:ext cx="4195623" cy="3071834"/>
          </a:xfrm>
          <a:prstGeom prst="rect">
            <a:avLst/>
          </a:prstGeom>
          <a:noFill/>
          <a:ln>
            <a:solidFill>
              <a:schemeClr val="tx1"/>
            </a:solidFill>
          </a:ln>
        </p:spPr>
      </p:pic>
      <p:pic>
        <p:nvPicPr>
          <p:cNvPr id="1036" name="Picture 12" descr="See Explanation.  Clicking on the picture will download&#10; the highest resolution version available.">
            <a:hlinkClick r:id="rId7"/>
          </p:cNvPr>
          <p:cNvPicPr>
            <a:picLocks noChangeAspect="1" noChangeArrowheads="1"/>
          </p:cNvPicPr>
          <p:nvPr/>
        </p:nvPicPr>
        <p:blipFill>
          <a:blip r:embed="rId8" cstate="print"/>
          <a:srcRect l="13512" t="5096" r="39513" b="40120"/>
          <a:stretch>
            <a:fillRect/>
          </a:stretch>
        </p:blipFill>
        <p:spPr bwMode="auto">
          <a:xfrm>
            <a:off x="10193334" y="4781477"/>
            <a:ext cx="4929222" cy="3071834"/>
          </a:xfrm>
          <a:prstGeom prst="rect">
            <a:avLst/>
          </a:prstGeom>
          <a:noFill/>
          <a:ln>
            <a:solidFill>
              <a:schemeClr val="tx1"/>
            </a:solidFill>
          </a:ln>
        </p:spPr>
      </p:pic>
      <p:pic>
        <p:nvPicPr>
          <p:cNvPr id="1040" name="Picture 16" descr="http://www.iter.org/sci/science/jet_tokamak_plasma_overlay_1.jpg"/>
          <p:cNvPicPr>
            <a:picLocks noChangeAspect="1" noChangeArrowheads="1"/>
          </p:cNvPicPr>
          <p:nvPr/>
        </p:nvPicPr>
        <p:blipFill>
          <a:blip r:embed="rId9" cstate="print"/>
          <a:srcRect t="13384"/>
          <a:stretch>
            <a:fillRect/>
          </a:stretch>
        </p:blipFill>
        <p:spPr bwMode="auto">
          <a:xfrm>
            <a:off x="15408308" y="4781478"/>
            <a:ext cx="5357850" cy="3071834"/>
          </a:xfrm>
          <a:prstGeom prst="rect">
            <a:avLst/>
          </a:prstGeom>
          <a:noFill/>
          <a:ln>
            <a:solidFill>
              <a:schemeClr val="tx1"/>
            </a:solidFill>
          </a:ln>
        </p:spPr>
      </p:pic>
      <p:sp>
        <p:nvSpPr>
          <p:cNvPr id="27" name="Rounded Rectangle 26"/>
          <p:cNvSpPr/>
          <p:nvPr/>
        </p:nvSpPr>
        <p:spPr>
          <a:xfrm>
            <a:off x="263452" y="8853442"/>
            <a:ext cx="2857520" cy="642943"/>
          </a:xfrm>
          <a:prstGeom prst="roundRect">
            <a:avLst>
              <a:gd name="adj" fmla="val 34627"/>
            </a:avLst>
          </a:prstGeom>
          <a:solidFill>
            <a:schemeClr val="accent1">
              <a:lumMod val="20000"/>
              <a:lumOff val="80000"/>
            </a:schemeClr>
          </a:solidFill>
          <a:ln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p:txBody>
      </p:sp>
      <p:sp>
        <p:nvSpPr>
          <p:cNvPr id="9" name="TextBox 8"/>
          <p:cNvSpPr txBox="1"/>
          <p:nvPr/>
        </p:nvSpPr>
        <p:spPr>
          <a:xfrm>
            <a:off x="263452" y="8782005"/>
            <a:ext cx="20717020" cy="714380"/>
          </a:xfrm>
          <a:prstGeom prst="rect">
            <a:avLst/>
          </a:prstGeom>
          <a:noFill/>
        </p:spPr>
        <p:txBody>
          <a:bodyPr wrap="square" numCol="3" spcCol="180000" rtlCol="0">
            <a:noAutofit/>
          </a:bodyPr>
          <a:lstStyle/>
          <a:p>
            <a:pPr algn="just"/>
            <a:r>
              <a:rPr lang="en-GB" sz="4400" dirty="0" smtClean="0"/>
              <a:t> </a:t>
            </a:r>
            <a:r>
              <a:rPr lang="en-GB" sz="4000" dirty="0" smtClean="0"/>
              <a:t>The Theory</a:t>
            </a:r>
            <a:endParaRPr lang="en-GB" sz="4000" dirty="0"/>
          </a:p>
        </p:txBody>
      </p:sp>
      <p:sp>
        <p:nvSpPr>
          <p:cNvPr id="33" name="TextBox 32"/>
          <p:cNvSpPr txBox="1"/>
          <p:nvPr/>
        </p:nvSpPr>
        <p:spPr>
          <a:xfrm>
            <a:off x="334890" y="7853311"/>
            <a:ext cx="5286412" cy="830997"/>
          </a:xfrm>
          <a:prstGeom prst="rect">
            <a:avLst/>
          </a:prstGeom>
          <a:noFill/>
        </p:spPr>
        <p:txBody>
          <a:bodyPr wrap="square" rtlCol="0">
            <a:spAutoFit/>
          </a:bodyPr>
          <a:lstStyle/>
          <a:p>
            <a:pPr algn="just"/>
            <a:r>
              <a:rPr lang="en-GB" sz="1200" dirty="0" smtClean="0"/>
              <a:t>Figure 1: From [1], lightning is caused by a charge difference between clouds and the ground, causing air molecules to ionise, creating a plasma through which the current can flow. They produce Whistler waves that travel along the Earth magnetic field to the other hemisphere and heard as a frequency sweeping burst.</a:t>
            </a:r>
            <a:endParaRPr lang="en-GB" sz="1200" dirty="0"/>
          </a:p>
        </p:txBody>
      </p:sp>
      <p:sp>
        <p:nvSpPr>
          <p:cNvPr id="34" name="TextBox 33"/>
          <p:cNvSpPr txBox="1"/>
          <p:nvPr/>
        </p:nvSpPr>
        <p:spPr>
          <a:xfrm>
            <a:off x="5621302" y="7853311"/>
            <a:ext cx="4286280" cy="830997"/>
          </a:xfrm>
          <a:prstGeom prst="rect">
            <a:avLst/>
          </a:prstGeom>
          <a:noFill/>
        </p:spPr>
        <p:txBody>
          <a:bodyPr wrap="square" rtlCol="0">
            <a:spAutoFit/>
          </a:bodyPr>
          <a:lstStyle/>
          <a:p>
            <a:pPr algn="just"/>
            <a:r>
              <a:rPr lang="en-GB" sz="1200" dirty="0" smtClean="0"/>
              <a:t>Figure 2: From [2], showing a coronal mass ejection from the sun, where hot ionised plasma is thrown out into space. CMEs and flares are often associated with bursts of radio waves caused by the interaction of particles with plasma waves</a:t>
            </a:r>
            <a:endParaRPr lang="en-GB" sz="1200" dirty="0"/>
          </a:p>
        </p:txBody>
      </p:sp>
      <p:sp>
        <p:nvSpPr>
          <p:cNvPr id="35" name="TextBox 34"/>
          <p:cNvSpPr txBox="1"/>
          <p:nvPr/>
        </p:nvSpPr>
        <p:spPr>
          <a:xfrm>
            <a:off x="9979020" y="7853312"/>
            <a:ext cx="5286412" cy="830997"/>
          </a:xfrm>
          <a:prstGeom prst="rect">
            <a:avLst/>
          </a:prstGeom>
          <a:noFill/>
        </p:spPr>
        <p:txBody>
          <a:bodyPr wrap="square" rtlCol="0">
            <a:spAutoFit/>
          </a:bodyPr>
          <a:lstStyle/>
          <a:p>
            <a:pPr algn="just"/>
            <a:r>
              <a:rPr lang="en-GB" sz="1200" dirty="0" smtClean="0"/>
              <a:t>Figure 3: From [3], Aurora Borealis are caused by magnetic </a:t>
            </a:r>
            <a:r>
              <a:rPr lang="en-GB" sz="1200" dirty="0" err="1" smtClean="0"/>
              <a:t>substorms</a:t>
            </a:r>
            <a:r>
              <a:rPr lang="en-GB" sz="1200" dirty="0" smtClean="0"/>
              <a:t>, throwing amounts of plasma of the sun’s solar wind towards the earth. Upon contact with the atmosphere, the particles in the plasma interact with molecules in the air, putting them in a higher energy state, releasing energy as light as they drop back. </a:t>
            </a:r>
            <a:endParaRPr lang="en-GB" sz="1200" dirty="0"/>
          </a:p>
        </p:txBody>
      </p:sp>
      <p:sp>
        <p:nvSpPr>
          <p:cNvPr id="25" name="TextBox 24"/>
          <p:cNvSpPr txBox="1"/>
          <p:nvPr/>
        </p:nvSpPr>
        <p:spPr>
          <a:xfrm>
            <a:off x="406328" y="2481906"/>
            <a:ext cx="20645582" cy="2585323"/>
          </a:xfrm>
          <a:prstGeom prst="rect">
            <a:avLst/>
          </a:prstGeom>
          <a:noFill/>
        </p:spPr>
        <p:txBody>
          <a:bodyPr wrap="square" numCol="2" spcCol="180000" rtlCol="0">
            <a:spAutoFit/>
          </a:bodyPr>
          <a:lstStyle/>
          <a:p>
            <a:pPr algn="just"/>
            <a:r>
              <a:rPr lang="en-GB" sz="2200" dirty="0" smtClean="0"/>
              <a:t>	</a:t>
            </a:r>
            <a:r>
              <a:rPr lang="en-GB" sz="2000" dirty="0" smtClean="0"/>
              <a:t>Over 90% of the known universe consists of plasma, including the 	Sun and all other stars, as well as the streams of charged particles they emit into the interstellar medium, known as solar wind. Further, there are plasmas all around us, for example in fires, lightning storms, Auroras and the Ionosphere. Furthermore, there are numerous examples of artificially produced plasmas in both house hold applications as well as in scientific experiments, most notably the fusion experiments in the </a:t>
            </a:r>
            <a:r>
              <a:rPr lang="en-GB" sz="2000" dirty="0" err="1" smtClean="0"/>
              <a:t>Tokamak</a:t>
            </a:r>
            <a:r>
              <a:rPr lang="en-GB" sz="2000" dirty="0" smtClean="0"/>
              <a:t>. Thus, the properties of plasmas are of great interest to physicists, as is the nature of wave propagation in plasmas.  </a:t>
            </a:r>
          </a:p>
          <a:p>
            <a:pPr algn="just"/>
            <a:endParaRPr lang="en-GB" sz="2000" dirty="0" smtClean="0"/>
          </a:p>
          <a:p>
            <a:pPr algn="just"/>
            <a:r>
              <a:rPr lang="en-GB" sz="2000" dirty="0" smtClean="0"/>
              <a:t>The purpose of this project was the production of a java applet to calculate and display the dispersion relation and phase speeds of plasma waves under a number of possible conditions.  While most text books on plasma physics only contain very particular cases of dispersion graphs with particular conditions, almost exclusively with the direction of propagation either parallel or perpendicular to the magnetic field, this program provides a comprehensive resource of dispersion plots for a multitude of different conditions. The program is to be viewable on the internet and should serve researchers and students working in plasma physics alike.</a:t>
            </a:r>
          </a:p>
          <a:p>
            <a:endParaRPr lang="en-GB" sz="2200" dirty="0"/>
          </a:p>
        </p:txBody>
      </p:sp>
      <p:sp>
        <p:nvSpPr>
          <p:cNvPr id="31" name="TextBox 30"/>
          <p:cNvSpPr txBox="1"/>
          <p:nvPr/>
        </p:nvSpPr>
        <p:spPr>
          <a:xfrm>
            <a:off x="477766" y="16425871"/>
            <a:ext cx="20502706" cy="4643470"/>
          </a:xfrm>
          <a:prstGeom prst="rect">
            <a:avLst/>
          </a:prstGeom>
          <a:noFill/>
        </p:spPr>
        <p:txBody>
          <a:bodyPr wrap="square" numCol="1" spcCol="180000" rtlCol="0">
            <a:noAutofit/>
          </a:bodyPr>
          <a:lstStyle/>
          <a:p>
            <a:pPr algn="just"/>
            <a:r>
              <a:rPr lang="en-GB" sz="2400" dirty="0" smtClean="0"/>
              <a:t>	</a:t>
            </a:r>
            <a:endParaRPr lang="en-GB" sz="2400" dirty="0"/>
          </a:p>
        </p:txBody>
      </p:sp>
      <p:sp>
        <p:nvSpPr>
          <p:cNvPr id="36" name="TextBox 35"/>
          <p:cNvSpPr txBox="1"/>
          <p:nvPr/>
        </p:nvSpPr>
        <p:spPr>
          <a:xfrm>
            <a:off x="263452" y="16425871"/>
            <a:ext cx="20788458" cy="1285884"/>
          </a:xfrm>
          <a:prstGeom prst="rect">
            <a:avLst/>
          </a:prstGeom>
          <a:noFill/>
        </p:spPr>
        <p:txBody>
          <a:bodyPr wrap="square" numCol="2" spcCol="180000" rtlCol="0">
            <a:noAutofit/>
          </a:bodyPr>
          <a:lstStyle/>
          <a:p>
            <a:pPr algn="just"/>
            <a:r>
              <a:rPr lang="en-GB" sz="2400" dirty="0" smtClean="0"/>
              <a:t>	</a:t>
            </a:r>
            <a:r>
              <a:rPr lang="en-GB" sz="2000" dirty="0" smtClean="0"/>
              <a:t>Solving </a:t>
            </a:r>
            <a:r>
              <a:rPr lang="en-GB" sz="2000" dirty="0" err="1" smtClean="0"/>
              <a:t>Det</a:t>
            </a:r>
            <a:r>
              <a:rPr lang="en-GB" sz="2000" dirty="0" smtClean="0"/>
              <a:t>(</a:t>
            </a:r>
            <a:r>
              <a:rPr lang="en-GB" sz="2000" b="1" dirty="0" smtClean="0"/>
              <a:t>M</a:t>
            </a:r>
            <a:r>
              <a:rPr lang="en-GB" sz="2000" dirty="0" smtClean="0"/>
              <a:t>)=0 for </a:t>
            </a:r>
            <a:r>
              <a:rPr lang="en-GB" sz="2000" b="1" dirty="0" smtClean="0"/>
              <a:t>N</a:t>
            </a:r>
            <a:r>
              <a:rPr lang="en-GB" sz="2000" dirty="0" smtClean="0"/>
              <a:t>, an analytical solution for </a:t>
            </a:r>
            <a:r>
              <a:rPr lang="en-GB" sz="2000" b="1" dirty="0" smtClean="0"/>
              <a:t>k</a:t>
            </a:r>
            <a:r>
              <a:rPr lang="en-GB" sz="2000" dirty="0" smtClean="0"/>
              <a:t> in terms of </a:t>
            </a:r>
            <a:r>
              <a:rPr lang="el-GR" sz="2000" dirty="0" smtClean="0"/>
              <a:t>ω</a:t>
            </a:r>
            <a:r>
              <a:rPr lang="en-GB" sz="2000" dirty="0" smtClean="0"/>
              <a:t> was 	obtained. A program was written to calculate values of </a:t>
            </a:r>
            <a:r>
              <a:rPr lang="en-GB" sz="2000" b="1" dirty="0" smtClean="0"/>
              <a:t>k</a:t>
            </a:r>
            <a:r>
              <a:rPr lang="en-GB" sz="2000" dirty="0" smtClean="0"/>
              <a:t> for a range of ω values, specifiable by the user, and to connect them with lines. The parameters of the program include the electron density (which determines the ion density as well), ion charge, ion mass, magnetic field strength and propagation angle relative to the magnetic field (see figure 6).</a:t>
            </a:r>
          </a:p>
          <a:p>
            <a:pPr algn="just"/>
            <a:endParaRPr lang="en-GB" sz="300" dirty="0" smtClean="0"/>
          </a:p>
          <a:p>
            <a:pPr algn="just"/>
            <a:r>
              <a:rPr lang="en-GB" sz="2000" dirty="0" smtClean="0"/>
              <a:t>Further, a program was written to plot the phase velocity of a wave of a specifiable frequency, namely (1/N(θ, </a:t>
            </a:r>
            <a:r>
              <a:rPr lang="el-GR" sz="2000" dirty="0" smtClean="0"/>
              <a:t>ω</a:t>
            </a:r>
            <a:r>
              <a:rPr lang="en-GB" sz="2000" dirty="0" smtClean="0"/>
              <a:t>))(</a:t>
            </a:r>
            <a:r>
              <a:rPr lang="en-GB" sz="2000" dirty="0" err="1" smtClean="0"/>
              <a:t>cosθ</a:t>
            </a:r>
            <a:r>
              <a:rPr lang="en-GB" sz="2000" dirty="0" smtClean="0"/>
              <a:t> + </a:t>
            </a:r>
            <a:r>
              <a:rPr lang="en-GB" sz="2000" dirty="0" err="1" smtClean="0"/>
              <a:t>sinθ</a:t>
            </a:r>
            <a:r>
              <a:rPr lang="en-GB" sz="2000" dirty="0" smtClean="0"/>
              <a:t>),  as a function of the propagation angle relative to the magnetic field. These were displayed in polar plots (see figure 7) where </a:t>
            </a:r>
            <a:r>
              <a:rPr lang="en-GB" sz="2000" dirty="0" err="1" smtClean="0"/>
              <a:t>v</a:t>
            </a:r>
            <a:r>
              <a:rPr lang="en-GB" sz="2000" baseline="-25000" dirty="0" err="1" smtClean="0"/>
              <a:t>Z</a:t>
            </a:r>
            <a:r>
              <a:rPr lang="en-GB" sz="2000" baseline="-25000" dirty="0" smtClean="0"/>
              <a:t>  </a:t>
            </a:r>
            <a:r>
              <a:rPr lang="en-GB" sz="2000" dirty="0" smtClean="0"/>
              <a:t>represents the velocity parallel to the magnetic field and </a:t>
            </a:r>
            <a:r>
              <a:rPr lang="en-GB" sz="2000" dirty="0" err="1" smtClean="0"/>
              <a:t>v</a:t>
            </a:r>
            <a:r>
              <a:rPr lang="en-GB" sz="2000" baseline="-25000" dirty="0" err="1" smtClean="0"/>
              <a:t>X</a:t>
            </a:r>
            <a:r>
              <a:rPr lang="en-GB" sz="2000" baseline="-25000" dirty="0" smtClean="0"/>
              <a:t> </a:t>
            </a:r>
            <a:r>
              <a:rPr lang="en-GB" sz="2000" dirty="0" smtClean="0"/>
              <a:t>the velocity perpendicular to the magnetic field. On the applet, the polar plot is displayed adjacent to the dispersion graph.</a:t>
            </a:r>
            <a:endParaRPr lang="en-GB" sz="2000" dirty="0"/>
          </a:p>
        </p:txBody>
      </p:sp>
      <p:pic>
        <p:nvPicPr>
          <p:cNvPr id="37" name="Picture 36" descr="particles2 copy.jpg"/>
          <p:cNvPicPr>
            <a:picLocks noChangeAspect="1"/>
          </p:cNvPicPr>
          <p:nvPr/>
        </p:nvPicPr>
        <p:blipFill>
          <a:blip r:embed="rId10" cstate="print">
            <a:clrChange>
              <a:clrFrom>
                <a:srgbClr val="FFFFFF"/>
              </a:clrFrom>
              <a:clrTo>
                <a:srgbClr val="FFFFFF">
                  <a:alpha val="0"/>
                </a:srgbClr>
              </a:clrTo>
            </a:clrChange>
          </a:blip>
          <a:stretch>
            <a:fillRect/>
          </a:stretch>
        </p:blipFill>
        <p:spPr>
          <a:xfrm>
            <a:off x="7192938" y="10210765"/>
            <a:ext cx="7000924" cy="2168896"/>
          </a:xfrm>
          <a:prstGeom prst="rect">
            <a:avLst/>
          </a:prstGeom>
        </p:spPr>
      </p:pic>
      <p:graphicFrame>
        <p:nvGraphicFramePr>
          <p:cNvPr id="39" name="Object 38"/>
          <p:cNvGraphicFramePr>
            <a:graphicFrameLocks noChangeAspect="1"/>
          </p:cNvGraphicFramePr>
          <p:nvPr/>
        </p:nvGraphicFramePr>
        <p:xfrm>
          <a:off x="674688" y="14997113"/>
          <a:ext cx="5995987" cy="574675"/>
        </p:xfrm>
        <a:graphic>
          <a:graphicData uri="http://schemas.openxmlformats.org/presentationml/2006/ole">
            <p:oleObj spid="_x0000_s1026" name="Equation" r:id="rId11" imgW="3327120" imgH="304560" progId="Equation.3">
              <p:embed/>
            </p:oleObj>
          </a:graphicData>
        </a:graphic>
      </p:graphicFrame>
      <p:graphicFrame>
        <p:nvGraphicFramePr>
          <p:cNvPr id="40" name="Object 39"/>
          <p:cNvGraphicFramePr>
            <a:graphicFrameLocks noChangeAspect="1"/>
          </p:cNvGraphicFramePr>
          <p:nvPr/>
        </p:nvGraphicFramePr>
        <p:xfrm>
          <a:off x="9550393" y="14095753"/>
          <a:ext cx="1857387" cy="472730"/>
        </p:xfrm>
        <a:graphic>
          <a:graphicData uri="http://schemas.openxmlformats.org/presentationml/2006/ole">
            <p:oleObj spid="_x0000_s1027" name="Equation" r:id="rId12" imgW="876240" imgH="241200" progId="Equation.3">
              <p:embed/>
            </p:oleObj>
          </a:graphicData>
        </a:graphic>
      </p:graphicFrame>
      <p:graphicFrame>
        <p:nvGraphicFramePr>
          <p:cNvPr id="42" name="Object 41"/>
          <p:cNvGraphicFramePr>
            <a:graphicFrameLocks noChangeAspect="1"/>
          </p:cNvGraphicFramePr>
          <p:nvPr/>
        </p:nvGraphicFramePr>
        <p:xfrm>
          <a:off x="9050326" y="15568615"/>
          <a:ext cx="3071834" cy="507093"/>
        </p:xfrm>
        <a:graphic>
          <a:graphicData uri="http://schemas.openxmlformats.org/presentationml/2006/ole">
            <p:oleObj spid="_x0000_s1029" name="Equation" r:id="rId13" imgW="1143000" imgH="266400" progId="Equation.3">
              <p:embed/>
            </p:oleObj>
          </a:graphicData>
        </a:graphic>
      </p:graphicFrame>
      <p:graphicFrame>
        <p:nvGraphicFramePr>
          <p:cNvPr id="43" name="Object 42"/>
          <p:cNvGraphicFramePr>
            <a:graphicFrameLocks noChangeAspect="1"/>
          </p:cNvGraphicFramePr>
          <p:nvPr/>
        </p:nvGraphicFramePr>
        <p:xfrm>
          <a:off x="15836936" y="10106245"/>
          <a:ext cx="3071834" cy="483440"/>
        </p:xfrm>
        <a:graphic>
          <a:graphicData uri="http://schemas.openxmlformats.org/presentationml/2006/ole">
            <p:oleObj spid="_x0000_s1031" name="Equation" r:id="rId14" imgW="1117440" imgH="253800" progId="Equation.3">
              <p:embed/>
            </p:oleObj>
          </a:graphicData>
        </a:graphic>
      </p:graphicFrame>
      <p:graphicFrame>
        <p:nvGraphicFramePr>
          <p:cNvPr id="2" name="Object 8"/>
          <p:cNvGraphicFramePr>
            <a:graphicFrameLocks noChangeAspect="1"/>
          </p:cNvGraphicFramePr>
          <p:nvPr/>
        </p:nvGraphicFramePr>
        <p:xfrm>
          <a:off x="15479745" y="11226365"/>
          <a:ext cx="4429157" cy="452035"/>
        </p:xfrm>
        <a:graphic>
          <a:graphicData uri="http://schemas.openxmlformats.org/presentationml/2006/ole">
            <p:oleObj spid="_x0000_s1032" name="Equation" r:id="rId15" imgW="1638000" imgH="241200" progId="Equation.3">
              <p:embed/>
            </p:oleObj>
          </a:graphicData>
        </a:graphic>
      </p:graphicFrame>
      <p:graphicFrame>
        <p:nvGraphicFramePr>
          <p:cNvPr id="1033" name="Object 9"/>
          <p:cNvGraphicFramePr>
            <a:graphicFrameLocks noChangeAspect="1"/>
          </p:cNvGraphicFramePr>
          <p:nvPr/>
        </p:nvGraphicFramePr>
        <p:xfrm>
          <a:off x="14265300" y="12241917"/>
          <a:ext cx="6643734" cy="1397872"/>
        </p:xfrm>
        <a:graphic>
          <a:graphicData uri="http://schemas.openxmlformats.org/presentationml/2006/ole">
            <p:oleObj spid="_x0000_s1033" name="Equation" r:id="rId16" imgW="3340080" imgH="736560" progId="Equation.3">
              <p:embed/>
            </p:oleObj>
          </a:graphicData>
        </a:graphic>
      </p:graphicFrame>
      <p:sp>
        <p:nvSpPr>
          <p:cNvPr id="44" name="TextBox 43"/>
          <p:cNvSpPr txBox="1"/>
          <p:nvPr/>
        </p:nvSpPr>
        <p:spPr>
          <a:xfrm>
            <a:off x="15336870" y="7853311"/>
            <a:ext cx="5500726" cy="830997"/>
          </a:xfrm>
          <a:prstGeom prst="rect">
            <a:avLst/>
          </a:prstGeom>
          <a:noFill/>
        </p:spPr>
        <p:txBody>
          <a:bodyPr wrap="square" rtlCol="0">
            <a:spAutoFit/>
          </a:bodyPr>
          <a:lstStyle/>
          <a:p>
            <a:pPr algn="just"/>
            <a:r>
              <a:rPr lang="en-GB" sz="1200" dirty="0" smtClean="0"/>
              <a:t>Figure 4: From [4], </a:t>
            </a:r>
            <a:r>
              <a:rPr lang="en-GB" sz="1200" dirty="0" err="1" smtClean="0"/>
              <a:t>Tokamak</a:t>
            </a:r>
            <a:r>
              <a:rPr lang="en-GB" sz="1200" dirty="0" smtClean="0"/>
              <a:t> device at the ITER project. Here hot plasma is confined in a </a:t>
            </a:r>
            <a:r>
              <a:rPr lang="en-GB" sz="1200" dirty="0" err="1" smtClean="0"/>
              <a:t>toroidal</a:t>
            </a:r>
            <a:r>
              <a:rPr lang="en-GB" sz="1200" dirty="0" smtClean="0"/>
              <a:t> magnetic field for the purpose of generating thermo nuclear fusion. Methods of heating this plasma are of vital importance and they include ion cyclotron resonance heating (ICRH) and electron cyclotron resonance heating (ECRH).</a:t>
            </a:r>
            <a:endParaRPr lang="en-GB" sz="1200" dirty="0"/>
          </a:p>
        </p:txBody>
      </p:sp>
      <p:sp>
        <p:nvSpPr>
          <p:cNvPr id="46" name="TextBox 45"/>
          <p:cNvSpPr txBox="1"/>
          <p:nvPr/>
        </p:nvSpPr>
        <p:spPr>
          <a:xfrm>
            <a:off x="334890" y="29121786"/>
            <a:ext cx="7286676" cy="1877437"/>
          </a:xfrm>
          <a:prstGeom prst="rect">
            <a:avLst/>
          </a:prstGeom>
          <a:noFill/>
        </p:spPr>
        <p:txBody>
          <a:bodyPr wrap="square" rtlCol="0">
            <a:spAutoFit/>
          </a:bodyPr>
          <a:lstStyle/>
          <a:p>
            <a:r>
              <a:rPr lang="en-GB" sz="2000" u="sng" dirty="0" smtClean="0">
                <a:solidFill>
                  <a:schemeClr val="bg1"/>
                </a:solidFill>
              </a:rPr>
              <a:t>Contact</a:t>
            </a:r>
          </a:p>
          <a:p>
            <a:r>
              <a:rPr lang="en-GB" sz="1600" dirty="0" smtClean="0">
                <a:solidFill>
                  <a:schemeClr val="bg1"/>
                </a:solidFill>
              </a:rPr>
              <a:t>Dr Erwin </a:t>
            </a:r>
            <a:r>
              <a:rPr lang="en-GB" sz="1600" dirty="0" err="1" smtClean="0">
                <a:solidFill>
                  <a:schemeClr val="bg1"/>
                </a:solidFill>
              </a:rPr>
              <a:t>Verwichte</a:t>
            </a:r>
            <a:r>
              <a:rPr lang="en-GB" sz="1600" dirty="0" smtClean="0">
                <a:solidFill>
                  <a:schemeClr val="bg1"/>
                </a:solidFill>
              </a:rPr>
              <a:t> (Supervisor) 	Erwin-</a:t>
            </a:r>
            <a:r>
              <a:rPr lang="en-GB" sz="1600" dirty="0" err="1" smtClean="0">
                <a:solidFill>
                  <a:schemeClr val="bg1"/>
                </a:solidFill>
              </a:rPr>
              <a:t>Verwichte@warwick.ac.uk</a:t>
            </a:r>
            <a:endParaRPr lang="en-GB" sz="800" dirty="0" smtClean="0">
              <a:solidFill>
                <a:schemeClr val="bg1"/>
              </a:solidFill>
            </a:endParaRPr>
          </a:p>
          <a:p>
            <a:r>
              <a:rPr lang="en-GB" sz="1600" dirty="0" smtClean="0">
                <a:solidFill>
                  <a:schemeClr val="bg1"/>
                </a:solidFill>
              </a:rPr>
              <a:t>Jan Graf von </a:t>
            </a:r>
            <a:r>
              <a:rPr lang="en-GB" sz="1600" dirty="0" err="1" smtClean="0">
                <a:solidFill>
                  <a:schemeClr val="bg1"/>
                </a:solidFill>
              </a:rPr>
              <a:t>der</a:t>
            </a:r>
            <a:r>
              <a:rPr lang="en-GB" sz="1600" dirty="0" smtClean="0">
                <a:solidFill>
                  <a:schemeClr val="bg1"/>
                </a:solidFill>
              </a:rPr>
              <a:t> </a:t>
            </a:r>
            <a:r>
              <a:rPr lang="en-GB" sz="1600" dirty="0" err="1" smtClean="0">
                <a:solidFill>
                  <a:schemeClr val="bg1"/>
                </a:solidFill>
              </a:rPr>
              <a:t>Pahlen</a:t>
            </a:r>
            <a:r>
              <a:rPr lang="en-GB" sz="1600" dirty="0" smtClean="0">
                <a:solidFill>
                  <a:schemeClr val="bg1"/>
                </a:solidFill>
              </a:rPr>
              <a:t> 	</a:t>
            </a:r>
            <a:r>
              <a:rPr lang="en-GB" sz="1600" dirty="0" err="1" smtClean="0">
                <a:solidFill>
                  <a:schemeClr val="bg1"/>
                </a:solidFill>
              </a:rPr>
              <a:t>J.N.Graf-von-Pahlen@warwick.ac.uk</a:t>
            </a:r>
            <a:endParaRPr lang="en-GB" sz="1600" dirty="0" smtClean="0">
              <a:solidFill>
                <a:schemeClr val="bg1"/>
              </a:solidFill>
            </a:endParaRPr>
          </a:p>
          <a:p>
            <a:r>
              <a:rPr lang="en-GB" sz="1600" dirty="0" smtClean="0">
                <a:solidFill>
                  <a:schemeClr val="bg1"/>
                </a:solidFill>
              </a:rPr>
              <a:t>CFSA  	</a:t>
            </a:r>
            <a:r>
              <a:rPr lang="en-GB" sz="1600" dirty="0" err="1" smtClean="0">
                <a:solidFill>
                  <a:schemeClr val="bg1"/>
                </a:solidFill>
              </a:rPr>
              <a:t>www.warwick.ac.uk/go/cfsa</a:t>
            </a:r>
            <a:r>
              <a:rPr lang="en-GB" sz="1600" dirty="0" smtClean="0">
                <a:solidFill>
                  <a:schemeClr val="bg1"/>
                </a:solidFill>
              </a:rPr>
              <a:t> </a:t>
            </a:r>
          </a:p>
          <a:p>
            <a:endParaRPr lang="en-GB" sz="1600" dirty="0" smtClean="0"/>
          </a:p>
          <a:p>
            <a:endParaRPr lang="en-GB" sz="1600" dirty="0" smtClean="0"/>
          </a:p>
          <a:p>
            <a:endParaRPr lang="en-GB" sz="1600" dirty="0"/>
          </a:p>
        </p:txBody>
      </p:sp>
      <p:pic>
        <p:nvPicPr>
          <p:cNvPr id="45" name="Picture 44" descr="figure applet 1 copy.jpg"/>
          <p:cNvPicPr>
            <a:picLocks noChangeAspect="1"/>
          </p:cNvPicPr>
          <p:nvPr/>
        </p:nvPicPr>
        <p:blipFill>
          <a:blip r:embed="rId17" cstate="print"/>
          <a:srcRect r="364"/>
          <a:stretch>
            <a:fillRect/>
          </a:stretch>
        </p:blipFill>
        <p:spPr>
          <a:xfrm>
            <a:off x="219600" y="18068945"/>
            <a:ext cx="20828287" cy="3913653"/>
          </a:xfrm>
          <a:prstGeom prst="rect">
            <a:avLst/>
          </a:prstGeom>
        </p:spPr>
      </p:pic>
      <p:sp>
        <p:nvSpPr>
          <p:cNvPr id="47" name="TextBox 46"/>
          <p:cNvSpPr txBox="1"/>
          <p:nvPr/>
        </p:nvSpPr>
        <p:spPr>
          <a:xfrm>
            <a:off x="263452" y="21926597"/>
            <a:ext cx="10858576" cy="646331"/>
          </a:xfrm>
          <a:prstGeom prst="rect">
            <a:avLst/>
          </a:prstGeom>
          <a:noFill/>
        </p:spPr>
        <p:txBody>
          <a:bodyPr wrap="square" rtlCol="0">
            <a:spAutoFit/>
          </a:bodyPr>
          <a:lstStyle/>
          <a:p>
            <a:r>
              <a:rPr lang="en-GB" sz="1200" dirty="0" smtClean="0"/>
              <a:t>Figure 6: The dispersion plot for a plasma with n</a:t>
            </a:r>
            <a:r>
              <a:rPr lang="en-GB" sz="1200" baseline="-25000" dirty="0" smtClean="0"/>
              <a:t>e</a:t>
            </a:r>
            <a:r>
              <a:rPr lang="en-GB" sz="1200" dirty="0" smtClean="0"/>
              <a:t>= 10</a:t>
            </a:r>
            <a:r>
              <a:rPr lang="en-GB" sz="1200" baseline="30000" dirty="0" smtClean="0"/>
              <a:t>14</a:t>
            </a:r>
            <a:r>
              <a:rPr lang="en-GB" sz="1200" dirty="0" smtClean="0"/>
              <a:t>m</a:t>
            </a:r>
            <a:r>
              <a:rPr lang="en-GB" sz="1200" baseline="30000" dirty="0" smtClean="0"/>
              <a:t>-3</a:t>
            </a:r>
            <a:r>
              <a:rPr lang="en-GB" sz="1200" dirty="0" smtClean="0"/>
              <a:t>, ion atomic mass = 1, ion charge state = 1, B = 0.01T, with wave propagation at an angle relative to B of 0° (a), 45° (b) and 90° (c), generated by the applet. The green, cyan and </a:t>
            </a:r>
            <a:r>
              <a:rPr lang="en-GB" sz="1200" dirty="0" err="1" smtClean="0"/>
              <a:t>magneta</a:t>
            </a:r>
            <a:r>
              <a:rPr lang="en-GB" sz="1200" dirty="0" smtClean="0"/>
              <a:t> dotted lines represent the plasma, electron cyclotron and the upper hybrid frequency respectively. </a:t>
            </a:r>
          </a:p>
          <a:p>
            <a:endParaRPr lang="en-GB" sz="1200" dirty="0"/>
          </a:p>
        </p:txBody>
      </p:sp>
      <p:sp>
        <p:nvSpPr>
          <p:cNvPr id="49" name="TextBox 48"/>
          <p:cNvSpPr txBox="1"/>
          <p:nvPr/>
        </p:nvSpPr>
        <p:spPr>
          <a:xfrm>
            <a:off x="11050590" y="21923208"/>
            <a:ext cx="10072758" cy="646331"/>
          </a:xfrm>
          <a:prstGeom prst="rect">
            <a:avLst/>
          </a:prstGeom>
          <a:noFill/>
        </p:spPr>
        <p:txBody>
          <a:bodyPr wrap="square" rtlCol="0">
            <a:spAutoFit/>
          </a:bodyPr>
          <a:lstStyle/>
          <a:p>
            <a:r>
              <a:rPr lang="en-GB" sz="1200" dirty="0" smtClean="0"/>
              <a:t>Figure 7: Showing the polar plots for the wave speeds of waves in a plasma with n</a:t>
            </a:r>
            <a:r>
              <a:rPr lang="en-GB" sz="1200" baseline="-25000" dirty="0" smtClean="0"/>
              <a:t>e</a:t>
            </a:r>
            <a:r>
              <a:rPr lang="en-GB" sz="1200" dirty="0" smtClean="0"/>
              <a:t>= 10</a:t>
            </a:r>
            <a:r>
              <a:rPr lang="en-GB" sz="1200" baseline="30000" dirty="0" smtClean="0"/>
              <a:t>14</a:t>
            </a:r>
            <a:r>
              <a:rPr lang="en-GB" sz="1200" dirty="0" smtClean="0"/>
              <a:t>m</a:t>
            </a:r>
            <a:r>
              <a:rPr lang="en-GB" sz="1200" baseline="30000" dirty="0" smtClean="0"/>
              <a:t>-3</a:t>
            </a:r>
            <a:r>
              <a:rPr lang="en-GB" sz="1200" dirty="0" smtClean="0"/>
              <a:t>, Ion atomic mass = 1, ion charge state = 1, B = 0.01T, at frequencies of 1.2 </a:t>
            </a:r>
            <a:r>
              <a:rPr lang="en-GB" sz="1200" dirty="0" err="1" smtClean="0"/>
              <a:t>w</a:t>
            </a:r>
            <a:r>
              <a:rPr lang="en-GB" sz="1200" baseline="-25000" dirty="0" err="1" smtClean="0"/>
              <a:t>p</a:t>
            </a:r>
            <a:r>
              <a:rPr lang="en-GB" sz="1200" dirty="0" smtClean="0"/>
              <a:t> (a), 2.1 </a:t>
            </a:r>
            <a:r>
              <a:rPr lang="en-GB" sz="1200" dirty="0" err="1" smtClean="0"/>
              <a:t>w</a:t>
            </a:r>
            <a:r>
              <a:rPr lang="en-GB" sz="1200" baseline="-25000" dirty="0" err="1" smtClean="0"/>
              <a:t>p</a:t>
            </a:r>
            <a:r>
              <a:rPr lang="en-GB" sz="1200" dirty="0" smtClean="0"/>
              <a:t> (b) 3.2 </a:t>
            </a:r>
            <a:r>
              <a:rPr lang="en-GB" sz="1200" dirty="0" err="1" smtClean="0"/>
              <a:t>w</a:t>
            </a:r>
            <a:r>
              <a:rPr lang="en-GB" sz="1200" baseline="-25000" dirty="0" err="1" smtClean="0"/>
              <a:t>p</a:t>
            </a:r>
            <a:r>
              <a:rPr lang="en-GB" sz="1200" dirty="0" smtClean="0"/>
              <a:t> (c), generated by the applet. The yellow line is representative of the speed of light in vacuum. </a:t>
            </a:r>
          </a:p>
          <a:p>
            <a:endParaRPr lang="en-GB" sz="1200" dirty="0"/>
          </a:p>
        </p:txBody>
      </p:sp>
      <p:sp>
        <p:nvSpPr>
          <p:cNvPr id="50" name="TextBox 49"/>
          <p:cNvSpPr txBox="1"/>
          <p:nvPr/>
        </p:nvSpPr>
        <p:spPr>
          <a:xfrm>
            <a:off x="3478162" y="18211821"/>
            <a:ext cx="17502310" cy="307777"/>
          </a:xfrm>
          <a:prstGeom prst="rect">
            <a:avLst/>
          </a:prstGeom>
          <a:noFill/>
        </p:spPr>
        <p:txBody>
          <a:bodyPr wrap="square" rtlCol="0">
            <a:spAutoFit/>
          </a:bodyPr>
          <a:lstStyle/>
          <a:p>
            <a:r>
              <a:rPr lang="en-GB" sz="1400" dirty="0" smtClean="0"/>
              <a:t>A)	             B)	                        C)	                                        A)	                                                B) 	                                                           C)</a:t>
            </a:r>
            <a:endParaRPr lang="en-GB" sz="1400" dirty="0"/>
          </a:p>
        </p:txBody>
      </p:sp>
      <p:pic>
        <p:nvPicPr>
          <p:cNvPr id="52" name="Picture 51" descr="figure applet 2 copy.jpg"/>
          <p:cNvPicPr>
            <a:picLocks noChangeAspect="1"/>
          </p:cNvPicPr>
          <p:nvPr/>
        </p:nvPicPr>
        <p:blipFill>
          <a:blip r:embed="rId18" cstate="print"/>
          <a:stretch>
            <a:fillRect/>
          </a:stretch>
        </p:blipFill>
        <p:spPr>
          <a:xfrm>
            <a:off x="252000" y="24926993"/>
            <a:ext cx="20808000" cy="3785759"/>
          </a:xfrm>
          <a:prstGeom prst="rect">
            <a:avLst/>
          </a:prstGeom>
        </p:spPr>
      </p:pic>
      <p:sp>
        <p:nvSpPr>
          <p:cNvPr id="53" name="TextBox 52"/>
          <p:cNvSpPr txBox="1"/>
          <p:nvPr/>
        </p:nvSpPr>
        <p:spPr>
          <a:xfrm>
            <a:off x="263452" y="28641770"/>
            <a:ext cx="10715700" cy="646331"/>
          </a:xfrm>
          <a:prstGeom prst="rect">
            <a:avLst/>
          </a:prstGeom>
          <a:noFill/>
        </p:spPr>
        <p:txBody>
          <a:bodyPr wrap="square" rtlCol="0">
            <a:spAutoFit/>
          </a:bodyPr>
          <a:lstStyle/>
          <a:p>
            <a:r>
              <a:rPr lang="en-GB" sz="1200" b="1" dirty="0" smtClean="0"/>
              <a:t>Figure 8: </a:t>
            </a:r>
            <a:r>
              <a:rPr lang="en-GB" sz="1200" dirty="0" smtClean="0"/>
              <a:t>Dispersion plot for a plasma with n</a:t>
            </a:r>
            <a:r>
              <a:rPr lang="en-GB" sz="1200" baseline="-25000" dirty="0" smtClean="0"/>
              <a:t>e</a:t>
            </a:r>
            <a:r>
              <a:rPr lang="en-GB" sz="1200" dirty="0" smtClean="0"/>
              <a:t>= 10</a:t>
            </a:r>
            <a:r>
              <a:rPr lang="en-GB" sz="1200" baseline="30000" dirty="0" smtClean="0"/>
              <a:t>14</a:t>
            </a:r>
            <a:r>
              <a:rPr lang="en-GB" sz="1200" dirty="0" smtClean="0"/>
              <a:t>m</a:t>
            </a:r>
            <a:r>
              <a:rPr lang="en-GB" sz="1200" baseline="30000" dirty="0" smtClean="0"/>
              <a:t>-3</a:t>
            </a:r>
            <a:r>
              <a:rPr lang="en-GB" sz="1200" dirty="0" smtClean="0"/>
              <a:t>, Ion atomic mass = 1, ion charge state = 1, B = 0.01T, T</a:t>
            </a:r>
            <a:r>
              <a:rPr lang="en-GB" sz="1200" baseline="-25000" dirty="0" smtClean="0"/>
              <a:t>e</a:t>
            </a:r>
            <a:r>
              <a:rPr lang="en-GB" sz="1200" dirty="0" smtClean="0"/>
              <a:t> = 5x10</a:t>
            </a:r>
            <a:r>
              <a:rPr lang="en-GB" sz="1200" baseline="30000" dirty="0" smtClean="0"/>
              <a:t>8</a:t>
            </a:r>
            <a:r>
              <a:rPr lang="en-GB" sz="1200" dirty="0" smtClean="0"/>
              <a:t> K, T</a:t>
            </a:r>
            <a:r>
              <a:rPr lang="en-GB" sz="1200" baseline="-25000" dirty="0" smtClean="0"/>
              <a:t>i</a:t>
            </a:r>
            <a:r>
              <a:rPr lang="en-GB" sz="1200" dirty="0" smtClean="0"/>
              <a:t> = 1x10</a:t>
            </a:r>
            <a:r>
              <a:rPr lang="en-GB" sz="1200" baseline="30000" dirty="0" smtClean="0"/>
              <a:t>9</a:t>
            </a:r>
            <a:r>
              <a:rPr lang="en-GB" sz="1200" dirty="0" smtClean="0"/>
              <a:t> K with propagation angle of 0° (a), 45° (b) and 90° (c), generated by the 2</a:t>
            </a:r>
            <a:r>
              <a:rPr lang="en-GB" sz="1200" baseline="30000" dirty="0" smtClean="0"/>
              <a:t>nd</a:t>
            </a:r>
            <a:r>
              <a:rPr lang="en-GB" sz="1200" dirty="0" smtClean="0"/>
              <a:t> applet. The green, cyan and </a:t>
            </a:r>
            <a:r>
              <a:rPr lang="en-GB" sz="1200" dirty="0" err="1" smtClean="0"/>
              <a:t>magneta</a:t>
            </a:r>
            <a:r>
              <a:rPr lang="en-GB" sz="1200" dirty="0" smtClean="0"/>
              <a:t> lines represent the plasma, electron cyclotron and the upper hybrid frequency respectively. </a:t>
            </a:r>
          </a:p>
          <a:p>
            <a:endParaRPr lang="en-GB" sz="1200" dirty="0"/>
          </a:p>
        </p:txBody>
      </p:sp>
      <p:sp>
        <p:nvSpPr>
          <p:cNvPr id="54" name="TextBox 53"/>
          <p:cNvSpPr txBox="1"/>
          <p:nvPr/>
        </p:nvSpPr>
        <p:spPr>
          <a:xfrm>
            <a:off x="10836276" y="28641769"/>
            <a:ext cx="10287072" cy="646331"/>
          </a:xfrm>
          <a:prstGeom prst="rect">
            <a:avLst/>
          </a:prstGeom>
          <a:noFill/>
        </p:spPr>
        <p:txBody>
          <a:bodyPr wrap="square" rtlCol="0">
            <a:spAutoFit/>
          </a:bodyPr>
          <a:lstStyle/>
          <a:p>
            <a:r>
              <a:rPr lang="en-GB" sz="1200" b="1" dirty="0" smtClean="0"/>
              <a:t>Figure 9:  </a:t>
            </a:r>
            <a:r>
              <a:rPr lang="en-GB" sz="1200" dirty="0" smtClean="0"/>
              <a:t>Low frequency dispersion plot for a plasma with n</a:t>
            </a:r>
            <a:r>
              <a:rPr lang="en-GB" sz="1200" baseline="-25000" dirty="0" smtClean="0"/>
              <a:t>e</a:t>
            </a:r>
            <a:r>
              <a:rPr lang="en-GB" sz="1200" dirty="0" smtClean="0"/>
              <a:t>= 10</a:t>
            </a:r>
            <a:r>
              <a:rPr lang="en-GB" sz="1200" baseline="30000" dirty="0" smtClean="0"/>
              <a:t>14</a:t>
            </a:r>
            <a:r>
              <a:rPr lang="en-GB" sz="1200" dirty="0" smtClean="0"/>
              <a:t>m</a:t>
            </a:r>
            <a:r>
              <a:rPr lang="en-GB" sz="1200" baseline="30000" dirty="0" smtClean="0"/>
              <a:t>-3</a:t>
            </a:r>
            <a:r>
              <a:rPr lang="en-GB" sz="1200" dirty="0" smtClean="0"/>
              <a:t>, Ion atomic mass = 1, ion charge state = 1, B = 0.01T, T</a:t>
            </a:r>
            <a:r>
              <a:rPr lang="en-GB" sz="1200" baseline="-25000" dirty="0" smtClean="0"/>
              <a:t>e</a:t>
            </a:r>
            <a:r>
              <a:rPr lang="en-GB" sz="1200" dirty="0" smtClean="0"/>
              <a:t> = 10</a:t>
            </a:r>
            <a:r>
              <a:rPr lang="en-GB" sz="1200" baseline="30000" dirty="0" smtClean="0"/>
              <a:t>10</a:t>
            </a:r>
            <a:r>
              <a:rPr lang="en-GB" sz="1200" dirty="0" smtClean="0"/>
              <a:t> K, T</a:t>
            </a:r>
            <a:r>
              <a:rPr lang="en-GB" sz="1200" baseline="-25000" dirty="0" smtClean="0"/>
              <a:t>i</a:t>
            </a:r>
            <a:r>
              <a:rPr lang="en-GB" sz="1200" dirty="0" smtClean="0"/>
              <a:t> = 10</a:t>
            </a:r>
            <a:r>
              <a:rPr lang="en-GB" sz="1200" baseline="30000" dirty="0" smtClean="0"/>
              <a:t>11</a:t>
            </a:r>
            <a:r>
              <a:rPr lang="en-GB" sz="1200" dirty="0" smtClean="0"/>
              <a:t> K with propagation angle  of 0° (a), 75° (b) and 90° (c), generated by the 2</a:t>
            </a:r>
            <a:r>
              <a:rPr lang="en-GB" sz="1200" baseline="30000" dirty="0" smtClean="0"/>
              <a:t>nd</a:t>
            </a:r>
            <a:r>
              <a:rPr lang="en-GB" sz="1200" dirty="0" smtClean="0"/>
              <a:t> applet. The grey and red dotted lines represent the lower hybrid and ion cyclotron frequency respectively </a:t>
            </a:r>
          </a:p>
          <a:p>
            <a:endParaRPr lang="en-GB" sz="1200" dirty="0"/>
          </a:p>
        </p:txBody>
      </p:sp>
      <p:sp>
        <p:nvSpPr>
          <p:cNvPr id="55" name="TextBox 54"/>
          <p:cNvSpPr txBox="1"/>
          <p:nvPr/>
        </p:nvSpPr>
        <p:spPr>
          <a:xfrm>
            <a:off x="7264376" y="12362658"/>
            <a:ext cx="6858048" cy="276999"/>
          </a:xfrm>
          <a:prstGeom prst="rect">
            <a:avLst/>
          </a:prstGeom>
          <a:noFill/>
        </p:spPr>
        <p:txBody>
          <a:bodyPr wrap="square" rtlCol="0">
            <a:spAutoFit/>
          </a:bodyPr>
          <a:lstStyle/>
          <a:p>
            <a:pPr algn="just"/>
            <a:r>
              <a:rPr lang="en-GB" sz="1200" dirty="0" smtClean="0"/>
              <a:t>Figure 5: Illustrating electrostatic plasma oscillations, induced by the displacement of electrons  </a:t>
            </a:r>
            <a:endParaRPr lang="en-GB" sz="1200" dirty="0"/>
          </a:p>
        </p:txBody>
      </p:sp>
      <p:sp>
        <p:nvSpPr>
          <p:cNvPr id="56" name="TextBox 55"/>
          <p:cNvSpPr txBox="1"/>
          <p:nvPr/>
        </p:nvSpPr>
        <p:spPr>
          <a:xfrm>
            <a:off x="334890" y="22498102"/>
            <a:ext cx="20645582" cy="2500329"/>
          </a:xfrm>
          <a:prstGeom prst="rect">
            <a:avLst/>
          </a:prstGeom>
          <a:noFill/>
        </p:spPr>
        <p:txBody>
          <a:bodyPr wrap="square" numCol="3" spcCol="180000" rtlCol="0">
            <a:noAutofit/>
          </a:bodyPr>
          <a:lstStyle/>
          <a:p>
            <a:pPr algn="just"/>
            <a:r>
              <a:rPr lang="en-GB" sz="2000" dirty="0" smtClean="0"/>
              <a:t>The relationship describing the wave modes becomes more sophisticated when partial pressures are taken into account. Assuming </a:t>
            </a:r>
            <a:r>
              <a:rPr lang="en-GB" sz="2000" dirty="0" err="1" smtClean="0"/>
              <a:t>adiabaticity</a:t>
            </a:r>
            <a:r>
              <a:rPr lang="en-GB" sz="2000" dirty="0" smtClean="0"/>
              <a:t> with a specific heat ration </a:t>
            </a:r>
            <a:r>
              <a:rPr lang="en-GB" sz="2000" dirty="0" smtClean="0">
                <a:latin typeface="Times New Roman" pitchFamily="18" charset="0"/>
                <a:cs typeface="Times New Roman" pitchFamily="18" charset="0"/>
              </a:rPr>
              <a:t>γ</a:t>
            </a:r>
            <a:r>
              <a:rPr lang="en-GB" sz="2000" dirty="0" smtClean="0"/>
              <a:t>, an additional pressure force is acting on the particles of the form:</a:t>
            </a:r>
          </a:p>
          <a:p>
            <a:pPr algn="just"/>
            <a:endParaRPr lang="en-GB" sz="2000" dirty="0" smtClean="0"/>
          </a:p>
          <a:p>
            <a:pPr algn="just"/>
            <a:r>
              <a:rPr lang="en-GB" sz="2000" baseline="-25000" dirty="0" smtClean="0"/>
              <a:t> </a:t>
            </a:r>
            <a:r>
              <a:rPr lang="en-GB" sz="2000" dirty="0" smtClean="0"/>
              <a:t/>
            </a:r>
            <a:br>
              <a:rPr lang="en-GB" sz="2000" dirty="0" smtClean="0"/>
            </a:br>
            <a:endParaRPr lang="en-GB" sz="2000" dirty="0" smtClean="0"/>
          </a:p>
          <a:p>
            <a:pPr algn="just"/>
            <a:endParaRPr lang="en-GB" sz="2000" dirty="0" smtClean="0"/>
          </a:p>
          <a:p>
            <a:pPr algn="just"/>
            <a:r>
              <a:rPr lang="en-GB" sz="2000" dirty="0" smtClean="0"/>
              <a:t>As a consequence of this modification, a new wave mode arises in the plasma, namely the ‘Ion acoustic wave’, which becomes visible at low frequencies (see figure 9). Further the Langmuir wave is no longer non-dispersive (see figure 8), but it’s frequency rises as a function of k according to:</a:t>
            </a:r>
          </a:p>
          <a:p>
            <a:pPr algn="just"/>
            <a:r>
              <a:rPr lang="en-GB" sz="2000" dirty="0" smtClean="0"/>
              <a:t> </a:t>
            </a:r>
            <a:endParaRPr lang="en-GB" sz="2500" dirty="0" smtClean="0"/>
          </a:p>
          <a:p>
            <a:pPr algn="just"/>
            <a:r>
              <a:rPr lang="en-GB" sz="2000" dirty="0" smtClean="0"/>
              <a:t>The partial pressures further affect other wave modes, causing there to be no resonance at the upper and lower hybrid frequencies, indicating that heating laboratory plasmas with radiation at these frequencies is not a viable method.</a:t>
            </a:r>
          </a:p>
          <a:p>
            <a:pPr algn="just"/>
            <a:endParaRPr lang="en-GB" sz="1000" dirty="0" smtClean="0"/>
          </a:p>
          <a:p>
            <a:pPr algn="just"/>
            <a:r>
              <a:rPr lang="en-GB" sz="2000" dirty="0" smtClean="0"/>
              <a:t>Unfortunately, due to the increased complexity, solutions for k could not be obtained analytically. Hence,  a second applet was written to determine the appropriate k values numerically. This method required a program with more calculations and limited precision, but is adequate for the size of the display.</a:t>
            </a:r>
          </a:p>
          <a:p>
            <a:pPr algn="just"/>
            <a:endParaRPr lang="en-GB" sz="2000" dirty="0" smtClean="0"/>
          </a:p>
        </p:txBody>
      </p:sp>
      <p:graphicFrame>
        <p:nvGraphicFramePr>
          <p:cNvPr id="58" name="Object 57"/>
          <p:cNvGraphicFramePr>
            <a:graphicFrameLocks noChangeAspect="1"/>
          </p:cNvGraphicFramePr>
          <p:nvPr/>
        </p:nvGraphicFramePr>
        <p:xfrm>
          <a:off x="1472883" y="24284052"/>
          <a:ext cx="5148551" cy="670868"/>
        </p:xfrm>
        <a:graphic>
          <a:graphicData uri="http://schemas.openxmlformats.org/presentationml/2006/ole">
            <p:oleObj spid="_x0000_s1034" name="Equation" r:id="rId19" imgW="2730240" imgH="393480" progId="Equation.3">
              <p:embed/>
            </p:oleObj>
          </a:graphicData>
        </a:graphic>
      </p:graphicFrame>
      <p:graphicFrame>
        <p:nvGraphicFramePr>
          <p:cNvPr id="59" name="Object 58"/>
          <p:cNvGraphicFramePr>
            <a:graphicFrameLocks noChangeAspect="1"/>
          </p:cNvGraphicFramePr>
          <p:nvPr/>
        </p:nvGraphicFramePr>
        <p:xfrm>
          <a:off x="9693268" y="24034018"/>
          <a:ext cx="1714512" cy="428628"/>
        </p:xfrm>
        <a:graphic>
          <a:graphicData uri="http://schemas.openxmlformats.org/presentationml/2006/ole">
            <p:oleObj spid="_x0000_s1035" name="Equation" r:id="rId20" imgW="1015920" imgH="253800" progId="Equation.3">
              <p:embed/>
            </p:oleObj>
          </a:graphicData>
        </a:graphic>
      </p:graphicFrame>
      <p:sp>
        <p:nvSpPr>
          <p:cNvPr id="60" name="TextBox 59"/>
          <p:cNvSpPr txBox="1"/>
          <p:nvPr/>
        </p:nvSpPr>
        <p:spPr>
          <a:xfrm>
            <a:off x="3549600" y="25119282"/>
            <a:ext cx="17502310" cy="307777"/>
          </a:xfrm>
          <a:prstGeom prst="rect">
            <a:avLst/>
          </a:prstGeom>
          <a:noFill/>
        </p:spPr>
        <p:txBody>
          <a:bodyPr wrap="square" rtlCol="0">
            <a:spAutoFit/>
          </a:bodyPr>
          <a:lstStyle/>
          <a:p>
            <a:r>
              <a:rPr lang="en-GB" sz="1400" dirty="0" smtClean="0"/>
              <a:t>A)	</a:t>
            </a:r>
            <a:r>
              <a:rPr lang="en-GB" sz="1400" smtClean="0"/>
              <a:t>            </a:t>
            </a:r>
            <a:r>
              <a:rPr lang="en-GB" sz="1400" dirty="0" smtClean="0"/>
              <a:t>B)	</a:t>
            </a:r>
            <a:r>
              <a:rPr lang="en-GB" sz="1400" smtClean="0"/>
              <a:t>                      </a:t>
            </a:r>
            <a:r>
              <a:rPr lang="en-GB" sz="1400" dirty="0" smtClean="0"/>
              <a:t>C)	</a:t>
            </a:r>
            <a:r>
              <a:rPr lang="en-GB" sz="1400" smtClean="0"/>
              <a:t>                                       </a:t>
            </a:r>
            <a:r>
              <a:rPr lang="en-GB" sz="1400" dirty="0" smtClean="0"/>
              <a:t>A)	                                                B) 	                                                           C)</a:t>
            </a:r>
            <a:endParaRPr lang="en-GB" sz="1400" dirty="0"/>
          </a:p>
        </p:txBody>
      </p:sp>
      <p:pic>
        <p:nvPicPr>
          <p:cNvPr id="48" name="Picture 47" descr="cfsalogo_blue2.jpg"/>
          <p:cNvPicPr>
            <a:picLocks noChangeAspect="1"/>
          </p:cNvPicPr>
          <p:nvPr/>
        </p:nvPicPr>
        <p:blipFill>
          <a:blip r:embed="rId21" cstate="print">
            <a:clrChange>
              <a:clrFrom>
                <a:srgbClr val="2F4A9B"/>
              </a:clrFrom>
              <a:clrTo>
                <a:srgbClr val="2F4A9B">
                  <a:alpha val="0"/>
                </a:srgbClr>
              </a:clrTo>
            </a:clrChange>
          </a:blip>
          <a:stretch>
            <a:fillRect/>
          </a:stretch>
        </p:blipFill>
        <p:spPr>
          <a:xfrm>
            <a:off x="763518" y="92063"/>
            <a:ext cx="1785950" cy="1363626"/>
          </a:xfrm>
          <a:prstGeom prst="rect">
            <a:avLst/>
          </a:prstGeom>
        </p:spPr>
      </p:pic>
      <p:sp>
        <p:nvSpPr>
          <p:cNvPr id="62" name="TextBox 61"/>
          <p:cNvSpPr txBox="1"/>
          <p:nvPr/>
        </p:nvSpPr>
        <p:spPr>
          <a:xfrm>
            <a:off x="1906526" y="19997771"/>
            <a:ext cx="1071640" cy="276999"/>
          </a:xfrm>
          <a:prstGeom prst="rect">
            <a:avLst/>
          </a:prstGeom>
          <a:noFill/>
        </p:spPr>
        <p:txBody>
          <a:bodyPr wrap="none" rtlCol="0">
            <a:spAutoFit/>
          </a:bodyPr>
          <a:lstStyle/>
          <a:p>
            <a:r>
              <a:rPr lang="en-GB" sz="1200" dirty="0" smtClean="0"/>
              <a:t>Whistler wave</a:t>
            </a:r>
            <a:endParaRPr lang="en-GB" sz="1200" dirty="0"/>
          </a:p>
        </p:txBody>
      </p:sp>
      <p:sp>
        <p:nvSpPr>
          <p:cNvPr id="63" name="TextBox 62"/>
          <p:cNvSpPr txBox="1"/>
          <p:nvPr/>
        </p:nvSpPr>
        <p:spPr>
          <a:xfrm>
            <a:off x="2549468" y="18607412"/>
            <a:ext cx="1405769" cy="461665"/>
          </a:xfrm>
          <a:prstGeom prst="rect">
            <a:avLst/>
          </a:prstGeom>
          <a:noFill/>
        </p:spPr>
        <p:txBody>
          <a:bodyPr wrap="none" rtlCol="0">
            <a:spAutoFit/>
          </a:bodyPr>
          <a:lstStyle/>
          <a:p>
            <a:r>
              <a:rPr lang="en-GB" sz="1200" dirty="0" smtClean="0"/>
              <a:t>Left hand circularly </a:t>
            </a:r>
          </a:p>
          <a:p>
            <a:r>
              <a:rPr lang="en-GB" sz="1200" dirty="0" smtClean="0"/>
              <a:t>Polarized EM wave</a:t>
            </a:r>
            <a:endParaRPr lang="en-GB" sz="1200" dirty="0"/>
          </a:p>
        </p:txBody>
      </p:sp>
      <p:cxnSp>
        <p:nvCxnSpPr>
          <p:cNvPr id="67" name="Straight Arrow Connector 66"/>
          <p:cNvCxnSpPr/>
          <p:nvPr/>
        </p:nvCxnSpPr>
        <p:spPr>
          <a:xfrm rot="10800000">
            <a:off x="2335155" y="18783325"/>
            <a:ext cx="214303" cy="549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rot="16200000" flipV="1">
            <a:off x="2049402" y="19854895"/>
            <a:ext cx="214314"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1835088" y="18711887"/>
            <a:ext cx="214314"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834956" y="18211821"/>
            <a:ext cx="1489062" cy="461665"/>
          </a:xfrm>
          <a:prstGeom prst="rect">
            <a:avLst/>
          </a:prstGeom>
          <a:noFill/>
        </p:spPr>
        <p:txBody>
          <a:bodyPr wrap="none" rtlCol="0">
            <a:spAutoFit/>
          </a:bodyPr>
          <a:lstStyle/>
          <a:p>
            <a:r>
              <a:rPr lang="en-GB" sz="1200" dirty="0" smtClean="0"/>
              <a:t>Right hand circularly </a:t>
            </a:r>
          </a:p>
          <a:p>
            <a:r>
              <a:rPr lang="en-GB" sz="1200" dirty="0" smtClean="0"/>
              <a:t>Polarized EM wave</a:t>
            </a:r>
            <a:endParaRPr lang="en-GB" sz="1200" dirty="0"/>
          </a:p>
        </p:txBody>
      </p:sp>
      <p:cxnSp>
        <p:nvCxnSpPr>
          <p:cNvPr id="79" name="Straight Arrow Connector 78"/>
          <p:cNvCxnSpPr/>
          <p:nvPr/>
        </p:nvCxnSpPr>
        <p:spPr>
          <a:xfrm rot="5400000" flipH="1" flipV="1">
            <a:off x="12480144" y="18568217"/>
            <a:ext cx="284958"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80" name="TextBox 79"/>
          <p:cNvSpPr txBox="1"/>
          <p:nvPr/>
        </p:nvSpPr>
        <p:spPr>
          <a:xfrm>
            <a:off x="2906658" y="27355885"/>
            <a:ext cx="1148328" cy="276999"/>
          </a:xfrm>
          <a:prstGeom prst="rect">
            <a:avLst/>
          </a:prstGeom>
          <a:noFill/>
        </p:spPr>
        <p:txBody>
          <a:bodyPr wrap="none" rtlCol="0">
            <a:spAutoFit/>
          </a:bodyPr>
          <a:lstStyle/>
          <a:p>
            <a:r>
              <a:rPr lang="en-GB" sz="1200" dirty="0" smtClean="0"/>
              <a:t>Langmuir Wave</a:t>
            </a:r>
            <a:endParaRPr lang="en-GB" sz="1200" dirty="0"/>
          </a:p>
        </p:txBody>
      </p:sp>
      <p:cxnSp>
        <p:nvCxnSpPr>
          <p:cNvPr id="82" name="Straight Arrow Connector 81"/>
          <p:cNvCxnSpPr/>
          <p:nvPr/>
        </p:nvCxnSpPr>
        <p:spPr>
          <a:xfrm rot="16200000" flipV="1">
            <a:off x="3513881" y="27177290"/>
            <a:ext cx="214314"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12907978" y="27998827"/>
            <a:ext cx="1291572" cy="276999"/>
          </a:xfrm>
          <a:prstGeom prst="rect">
            <a:avLst/>
          </a:prstGeom>
          <a:noFill/>
        </p:spPr>
        <p:txBody>
          <a:bodyPr wrap="none" rtlCol="0">
            <a:spAutoFit/>
          </a:bodyPr>
          <a:lstStyle/>
          <a:p>
            <a:r>
              <a:rPr lang="en-GB" sz="1200" dirty="0" smtClean="0"/>
              <a:t>Ion-acoustic wave</a:t>
            </a:r>
            <a:endParaRPr lang="en-GB" sz="1200" dirty="0"/>
          </a:p>
        </p:txBody>
      </p:sp>
      <p:cxnSp>
        <p:nvCxnSpPr>
          <p:cNvPr id="85" name="Straight Arrow Connector 84"/>
          <p:cNvCxnSpPr/>
          <p:nvPr/>
        </p:nvCxnSpPr>
        <p:spPr>
          <a:xfrm rot="5400000" flipH="1" flipV="1">
            <a:off x="13622358" y="27926595"/>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9407516" y="18497573"/>
            <a:ext cx="1039387" cy="646331"/>
          </a:xfrm>
          <a:prstGeom prst="rect">
            <a:avLst/>
          </a:prstGeom>
          <a:noFill/>
        </p:spPr>
        <p:txBody>
          <a:bodyPr wrap="none" rtlCol="0">
            <a:spAutoFit/>
          </a:bodyPr>
          <a:lstStyle/>
          <a:p>
            <a:r>
              <a:rPr lang="en-GB" sz="1200" dirty="0" smtClean="0"/>
              <a:t>Resonance at</a:t>
            </a:r>
          </a:p>
          <a:p>
            <a:r>
              <a:rPr lang="en-GB" sz="1200" dirty="0" smtClean="0"/>
              <a:t>upper hybrid </a:t>
            </a:r>
          </a:p>
          <a:p>
            <a:r>
              <a:rPr lang="en-GB" sz="1200" dirty="0" smtClean="0"/>
              <a:t>frequency</a:t>
            </a:r>
            <a:endParaRPr lang="en-GB" sz="1200" dirty="0"/>
          </a:p>
        </p:txBody>
      </p:sp>
      <p:cxnSp>
        <p:nvCxnSpPr>
          <p:cNvPr id="89" name="Straight Arrow Connector 88"/>
          <p:cNvCxnSpPr/>
          <p:nvPr/>
        </p:nvCxnSpPr>
        <p:spPr>
          <a:xfrm rot="16200000" flipH="1">
            <a:off x="10121896" y="19069077"/>
            <a:ext cx="285752"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3406724" y="19783457"/>
            <a:ext cx="423321" cy="276999"/>
          </a:xfrm>
          <a:prstGeom prst="rect">
            <a:avLst/>
          </a:prstGeom>
          <a:noFill/>
        </p:spPr>
        <p:txBody>
          <a:bodyPr wrap="none" rtlCol="0">
            <a:spAutoFit/>
          </a:bodyPr>
          <a:lstStyle/>
          <a:p>
            <a:r>
              <a:rPr lang="en-GB" sz="1200" dirty="0" smtClean="0"/>
              <a:t>ECR</a:t>
            </a:r>
            <a:endParaRPr lang="en-GB" sz="1200" dirty="0"/>
          </a:p>
        </p:txBody>
      </p:sp>
      <p:cxnSp>
        <p:nvCxnSpPr>
          <p:cNvPr id="92" name="Straight Arrow Connector 91"/>
          <p:cNvCxnSpPr/>
          <p:nvPr/>
        </p:nvCxnSpPr>
        <p:spPr>
          <a:xfrm rot="5400000" flipH="1" flipV="1">
            <a:off x="3512555" y="19674974"/>
            <a:ext cx="214314" cy="26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12622226" y="18354697"/>
            <a:ext cx="1079911" cy="461665"/>
          </a:xfrm>
          <a:prstGeom prst="rect">
            <a:avLst/>
          </a:prstGeom>
          <a:noFill/>
        </p:spPr>
        <p:txBody>
          <a:bodyPr wrap="none" rtlCol="0">
            <a:spAutoFit/>
          </a:bodyPr>
          <a:lstStyle/>
          <a:p>
            <a:r>
              <a:rPr lang="en-GB" sz="1200" dirty="0" smtClean="0"/>
              <a:t>Direction of </a:t>
            </a:r>
          </a:p>
          <a:p>
            <a:r>
              <a:rPr lang="en-GB" sz="1200" dirty="0" smtClean="0"/>
              <a:t>Magnetic field</a:t>
            </a:r>
            <a:endParaRPr lang="en-GB" sz="1200" dirty="0"/>
          </a:p>
        </p:txBody>
      </p:sp>
      <p:sp>
        <p:nvSpPr>
          <p:cNvPr id="102" name="TextBox 101"/>
          <p:cNvSpPr txBox="1"/>
          <p:nvPr/>
        </p:nvSpPr>
        <p:spPr>
          <a:xfrm>
            <a:off x="13948490" y="26784381"/>
            <a:ext cx="388248" cy="276999"/>
          </a:xfrm>
          <a:prstGeom prst="rect">
            <a:avLst/>
          </a:prstGeom>
          <a:noFill/>
        </p:spPr>
        <p:txBody>
          <a:bodyPr wrap="none" rtlCol="0">
            <a:spAutoFit/>
          </a:bodyPr>
          <a:lstStyle/>
          <a:p>
            <a:r>
              <a:rPr lang="en-GB" sz="1200" dirty="0" smtClean="0"/>
              <a:t>ICR</a:t>
            </a:r>
            <a:endParaRPr lang="en-GB" sz="1200" dirty="0"/>
          </a:p>
        </p:txBody>
      </p:sp>
      <p:cxnSp>
        <p:nvCxnSpPr>
          <p:cNvPr id="106" name="Straight Arrow Connector 105"/>
          <p:cNvCxnSpPr/>
          <p:nvPr/>
        </p:nvCxnSpPr>
        <p:spPr>
          <a:xfrm rot="5400000">
            <a:off x="14015267" y="27176496"/>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3" name="Object 12"/>
          <p:cNvGraphicFramePr>
            <a:graphicFrameLocks noChangeAspect="1"/>
          </p:cNvGraphicFramePr>
          <p:nvPr/>
        </p:nvGraphicFramePr>
        <p:xfrm>
          <a:off x="2017713" y="23783925"/>
          <a:ext cx="3746465" cy="475009"/>
        </p:xfrm>
        <a:graphic>
          <a:graphicData uri="http://schemas.openxmlformats.org/presentationml/2006/ole">
            <p:oleObj spid="_x0000_s1036" name="Equation" r:id="rId22" imgW="1485720" imgH="266400" progId="Equation.3">
              <p:embed/>
            </p:oleObj>
          </a:graphicData>
        </a:graphic>
      </p:graphicFrame>
      <p:pic>
        <p:nvPicPr>
          <p:cNvPr id="73" name="Picture 72" descr="icon.gif"/>
          <p:cNvPicPr>
            <a:picLocks noChangeAspect="1"/>
          </p:cNvPicPr>
          <p:nvPr/>
        </p:nvPicPr>
        <p:blipFill>
          <a:blip r:embed="rId23" cstate="print">
            <a:lum bright="10000"/>
          </a:blip>
          <a:stretch>
            <a:fillRect/>
          </a:stretch>
        </p:blipFill>
        <p:spPr>
          <a:xfrm>
            <a:off x="18694456" y="209445"/>
            <a:ext cx="1143008" cy="910668"/>
          </a:xfrm>
          <a:prstGeom prst="rect">
            <a:avLst/>
          </a:prstGeom>
        </p:spPr>
      </p:pic>
      <p:sp>
        <p:nvSpPr>
          <p:cNvPr id="75" name="TextBox 74"/>
          <p:cNvSpPr txBox="1"/>
          <p:nvPr/>
        </p:nvSpPr>
        <p:spPr>
          <a:xfrm>
            <a:off x="19551712" y="171890"/>
            <a:ext cx="1977964" cy="1323439"/>
          </a:xfrm>
          <a:prstGeom prst="rect">
            <a:avLst/>
          </a:prstGeom>
          <a:noFill/>
        </p:spPr>
        <p:txBody>
          <a:bodyPr wrap="square" rtlCol="0">
            <a:spAutoFit/>
          </a:bodyPr>
          <a:lstStyle/>
          <a:p>
            <a:r>
              <a:rPr lang="en-GB" sz="2800" dirty="0" err="1" smtClean="0">
                <a:solidFill>
                  <a:schemeClr val="bg1"/>
                </a:solidFill>
              </a:rPr>
              <a:t>fusenet</a:t>
            </a:r>
            <a:endParaRPr lang="en-GB" sz="2800" dirty="0" smtClean="0">
              <a:solidFill>
                <a:schemeClr val="bg1"/>
              </a:solidFill>
            </a:endParaRPr>
          </a:p>
          <a:p>
            <a:r>
              <a:rPr lang="en-GB" sz="1400" dirty="0" smtClean="0">
                <a:solidFill>
                  <a:schemeClr val="bg1"/>
                </a:solidFill>
              </a:rPr>
              <a:t>The European Fusion</a:t>
            </a:r>
          </a:p>
          <a:p>
            <a:r>
              <a:rPr lang="en-GB" sz="1400" dirty="0" smtClean="0">
                <a:solidFill>
                  <a:schemeClr val="bg1"/>
                </a:solidFill>
              </a:rPr>
              <a:t>Education Network</a:t>
            </a:r>
          </a:p>
          <a:p>
            <a:endParaRPr lang="en-GB" sz="2400"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12862</TotalTime>
  <Words>814</Words>
  <Application>Microsoft Office PowerPoint</Application>
  <PresentationFormat>Custom</PresentationFormat>
  <Paragraphs>106</Paragraphs>
  <Slides>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Office Theme</vt:lpstr>
      <vt:lpstr>Equation</vt:lpstr>
      <vt:lpstr>Virtual Plasma Wave Laboratory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JanLaptop</dc:creator>
  <cp:lastModifiedBy>JanLaptop</cp:lastModifiedBy>
  <cp:revision>425</cp:revision>
  <dcterms:created xsi:type="dcterms:W3CDTF">2009-09-23T12:56:32Z</dcterms:created>
  <dcterms:modified xsi:type="dcterms:W3CDTF">2009-10-12T00:20:17Z</dcterms:modified>
</cp:coreProperties>
</file>