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2E00"/>
    <a:srgbClr val="46F600"/>
    <a:srgbClr val="FF5043"/>
    <a:srgbClr val="164C00"/>
    <a:srgbClr val="2A9200"/>
    <a:srgbClr val="B99A4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4714" autoAdjust="0"/>
  </p:normalViewPr>
  <p:slideViewPr>
    <p:cSldViewPr>
      <p:cViewPr>
        <p:scale>
          <a:sx n="50" d="100"/>
          <a:sy n="50" d="100"/>
        </p:scale>
        <p:origin x="-222" y="-78"/>
      </p:cViewPr>
      <p:guideLst>
        <p:guide orient="horz" pos="9537"/>
        <p:guide pos="6736"/>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6236E3-7BA2-4C62-A5D7-E8E04F99C4E7}" type="datetimeFigureOut">
              <a:rPr lang="en-US" smtClean="0"/>
              <a:pPr/>
              <a:t>10/2/2009</a:t>
            </a:fld>
            <a:endParaRPr lang="en-GB"/>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35D3A2-8106-4161-BED1-6B09EFCB2600}"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2952323" rtl="0" eaLnBrk="1" latinLnBrk="0" hangingPunct="1">
      <a:defRPr sz="3900" kern="1200">
        <a:solidFill>
          <a:schemeClr val="tx1"/>
        </a:solidFill>
        <a:latin typeface="+mn-lt"/>
        <a:ea typeface="+mn-ea"/>
        <a:cs typeface="+mn-cs"/>
      </a:defRPr>
    </a:lvl1pPr>
    <a:lvl2pPr marL="1476162" algn="l" defTabSz="2952323" rtl="0" eaLnBrk="1" latinLnBrk="0" hangingPunct="1">
      <a:defRPr sz="3900" kern="1200">
        <a:solidFill>
          <a:schemeClr val="tx1"/>
        </a:solidFill>
        <a:latin typeface="+mn-lt"/>
        <a:ea typeface="+mn-ea"/>
        <a:cs typeface="+mn-cs"/>
      </a:defRPr>
    </a:lvl2pPr>
    <a:lvl3pPr marL="2952323" algn="l" defTabSz="2952323" rtl="0" eaLnBrk="1" latinLnBrk="0" hangingPunct="1">
      <a:defRPr sz="3900" kern="1200">
        <a:solidFill>
          <a:schemeClr val="tx1"/>
        </a:solidFill>
        <a:latin typeface="+mn-lt"/>
        <a:ea typeface="+mn-ea"/>
        <a:cs typeface="+mn-cs"/>
      </a:defRPr>
    </a:lvl3pPr>
    <a:lvl4pPr marL="4428485" algn="l" defTabSz="2952323" rtl="0" eaLnBrk="1" latinLnBrk="0" hangingPunct="1">
      <a:defRPr sz="3900" kern="1200">
        <a:solidFill>
          <a:schemeClr val="tx1"/>
        </a:solidFill>
        <a:latin typeface="+mn-lt"/>
        <a:ea typeface="+mn-ea"/>
        <a:cs typeface="+mn-cs"/>
      </a:defRPr>
    </a:lvl4pPr>
    <a:lvl5pPr marL="5904647" algn="l" defTabSz="2952323" rtl="0" eaLnBrk="1" latinLnBrk="0" hangingPunct="1">
      <a:defRPr sz="3900" kern="1200">
        <a:solidFill>
          <a:schemeClr val="tx1"/>
        </a:solidFill>
        <a:latin typeface="+mn-lt"/>
        <a:ea typeface="+mn-ea"/>
        <a:cs typeface="+mn-cs"/>
      </a:defRPr>
    </a:lvl5pPr>
    <a:lvl6pPr marL="7380808" algn="l" defTabSz="2952323" rtl="0" eaLnBrk="1" latinLnBrk="0" hangingPunct="1">
      <a:defRPr sz="3900" kern="1200">
        <a:solidFill>
          <a:schemeClr val="tx1"/>
        </a:solidFill>
        <a:latin typeface="+mn-lt"/>
        <a:ea typeface="+mn-ea"/>
        <a:cs typeface="+mn-cs"/>
      </a:defRPr>
    </a:lvl6pPr>
    <a:lvl7pPr marL="8856970" algn="l" defTabSz="2952323" rtl="0" eaLnBrk="1" latinLnBrk="0" hangingPunct="1">
      <a:defRPr sz="3900" kern="1200">
        <a:solidFill>
          <a:schemeClr val="tx1"/>
        </a:solidFill>
        <a:latin typeface="+mn-lt"/>
        <a:ea typeface="+mn-ea"/>
        <a:cs typeface="+mn-cs"/>
      </a:defRPr>
    </a:lvl7pPr>
    <a:lvl8pPr marL="10333131" algn="l" defTabSz="2952323" rtl="0" eaLnBrk="1" latinLnBrk="0" hangingPunct="1">
      <a:defRPr sz="3900" kern="1200">
        <a:solidFill>
          <a:schemeClr val="tx1"/>
        </a:solidFill>
        <a:latin typeface="+mn-lt"/>
        <a:ea typeface="+mn-ea"/>
        <a:cs typeface="+mn-cs"/>
      </a:defRPr>
    </a:lvl8pPr>
    <a:lvl9pPr marL="11809293" algn="l" defTabSz="2952323"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7738" y="685800"/>
            <a:ext cx="2422525"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335D3A2-8106-4161-BED1-6B09EFCB2600}"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8"/>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EF33E61-DCF3-4054-90CD-DD898EB264C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EF33E61-DCF3-4054-90CD-DD898EB264C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6"/>
            <a:ext cx="4812030" cy="2583610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341" y="1212606"/>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EF33E61-DCF3-4054-90CD-DD898EB264C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EF33E61-DCF3-4054-90CD-DD898EB264C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49"/>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F33E61-DCF3-4054-90CD-DD898EB264C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340" y="7065331"/>
            <a:ext cx="9445837" cy="199833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1623" y="7065331"/>
            <a:ext cx="9445837" cy="199833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EF33E61-DCF3-4054-90CD-DD898EB264C5}"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8"/>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8"/>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EF33E61-DCF3-4054-90CD-DD898EB264C5}" type="datetimeFigureOut">
              <a:rPr lang="en-US" smtClean="0"/>
              <a:pPr/>
              <a:t>10/2/2009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EF33E61-DCF3-4054-90CD-DD898EB264C5}" type="datetimeFigureOut">
              <a:rPr lang="en-US" smtClean="0"/>
              <a:pPr/>
              <a:t>10/2/2009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33E61-DCF3-4054-90CD-DD898EB264C5}" type="datetimeFigureOut">
              <a:rPr lang="en-US" smtClean="0"/>
              <a:pPr/>
              <a:t>10/2/2009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2"/>
            <a:ext cx="7036110" cy="5130773"/>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5"/>
            <a:ext cx="11955815" cy="25843119"/>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8"/>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33E61-DCF3-4054-90CD-DD898EB264C5}"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3" y="21195983"/>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3"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3" y="23698289"/>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33E61-DCF3-4054-90CD-DD898EB264C5}"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DBE160-334C-4531-9542-B22CCF2998E7}"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4"/>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1"/>
            <a:ext cx="19248120" cy="19983383"/>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4"/>
            <a:ext cx="4990254"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4EF33E61-DCF3-4054-90CD-DD898EB264C5}" type="datetimeFigureOut">
              <a:rPr lang="en-US" smtClean="0"/>
              <a:pPr/>
              <a:t>10/2/2009</a:t>
            </a:fld>
            <a:endParaRPr lang="en-GB"/>
          </a:p>
        </p:txBody>
      </p:sp>
      <p:sp>
        <p:nvSpPr>
          <p:cNvPr id="5" name="Footer Placeholder 4"/>
          <p:cNvSpPr>
            <a:spLocks noGrp="1"/>
          </p:cNvSpPr>
          <p:nvPr>
            <p:ph type="ftr" sz="quarter" idx="3"/>
          </p:nvPr>
        </p:nvSpPr>
        <p:spPr>
          <a:xfrm>
            <a:off x="7307157" y="28065054"/>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4"/>
            <a:ext cx="4990254"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35DBE160-334C-4531-9542-B22CCF2998E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f"/><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notesSlide" Target="../notesSlides/notesSlide1.xml"/><Relationship Id="rId7" Type="http://schemas.openxmlformats.org/officeDocument/2006/relationships/image" Target="../media/image6.png"/><Relationship Id="rId12" Type="http://schemas.openxmlformats.org/officeDocument/2006/relationships/oleObject" Target="../embeddings/oleObject2.bin"/><Relationship Id="rId17" Type="http://schemas.openxmlformats.org/officeDocument/2006/relationships/image" Target="../media/image14.png"/><Relationship Id="rId2" Type="http://schemas.openxmlformats.org/officeDocument/2006/relationships/slideLayout" Target="../slideLayouts/slideLayout7.xml"/><Relationship Id="rId16" Type="http://schemas.openxmlformats.org/officeDocument/2006/relationships/image" Target="../media/image13.png"/><Relationship Id="rId1" Type="http://schemas.openxmlformats.org/officeDocument/2006/relationships/vmlDrawing" Target="../drawings/vmlDrawing1.vml"/><Relationship Id="rId6" Type="http://schemas.openxmlformats.org/officeDocument/2006/relationships/image" Target="../media/image5.jpeg"/><Relationship Id="rId11" Type="http://schemas.openxmlformats.org/officeDocument/2006/relationships/oleObject" Target="../embeddings/oleObject1.bin"/><Relationship Id="rId5" Type="http://schemas.openxmlformats.org/officeDocument/2006/relationships/image" Target="../media/image4.jpeg"/><Relationship Id="rId15" Type="http://schemas.openxmlformats.org/officeDocument/2006/relationships/image" Target="../media/image12.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48" name="Rounded Rectangle 47"/>
          <p:cNvSpPr/>
          <p:nvPr/>
        </p:nvSpPr>
        <p:spPr>
          <a:xfrm>
            <a:off x="620642" y="25069869"/>
            <a:ext cx="20216954" cy="2500330"/>
          </a:xfrm>
          <a:prstGeom prst="roundRect">
            <a:avLst/>
          </a:prstGeom>
          <a:solidFill>
            <a:schemeClr val="accent6">
              <a:lumMod val="75000"/>
              <a:alpha val="51000"/>
            </a:schemeClr>
          </a:solid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ounded Rectangle 55"/>
          <p:cNvSpPr/>
          <p:nvPr/>
        </p:nvSpPr>
        <p:spPr>
          <a:xfrm>
            <a:off x="620642" y="352321"/>
            <a:ext cx="20145516" cy="3214710"/>
          </a:xfrm>
          <a:prstGeom prst="roundRect">
            <a:avLst>
              <a:gd name="adj" fmla="val 41697"/>
            </a:avLst>
          </a:prstGeom>
          <a:gradFill>
            <a:gsLst>
              <a:gs pos="0">
                <a:srgbClr val="FF0000"/>
              </a:gs>
              <a:gs pos="45000">
                <a:srgbClr val="FF7A00"/>
              </a:gs>
              <a:gs pos="70000">
                <a:srgbClr val="FF0300"/>
              </a:gs>
              <a:gs pos="100000">
                <a:srgbClr val="FF0000"/>
              </a:gs>
            </a:gsLst>
            <a:lin ang="162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effectLst>
                <a:glow rad="101600">
                  <a:schemeClr val="tx1">
                    <a:alpha val="60000"/>
                  </a:schemeClr>
                </a:glow>
              </a:effectLst>
            </a:endParaRPr>
          </a:p>
        </p:txBody>
      </p:sp>
      <p:sp>
        <p:nvSpPr>
          <p:cNvPr id="57" name="Rounded Rectangle 56"/>
          <p:cNvSpPr/>
          <p:nvPr/>
        </p:nvSpPr>
        <p:spPr>
          <a:xfrm>
            <a:off x="549204" y="27855951"/>
            <a:ext cx="20145516" cy="1933694"/>
          </a:xfrm>
          <a:prstGeom prst="roundRect">
            <a:avLst>
              <a:gd name="adj" fmla="val 41697"/>
            </a:avLst>
          </a:prstGeom>
          <a:gradFill>
            <a:gsLst>
              <a:gs pos="0">
                <a:srgbClr val="FF0000"/>
              </a:gs>
              <a:gs pos="45000">
                <a:srgbClr val="FF7A00"/>
              </a:gs>
              <a:gs pos="70000">
                <a:srgbClr val="FF0300"/>
              </a:gs>
              <a:gs pos="100000">
                <a:srgbClr val="FF0000"/>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8" name="Picture 57" descr="the_warwick_uni_black.jpg"/>
          <p:cNvPicPr>
            <a:picLocks noChangeAspect="1"/>
          </p:cNvPicPr>
          <p:nvPr/>
        </p:nvPicPr>
        <p:blipFill>
          <a:blip r:embed="rId4" cstate="print">
            <a:clrChange>
              <a:clrFrom>
                <a:srgbClr val="FFFFFF"/>
              </a:clrFrom>
              <a:clrTo>
                <a:srgbClr val="FFFFFF">
                  <a:alpha val="0"/>
                </a:srgbClr>
              </a:clrTo>
            </a:clrChange>
          </a:blip>
          <a:stretch>
            <a:fillRect/>
          </a:stretch>
        </p:blipFill>
        <p:spPr>
          <a:xfrm>
            <a:off x="15979812" y="423759"/>
            <a:ext cx="4765363" cy="1852519"/>
          </a:xfrm>
          <a:prstGeom prst="rect">
            <a:avLst/>
          </a:prstGeom>
          <a:noFill/>
          <a:ln>
            <a:noFill/>
          </a:ln>
        </p:spPr>
      </p:pic>
      <p:sp>
        <p:nvSpPr>
          <p:cNvPr id="61" name="TextBox 60"/>
          <p:cNvSpPr txBox="1"/>
          <p:nvPr/>
        </p:nvSpPr>
        <p:spPr>
          <a:xfrm>
            <a:off x="4406856" y="638073"/>
            <a:ext cx="19908902" cy="984885"/>
          </a:xfrm>
          <a:prstGeom prst="rect">
            <a:avLst/>
          </a:prstGeom>
          <a:noFill/>
          <a:ln>
            <a:noFill/>
          </a:ln>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Fire resistant supra-colloidal coatings</a:t>
            </a:r>
            <a:endParaRPr lang="en-GB"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9" name="Rounded Rectangle 48"/>
          <p:cNvSpPr/>
          <p:nvPr/>
        </p:nvSpPr>
        <p:spPr>
          <a:xfrm>
            <a:off x="549204" y="11568087"/>
            <a:ext cx="20216954" cy="3857652"/>
          </a:xfrm>
          <a:prstGeom prst="roundRect">
            <a:avLst/>
          </a:prstGeom>
          <a:solidFill>
            <a:schemeClr val="accent6">
              <a:lumMod val="75000"/>
              <a:alpha val="51000"/>
            </a:schemeClr>
          </a:solid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p:cNvSpPr/>
          <p:nvPr/>
        </p:nvSpPr>
        <p:spPr>
          <a:xfrm>
            <a:off x="-2879820" y="11568087"/>
            <a:ext cx="11554046" cy="289883"/>
          </a:xfrm>
          <a:prstGeom prst="rect">
            <a:avLst/>
          </a:prstGeom>
          <a:noFill/>
          <a:ln>
            <a:noFill/>
          </a:ln>
        </p:spPr>
        <p:txBody>
          <a:bodyPr wrap="square" lIns="91440" tIns="45720" rIns="91440" bIns="45720">
            <a:spAutoFit/>
          </a:bodyPr>
          <a:lstStyle/>
          <a:p>
            <a:pPr algn="ctr"/>
            <a:r>
              <a:rPr lang="en-US" sz="5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Methodology</a:t>
            </a:r>
            <a:endParaRPr lang="en-US" sz="5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0" name="Rounded Rectangle 49"/>
          <p:cNvSpPr/>
          <p:nvPr/>
        </p:nvSpPr>
        <p:spPr>
          <a:xfrm>
            <a:off x="549204" y="15782929"/>
            <a:ext cx="20288392" cy="8786874"/>
          </a:xfrm>
          <a:prstGeom prst="roundRect">
            <a:avLst/>
          </a:prstGeom>
          <a:solidFill>
            <a:schemeClr val="accent6">
              <a:lumMod val="75000"/>
              <a:alpha val="51000"/>
            </a:schemeClr>
          </a:solid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n-GB" b="1">
              <a:ln w="11430">
                <a:solidFill>
                  <a:schemeClr val="accent1">
                    <a:lumMod val="60000"/>
                    <a:lumOff val="40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7" name="Rectangle 16"/>
          <p:cNvSpPr/>
          <p:nvPr/>
        </p:nvSpPr>
        <p:spPr>
          <a:xfrm>
            <a:off x="-3800109" y="16068681"/>
            <a:ext cx="11635989" cy="923330"/>
          </a:xfrm>
          <a:prstGeom prst="rect">
            <a:avLst/>
          </a:prstGeom>
          <a:noFill/>
        </p:spPr>
        <p:txBody>
          <a:bodyPr wrap="square" lIns="91440" tIns="45720" rIns="91440" bIns="45720">
            <a:spAutoFit/>
          </a:bodyPr>
          <a:lstStyle/>
          <a:p>
            <a:pPr algn="ctr"/>
            <a:r>
              <a:rPr lang="en-US" sz="5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Results</a:t>
            </a:r>
            <a:endParaRPr lang="en-US" sz="5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8" name="Rectangle 17"/>
          <p:cNvSpPr/>
          <p:nvPr/>
        </p:nvSpPr>
        <p:spPr>
          <a:xfrm>
            <a:off x="-1451060" y="24998431"/>
            <a:ext cx="11715832" cy="923330"/>
          </a:xfrm>
          <a:prstGeom prst="rect">
            <a:avLst/>
          </a:prstGeom>
          <a:noFill/>
        </p:spPr>
        <p:txBody>
          <a:bodyPr wrap="square" lIns="91440" tIns="45720" rIns="91440" bIns="45720">
            <a:spAutoFit/>
          </a:bodyPr>
          <a:lstStyle/>
          <a:p>
            <a:pPr algn="ctr"/>
            <a:r>
              <a:rPr lang="en-US" sz="5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Conclusion/future work</a:t>
            </a:r>
            <a:endParaRPr lang="en-US" sz="5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9" name="Picture 18" descr="2009_0929Sphereing_20090081.JPG"/>
          <p:cNvPicPr>
            <a:picLocks noChangeAspect="1"/>
          </p:cNvPicPr>
          <p:nvPr/>
        </p:nvPicPr>
        <p:blipFill>
          <a:blip r:embed="rId5" cstate="print"/>
          <a:stretch>
            <a:fillRect/>
          </a:stretch>
        </p:blipFill>
        <p:spPr>
          <a:xfrm>
            <a:off x="1620774" y="780949"/>
            <a:ext cx="1785950" cy="2381267"/>
          </a:xfrm>
          <a:prstGeom prst="rect">
            <a:avLst/>
          </a:prstGeom>
          <a:ln w="57150">
            <a:solidFill>
              <a:schemeClr val="tx2"/>
            </a:solidFill>
          </a:ln>
        </p:spPr>
      </p:pic>
      <p:sp>
        <p:nvSpPr>
          <p:cNvPr id="20" name="TextBox 19"/>
          <p:cNvSpPr txBox="1"/>
          <p:nvPr/>
        </p:nvSpPr>
        <p:spPr>
          <a:xfrm>
            <a:off x="4335418" y="1638205"/>
            <a:ext cx="13358906" cy="1661993"/>
          </a:xfrm>
          <a:prstGeom prst="rect">
            <a:avLst/>
          </a:prstGeom>
          <a:noFill/>
        </p:spPr>
        <p:txBody>
          <a:bodyPr wrap="square" rtlCol="0">
            <a:spAutoFit/>
          </a:bodyPr>
          <a:lstStyle/>
          <a:p>
            <a:r>
              <a:rPr lang="en-GB" sz="3400" dirty="0" smtClean="0"/>
              <a:t>by Ashton Boyd and Associate Professor </a:t>
            </a:r>
            <a:r>
              <a:rPr lang="en-GB" sz="3400" dirty="0" err="1" smtClean="0"/>
              <a:t>Dr.Ir</a:t>
            </a:r>
            <a:r>
              <a:rPr lang="en-GB" sz="3400" dirty="0" smtClean="0"/>
              <a:t>. Stefan Bon (Supervisor)</a:t>
            </a:r>
          </a:p>
          <a:p>
            <a:r>
              <a:rPr lang="en-GB" sz="3400" dirty="0" smtClean="0"/>
              <a:t>Department of Chemistry, University of Warwick, Coventry,CV4 7AL</a:t>
            </a:r>
          </a:p>
          <a:p>
            <a:r>
              <a:rPr lang="en-GB" sz="3400" dirty="0" smtClean="0"/>
              <a:t>www.Stefanbon.com                                    Ashton.Boyd@warwick.ac.uk              </a:t>
            </a:r>
            <a:endParaRPr lang="en-GB" sz="3400" dirty="0"/>
          </a:p>
        </p:txBody>
      </p:sp>
      <p:sp>
        <p:nvSpPr>
          <p:cNvPr id="22" name="TextBox 21"/>
          <p:cNvSpPr txBox="1"/>
          <p:nvPr/>
        </p:nvSpPr>
        <p:spPr>
          <a:xfrm>
            <a:off x="11907846" y="12925409"/>
            <a:ext cx="6666034" cy="615553"/>
          </a:xfrm>
          <a:prstGeom prst="rect">
            <a:avLst/>
          </a:prstGeom>
          <a:noFill/>
        </p:spPr>
        <p:txBody>
          <a:bodyPr wrap="square" rtlCol="0">
            <a:spAutoFit/>
          </a:bodyPr>
          <a:lstStyle/>
          <a:p>
            <a:endParaRPr lang="en-GB" sz="3400" dirty="0"/>
          </a:p>
        </p:txBody>
      </p:sp>
      <p:grpSp>
        <p:nvGrpSpPr>
          <p:cNvPr id="68" name="Group 67"/>
          <p:cNvGrpSpPr/>
          <p:nvPr/>
        </p:nvGrpSpPr>
        <p:grpSpPr>
          <a:xfrm>
            <a:off x="0" y="3852783"/>
            <a:ext cx="20766158" cy="2857520"/>
            <a:chOff x="0" y="3995659"/>
            <a:chExt cx="20766158" cy="2857520"/>
          </a:xfrm>
        </p:grpSpPr>
        <p:sp>
          <p:nvSpPr>
            <p:cNvPr id="51" name="Rounded Rectangle 50"/>
            <p:cNvSpPr/>
            <p:nvPr/>
          </p:nvSpPr>
          <p:spPr>
            <a:xfrm>
              <a:off x="549204" y="3995659"/>
              <a:ext cx="20216954" cy="2857520"/>
            </a:xfrm>
            <a:prstGeom prst="roundRect">
              <a:avLst/>
            </a:prstGeom>
            <a:solidFill>
              <a:schemeClr val="accent6">
                <a:lumMod val="75000"/>
                <a:alpha val="51000"/>
              </a:schemeClr>
            </a:solid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p:cNvSpPr/>
            <p:nvPr/>
          </p:nvSpPr>
          <p:spPr>
            <a:xfrm>
              <a:off x="0" y="4067097"/>
              <a:ext cx="5572164" cy="923330"/>
            </a:xfrm>
            <a:prstGeom prst="rect">
              <a:avLst/>
            </a:prstGeom>
            <a:noFill/>
          </p:spPr>
          <p:txBody>
            <a:bodyPr wrap="square" lIns="91440" tIns="45720" rIns="91440" bIns="45720">
              <a:spAutoFit/>
            </a:bodyPr>
            <a:lstStyle/>
            <a:p>
              <a:pPr algn="ctr"/>
              <a:r>
                <a:rPr lang="en-US" sz="5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Introduction</a:t>
              </a:r>
              <a:endParaRPr lang="en-US" sz="5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3" name="TextBox 22"/>
            <p:cNvSpPr txBox="1"/>
            <p:nvPr/>
          </p:nvSpPr>
          <p:spPr>
            <a:xfrm>
              <a:off x="834956" y="4924353"/>
              <a:ext cx="19859764" cy="1569660"/>
            </a:xfrm>
            <a:prstGeom prst="rect">
              <a:avLst/>
            </a:prstGeom>
            <a:noFill/>
          </p:spPr>
          <p:txBody>
            <a:bodyPr wrap="square" rtlCol="0">
              <a:spAutoFit/>
            </a:bodyPr>
            <a:lstStyle/>
            <a:p>
              <a:r>
                <a:rPr lang="en-GB" sz="2400" dirty="0" smtClean="0">
                  <a:latin typeface="Arial" pitchFamily="34" charset="0"/>
                  <a:cs typeface="Arial" pitchFamily="34" charset="0"/>
                </a:rPr>
                <a:t>Colloidal chemistry is a very exciting area of chemical research. The technology and the control we have over materials at the present is remarkable. Being able to manipulate and arrange molecules and particles on the </a:t>
              </a:r>
              <a:r>
                <a:rPr lang="en-GB" sz="2400" dirty="0" err="1" smtClean="0">
                  <a:latin typeface="Arial" pitchFamily="34" charset="0"/>
                  <a:cs typeface="Arial" pitchFamily="34" charset="0"/>
                </a:rPr>
                <a:t>nano</a:t>
              </a:r>
              <a:r>
                <a:rPr lang="en-GB" sz="2400" dirty="0" smtClean="0">
                  <a:latin typeface="Arial" pitchFamily="34" charset="0"/>
                  <a:cs typeface="Arial" pitchFamily="34" charset="0"/>
                </a:rPr>
                <a:t>-scale and being able to creating large complex structures is an amazing achievement. However, what is even more interesting is when you alter a characteristic on the </a:t>
              </a:r>
              <a:r>
                <a:rPr lang="en-GB" sz="2400" dirty="0" err="1" smtClean="0">
                  <a:latin typeface="Arial" pitchFamily="34" charset="0"/>
                  <a:cs typeface="Arial" pitchFamily="34" charset="0"/>
                </a:rPr>
                <a:t>nano</a:t>
              </a:r>
              <a:r>
                <a:rPr lang="en-GB" sz="2400" dirty="0" smtClean="0">
                  <a:latin typeface="Arial" pitchFamily="34" charset="0"/>
                  <a:cs typeface="Arial" pitchFamily="34" charset="0"/>
                </a:rPr>
                <a:t>-scale and how this change can drastically affect the properties of the bulk material on the macro-scale. </a:t>
              </a:r>
              <a:endParaRPr lang="en-GB" sz="2400" dirty="0">
                <a:latin typeface="Arial" pitchFamily="34" charset="0"/>
                <a:cs typeface="Arial" pitchFamily="34" charset="0"/>
              </a:endParaRPr>
            </a:p>
          </p:txBody>
        </p:sp>
      </p:grpSp>
      <p:grpSp>
        <p:nvGrpSpPr>
          <p:cNvPr id="69" name="Group 68"/>
          <p:cNvGrpSpPr/>
          <p:nvPr/>
        </p:nvGrpSpPr>
        <p:grpSpPr>
          <a:xfrm>
            <a:off x="-1093870" y="6996055"/>
            <a:ext cx="21883758" cy="4214842"/>
            <a:chOff x="-1117600" y="6996055"/>
            <a:chExt cx="21883758" cy="4214842"/>
          </a:xfrm>
        </p:grpSpPr>
        <p:sp>
          <p:nvSpPr>
            <p:cNvPr id="47" name="Rounded Rectangle 46"/>
            <p:cNvSpPr/>
            <p:nvPr/>
          </p:nvSpPr>
          <p:spPr>
            <a:xfrm>
              <a:off x="549204" y="6996055"/>
              <a:ext cx="20216954" cy="4214842"/>
            </a:xfrm>
            <a:prstGeom prst="roundRect">
              <a:avLst/>
            </a:prstGeom>
            <a:solidFill>
              <a:schemeClr val="accent6">
                <a:lumMod val="75000"/>
                <a:alpha val="51000"/>
              </a:schemeClr>
            </a:solidFill>
            <a:ln w="1270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117600" y="7001419"/>
              <a:ext cx="5572164" cy="923330"/>
            </a:xfrm>
            <a:prstGeom prst="rect">
              <a:avLst/>
            </a:prstGeom>
            <a:noFill/>
          </p:spPr>
          <p:txBody>
            <a:bodyPr wrap="square" lIns="91440" tIns="45720" rIns="91440" bIns="45720">
              <a:spAutoFit/>
            </a:bodyPr>
            <a:lstStyle/>
            <a:p>
              <a:pPr algn="ctr"/>
              <a:r>
                <a:rPr lang="en-US" sz="5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Aims</a:t>
              </a:r>
              <a:endParaRPr lang="en-US" sz="5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4" name="TextBox 23"/>
            <p:cNvSpPr txBox="1"/>
            <p:nvPr/>
          </p:nvSpPr>
          <p:spPr>
            <a:xfrm>
              <a:off x="787400" y="7723139"/>
              <a:ext cx="19859764" cy="3416320"/>
            </a:xfrm>
            <a:prstGeom prst="rect">
              <a:avLst/>
            </a:prstGeom>
            <a:noFill/>
          </p:spPr>
          <p:txBody>
            <a:bodyPr wrap="square" rtlCol="0">
              <a:spAutoFit/>
            </a:bodyPr>
            <a:lstStyle/>
            <a:p>
              <a:r>
                <a:rPr lang="en-GB" sz="2400" dirty="0" smtClean="0">
                  <a:latin typeface="Arial" pitchFamily="34" charset="0"/>
                  <a:cs typeface="Arial" pitchFamily="34" charset="0"/>
                </a:rPr>
                <a:t>The aim of the project was to create a flame resistant coating via solids-stabilised or Pickering emulsion polymerization. Pickering </a:t>
              </a:r>
              <a:r>
                <a:rPr lang="en-GB" sz="2400" dirty="0" smtClean="0">
                  <a:latin typeface="Arial" pitchFamily="34" charset="0"/>
                  <a:cs typeface="Arial" pitchFamily="34" charset="0"/>
                </a:rPr>
                <a:t>stabilisation </a:t>
              </a:r>
              <a:r>
                <a:rPr lang="en-GB" sz="2400" dirty="0" smtClean="0">
                  <a:latin typeface="Arial" pitchFamily="34" charset="0"/>
                  <a:cs typeface="Arial" pitchFamily="34" charset="0"/>
                </a:rPr>
                <a:t>is the process by which an emulsion droplet is stabilised by solid particles which adhere onto the interface between the oil and water phases. In a standard emulsion, for example oil droplets dispersed  in water, droplets will usually coalesce to reduce the energy of the system (depending on the </a:t>
              </a:r>
              <a:r>
                <a:rPr lang="en-GB" sz="2400" dirty="0" err="1" smtClean="0">
                  <a:latin typeface="Arial" pitchFamily="34" charset="0"/>
                  <a:cs typeface="Arial" pitchFamily="34" charset="0"/>
                </a:rPr>
                <a:t>hydrophilicity</a:t>
              </a:r>
              <a:r>
                <a:rPr lang="en-GB" sz="2400" dirty="0" smtClean="0">
                  <a:latin typeface="Arial" pitchFamily="34" charset="0"/>
                  <a:cs typeface="Arial" pitchFamily="34" charset="0"/>
                </a:rPr>
                <a:t> of the oil droplets) but in Pickering emulsions the oil droplets are protected from coalescing by presence of the solid colloidal particles at the liquid-liquid interface. </a:t>
              </a:r>
            </a:p>
            <a:p>
              <a:r>
                <a:rPr lang="en-GB" sz="2400" dirty="0" smtClean="0">
                  <a:latin typeface="Arial" pitchFamily="34" charset="0"/>
                  <a:cs typeface="Arial" pitchFamily="34" charset="0"/>
                </a:rPr>
                <a:t>We are interested in fabricating a waterborne coating (polymer latex) in which the polymer particles are armoured with </a:t>
              </a:r>
              <a:r>
                <a:rPr lang="en-GB" sz="2400" dirty="0" err="1" smtClean="0">
                  <a:latin typeface="Arial" pitchFamily="34" charset="0"/>
                  <a:cs typeface="Arial" pitchFamily="34" charset="0"/>
                </a:rPr>
                <a:t>nanosized</a:t>
              </a:r>
              <a:r>
                <a:rPr lang="en-GB" sz="2400" dirty="0" smtClean="0">
                  <a:latin typeface="Arial" pitchFamily="34" charset="0"/>
                  <a:cs typeface="Arial" pitchFamily="34" charset="0"/>
                </a:rPr>
                <a:t> clay discs (Laponite clay). The idea is that upon film formation (watching the paint dry) the presence and positioning of the clay will generate flame retardant features. We want to use Pickering emulsion polymerization using Styrene, Butyl </a:t>
              </a:r>
              <a:r>
                <a:rPr lang="en-GB" sz="2400" dirty="0" err="1" smtClean="0">
                  <a:latin typeface="Arial" pitchFamily="34" charset="0"/>
                  <a:cs typeface="Arial" pitchFamily="34" charset="0"/>
                </a:rPr>
                <a:t>acrylate</a:t>
              </a:r>
              <a:r>
                <a:rPr lang="en-GB" sz="2400" dirty="0" smtClean="0">
                  <a:latin typeface="Arial" pitchFamily="34" charset="0"/>
                  <a:cs typeface="Arial" pitchFamily="34" charset="0"/>
                </a:rPr>
                <a:t> and </a:t>
              </a:r>
              <a:r>
                <a:rPr lang="en-GB" sz="2400" dirty="0" err="1" smtClean="0">
                  <a:latin typeface="Arial" pitchFamily="34" charset="0"/>
                  <a:cs typeface="Arial" pitchFamily="34" charset="0"/>
                </a:rPr>
                <a:t>Laponite</a:t>
              </a:r>
              <a:r>
                <a:rPr lang="en-GB" sz="2400" dirty="0" smtClean="0">
                  <a:latin typeface="Arial" pitchFamily="34" charset="0"/>
                  <a:cs typeface="Arial" pitchFamily="34" charset="0"/>
                </a:rPr>
                <a:t> clay disks as a solid stabiliser to prepare such a protective and transparent coating</a:t>
              </a:r>
            </a:p>
          </p:txBody>
        </p:sp>
      </p:grpSp>
      <p:sp>
        <p:nvSpPr>
          <p:cNvPr id="25" name="TextBox 24"/>
          <p:cNvSpPr txBox="1"/>
          <p:nvPr/>
        </p:nvSpPr>
        <p:spPr>
          <a:xfrm>
            <a:off x="6335682" y="11639525"/>
            <a:ext cx="7929618" cy="4154984"/>
          </a:xfrm>
          <a:prstGeom prst="rect">
            <a:avLst/>
          </a:prstGeom>
          <a:noFill/>
        </p:spPr>
        <p:txBody>
          <a:bodyPr wrap="square" rtlCol="0">
            <a:spAutoFit/>
          </a:bodyPr>
          <a:lstStyle/>
          <a:p>
            <a:r>
              <a:rPr lang="en-GB" sz="2400" b="1" u="sng" dirty="0" smtClean="0">
                <a:latin typeface="Arial" pitchFamily="34" charset="0"/>
                <a:cs typeface="Arial" pitchFamily="34" charset="0"/>
              </a:rPr>
              <a:t>Pickering </a:t>
            </a:r>
            <a:r>
              <a:rPr lang="en-GB" sz="2400" b="1" u="sng" dirty="0" err="1" smtClean="0">
                <a:latin typeface="Arial" pitchFamily="34" charset="0"/>
                <a:cs typeface="Arial" pitchFamily="34" charset="0"/>
              </a:rPr>
              <a:t>Miniemulsion</a:t>
            </a:r>
            <a:r>
              <a:rPr lang="en-GB" sz="2400" b="1" u="sng" dirty="0" smtClean="0">
                <a:latin typeface="Arial" pitchFamily="34" charset="0"/>
                <a:cs typeface="Arial" pitchFamily="34" charset="0"/>
              </a:rPr>
              <a:t> </a:t>
            </a:r>
            <a:r>
              <a:rPr lang="en-GB" sz="2400" b="1" u="sng" dirty="0" smtClean="0">
                <a:latin typeface="Arial" pitchFamily="34" charset="0"/>
                <a:cs typeface="Arial" pitchFamily="34" charset="0"/>
              </a:rPr>
              <a:t>Polymerization: </a:t>
            </a:r>
          </a:p>
          <a:p>
            <a:r>
              <a:rPr lang="en-GB" sz="2400" dirty="0" smtClean="0">
                <a:latin typeface="Arial" pitchFamily="34" charset="0"/>
                <a:cs typeface="Arial" pitchFamily="34" charset="0"/>
              </a:rPr>
              <a:t>Laponite clay was added to deoxygenated water in a beaker. The solution was stirred, homogenized and  </a:t>
            </a:r>
            <a:r>
              <a:rPr lang="en-GB" sz="2400" dirty="0" err="1" smtClean="0">
                <a:latin typeface="Arial" pitchFamily="34" charset="0"/>
                <a:cs typeface="Arial" pitchFamily="34" charset="0"/>
              </a:rPr>
              <a:t>sonicated</a:t>
            </a:r>
            <a:r>
              <a:rPr lang="en-GB" sz="2400" dirty="0" smtClean="0">
                <a:latin typeface="Arial" pitchFamily="34" charset="0"/>
                <a:cs typeface="Arial" pitchFamily="34" charset="0"/>
              </a:rPr>
              <a:t> for 6 minutes (</a:t>
            </a:r>
            <a:r>
              <a:rPr lang="en-GB" sz="2400" dirty="0" smtClean="0">
                <a:latin typeface="Arial" pitchFamily="34" charset="0"/>
                <a:cs typeface="Arial" pitchFamily="34" charset="0"/>
              </a:rPr>
              <a:t>70 % </a:t>
            </a:r>
            <a:r>
              <a:rPr lang="en-GB" sz="2400" dirty="0" smtClean="0">
                <a:latin typeface="Arial" pitchFamily="34" charset="0"/>
                <a:cs typeface="Arial" pitchFamily="34" charset="0"/>
              </a:rPr>
              <a:t>amplitude, </a:t>
            </a:r>
            <a:r>
              <a:rPr lang="en-GB" sz="2400" dirty="0" smtClean="0">
                <a:latin typeface="Arial" pitchFamily="34" charset="0"/>
                <a:cs typeface="Arial" pitchFamily="34" charset="0"/>
              </a:rPr>
              <a:t>30 s </a:t>
            </a:r>
            <a:r>
              <a:rPr lang="en-GB" sz="2400" dirty="0" smtClean="0">
                <a:latin typeface="Arial" pitchFamily="34" charset="0"/>
                <a:cs typeface="Arial" pitchFamily="34" charset="0"/>
              </a:rPr>
              <a:t>on, </a:t>
            </a:r>
            <a:r>
              <a:rPr lang="en-GB" sz="2400" dirty="0" smtClean="0">
                <a:latin typeface="Arial" pitchFamily="34" charset="0"/>
                <a:cs typeface="Arial" pitchFamily="34" charset="0"/>
              </a:rPr>
              <a:t>30 s </a:t>
            </a:r>
            <a:endParaRPr lang="en-GB" sz="2400" dirty="0" smtClean="0">
              <a:latin typeface="Arial" pitchFamily="34" charset="0"/>
              <a:cs typeface="Arial" pitchFamily="34" charset="0"/>
            </a:endParaRPr>
          </a:p>
          <a:p>
            <a:r>
              <a:rPr lang="en-GB" sz="2400" dirty="0" smtClean="0">
                <a:latin typeface="Arial" pitchFamily="34" charset="0"/>
                <a:cs typeface="Arial" pitchFamily="34" charset="0"/>
              </a:rPr>
              <a:t>off. </a:t>
            </a:r>
            <a:r>
              <a:rPr lang="en-GB" sz="2400" dirty="0" err="1" smtClean="0">
                <a:latin typeface="Arial" pitchFamily="34" charset="0"/>
                <a:cs typeface="Arial" pitchFamily="34" charset="0"/>
              </a:rPr>
              <a:t>NaCl</a:t>
            </a:r>
            <a:r>
              <a:rPr lang="en-GB" sz="2400" dirty="0" smtClean="0">
                <a:latin typeface="Arial" pitchFamily="34" charset="0"/>
                <a:cs typeface="Arial" pitchFamily="34" charset="0"/>
              </a:rPr>
              <a:t> added after </a:t>
            </a:r>
            <a:r>
              <a:rPr lang="en-GB" sz="2400" dirty="0" smtClean="0">
                <a:latin typeface="Arial" pitchFamily="34" charset="0"/>
                <a:cs typeface="Arial" pitchFamily="34" charset="0"/>
              </a:rPr>
              <a:t>30 s</a:t>
            </a:r>
            <a:r>
              <a:rPr lang="en-GB" sz="2400" dirty="0" smtClean="0">
                <a:latin typeface="Arial" pitchFamily="34" charset="0"/>
                <a:cs typeface="Arial" pitchFamily="34" charset="0"/>
              </a:rPr>
              <a:t>). Next Styrene, Butyl </a:t>
            </a:r>
            <a:r>
              <a:rPr lang="en-GB" sz="2400" dirty="0" err="1" smtClean="0">
                <a:latin typeface="Arial" pitchFamily="34" charset="0"/>
                <a:cs typeface="Arial" pitchFamily="34" charset="0"/>
              </a:rPr>
              <a:t>acrylate</a:t>
            </a:r>
            <a:r>
              <a:rPr lang="en-GB" sz="2400" dirty="0" smtClean="0">
                <a:latin typeface="Arial" pitchFamily="34" charset="0"/>
                <a:cs typeface="Arial" pitchFamily="34" charset="0"/>
              </a:rPr>
              <a:t> and </a:t>
            </a:r>
            <a:r>
              <a:rPr lang="en-GB" sz="2400" dirty="0" err="1" smtClean="0">
                <a:latin typeface="Arial" pitchFamily="34" charset="0"/>
                <a:cs typeface="Arial" pitchFamily="34" charset="0"/>
              </a:rPr>
              <a:t>Octadecyl</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acrylate</a:t>
            </a:r>
            <a:r>
              <a:rPr lang="en-GB" sz="2400" dirty="0" smtClean="0">
                <a:latin typeface="Arial" pitchFamily="34" charset="0"/>
                <a:cs typeface="Arial" pitchFamily="34" charset="0"/>
              </a:rPr>
              <a:t> were added to the solution.</a:t>
            </a:r>
          </a:p>
          <a:p>
            <a:r>
              <a:rPr lang="en-GB" sz="2400" dirty="0" smtClean="0">
                <a:latin typeface="Arial" pitchFamily="34" charset="0"/>
                <a:cs typeface="Arial" pitchFamily="34" charset="0"/>
              </a:rPr>
              <a:t>The resulting liquid was homogenized and </a:t>
            </a:r>
            <a:r>
              <a:rPr lang="en-GB" sz="2400" dirty="0" err="1" smtClean="0">
                <a:latin typeface="Arial" pitchFamily="34" charset="0"/>
                <a:cs typeface="Arial" pitchFamily="34" charset="0"/>
              </a:rPr>
              <a:t>sonicated</a:t>
            </a:r>
            <a:r>
              <a:rPr lang="en-GB" sz="2400" dirty="0" smtClean="0">
                <a:latin typeface="Arial" pitchFamily="34" charset="0"/>
                <a:cs typeface="Arial" pitchFamily="34" charset="0"/>
              </a:rPr>
              <a:t>. Finally the emulsion was place in a round bottomed </a:t>
            </a:r>
          </a:p>
          <a:p>
            <a:r>
              <a:rPr lang="en-GB" sz="2400" dirty="0" smtClean="0">
                <a:latin typeface="Arial" pitchFamily="34" charset="0"/>
                <a:cs typeface="Arial" pitchFamily="34" charset="0"/>
              </a:rPr>
              <a:t>flask, degassed for 20 minutes, heated to 60 </a:t>
            </a:r>
            <a:r>
              <a:rPr lang="en-GB" sz="2400" baseline="30000" dirty="0" smtClean="0">
                <a:latin typeface="Arial" pitchFamily="34" charset="0"/>
                <a:cs typeface="Arial" pitchFamily="34" charset="0"/>
              </a:rPr>
              <a:t>O</a:t>
            </a:r>
            <a:r>
              <a:rPr lang="en-GB" sz="2400" dirty="0" smtClean="0">
                <a:latin typeface="Arial" pitchFamily="34" charset="0"/>
                <a:cs typeface="Arial" pitchFamily="34" charset="0"/>
              </a:rPr>
              <a:t>C and initiator was added. The reaction was left overnight.</a:t>
            </a:r>
          </a:p>
          <a:p>
            <a:endParaRPr lang="en-GB" sz="2400" dirty="0" smtClean="0"/>
          </a:p>
        </p:txBody>
      </p:sp>
      <p:sp>
        <p:nvSpPr>
          <p:cNvPr id="26" name="TextBox 25"/>
          <p:cNvSpPr txBox="1"/>
          <p:nvPr/>
        </p:nvSpPr>
        <p:spPr>
          <a:xfrm>
            <a:off x="906394" y="25784249"/>
            <a:ext cx="19645450" cy="1569660"/>
          </a:xfrm>
          <a:prstGeom prst="rect">
            <a:avLst/>
          </a:prstGeom>
          <a:noFill/>
        </p:spPr>
        <p:txBody>
          <a:bodyPr wrap="square" rtlCol="0">
            <a:spAutoFit/>
          </a:bodyPr>
          <a:lstStyle/>
          <a:p>
            <a:r>
              <a:rPr lang="en-GB" sz="2400" dirty="0" smtClean="0">
                <a:latin typeface="Arial" pitchFamily="34" charset="0"/>
                <a:cs typeface="Arial" pitchFamily="34" charset="0"/>
              </a:rPr>
              <a:t>I conclude that by using the above recipe and the correct ratio of reactants and monomers, it is possible to create clay armoured particles via Pickering emulsion polymerization that can form a film offering a heat resistance of around </a:t>
            </a:r>
            <a:r>
              <a:rPr lang="en-GB" sz="2400" dirty="0" smtClean="0">
                <a:latin typeface="Arial" pitchFamily="34" charset="0"/>
                <a:cs typeface="Arial" pitchFamily="34" charset="0"/>
              </a:rPr>
              <a:t>200 </a:t>
            </a:r>
            <a:r>
              <a:rPr lang="en-GB" sz="2400" baseline="30000" dirty="0" smtClean="0">
                <a:latin typeface="Arial" pitchFamily="34" charset="0"/>
                <a:cs typeface="Arial" pitchFamily="34" charset="0"/>
              </a:rPr>
              <a:t>O</a:t>
            </a:r>
            <a:r>
              <a:rPr lang="en-GB" sz="2400" dirty="0" smtClean="0">
                <a:latin typeface="Arial" pitchFamily="34" charset="0"/>
                <a:cs typeface="Arial" pitchFamily="34" charset="0"/>
              </a:rPr>
              <a:t>C</a:t>
            </a:r>
            <a:r>
              <a:rPr lang="en-GB" sz="2400" dirty="0" smtClean="0">
                <a:latin typeface="Arial" pitchFamily="34" charset="0"/>
                <a:cs typeface="Arial" pitchFamily="34" charset="0"/>
              </a:rPr>
              <a:t>. It is also possible to form a transparent film when the latex is left to dry. Future work will look at using charring agents to try and retain a greater % mass of the latex when it is heated to high temperatures. Also Controlling particle size by varying the % of clay used in a reaction will be very important in altering thermal properties.</a:t>
            </a:r>
            <a:endParaRPr lang="en-GB" sz="2400" dirty="0">
              <a:latin typeface="Arial" pitchFamily="34" charset="0"/>
              <a:cs typeface="Arial" pitchFamily="34" charset="0"/>
            </a:endParaRPr>
          </a:p>
        </p:txBody>
      </p:sp>
      <p:pic>
        <p:nvPicPr>
          <p:cNvPr id="27" name="Picture 6" descr="urss_logo"/>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7194258" y="1709643"/>
            <a:ext cx="2181749" cy="1688150"/>
          </a:xfrm>
          <a:prstGeom prst="rect">
            <a:avLst/>
          </a:prstGeom>
          <a:noFill/>
        </p:spPr>
      </p:pic>
      <p:sp>
        <p:nvSpPr>
          <p:cNvPr id="28" name="TextBox 27"/>
          <p:cNvSpPr txBox="1"/>
          <p:nvPr/>
        </p:nvSpPr>
        <p:spPr>
          <a:xfrm>
            <a:off x="6621434" y="16068681"/>
            <a:ext cx="6215106" cy="6093976"/>
          </a:xfrm>
          <a:prstGeom prst="rect">
            <a:avLst/>
          </a:prstGeom>
          <a:noFill/>
        </p:spPr>
        <p:txBody>
          <a:bodyPr wrap="square" rtlCol="0">
            <a:spAutoFit/>
          </a:bodyPr>
          <a:lstStyle/>
          <a:p>
            <a:r>
              <a:rPr lang="en-GB" sz="2400" b="1" u="sng" dirty="0" smtClean="0">
                <a:latin typeface="Arial" pitchFamily="34" charset="0"/>
                <a:cs typeface="Arial" pitchFamily="34" charset="0"/>
              </a:rPr>
              <a:t>2. Evidence of heat resistance:</a:t>
            </a:r>
          </a:p>
          <a:p>
            <a:r>
              <a:rPr lang="en-GB" sz="2400" dirty="0" smtClean="0">
                <a:latin typeface="Arial" pitchFamily="34" charset="0"/>
                <a:cs typeface="Arial" pitchFamily="34" charset="0"/>
              </a:rPr>
              <a:t>Figure 1. shows the TGA data of the solid latex between the temperature range of </a:t>
            </a:r>
            <a:endParaRPr lang="en-GB" sz="2400" dirty="0" smtClean="0">
              <a:latin typeface="Arial" pitchFamily="34" charset="0"/>
              <a:cs typeface="Arial" pitchFamily="34" charset="0"/>
            </a:endParaRPr>
          </a:p>
          <a:p>
            <a:r>
              <a:rPr lang="en-GB" sz="2400" dirty="0" smtClean="0">
                <a:latin typeface="Arial" pitchFamily="34" charset="0"/>
                <a:cs typeface="Arial" pitchFamily="34" charset="0"/>
              </a:rPr>
              <a:t>20 </a:t>
            </a:r>
            <a:r>
              <a:rPr lang="en-GB" sz="2400" baseline="30000" dirty="0" smtClean="0">
                <a:latin typeface="Arial" pitchFamily="34" charset="0"/>
                <a:cs typeface="Arial" pitchFamily="34" charset="0"/>
              </a:rPr>
              <a:t>O</a:t>
            </a:r>
            <a:r>
              <a:rPr lang="en-GB" sz="2400" dirty="0" smtClean="0">
                <a:latin typeface="Arial" pitchFamily="34" charset="0"/>
                <a:cs typeface="Arial" pitchFamily="34" charset="0"/>
              </a:rPr>
              <a:t>C </a:t>
            </a:r>
            <a:r>
              <a:rPr lang="en-GB" sz="2400" dirty="0" smtClean="0">
                <a:latin typeface="Arial" pitchFamily="34" charset="0"/>
                <a:cs typeface="Arial" pitchFamily="34" charset="0"/>
              </a:rPr>
              <a:t>to </a:t>
            </a:r>
            <a:r>
              <a:rPr lang="en-GB" sz="2400" dirty="0" smtClean="0">
                <a:latin typeface="Arial" pitchFamily="34" charset="0"/>
                <a:cs typeface="Arial" pitchFamily="34" charset="0"/>
              </a:rPr>
              <a:t>850 </a:t>
            </a:r>
            <a:r>
              <a:rPr lang="en-GB" sz="2400" baseline="30000" dirty="0" smtClean="0">
                <a:latin typeface="Arial" pitchFamily="34" charset="0"/>
                <a:cs typeface="Arial" pitchFamily="34" charset="0"/>
              </a:rPr>
              <a:t>O</a:t>
            </a:r>
            <a:r>
              <a:rPr lang="en-GB" sz="2400" dirty="0" smtClean="0">
                <a:latin typeface="Arial" pitchFamily="34" charset="0"/>
                <a:cs typeface="Arial" pitchFamily="34" charset="0"/>
              </a:rPr>
              <a:t>C</a:t>
            </a:r>
            <a:r>
              <a:rPr lang="en-GB" sz="2400" dirty="0" smtClean="0">
                <a:latin typeface="Arial" pitchFamily="34" charset="0"/>
                <a:cs typeface="Arial" pitchFamily="34" charset="0"/>
              </a:rPr>
              <a:t>. The brown lower line represents the % weight loss of just the polymer on its own with no clay. The other coloured lines represent the % weight loss of clay armoured particles with slightly varying recipes. The bumps show a degree of thermal stabilisation for up to </a:t>
            </a:r>
            <a:r>
              <a:rPr lang="en-GB" sz="2400" dirty="0" smtClean="0">
                <a:latin typeface="Arial" pitchFamily="34" charset="0"/>
                <a:cs typeface="Arial" pitchFamily="34" charset="0"/>
              </a:rPr>
              <a:t>600 </a:t>
            </a:r>
            <a:r>
              <a:rPr lang="en-GB" sz="2400" baseline="30000" dirty="0" smtClean="0">
                <a:latin typeface="Arial" pitchFamily="34" charset="0"/>
                <a:cs typeface="Arial" pitchFamily="34" charset="0"/>
              </a:rPr>
              <a:t>O</a:t>
            </a:r>
            <a:r>
              <a:rPr lang="en-GB" sz="2400" dirty="0" smtClean="0">
                <a:latin typeface="Arial" pitchFamily="34" charset="0"/>
                <a:cs typeface="Arial" pitchFamily="34" charset="0"/>
              </a:rPr>
              <a:t>C</a:t>
            </a:r>
            <a:r>
              <a:rPr lang="en-GB" sz="2400" dirty="0" smtClean="0">
                <a:latin typeface="Arial" pitchFamily="34" charset="0"/>
                <a:cs typeface="Arial" pitchFamily="34" charset="0"/>
              </a:rPr>
              <a:t>. The retained mass is insulating.</a:t>
            </a:r>
          </a:p>
          <a:p>
            <a:endParaRPr lang="en-GB" sz="2400" dirty="0" smtClean="0">
              <a:latin typeface="Arial" pitchFamily="34" charset="0"/>
              <a:cs typeface="Arial" pitchFamily="34" charset="0"/>
            </a:endParaRPr>
          </a:p>
          <a:p>
            <a:endParaRPr lang="en-GB" sz="3400" dirty="0" smtClean="0"/>
          </a:p>
          <a:p>
            <a:endParaRPr lang="en-GB" sz="3400" dirty="0" smtClean="0"/>
          </a:p>
          <a:p>
            <a:endParaRPr lang="en-GB" sz="3400" dirty="0" smtClean="0"/>
          </a:p>
        </p:txBody>
      </p:sp>
      <p:sp>
        <p:nvSpPr>
          <p:cNvPr id="31" name="TextBox 30"/>
          <p:cNvSpPr txBox="1"/>
          <p:nvPr/>
        </p:nvSpPr>
        <p:spPr>
          <a:xfrm>
            <a:off x="1049270" y="27784513"/>
            <a:ext cx="3643338" cy="984885"/>
          </a:xfrm>
          <a:prstGeom prst="rect">
            <a:avLst/>
          </a:prstGeom>
          <a:noFill/>
          <a:ln>
            <a:noFill/>
          </a:ln>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References</a:t>
            </a:r>
            <a:endParaRPr lang="en-GB"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2" name="TextBox 31"/>
          <p:cNvSpPr txBox="1"/>
          <p:nvPr/>
        </p:nvSpPr>
        <p:spPr>
          <a:xfrm>
            <a:off x="10621962" y="27799760"/>
            <a:ext cx="7786742" cy="984885"/>
          </a:xfrm>
          <a:prstGeom prst="rect">
            <a:avLst/>
          </a:prstGeom>
          <a:noFill/>
          <a:ln>
            <a:noFill/>
          </a:ln>
        </p:spPr>
        <p:txBody>
          <a:bodyPr wrap="square" rtlCol="0">
            <a:spAutoFit/>
          </a:bodyPr>
          <a:lstStyle/>
          <a:p>
            <a:r>
              <a:rPr lang="en-GB"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Acknowledgements</a:t>
            </a:r>
            <a:endParaRPr lang="en-GB"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7" name="Picture 3"/>
          <p:cNvPicPr>
            <a:picLocks noChangeAspect="1" noChangeArrowheads="1"/>
          </p:cNvPicPr>
          <p:nvPr/>
        </p:nvPicPr>
        <p:blipFill>
          <a:blip r:embed="rId7" cstate="print"/>
          <a:srcRect/>
          <a:stretch>
            <a:fillRect/>
          </a:stretch>
        </p:blipFill>
        <p:spPr bwMode="auto">
          <a:xfrm>
            <a:off x="13122292" y="16140119"/>
            <a:ext cx="6391275" cy="4143375"/>
          </a:xfrm>
          <a:prstGeom prst="rect">
            <a:avLst/>
          </a:prstGeom>
          <a:noFill/>
          <a:ln w="15875">
            <a:solidFill>
              <a:schemeClr val="tx1"/>
            </a:solidFill>
            <a:miter lim="800000"/>
            <a:headEnd/>
            <a:tailEnd/>
          </a:ln>
        </p:spPr>
      </p:pic>
      <p:sp>
        <p:nvSpPr>
          <p:cNvPr id="37" name="TextBox 36"/>
          <p:cNvSpPr txBox="1"/>
          <p:nvPr/>
        </p:nvSpPr>
        <p:spPr>
          <a:xfrm>
            <a:off x="13979548" y="11639525"/>
            <a:ext cx="6696052" cy="4893647"/>
          </a:xfrm>
          <a:prstGeom prst="rect">
            <a:avLst/>
          </a:prstGeom>
          <a:noFill/>
        </p:spPr>
        <p:txBody>
          <a:bodyPr wrap="square" rtlCol="0">
            <a:spAutoFit/>
          </a:bodyPr>
          <a:lstStyle/>
          <a:p>
            <a:r>
              <a:rPr lang="en-GB" sz="2400" b="1" u="sng" dirty="0" smtClean="0">
                <a:latin typeface="Arial" pitchFamily="34" charset="0"/>
                <a:cs typeface="Arial" pitchFamily="34" charset="0"/>
              </a:rPr>
              <a:t>Solids-Stabilised Emulsion Polymerization: </a:t>
            </a:r>
          </a:p>
          <a:p>
            <a:r>
              <a:rPr lang="en-GB" sz="2400" dirty="0" smtClean="0">
                <a:latin typeface="Arial" pitchFamily="34" charset="0"/>
                <a:cs typeface="Arial" pitchFamily="34" charset="0"/>
              </a:rPr>
              <a:t>Laponite clay was added to deoxygenated water in a beaker. The solution was stirred and added to a reactor which was set to stir at 285 rpm. Next Butyl </a:t>
            </a:r>
            <a:r>
              <a:rPr lang="en-GB" sz="2400" dirty="0" err="1" smtClean="0">
                <a:latin typeface="Arial" pitchFamily="34" charset="0"/>
                <a:cs typeface="Arial" pitchFamily="34" charset="0"/>
              </a:rPr>
              <a:t>acrylate</a:t>
            </a:r>
            <a:r>
              <a:rPr lang="en-GB" sz="2400" dirty="0" smtClean="0">
                <a:latin typeface="Arial" pitchFamily="34" charset="0"/>
                <a:cs typeface="Arial" pitchFamily="34" charset="0"/>
              </a:rPr>
              <a:t> and Styrene were added to the reactor. The system was closed and degassed for 20 minutes. Finally the reactor was heated to 60 </a:t>
            </a:r>
            <a:r>
              <a:rPr lang="en-GB" sz="2400" baseline="30000" dirty="0" smtClean="0">
                <a:latin typeface="Arial" pitchFamily="34" charset="0"/>
                <a:cs typeface="Arial" pitchFamily="34" charset="0"/>
              </a:rPr>
              <a:t>O</a:t>
            </a:r>
            <a:r>
              <a:rPr lang="en-GB" sz="2400" dirty="0" smtClean="0">
                <a:latin typeface="Arial" pitchFamily="34" charset="0"/>
                <a:cs typeface="Arial" pitchFamily="34" charset="0"/>
              </a:rPr>
              <a:t>C and the initiator was  injected. The reaction was left for 6-8 hours.</a:t>
            </a:r>
          </a:p>
          <a:p>
            <a:endParaRPr lang="en-GB" sz="2400" dirty="0" smtClean="0"/>
          </a:p>
          <a:p>
            <a:endParaRPr lang="en-GB" sz="2400" dirty="0" smtClean="0"/>
          </a:p>
          <a:p>
            <a:endParaRPr lang="en-GB" sz="2400" dirty="0" smtClean="0"/>
          </a:p>
        </p:txBody>
      </p:sp>
      <p:sp>
        <p:nvSpPr>
          <p:cNvPr id="34" name="TextBox 33"/>
          <p:cNvSpPr txBox="1"/>
          <p:nvPr/>
        </p:nvSpPr>
        <p:spPr>
          <a:xfrm>
            <a:off x="834956" y="19712019"/>
            <a:ext cx="8643998" cy="6093976"/>
          </a:xfrm>
          <a:prstGeom prst="rect">
            <a:avLst/>
          </a:prstGeom>
          <a:noFill/>
        </p:spPr>
        <p:txBody>
          <a:bodyPr wrap="square" rtlCol="0">
            <a:spAutoFit/>
          </a:bodyPr>
          <a:lstStyle/>
          <a:p>
            <a:endParaRPr lang="en-GB" sz="2400" b="1" u="sng" dirty="0" smtClean="0">
              <a:latin typeface="Arial" pitchFamily="34" charset="0"/>
              <a:cs typeface="Arial" pitchFamily="34" charset="0"/>
            </a:endParaRPr>
          </a:p>
          <a:p>
            <a:r>
              <a:rPr lang="en-GB" sz="2400" b="1" u="sng" dirty="0" smtClean="0">
                <a:latin typeface="Arial" pitchFamily="34" charset="0"/>
                <a:cs typeface="Arial" pitchFamily="34" charset="0"/>
              </a:rPr>
              <a:t>3. Evidence of </a:t>
            </a:r>
            <a:r>
              <a:rPr lang="en-GB" sz="2400" b="1" u="sng" dirty="0" smtClean="0">
                <a:latin typeface="Arial" pitchFamily="34" charset="0"/>
                <a:cs typeface="Arial" pitchFamily="34" charset="0"/>
              </a:rPr>
              <a:t>S</a:t>
            </a:r>
            <a:r>
              <a:rPr lang="en-GB" sz="2400" b="1" u="sng" dirty="0" smtClean="0">
                <a:latin typeface="Arial" pitchFamily="34" charset="0"/>
                <a:cs typeface="Arial" pitchFamily="34" charset="0"/>
              </a:rPr>
              <a:t>olids-Stabilised</a:t>
            </a:r>
            <a:r>
              <a:rPr lang="en-GB" sz="2400" b="1" u="sng" dirty="0" smtClean="0">
                <a:latin typeface="Arial" pitchFamily="34" charset="0"/>
                <a:cs typeface="Arial" pitchFamily="34" charset="0"/>
              </a:rPr>
              <a:t> </a:t>
            </a:r>
            <a:r>
              <a:rPr lang="en-GB" sz="2400" b="1" u="sng" dirty="0" smtClean="0">
                <a:latin typeface="Arial" pitchFamily="34" charset="0"/>
                <a:cs typeface="Arial" pitchFamily="34" charset="0"/>
              </a:rPr>
              <a:t>E</a:t>
            </a:r>
            <a:r>
              <a:rPr lang="en-GB" sz="2400" b="1" u="sng" dirty="0" smtClean="0">
                <a:latin typeface="Arial" pitchFamily="34" charset="0"/>
                <a:cs typeface="Arial" pitchFamily="34" charset="0"/>
              </a:rPr>
              <a:t>mulsion </a:t>
            </a:r>
            <a:r>
              <a:rPr lang="en-GB" sz="2400" b="1" u="sng" dirty="0" smtClean="0">
                <a:latin typeface="Arial" pitchFamily="34" charset="0"/>
                <a:cs typeface="Arial" pitchFamily="34" charset="0"/>
              </a:rPr>
              <a:t>P</a:t>
            </a:r>
            <a:r>
              <a:rPr lang="en-GB" sz="2400" b="1" u="sng" dirty="0" smtClean="0">
                <a:latin typeface="Arial" pitchFamily="34" charset="0"/>
                <a:cs typeface="Arial" pitchFamily="34" charset="0"/>
              </a:rPr>
              <a:t>olymerization</a:t>
            </a:r>
            <a:r>
              <a:rPr lang="en-GB" sz="2400" dirty="0" smtClean="0">
                <a:latin typeface="Arial" pitchFamily="34" charset="0"/>
                <a:cs typeface="Arial" pitchFamily="34" charset="0"/>
              </a:rPr>
              <a:t>:</a:t>
            </a:r>
            <a:endParaRPr lang="en-GB" sz="2400" dirty="0" smtClean="0">
              <a:latin typeface="Arial" pitchFamily="34" charset="0"/>
              <a:cs typeface="Arial" pitchFamily="34" charset="0"/>
            </a:endParaRPr>
          </a:p>
          <a:p>
            <a:r>
              <a:rPr lang="en-GB" sz="2400" dirty="0" smtClean="0">
                <a:latin typeface="Arial" pitchFamily="34" charset="0"/>
                <a:cs typeface="Arial" pitchFamily="34" charset="0"/>
              </a:rPr>
              <a:t>Image (a) is an SEM image showing the structure of the solid film after being heated to </a:t>
            </a:r>
            <a:r>
              <a:rPr lang="en-GB" sz="2400" dirty="0" smtClean="0">
                <a:latin typeface="Arial" pitchFamily="34" charset="0"/>
                <a:cs typeface="Arial" pitchFamily="34" charset="0"/>
              </a:rPr>
              <a:t>850 </a:t>
            </a:r>
            <a:r>
              <a:rPr lang="en-GB" sz="2400" baseline="30000" dirty="0" smtClean="0">
                <a:latin typeface="Arial" pitchFamily="34" charset="0"/>
                <a:cs typeface="Arial" pitchFamily="34" charset="0"/>
              </a:rPr>
              <a:t>O</a:t>
            </a:r>
            <a:r>
              <a:rPr lang="en-GB" sz="2400" dirty="0" smtClean="0">
                <a:latin typeface="Arial" pitchFamily="34" charset="0"/>
                <a:cs typeface="Arial" pitchFamily="34" charset="0"/>
              </a:rPr>
              <a:t>C</a:t>
            </a:r>
            <a:r>
              <a:rPr lang="en-GB" sz="2400" dirty="0" smtClean="0">
                <a:latin typeface="Arial" pitchFamily="34" charset="0"/>
                <a:cs typeface="Arial" pitchFamily="34" charset="0"/>
              </a:rPr>
              <a:t>. The polymer at this temperature has been boiled off leaving gaps. Straight edges can be seen where the laponite disks are. You can see that a large honeycomb structure is formed.</a:t>
            </a:r>
          </a:p>
          <a:p>
            <a:endParaRPr lang="en-GB" sz="2400" dirty="0" smtClean="0">
              <a:latin typeface="Arial" pitchFamily="34" charset="0"/>
              <a:cs typeface="Arial" pitchFamily="34" charset="0"/>
            </a:endParaRPr>
          </a:p>
          <a:p>
            <a:r>
              <a:rPr lang="en-GB" sz="2400" dirty="0" smtClean="0">
                <a:latin typeface="Arial" pitchFamily="34" charset="0"/>
                <a:cs typeface="Arial" pitchFamily="34" charset="0"/>
              </a:rPr>
              <a:t>Images (b) and (c) are </a:t>
            </a:r>
            <a:r>
              <a:rPr lang="en-GB" sz="2400" dirty="0" err="1" smtClean="0">
                <a:latin typeface="Arial" pitchFamily="34" charset="0"/>
                <a:cs typeface="Arial" pitchFamily="34" charset="0"/>
              </a:rPr>
              <a:t>Cryo</a:t>
            </a:r>
            <a:r>
              <a:rPr lang="en-GB" sz="2400" dirty="0" smtClean="0">
                <a:latin typeface="Arial" pitchFamily="34" charset="0"/>
                <a:cs typeface="Arial" pitchFamily="34" charset="0"/>
              </a:rPr>
              <a:t>-TEM images of a latex formed by the above recipe. Dark, straight edges can clearly </a:t>
            </a:r>
            <a:r>
              <a:rPr lang="en-GB" sz="2400" dirty="0" smtClean="0">
                <a:latin typeface="Arial" pitchFamily="34" charset="0"/>
                <a:cs typeface="Arial" pitchFamily="34" charset="0"/>
              </a:rPr>
              <a:t>be seen </a:t>
            </a:r>
            <a:r>
              <a:rPr lang="en-GB" sz="2400" dirty="0" smtClean="0">
                <a:latin typeface="Arial" pitchFamily="34" charset="0"/>
                <a:cs typeface="Arial" pitchFamily="34" charset="0"/>
              </a:rPr>
              <a:t>around the lighter shaded polymer regions of </a:t>
            </a:r>
            <a:r>
              <a:rPr lang="en-GB" sz="2400" dirty="0" smtClean="0">
                <a:latin typeface="Arial" pitchFamily="34" charset="0"/>
                <a:cs typeface="Arial" pitchFamily="34" charset="0"/>
              </a:rPr>
              <a:t>the particles</a:t>
            </a:r>
            <a:r>
              <a:rPr lang="en-GB" sz="2400" dirty="0" smtClean="0">
                <a:latin typeface="Arial" pitchFamily="34" charset="0"/>
                <a:cs typeface="Arial" pitchFamily="34" charset="0"/>
              </a:rPr>
              <a:t>. </a:t>
            </a:r>
            <a:r>
              <a:rPr lang="en-GB" sz="2400" dirty="0" smtClean="0">
                <a:latin typeface="Arial" pitchFamily="34" charset="0"/>
                <a:cs typeface="Arial" pitchFamily="34" charset="0"/>
              </a:rPr>
              <a:t> </a:t>
            </a:r>
          </a:p>
          <a:p>
            <a:r>
              <a:rPr lang="en-GB" sz="2400" dirty="0" smtClean="0">
                <a:latin typeface="Arial" pitchFamily="34" charset="0"/>
                <a:cs typeface="Arial" pitchFamily="34" charset="0"/>
              </a:rPr>
              <a:t> </a:t>
            </a:r>
            <a:r>
              <a:rPr lang="en-GB" sz="2400" dirty="0" smtClean="0">
                <a:latin typeface="Arial" pitchFamily="34" charset="0"/>
                <a:cs typeface="Arial" pitchFamily="34" charset="0"/>
              </a:rPr>
              <a:t>  </a:t>
            </a:r>
            <a:r>
              <a:rPr lang="en-GB" sz="2400" dirty="0" smtClean="0">
                <a:latin typeface="Arial" pitchFamily="34" charset="0"/>
                <a:cs typeface="Arial" pitchFamily="34" charset="0"/>
              </a:rPr>
              <a:t>The </a:t>
            </a:r>
            <a:r>
              <a:rPr lang="en-GB" sz="2400" dirty="0" smtClean="0">
                <a:latin typeface="Arial" pitchFamily="34" charset="0"/>
                <a:cs typeface="Arial" pitchFamily="34" charset="0"/>
              </a:rPr>
              <a:t>dark edges show the laponite clay disks.</a:t>
            </a:r>
          </a:p>
          <a:p>
            <a:endParaRPr lang="en-GB" sz="3400" dirty="0" smtClean="0"/>
          </a:p>
          <a:p>
            <a:endParaRPr lang="en-GB" sz="3400" dirty="0" smtClean="0"/>
          </a:p>
          <a:p>
            <a:endParaRPr lang="en-GB" sz="3400" dirty="0" smtClean="0"/>
          </a:p>
        </p:txBody>
      </p:sp>
      <p:sp>
        <p:nvSpPr>
          <p:cNvPr id="35" name="TextBox 34"/>
          <p:cNvSpPr txBox="1"/>
          <p:nvPr/>
        </p:nvSpPr>
        <p:spPr>
          <a:xfrm>
            <a:off x="3192410" y="16068681"/>
            <a:ext cx="5357850" cy="2400657"/>
          </a:xfrm>
          <a:prstGeom prst="rect">
            <a:avLst/>
          </a:prstGeom>
          <a:noFill/>
        </p:spPr>
        <p:txBody>
          <a:bodyPr wrap="square" rtlCol="0">
            <a:spAutoFit/>
          </a:bodyPr>
          <a:lstStyle/>
          <a:p>
            <a:pPr marL="457200" indent="-457200">
              <a:buAutoNum type="arabicPeriod"/>
            </a:pPr>
            <a:r>
              <a:rPr lang="en-GB" sz="2400" b="1" u="sng" dirty="0" smtClean="0">
                <a:latin typeface="Arial" pitchFamily="34" charset="0"/>
                <a:cs typeface="Arial" pitchFamily="34" charset="0"/>
              </a:rPr>
              <a:t>Evidence </a:t>
            </a:r>
          </a:p>
          <a:p>
            <a:pPr marL="457200" indent="-457200"/>
            <a:r>
              <a:rPr lang="en-GB" sz="2400" b="1" u="sng" dirty="0" smtClean="0">
                <a:latin typeface="Arial" pitchFamily="34" charset="0"/>
                <a:cs typeface="Arial" pitchFamily="34" charset="0"/>
              </a:rPr>
              <a:t>of transparent film:</a:t>
            </a:r>
          </a:p>
          <a:p>
            <a:endParaRPr lang="en-GB" sz="3400" dirty="0" smtClean="0"/>
          </a:p>
          <a:p>
            <a:endParaRPr lang="en-GB" sz="3400" dirty="0" smtClean="0"/>
          </a:p>
          <a:p>
            <a:endParaRPr lang="en-GB" sz="3400" dirty="0" smtClean="0"/>
          </a:p>
        </p:txBody>
      </p:sp>
      <p:grpSp>
        <p:nvGrpSpPr>
          <p:cNvPr id="43" name="Group 42"/>
          <p:cNvGrpSpPr/>
          <p:nvPr/>
        </p:nvGrpSpPr>
        <p:grpSpPr>
          <a:xfrm>
            <a:off x="9764706" y="21212217"/>
            <a:ext cx="3643338" cy="2732503"/>
            <a:chOff x="9764706" y="20712150"/>
            <a:chExt cx="3643338" cy="2732503"/>
          </a:xfrm>
        </p:grpSpPr>
        <p:pic>
          <p:nvPicPr>
            <p:cNvPr id="33" name="Picture 32" descr="A01803.tif"/>
            <p:cNvPicPr>
              <a:picLocks noChangeAspect="1"/>
            </p:cNvPicPr>
            <p:nvPr/>
          </p:nvPicPr>
          <p:blipFill>
            <a:blip r:embed="rId8" cstate="print"/>
            <a:stretch>
              <a:fillRect/>
            </a:stretch>
          </p:blipFill>
          <p:spPr>
            <a:xfrm>
              <a:off x="9764706" y="20712150"/>
              <a:ext cx="3643338" cy="2732503"/>
            </a:xfrm>
            <a:prstGeom prst="rect">
              <a:avLst/>
            </a:prstGeom>
            <a:ln w="15875">
              <a:solidFill>
                <a:schemeClr val="tx1"/>
              </a:solidFill>
            </a:ln>
          </p:spPr>
        </p:pic>
        <p:sp>
          <p:nvSpPr>
            <p:cNvPr id="38" name="TextBox 37"/>
            <p:cNvSpPr txBox="1"/>
            <p:nvPr/>
          </p:nvSpPr>
          <p:spPr>
            <a:xfrm>
              <a:off x="9836144" y="20712151"/>
              <a:ext cx="1000132" cy="2154436"/>
            </a:xfrm>
            <a:prstGeom prst="rect">
              <a:avLst/>
            </a:prstGeom>
            <a:noFill/>
          </p:spPr>
          <p:txBody>
            <a:bodyPr wrap="square" rtlCol="0">
              <a:spAutoFit/>
            </a:bodyPr>
            <a:lstStyle/>
            <a:p>
              <a:r>
                <a:rPr lang="en-GB" sz="3200" b="1" dirty="0" smtClean="0">
                  <a:solidFill>
                    <a:schemeClr val="bg1"/>
                  </a:solidFill>
                  <a:latin typeface="Arial" pitchFamily="34" charset="0"/>
                  <a:cs typeface="Arial" pitchFamily="34" charset="0"/>
                </a:rPr>
                <a:t>(a)</a:t>
              </a:r>
            </a:p>
            <a:p>
              <a:endParaRPr lang="en-GB" sz="3400" dirty="0" smtClean="0">
                <a:solidFill>
                  <a:schemeClr val="bg1"/>
                </a:solidFill>
              </a:endParaRPr>
            </a:p>
            <a:p>
              <a:endParaRPr lang="en-GB" sz="3400" dirty="0" smtClean="0">
                <a:solidFill>
                  <a:schemeClr val="bg1"/>
                </a:solidFill>
              </a:endParaRPr>
            </a:p>
            <a:p>
              <a:endParaRPr lang="en-GB" sz="3400" dirty="0" smtClean="0">
                <a:solidFill>
                  <a:schemeClr val="bg1"/>
                </a:solidFill>
              </a:endParaRPr>
            </a:p>
          </p:txBody>
        </p:sp>
      </p:grpSp>
      <p:grpSp>
        <p:nvGrpSpPr>
          <p:cNvPr id="42" name="Group 41"/>
          <p:cNvGrpSpPr/>
          <p:nvPr/>
        </p:nvGrpSpPr>
        <p:grpSpPr>
          <a:xfrm>
            <a:off x="13622358" y="21204399"/>
            <a:ext cx="3228967" cy="2722462"/>
            <a:chOff x="13622358" y="20712151"/>
            <a:chExt cx="3228967" cy="2722462"/>
          </a:xfrm>
        </p:grpSpPr>
        <p:pic>
          <p:nvPicPr>
            <p:cNvPr id="2" name="Picture 2"/>
            <p:cNvPicPr>
              <a:picLocks noChangeAspect="1" noChangeArrowheads="1"/>
            </p:cNvPicPr>
            <p:nvPr/>
          </p:nvPicPr>
          <p:blipFill>
            <a:blip r:embed="rId9" cstate="print"/>
            <a:srcRect/>
            <a:stretch>
              <a:fillRect/>
            </a:stretch>
          </p:blipFill>
          <p:spPr bwMode="auto">
            <a:xfrm>
              <a:off x="13622358" y="20712151"/>
              <a:ext cx="3228967" cy="2722462"/>
            </a:xfrm>
            <a:prstGeom prst="rect">
              <a:avLst/>
            </a:prstGeom>
            <a:noFill/>
            <a:ln w="15875">
              <a:solidFill>
                <a:schemeClr val="tx1"/>
              </a:solidFill>
              <a:miter lim="800000"/>
              <a:headEnd/>
              <a:tailEnd/>
            </a:ln>
          </p:spPr>
        </p:pic>
        <p:sp>
          <p:nvSpPr>
            <p:cNvPr id="39" name="TextBox 38"/>
            <p:cNvSpPr txBox="1"/>
            <p:nvPr/>
          </p:nvSpPr>
          <p:spPr>
            <a:xfrm>
              <a:off x="13693796" y="20712151"/>
              <a:ext cx="1214446" cy="2154436"/>
            </a:xfrm>
            <a:prstGeom prst="rect">
              <a:avLst/>
            </a:prstGeom>
            <a:noFill/>
          </p:spPr>
          <p:txBody>
            <a:bodyPr wrap="square" rtlCol="0">
              <a:spAutoFit/>
            </a:bodyPr>
            <a:lstStyle/>
            <a:p>
              <a:r>
                <a:rPr lang="en-GB" sz="3200" b="1" dirty="0" smtClean="0">
                  <a:solidFill>
                    <a:schemeClr val="bg1"/>
                  </a:solidFill>
                  <a:latin typeface="Arial" pitchFamily="34" charset="0"/>
                  <a:cs typeface="Arial" pitchFamily="34" charset="0"/>
                </a:rPr>
                <a:t>(b)</a:t>
              </a:r>
            </a:p>
            <a:p>
              <a:endParaRPr lang="en-GB" sz="3400" dirty="0" smtClean="0">
                <a:solidFill>
                  <a:schemeClr val="bg1"/>
                </a:solidFill>
              </a:endParaRPr>
            </a:p>
            <a:p>
              <a:endParaRPr lang="en-GB" sz="3400" dirty="0" smtClean="0">
                <a:solidFill>
                  <a:schemeClr val="bg1"/>
                </a:solidFill>
              </a:endParaRPr>
            </a:p>
            <a:p>
              <a:endParaRPr lang="en-GB" sz="3400" dirty="0" smtClean="0">
                <a:solidFill>
                  <a:schemeClr val="bg1"/>
                </a:solidFill>
              </a:endParaRPr>
            </a:p>
          </p:txBody>
        </p:sp>
      </p:grpSp>
      <p:grpSp>
        <p:nvGrpSpPr>
          <p:cNvPr id="41" name="Group 40"/>
          <p:cNvGrpSpPr/>
          <p:nvPr/>
        </p:nvGrpSpPr>
        <p:grpSpPr>
          <a:xfrm>
            <a:off x="17122820" y="21212217"/>
            <a:ext cx="2465594" cy="2714644"/>
            <a:chOff x="17122820" y="20712151"/>
            <a:chExt cx="2465594" cy="2714644"/>
          </a:xfrm>
        </p:grpSpPr>
        <p:pic>
          <p:nvPicPr>
            <p:cNvPr id="1026" name="Picture 2"/>
            <p:cNvPicPr>
              <a:picLocks noChangeAspect="1" noChangeArrowheads="1"/>
            </p:cNvPicPr>
            <p:nvPr/>
          </p:nvPicPr>
          <p:blipFill>
            <a:blip r:embed="rId10" cstate="print"/>
            <a:srcRect/>
            <a:stretch>
              <a:fillRect/>
            </a:stretch>
          </p:blipFill>
          <p:spPr bwMode="auto">
            <a:xfrm>
              <a:off x="17122820" y="20712151"/>
              <a:ext cx="2465594" cy="2714644"/>
            </a:xfrm>
            <a:prstGeom prst="rect">
              <a:avLst/>
            </a:prstGeom>
            <a:noFill/>
            <a:ln w="22225">
              <a:solidFill>
                <a:schemeClr val="tx1"/>
              </a:solidFill>
              <a:miter lim="800000"/>
              <a:headEnd/>
              <a:tailEnd/>
            </a:ln>
          </p:spPr>
        </p:pic>
        <p:sp>
          <p:nvSpPr>
            <p:cNvPr id="40" name="TextBox 39"/>
            <p:cNvSpPr txBox="1"/>
            <p:nvPr/>
          </p:nvSpPr>
          <p:spPr>
            <a:xfrm>
              <a:off x="17194258" y="20712151"/>
              <a:ext cx="1071570" cy="2154436"/>
            </a:xfrm>
            <a:prstGeom prst="rect">
              <a:avLst/>
            </a:prstGeom>
            <a:noFill/>
          </p:spPr>
          <p:txBody>
            <a:bodyPr wrap="square" rtlCol="0">
              <a:spAutoFit/>
            </a:bodyPr>
            <a:lstStyle/>
            <a:p>
              <a:r>
                <a:rPr lang="en-GB" sz="3200" b="1" dirty="0" smtClean="0">
                  <a:solidFill>
                    <a:schemeClr val="bg1"/>
                  </a:solidFill>
                  <a:latin typeface="Arial" pitchFamily="34" charset="0"/>
                  <a:cs typeface="Arial" pitchFamily="34" charset="0"/>
                </a:rPr>
                <a:t>(c)</a:t>
              </a:r>
            </a:p>
            <a:p>
              <a:endParaRPr lang="en-GB" sz="3400" dirty="0" smtClean="0">
                <a:solidFill>
                  <a:schemeClr val="bg1"/>
                </a:solidFill>
              </a:endParaRPr>
            </a:p>
            <a:p>
              <a:endParaRPr lang="en-GB" sz="3400" dirty="0" smtClean="0">
                <a:solidFill>
                  <a:schemeClr val="bg1"/>
                </a:solidFill>
              </a:endParaRPr>
            </a:p>
            <a:p>
              <a:endParaRPr lang="en-GB" sz="3400" dirty="0" smtClean="0">
                <a:solidFill>
                  <a:schemeClr val="bg1"/>
                </a:solidFill>
              </a:endParaRPr>
            </a:p>
          </p:txBody>
        </p:sp>
      </p:grpSp>
      <p:graphicFrame>
        <p:nvGraphicFramePr>
          <p:cNvPr id="3" name="Object 2"/>
          <p:cNvGraphicFramePr>
            <a:graphicFrameLocks noChangeAspect="1"/>
          </p:cNvGraphicFramePr>
          <p:nvPr/>
        </p:nvGraphicFramePr>
        <p:xfrm>
          <a:off x="977832" y="13496913"/>
          <a:ext cx="928694" cy="1804503"/>
        </p:xfrm>
        <a:graphic>
          <a:graphicData uri="http://schemas.openxmlformats.org/presentationml/2006/ole">
            <p:oleObj spid="_x0000_s1026" r:id="rId11" imgW="1061640" imgH="2062440" progId="">
              <p:embed/>
            </p:oleObj>
          </a:graphicData>
        </a:graphic>
      </p:graphicFrame>
      <p:graphicFrame>
        <p:nvGraphicFramePr>
          <p:cNvPr id="4" name="Object 3"/>
          <p:cNvGraphicFramePr>
            <a:graphicFrameLocks noChangeAspect="1"/>
          </p:cNvGraphicFramePr>
          <p:nvPr/>
        </p:nvGraphicFramePr>
        <p:xfrm>
          <a:off x="2049402" y="13925541"/>
          <a:ext cx="1217415" cy="1071570"/>
        </p:xfrm>
        <a:graphic>
          <a:graphicData uri="http://schemas.openxmlformats.org/presentationml/2006/ole">
            <p:oleObj spid="_x0000_s1027" r:id="rId12" imgW="1226520" imgH="1074240" progId="">
              <p:embed/>
            </p:oleObj>
          </a:graphicData>
        </a:graphic>
      </p:graphicFrame>
      <p:sp>
        <p:nvSpPr>
          <p:cNvPr id="44" name="TextBox 43"/>
          <p:cNvSpPr txBox="1"/>
          <p:nvPr/>
        </p:nvSpPr>
        <p:spPr>
          <a:xfrm>
            <a:off x="763518" y="28647133"/>
            <a:ext cx="9787006" cy="923330"/>
          </a:xfrm>
          <a:prstGeom prst="rect">
            <a:avLst/>
          </a:prstGeom>
          <a:noFill/>
        </p:spPr>
        <p:txBody>
          <a:bodyPr wrap="square" rtlCol="0">
            <a:spAutoFit/>
          </a:bodyPr>
          <a:lstStyle/>
          <a:p>
            <a:pPr>
              <a:buFont typeface="Arial" pitchFamily="34" charset="0"/>
              <a:buChar char="•"/>
            </a:pPr>
            <a:r>
              <a:rPr lang="en-GB" sz="1800" b="1" i="1" dirty="0" smtClean="0"/>
              <a:t>  Pickering </a:t>
            </a:r>
            <a:r>
              <a:rPr lang="en-GB" sz="1800" b="1" i="1" dirty="0" err="1" smtClean="0"/>
              <a:t>Miniemulsion</a:t>
            </a:r>
            <a:r>
              <a:rPr lang="en-GB" sz="1800" b="1" i="1" dirty="0" smtClean="0"/>
              <a:t> polymerization using Laponite clay as stabilizer Stefan A. F. Bon* and </a:t>
            </a:r>
          </a:p>
          <a:p>
            <a:r>
              <a:rPr lang="en-GB" sz="1800" b="1" i="1" dirty="0" smtClean="0"/>
              <a:t>    Patrick J. </a:t>
            </a:r>
            <a:r>
              <a:rPr lang="en-GB" sz="1800" b="1" i="1" dirty="0" err="1" smtClean="0"/>
              <a:t>Colver</a:t>
            </a:r>
            <a:r>
              <a:rPr lang="en-GB" sz="1800" b="1" i="1" dirty="0" smtClean="0"/>
              <a:t>, Langmuir, 2007, 23(16) pp 8316 – 8322</a:t>
            </a:r>
          </a:p>
          <a:p>
            <a:pPr>
              <a:buFont typeface="Arial" pitchFamily="34" charset="0"/>
              <a:buChar char="•"/>
            </a:pPr>
            <a:r>
              <a:rPr lang="en-GB" sz="1800" b="1" i="1" dirty="0" smtClean="0"/>
              <a:t>  Patrick J. </a:t>
            </a:r>
            <a:r>
              <a:rPr lang="en-GB" sz="1800" b="1" i="1" dirty="0" err="1" smtClean="0"/>
              <a:t>Colver’s</a:t>
            </a:r>
            <a:r>
              <a:rPr lang="en-GB" sz="1800" b="1" i="1" dirty="0" smtClean="0"/>
              <a:t> Thesis.</a:t>
            </a:r>
            <a:endParaRPr lang="en-GB" sz="1800" b="1" i="1" dirty="0">
              <a:latin typeface="Arial" pitchFamily="34" charset="0"/>
              <a:cs typeface="Arial" pitchFamily="34" charset="0"/>
            </a:endParaRPr>
          </a:p>
        </p:txBody>
      </p:sp>
      <p:sp>
        <p:nvSpPr>
          <p:cNvPr id="45" name="TextBox 44"/>
          <p:cNvSpPr txBox="1"/>
          <p:nvPr/>
        </p:nvSpPr>
        <p:spPr>
          <a:xfrm>
            <a:off x="10550524" y="28570331"/>
            <a:ext cx="8786874" cy="1569660"/>
          </a:xfrm>
          <a:prstGeom prst="rect">
            <a:avLst/>
          </a:prstGeom>
          <a:noFill/>
        </p:spPr>
        <p:txBody>
          <a:bodyPr wrap="square" rtlCol="0">
            <a:spAutoFit/>
          </a:bodyPr>
          <a:lstStyle/>
          <a:p>
            <a:pPr>
              <a:buFont typeface="Arial" pitchFamily="34" charset="0"/>
              <a:buChar char="•"/>
            </a:pPr>
            <a:r>
              <a:rPr lang="en-GB" sz="1800" b="1" dirty="0" smtClean="0">
                <a:latin typeface="Arial" pitchFamily="34" charset="0"/>
                <a:cs typeface="Arial" pitchFamily="34" charset="0"/>
              </a:rPr>
              <a:t>  I would like to thank Stefan Bon and the URSS scheme for giving me this  </a:t>
            </a:r>
          </a:p>
          <a:p>
            <a:r>
              <a:rPr lang="en-GB" sz="1800" b="1" dirty="0" smtClean="0">
                <a:latin typeface="Arial" pitchFamily="34" charset="0"/>
                <a:cs typeface="Arial" pitchFamily="34" charset="0"/>
              </a:rPr>
              <a:t>   amazing opportunity.</a:t>
            </a:r>
          </a:p>
          <a:p>
            <a:pPr>
              <a:buFont typeface="Arial" pitchFamily="34" charset="0"/>
              <a:buChar char="•"/>
            </a:pPr>
            <a:r>
              <a:rPr lang="en-GB" sz="1800" b="1" dirty="0" smtClean="0">
                <a:latin typeface="Arial" pitchFamily="34" charset="0"/>
                <a:cs typeface="Arial" pitchFamily="34" charset="0"/>
              </a:rPr>
              <a:t>  I would also like to thank Nicholas Ballard, Roberto </a:t>
            </a:r>
            <a:r>
              <a:rPr lang="en-GB" sz="1800" b="1" dirty="0" err="1" smtClean="0">
                <a:latin typeface="Arial" pitchFamily="34" charset="0"/>
                <a:cs typeface="Arial" pitchFamily="34" charset="0"/>
              </a:rPr>
              <a:t>Teixeira</a:t>
            </a:r>
            <a:r>
              <a:rPr lang="en-GB" sz="1800" b="1" dirty="0" smtClean="0">
                <a:latin typeface="Arial" pitchFamily="34" charset="0"/>
                <a:cs typeface="Arial" pitchFamily="34" charset="0"/>
              </a:rPr>
              <a:t>, </a:t>
            </a:r>
            <a:r>
              <a:rPr lang="en-GB" sz="1800" b="1" dirty="0" err="1" smtClean="0">
                <a:latin typeface="Arial" pitchFamily="34" charset="0"/>
                <a:cs typeface="Arial" pitchFamily="34" charset="0"/>
              </a:rPr>
              <a:t>Catheline</a:t>
            </a:r>
            <a:r>
              <a:rPr lang="en-GB" sz="1800" b="1" dirty="0" smtClean="0">
                <a:latin typeface="Arial" pitchFamily="34" charset="0"/>
                <a:cs typeface="Arial" pitchFamily="34" charset="0"/>
              </a:rPr>
              <a:t>   </a:t>
            </a:r>
          </a:p>
          <a:p>
            <a:r>
              <a:rPr lang="en-GB" sz="1800" b="1" dirty="0" smtClean="0">
                <a:latin typeface="Arial" pitchFamily="34" charset="0"/>
                <a:cs typeface="Arial" pitchFamily="34" charset="0"/>
              </a:rPr>
              <a:t>   </a:t>
            </a:r>
            <a:r>
              <a:rPr lang="en-GB" sz="1800" b="1" dirty="0" err="1" smtClean="0">
                <a:latin typeface="Arial" pitchFamily="34" charset="0"/>
                <a:cs typeface="Arial" pitchFamily="34" charset="0"/>
              </a:rPr>
              <a:t>Colard</a:t>
            </a:r>
            <a:r>
              <a:rPr lang="en-GB" sz="1800" b="1" dirty="0" smtClean="0">
                <a:latin typeface="Arial" pitchFamily="34" charset="0"/>
                <a:cs typeface="Arial" pitchFamily="34" charset="0"/>
              </a:rPr>
              <a:t> and Andrew Edwards for their help and guidance in the lab.</a:t>
            </a:r>
          </a:p>
          <a:p>
            <a:r>
              <a:rPr lang="en-GB" sz="2400" dirty="0" smtClean="0">
                <a:latin typeface="Arial" pitchFamily="34" charset="0"/>
                <a:cs typeface="Arial" pitchFamily="34" charset="0"/>
              </a:rPr>
              <a:t>  </a:t>
            </a:r>
            <a:endParaRPr lang="en-GB" sz="2400" dirty="0">
              <a:latin typeface="Arial" pitchFamily="34" charset="0"/>
              <a:cs typeface="Arial" pitchFamily="34" charset="0"/>
            </a:endParaRPr>
          </a:p>
        </p:txBody>
      </p:sp>
      <p:sp>
        <p:nvSpPr>
          <p:cNvPr id="46" name="TextBox 45"/>
          <p:cNvSpPr txBox="1"/>
          <p:nvPr/>
        </p:nvSpPr>
        <p:spPr>
          <a:xfrm>
            <a:off x="13122292" y="20283524"/>
            <a:ext cx="5072098" cy="461665"/>
          </a:xfrm>
          <a:prstGeom prst="rect">
            <a:avLst/>
          </a:prstGeom>
          <a:solidFill>
            <a:schemeClr val="bg1"/>
          </a:solidFill>
          <a:ln>
            <a:solidFill>
              <a:schemeClr val="tx1"/>
            </a:solidFill>
          </a:ln>
        </p:spPr>
        <p:txBody>
          <a:bodyPr wrap="square" rtlCol="0">
            <a:spAutoFit/>
          </a:bodyPr>
          <a:lstStyle/>
          <a:p>
            <a:r>
              <a:rPr lang="en-GB" sz="2400" dirty="0" smtClean="0"/>
              <a:t>Figure 1. TGA data of several samples.</a:t>
            </a:r>
            <a:endParaRPr lang="en-GB" sz="2400" dirty="0"/>
          </a:p>
        </p:txBody>
      </p:sp>
      <p:sp>
        <p:nvSpPr>
          <p:cNvPr id="52" name="TextBox 51"/>
          <p:cNvSpPr txBox="1"/>
          <p:nvPr/>
        </p:nvSpPr>
        <p:spPr>
          <a:xfrm>
            <a:off x="1620774" y="13925541"/>
            <a:ext cx="554960" cy="984885"/>
          </a:xfrm>
          <a:prstGeom prst="rect">
            <a:avLst/>
          </a:prstGeom>
          <a:noFill/>
        </p:spPr>
        <p:txBody>
          <a:bodyPr wrap="none" rtlCol="0">
            <a:spAutoFit/>
          </a:bodyPr>
          <a:lstStyle/>
          <a:p>
            <a:r>
              <a:rPr lang="en-GB" dirty="0" smtClean="0"/>
              <a:t>+</a:t>
            </a:r>
            <a:endParaRPr lang="en-GB" dirty="0"/>
          </a:p>
        </p:txBody>
      </p:sp>
      <p:cxnSp>
        <p:nvCxnSpPr>
          <p:cNvPr id="55" name="Straight Arrow Connector 54"/>
          <p:cNvCxnSpPr/>
          <p:nvPr/>
        </p:nvCxnSpPr>
        <p:spPr>
          <a:xfrm>
            <a:off x="4406856" y="14568483"/>
            <a:ext cx="57150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3335286" y="13996979"/>
            <a:ext cx="1154624" cy="1000132"/>
          </a:xfrm>
          <a:prstGeom prst="rect">
            <a:avLst/>
          </a:prstGeom>
          <a:noFill/>
          <a:ln w="9525">
            <a:noFill/>
            <a:miter lim="800000"/>
            <a:headEnd/>
            <a:tailEnd/>
          </a:ln>
        </p:spPr>
      </p:pic>
      <p:sp>
        <p:nvSpPr>
          <p:cNvPr id="59" name="TextBox 58"/>
          <p:cNvSpPr txBox="1"/>
          <p:nvPr/>
        </p:nvSpPr>
        <p:spPr>
          <a:xfrm>
            <a:off x="620642" y="14282731"/>
            <a:ext cx="748923" cy="984885"/>
          </a:xfrm>
          <a:prstGeom prst="rect">
            <a:avLst/>
          </a:prstGeom>
          <a:noFill/>
        </p:spPr>
        <p:txBody>
          <a:bodyPr wrap="none" rtlCol="0">
            <a:spAutoFit/>
          </a:bodyPr>
          <a:lstStyle/>
          <a:p>
            <a:r>
              <a:rPr lang="en-GB" dirty="0" smtClean="0"/>
              <a:t>2.</a:t>
            </a:r>
            <a:endParaRPr lang="en-GB" dirty="0"/>
          </a:p>
        </p:txBody>
      </p:sp>
      <p:sp>
        <p:nvSpPr>
          <p:cNvPr id="62" name="TextBox 61"/>
          <p:cNvSpPr txBox="1"/>
          <p:nvPr/>
        </p:nvSpPr>
        <p:spPr>
          <a:xfrm>
            <a:off x="2978096" y="13996979"/>
            <a:ext cx="554960" cy="984885"/>
          </a:xfrm>
          <a:prstGeom prst="rect">
            <a:avLst/>
          </a:prstGeom>
          <a:noFill/>
        </p:spPr>
        <p:txBody>
          <a:bodyPr wrap="none" rtlCol="0">
            <a:spAutoFit/>
          </a:bodyPr>
          <a:lstStyle/>
          <a:p>
            <a:r>
              <a:rPr lang="en-GB" dirty="0" smtClean="0"/>
              <a:t>=</a:t>
            </a:r>
            <a:endParaRPr lang="en-GB" dirty="0"/>
          </a:p>
        </p:txBody>
      </p:sp>
      <p:sp>
        <p:nvSpPr>
          <p:cNvPr id="63" name="TextBox 62"/>
          <p:cNvSpPr txBox="1"/>
          <p:nvPr/>
        </p:nvSpPr>
        <p:spPr>
          <a:xfrm>
            <a:off x="692080" y="12425343"/>
            <a:ext cx="748923" cy="984885"/>
          </a:xfrm>
          <a:prstGeom prst="rect">
            <a:avLst/>
          </a:prstGeom>
          <a:noFill/>
        </p:spPr>
        <p:txBody>
          <a:bodyPr wrap="none" rtlCol="0">
            <a:spAutoFit/>
          </a:bodyPr>
          <a:lstStyle/>
          <a:p>
            <a:r>
              <a:rPr lang="en-GB" dirty="0" smtClean="0"/>
              <a:t>1.</a:t>
            </a:r>
            <a:endParaRPr lang="en-GB" dirty="0"/>
          </a:p>
        </p:txBody>
      </p:sp>
      <p:pic>
        <p:nvPicPr>
          <p:cNvPr id="1030" name="Picture 6"/>
          <p:cNvPicPr>
            <a:picLocks noChangeAspect="1" noChangeArrowheads="1"/>
          </p:cNvPicPr>
          <p:nvPr/>
        </p:nvPicPr>
        <p:blipFill>
          <a:blip r:embed="rId14" cstate="print"/>
          <a:srcRect/>
          <a:stretch>
            <a:fillRect/>
          </a:stretch>
        </p:blipFill>
        <p:spPr bwMode="auto">
          <a:xfrm>
            <a:off x="5049798" y="13854103"/>
            <a:ext cx="1171575" cy="1333500"/>
          </a:xfrm>
          <a:prstGeom prst="rect">
            <a:avLst/>
          </a:prstGeom>
          <a:noFill/>
          <a:ln w="9525">
            <a:solidFill>
              <a:schemeClr val="tx1"/>
            </a:solidFill>
            <a:miter lim="800000"/>
            <a:headEnd/>
            <a:tailEnd/>
          </a:ln>
        </p:spPr>
      </p:pic>
      <p:pic>
        <p:nvPicPr>
          <p:cNvPr id="1031" name="Picture 7"/>
          <p:cNvPicPr>
            <a:picLocks noChangeAspect="1" noChangeArrowheads="1"/>
          </p:cNvPicPr>
          <p:nvPr/>
        </p:nvPicPr>
        <p:blipFill>
          <a:blip r:embed="rId15" cstate="print"/>
          <a:srcRect/>
          <a:stretch>
            <a:fillRect/>
          </a:stretch>
        </p:blipFill>
        <p:spPr bwMode="auto">
          <a:xfrm>
            <a:off x="1477898" y="12639657"/>
            <a:ext cx="1000132" cy="657021"/>
          </a:xfrm>
          <a:prstGeom prst="rect">
            <a:avLst/>
          </a:prstGeom>
          <a:noFill/>
          <a:ln w="9525">
            <a:solidFill>
              <a:schemeClr val="tx1"/>
            </a:solidFill>
            <a:miter lim="800000"/>
            <a:headEnd/>
            <a:tailEnd/>
          </a:ln>
        </p:spPr>
      </p:pic>
      <p:sp>
        <p:nvSpPr>
          <p:cNvPr id="64" name="TextBox 63"/>
          <p:cNvSpPr txBox="1"/>
          <p:nvPr/>
        </p:nvSpPr>
        <p:spPr>
          <a:xfrm>
            <a:off x="2478030" y="12425343"/>
            <a:ext cx="554960" cy="984885"/>
          </a:xfrm>
          <a:prstGeom prst="rect">
            <a:avLst/>
          </a:prstGeom>
          <a:noFill/>
        </p:spPr>
        <p:txBody>
          <a:bodyPr wrap="none" rtlCol="0">
            <a:spAutoFit/>
          </a:bodyPr>
          <a:lstStyle/>
          <a:p>
            <a:r>
              <a:rPr lang="en-GB" dirty="0" smtClean="0"/>
              <a:t>+</a:t>
            </a:r>
            <a:endParaRPr lang="en-GB" dirty="0"/>
          </a:p>
        </p:txBody>
      </p:sp>
      <p:pic>
        <p:nvPicPr>
          <p:cNvPr id="1032" name="Picture 8"/>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2906658" y="12568219"/>
            <a:ext cx="1066800" cy="838200"/>
          </a:xfrm>
          <a:prstGeom prst="rect">
            <a:avLst/>
          </a:prstGeom>
          <a:noFill/>
          <a:ln w="9525">
            <a:noFill/>
            <a:miter lim="800000"/>
            <a:headEnd/>
            <a:tailEnd/>
          </a:ln>
        </p:spPr>
      </p:pic>
      <p:cxnSp>
        <p:nvCxnSpPr>
          <p:cNvPr id="65" name="Straight Arrow Connector 64"/>
          <p:cNvCxnSpPr/>
          <p:nvPr/>
        </p:nvCxnSpPr>
        <p:spPr>
          <a:xfrm>
            <a:off x="3978228" y="13068285"/>
            <a:ext cx="57150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34" name="Picture 10"/>
          <p:cNvPicPr>
            <a:picLocks noChangeAspect="1" noChangeArrowheads="1"/>
          </p:cNvPicPr>
          <p:nvPr/>
        </p:nvPicPr>
        <p:blipFill>
          <a:blip r:embed="rId17" cstate="print"/>
          <a:srcRect/>
          <a:stretch>
            <a:fillRect/>
          </a:stretch>
        </p:blipFill>
        <p:spPr bwMode="auto">
          <a:xfrm>
            <a:off x="4549732" y="12425343"/>
            <a:ext cx="1743075" cy="1266825"/>
          </a:xfrm>
          <a:prstGeom prst="rect">
            <a:avLst/>
          </a:prstGeom>
          <a:noFill/>
          <a:ln w="9525">
            <a:solidFill>
              <a:schemeClr val="tx1"/>
            </a:solidFill>
            <a:miter lim="800000"/>
            <a:headEnd/>
            <a:tailEnd/>
          </a:ln>
        </p:spPr>
      </p:pic>
      <p:sp>
        <p:nvSpPr>
          <p:cNvPr id="66" name="TextBox 65"/>
          <p:cNvSpPr txBox="1"/>
          <p:nvPr/>
        </p:nvSpPr>
        <p:spPr>
          <a:xfrm>
            <a:off x="2835220" y="13282599"/>
            <a:ext cx="1367682" cy="461665"/>
          </a:xfrm>
          <a:prstGeom prst="rect">
            <a:avLst/>
          </a:prstGeom>
          <a:noFill/>
        </p:spPr>
        <p:txBody>
          <a:bodyPr wrap="none" rtlCol="0">
            <a:spAutoFit/>
          </a:bodyPr>
          <a:lstStyle/>
          <a:p>
            <a:r>
              <a:rPr lang="en-GB" sz="2400" dirty="0" smtClean="0">
                <a:latin typeface="Arial" pitchFamily="34" charset="0"/>
                <a:cs typeface="Arial" pitchFamily="34" charset="0"/>
              </a:rPr>
              <a:t>Laponite</a:t>
            </a:r>
            <a:endParaRPr lang="en-GB" sz="2400" dirty="0">
              <a:latin typeface="Arial" pitchFamily="34" charset="0"/>
              <a:cs typeface="Arial" pitchFamily="34" charset="0"/>
            </a:endParaRPr>
          </a:p>
        </p:txBody>
      </p:sp>
      <p:pic>
        <p:nvPicPr>
          <p:cNvPr id="70" name="Picture 69" descr="2009_1001Randoms_20090015.bmp"/>
          <p:cNvPicPr>
            <a:picLocks noChangeAspect="1"/>
          </p:cNvPicPr>
          <p:nvPr/>
        </p:nvPicPr>
        <p:blipFill>
          <a:blip r:embed="rId18" cstate="print"/>
          <a:stretch>
            <a:fillRect/>
          </a:stretch>
        </p:blipFill>
        <p:spPr>
          <a:xfrm>
            <a:off x="1620774" y="16925937"/>
            <a:ext cx="4192542" cy="3144407"/>
          </a:xfrm>
          <a:prstGeom prst="rect">
            <a:avLst/>
          </a:prstGeom>
          <a:ln>
            <a:solidFill>
              <a:schemeClr val="tx1"/>
            </a:solid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1476</TotalTime>
  <Words>873</Words>
  <Application>Microsoft Office PowerPoint</Application>
  <PresentationFormat>Custom</PresentationFormat>
  <Paragraphs>60</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Ashton</dc:creator>
  <cp:lastModifiedBy>IT Services</cp:lastModifiedBy>
  <cp:revision>214</cp:revision>
  <dcterms:created xsi:type="dcterms:W3CDTF">2009-10-02T09:11:35Z</dcterms:created>
  <dcterms:modified xsi:type="dcterms:W3CDTF">2009-10-02T22:46:22Z</dcterms:modified>
</cp:coreProperties>
</file>