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30279975"/>
  <p:notesSz cx="6858000" cy="9144000"/>
  <p:defaultTextStyle>
    <a:defPPr>
      <a:defRPr lang="en-US"/>
    </a:defPPr>
    <a:lvl1pPr marL="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33" d="100"/>
          <a:sy n="33" d="100"/>
        </p:scale>
        <p:origin x="-1344" y="1482"/>
      </p:cViewPr>
      <p:guideLst>
        <p:guide orient="horz" pos="9537"/>
        <p:guide pos="6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7BBD40-4554-4092-A4C2-26A4255B7EF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8F95A64-3BC1-4EF3-899E-3DA6DE6287D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 rtl="0"/>
          <a:r>
            <a:rPr lang="en-GB" dirty="0" smtClean="0">
              <a:latin typeface="Helvetica" pitchFamily="34" charset="0"/>
              <a:cs typeface="Helvetica" pitchFamily="34" charset="0"/>
            </a:rPr>
            <a:t>Introduction</a:t>
          </a:r>
          <a:endParaRPr lang="en-GB" dirty="0">
            <a:latin typeface="Helvetica" pitchFamily="34" charset="0"/>
            <a:cs typeface="Helvetica" pitchFamily="34" charset="0"/>
          </a:endParaRPr>
        </a:p>
      </dgm:t>
    </dgm:pt>
    <dgm:pt modelId="{48E66796-D47E-45FC-B9AB-8AC0B925F59D}" type="parTrans" cxnId="{968A53D3-442D-4BEF-8505-33F99AC05AFF}">
      <dgm:prSet/>
      <dgm:spPr/>
      <dgm:t>
        <a:bodyPr/>
        <a:lstStyle/>
        <a:p>
          <a:endParaRPr lang="en-GB"/>
        </a:p>
      </dgm:t>
    </dgm:pt>
    <dgm:pt modelId="{D1ACB333-03CB-44FA-8CAD-58093006E310}" type="sibTrans" cxnId="{968A53D3-442D-4BEF-8505-33F99AC05AFF}">
      <dgm:prSet/>
      <dgm:spPr/>
      <dgm:t>
        <a:bodyPr/>
        <a:lstStyle/>
        <a:p>
          <a:endParaRPr lang="en-GB"/>
        </a:p>
      </dgm:t>
    </dgm:pt>
    <dgm:pt modelId="{C98483E3-EE6B-478D-A892-02869A404016}" type="pres">
      <dgm:prSet presAssocID="{CF7BBD40-4554-4092-A4C2-26A4255B7E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6C31B20-B121-479C-A31A-60D956FD6BE9}" type="pres">
      <dgm:prSet presAssocID="{48F95A64-3BC1-4EF3-899E-3DA6DE6287D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7A5FA98-AA4B-483C-A08B-730943A82999}" type="presOf" srcId="{48F95A64-3BC1-4EF3-899E-3DA6DE6287D9}" destId="{F6C31B20-B121-479C-A31A-60D956FD6BE9}" srcOrd="0" destOrd="0" presId="urn:microsoft.com/office/officeart/2005/8/layout/vList2"/>
    <dgm:cxn modelId="{968A53D3-442D-4BEF-8505-33F99AC05AFF}" srcId="{CF7BBD40-4554-4092-A4C2-26A4255B7EF1}" destId="{48F95A64-3BC1-4EF3-899E-3DA6DE6287D9}" srcOrd="0" destOrd="0" parTransId="{48E66796-D47E-45FC-B9AB-8AC0B925F59D}" sibTransId="{D1ACB333-03CB-44FA-8CAD-58093006E310}"/>
    <dgm:cxn modelId="{57C1340A-A085-4867-BF4C-F766C35894D2}" type="presOf" srcId="{CF7BBD40-4554-4092-A4C2-26A4255B7EF1}" destId="{C98483E3-EE6B-478D-A892-02869A404016}" srcOrd="0" destOrd="0" presId="urn:microsoft.com/office/officeart/2005/8/layout/vList2"/>
    <dgm:cxn modelId="{86A5A7CE-F5F8-4A8D-BD2A-B62797D08B3E}" type="presParOf" srcId="{C98483E3-EE6B-478D-A892-02869A404016}" destId="{F6C31B20-B121-479C-A31A-60D956FD6BE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59A2D8-A528-4D9A-BD99-572A42AC327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CCDB2BD-A964-4726-BF85-A5575D4679C4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 rtl="0"/>
          <a:r>
            <a:rPr lang="en-GB" sz="2400" dirty="0" smtClean="0">
              <a:latin typeface="Helvetica" pitchFamily="34" charset="0"/>
              <a:cs typeface="Helvetica" pitchFamily="34" charset="0"/>
            </a:rPr>
            <a:t>References</a:t>
          </a:r>
          <a:endParaRPr lang="en-GB" sz="2400" dirty="0">
            <a:latin typeface="Helvetica" pitchFamily="34" charset="0"/>
            <a:cs typeface="Helvetica" pitchFamily="34" charset="0"/>
          </a:endParaRPr>
        </a:p>
      </dgm:t>
    </dgm:pt>
    <dgm:pt modelId="{2004C429-B230-4ED1-8786-88C077207635}" type="parTrans" cxnId="{017E8296-0AD2-4D15-A569-AA465BA1226F}">
      <dgm:prSet/>
      <dgm:spPr/>
      <dgm:t>
        <a:bodyPr/>
        <a:lstStyle/>
        <a:p>
          <a:endParaRPr lang="en-GB">
            <a:latin typeface="Helvetica" pitchFamily="34" charset="0"/>
            <a:cs typeface="Helvetica" pitchFamily="34" charset="0"/>
          </a:endParaRPr>
        </a:p>
      </dgm:t>
    </dgm:pt>
    <dgm:pt modelId="{F4A54759-A317-4E3B-8099-694820D05D63}" type="sibTrans" cxnId="{017E8296-0AD2-4D15-A569-AA465BA1226F}">
      <dgm:prSet/>
      <dgm:spPr/>
      <dgm:t>
        <a:bodyPr/>
        <a:lstStyle/>
        <a:p>
          <a:endParaRPr lang="en-GB">
            <a:latin typeface="Helvetica" pitchFamily="34" charset="0"/>
            <a:cs typeface="Helvetica" pitchFamily="34" charset="0"/>
          </a:endParaRPr>
        </a:p>
      </dgm:t>
    </dgm:pt>
    <dgm:pt modelId="{097C3287-3478-4E15-A0FD-BE43BE7C732C}" type="pres">
      <dgm:prSet presAssocID="{3F59A2D8-A528-4D9A-BD99-572A42AC32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1518104-031E-41A0-BE12-A8305387F997}" type="pres">
      <dgm:prSet presAssocID="{ACCDB2BD-A964-4726-BF85-A5575D4679C4}" presName="parentText" presStyleLbl="node1" presStyleIdx="0" presStyleCnt="1" custLinFactX="-235484" custLinFactY="440431" custLinFactNeighborX="-300000" custLinFactNeighborY="5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2BED5C1-9A44-4A1C-A6F4-3F38190A71FD}" type="presOf" srcId="{ACCDB2BD-A964-4726-BF85-A5575D4679C4}" destId="{31518104-031E-41A0-BE12-A8305387F997}" srcOrd="0" destOrd="0" presId="urn:microsoft.com/office/officeart/2005/8/layout/vList2"/>
    <dgm:cxn modelId="{017E8296-0AD2-4D15-A569-AA465BA1226F}" srcId="{3F59A2D8-A528-4D9A-BD99-572A42AC327F}" destId="{ACCDB2BD-A964-4726-BF85-A5575D4679C4}" srcOrd="0" destOrd="0" parTransId="{2004C429-B230-4ED1-8786-88C077207635}" sibTransId="{F4A54759-A317-4E3B-8099-694820D05D63}"/>
    <dgm:cxn modelId="{ACBDEE3A-56EB-4DA3-9651-555D4F8F906F}" type="presOf" srcId="{3F59A2D8-A528-4D9A-BD99-572A42AC327F}" destId="{097C3287-3478-4E15-A0FD-BE43BE7C732C}" srcOrd="0" destOrd="0" presId="urn:microsoft.com/office/officeart/2005/8/layout/vList2"/>
    <dgm:cxn modelId="{92883EE3-EE74-4BB6-AE36-FBE88215D5D0}" type="presParOf" srcId="{097C3287-3478-4E15-A0FD-BE43BE7C732C}" destId="{31518104-031E-41A0-BE12-A8305387F99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DC94E9-7A31-4CE9-B161-99450E335D0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8BEC84E-FBEA-40EC-9049-AB01DD1FBBB6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 rtl="0"/>
          <a:r>
            <a:rPr lang="en-GB" sz="2400" dirty="0" smtClean="0">
              <a:latin typeface="Helvetica" pitchFamily="34" charset="0"/>
              <a:cs typeface="Helvetica" pitchFamily="34" charset="0"/>
            </a:rPr>
            <a:t>Conclusions</a:t>
          </a:r>
          <a:endParaRPr lang="en-GB" sz="2400" dirty="0">
            <a:latin typeface="Helvetica" pitchFamily="34" charset="0"/>
            <a:cs typeface="Helvetica" pitchFamily="34" charset="0"/>
          </a:endParaRPr>
        </a:p>
      </dgm:t>
    </dgm:pt>
    <dgm:pt modelId="{5D9A4E15-6778-4293-81A1-CE93ED51921D}" type="parTrans" cxnId="{47DCD192-9EEA-4E58-BE8C-9B6ADF672E78}">
      <dgm:prSet/>
      <dgm:spPr/>
      <dgm:t>
        <a:bodyPr/>
        <a:lstStyle/>
        <a:p>
          <a:pPr algn="ctr"/>
          <a:endParaRPr lang="en-GB"/>
        </a:p>
      </dgm:t>
    </dgm:pt>
    <dgm:pt modelId="{8147334E-FF03-4151-8D61-628DF3AA5B8C}" type="sibTrans" cxnId="{47DCD192-9EEA-4E58-BE8C-9B6ADF672E78}">
      <dgm:prSet/>
      <dgm:spPr/>
      <dgm:t>
        <a:bodyPr/>
        <a:lstStyle/>
        <a:p>
          <a:pPr algn="ctr"/>
          <a:endParaRPr lang="en-GB"/>
        </a:p>
      </dgm:t>
    </dgm:pt>
    <dgm:pt modelId="{4E68CE9B-B980-4E65-A147-93A88509A792}" type="pres">
      <dgm:prSet presAssocID="{45DC94E9-7A31-4CE9-B161-99450E335D0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574880-3A7C-4662-989C-AE935A004684}" type="pres">
      <dgm:prSet presAssocID="{D8BEC84E-FBEA-40EC-9049-AB01DD1FBBB6}" presName="parentText" presStyleLbl="node1" presStyleIdx="0" presStyleCnt="1" custLinFactY="-2645" custLinFactNeighborX="-333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A54CA1C-1D18-45B2-8D66-5C9F8ABDB8FE}" type="presOf" srcId="{D8BEC84E-FBEA-40EC-9049-AB01DD1FBBB6}" destId="{E7574880-3A7C-4662-989C-AE935A004684}" srcOrd="0" destOrd="0" presId="urn:microsoft.com/office/officeart/2005/8/layout/vList2"/>
    <dgm:cxn modelId="{51C807FE-BA45-4CD9-AF5A-BD1123FE2E1B}" type="presOf" srcId="{45DC94E9-7A31-4CE9-B161-99450E335D04}" destId="{4E68CE9B-B980-4E65-A147-93A88509A792}" srcOrd="0" destOrd="0" presId="urn:microsoft.com/office/officeart/2005/8/layout/vList2"/>
    <dgm:cxn modelId="{47DCD192-9EEA-4E58-BE8C-9B6ADF672E78}" srcId="{45DC94E9-7A31-4CE9-B161-99450E335D04}" destId="{D8BEC84E-FBEA-40EC-9049-AB01DD1FBBB6}" srcOrd="0" destOrd="0" parTransId="{5D9A4E15-6778-4293-81A1-CE93ED51921D}" sibTransId="{8147334E-FF03-4151-8D61-628DF3AA5B8C}"/>
    <dgm:cxn modelId="{5979C991-BD0B-472B-ADE7-B6BE8B013CD7}" type="presParOf" srcId="{4E68CE9B-B980-4E65-A147-93A88509A792}" destId="{E7574880-3A7C-4662-989C-AE935A00468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141FAC-1A03-40B9-AE5D-C3F0BABB02A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F07BA4E-7218-4CA4-B921-59E3225E0823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 rtl="0"/>
          <a:r>
            <a:rPr lang="en-GB" sz="2400" dirty="0" smtClean="0">
              <a:latin typeface="Helvetica" pitchFamily="34" charset="0"/>
              <a:cs typeface="Helvetica" pitchFamily="34" charset="0"/>
            </a:rPr>
            <a:t>Results</a:t>
          </a:r>
          <a:endParaRPr lang="en-GB" sz="2400" dirty="0">
            <a:latin typeface="Helvetica" pitchFamily="34" charset="0"/>
            <a:cs typeface="Helvetica" pitchFamily="34" charset="0"/>
          </a:endParaRPr>
        </a:p>
      </dgm:t>
    </dgm:pt>
    <dgm:pt modelId="{0B3DC594-2356-4DAB-A048-2F22055D656B}" type="parTrans" cxnId="{D6DB8A3B-D063-419E-9704-E1ED1DCD11F6}">
      <dgm:prSet/>
      <dgm:spPr/>
      <dgm:t>
        <a:bodyPr/>
        <a:lstStyle/>
        <a:p>
          <a:pPr algn="ctr"/>
          <a:endParaRPr lang="en-GB"/>
        </a:p>
      </dgm:t>
    </dgm:pt>
    <dgm:pt modelId="{6392B531-8E92-49B3-9C77-3A5D90BD6EFC}" type="sibTrans" cxnId="{D6DB8A3B-D063-419E-9704-E1ED1DCD11F6}">
      <dgm:prSet/>
      <dgm:spPr/>
      <dgm:t>
        <a:bodyPr/>
        <a:lstStyle/>
        <a:p>
          <a:pPr algn="ctr"/>
          <a:endParaRPr lang="en-GB"/>
        </a:p>
      </dgm:t>
    </dgm:pt>
    <dgm:pt modelId="{C5DB3B6D-2D39-472F-B67A-36719C874AF7}" type="pres">
      <dgm:prSet presAssocID="{1C141FAC-1A03-40B9-AE5D-C3F0BABB02A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904CCAF-3F00-446A-A7DC-02A9A4E4461E}" type="pres">
      <dgm:prSet presAssocID="{EF07BA4E-7218-4CA4-B921-59E3225E0823}" presName="parentText" presStyleLbl="node1" presStyleIdx="0" presStyleCnt="1" custLinFactX="-400000" custLinFactY="500000" custLinFactNeighborX="-446154" custLinFactNeighborY="51675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6DB8A3B-D063-419E-9704-E1ED1DCD11F6}" srcId="{1C141FAC-1A03-40B9-AE5D-C3F0BABB02A8}" destId="{EF07BA4E-7218-4CA4-B921-59E3225E0823}" srcOrd="0" destOrd="0" parTransId="{0B3DC594-2356-4DAB-A048-2F22055D656B}" sibTransId="{6392B531-8E92-49B3-9C77-3A5D90BD6EFC}"/>
    <dgm:cxn modelId="{9D808CC9-CD4E-434E-A836-590FB81F57FB}" type="presOf" srcId="{EF07BA4E-7218-4CA4-B921-59E3225E0823}" destId="{6904CCAF-3F00-446A-A7DC-02A9A4E4461E}" srcOrd="0" destOrd="0" presId="urn:microsoft.com/office/officeart/2005/8/layout/vList2"/>
    <dgm:cxn modelId="{2213CD1F-A811-4AAC-99B1-1450081C356D}" type="presOf" srcId="{1C141FAC-1A03-40B9-AE5D-C3F0BABB02A8}" destId="{C5DB3B6D-2D39-472F-B67A-36719C874AF7}" srcOrd="0" destOrd="0" presId="urn:microsoft.com/office/officeart/2005/8/layout/vList2"/>
    <dgm:cxn modelId="{27714B4D-881A-41ED-91BD-FF31005C86FF}" type="presParOf" srcId="{C5DB3B6D-2D39-472F-B67A-36719C874AF7}" destId="{6904CCAF-3F00-446A-A7DC-02A9A4E4461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4AD7D5-90CA-4A7C-AA1F-1CFD672D2F0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AFFD575-F83E-4202-8586-6D4E2245968B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 rtl="0"/>
          <a:r>
            <a:rPr lang="en-GB" sz="2400" dirty="0" smtClean="0">
              <a:latin typeface="Helvetica" pitchFamily="34" charset="0"/>
              <a:cs typeface="Helvetica" pitchFamily="34" charset="0"/>
            </a:rPr>
            <a:t>Procedure</a:t>
          </a:r>
          <a:endParaRPr lang="en-GB" sz="2400" dirty="0">
            <a:latin typeface="Helvetica" pitchFamily="34" charset="0"/>
            <a:cs typeface="Helvetica" pitchFamily="34" charset="0"/>
          </a:endParaRPr>
        </a:p>
      </dgm:t>
    </dgm:pt>
    <dgm:pt modelId="{83137EC5-BCD0-41F4-9FFB-88D74AC9D486}" type="parTrans" cxnId="{00F210F2-BA09-4FEA-A378-92630329B054}">
      <dgm:prSet/>
      <dgm:spPr/>
      <dgm:t>
        <a:bodyPr/>
        <a:lstStyle/>
        <a:p>
          <a:pPr algn="ctr"/>
          <a:endParaRPr lang="en-GB"/>
        </a:p>
      </dgm:t>
    </dgm:pt>
    <dgm:pt modelId="{7721DD79-16D6-41C2-97F1-D4E978268B4C}" type="sibTrans" cxnId="{00F210F2-BA09-4FEA-A378-92630329B054}">
      <dgm:prSet/>
      <dgm:spPr/>
      <dgm:t>
        <a:bodyPr/>
        <a:lstStyle/>
        <a:p>
          <a:pPr algn="ctr"/>
          <a:endParaRPr lang="en-GB"/>
        </a:p>
      </dgm:t>
    </dgm:pt>
    <dgm:pt modelId="{AC72E6D0-A74D-43C8-8B84-C09C5869C14A}" type="pres">
      <dgm:prSet presAssocID="{954AD7D5-90CA-4A7C-AA1F-1CFD672D2F0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720FE81-2856-4079-9A7B-FD87073526CC}" type="pres">
      <dgm:prSet presAssocID="{6AFFD575-F83E-4202-8586-6D4E2245968B}" presName="parentText" presStyleLbl="node1" presStyleIdx="0" presStyleCnt="1" custLinFactNeighborY="2455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19526A4-DA86-420F-A3EF-B4B3C39FC2C7}" type="presOf" srcId="{6AFFD575-F83E-4202-8586-6D4E2245968B}" destId="{2720FE81-2856-4079-9A7B-FD87073526CC}" srcOrd="0" destOrd="0" presId="urn:microsoft.com/office/officeart/2005/8/layout/vList2"/>
    <dgm:cxn modelId="{00F210F2-BA09-4FEA-A378-92630329B054}" srcId="{954AD7D5-90CA-4A7C-AA1F-1CFD672D2F02}" destId="{6AFFD575-F83E-4202-8586-6D4E2245968B}" srcOrd="0" destOrd="0" parTransId="{83137EC5-BCD0-41F4-9FFB-88D74AC9D486}" sibTransId="{7721DD79-16D6-41C2-97F1-D4E978268B4C}"/>
    <dgm:cxn modelId="{FE449435-DA00-4B3D-BDFA-256FA626ED7E}" type="presOf" srcId="{954AD7D5-90CA-4A7C-AA1F-1CFD672D2F02}" destId="{AC72E6D0-A74D-43C8-8B84-C09C5869C14A}" srcOrd="0" destOrd="0" presId="urn:microsoft.com/office/officeart/2005/8/layout/vList2"/>
    <dgm:cxn modelId="{CF6778EA-DF4D-45AF-BB44-9B53DADF3D2E}" type="presParOf" srcId="{AC72E6D0-A74D-43C8-8B84-C09C5869C14A}" destId="{2720FE81-2856-4079-9A7B-FD87073526CC}" srcOrd="0" destOrd="0" presId="urn:microsoft.com/office/officeart/2005/8/layout/vList2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xmlns="" relId="rId3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C31B20-B121-479C-A31A-60D956FD6BE9}">
      <dsp:nvSpPr>
        <dsp:cNvPr id="0" name=""/>
        <dsp:cNvSpPr/>
      </dsp:nvSpPr>
      <dsp:spPr>
        <a:xfrm>
          <a:off x="0" y="11587"/>
          <a:ext cx="2324674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Helvetica" pitchFamily="34" charset="0"/>
              <a:cs typeface="Helvetica" pitchFamily="34" charset="0"/>
            </a:rPr>
            <a:t>Introduction</a:t>
          </a:r>
          <a:endParaRPr lang="en-GB" sz="2400" kern="1200" dirty="0">
            <a:latin typeface="Helvetica" pitchFamily="34" charset="0"/>
            <a:cs typeface="Helvetica" pitchFamily="34" charset="0"/>
          </a:endParaRPr>
        </a:p>
      </dsp:txBody>
      <dsp:txXfrm>
        <a:off x="0" y="11587"/>
        <a:ext cx="2324674" cy="5615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518104-031E-41A0-BE12-A8305387F997}">
      <dsp:nvSpPr>
        <dsp:cNvPr id="0" name=""/>
        <dsp:cNvSpPr/>
      </dsp:nvSpPr>
      <dsp:spPr>
        <a:xfrm>
          <a:off x="0" y="9904"/>
          <a:ext cx="2214578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Helvetica" pitchFamily="34" charset="0"/>
              <a:cs typeface="Helvetica" pitchFamily="34" charset="0"/>
            </a:rPr>
            <a:t>References</a:t>
          </a:r>
          <a:endParaRPr lang="en-GB" sz="2400" kern="1200" dirty="0">
            <a:latin typeface="Helvetica" pitchFamily="34" charset="0"/>
            <a:cs typeface="Helvetica" pitchFamily="34" charset="0"/>
          </a:endParaRPr>
        </a:p>
      </dsp:txBody>
      <dsp:txXfrm>
        <a:off x="0" y="9904"/>
        <a:ext cx="2214578" cy="5616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574880-3A7C-4662-989C-AE935A004684}">
      <dsp:nvSpPr>
        <dsp:cNvPr id="0" name=""/>
        <dsp:cNvSpPr/>
      </dsp:nvSpPr>
      <dsp:spPr>
        <a:xfrm>
          <a:off x="0" y="0"/>
          <a:ext cx="2143140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Helvetica" pitchFamily="34" charset="0"/>
              <a:cs typeface="Helvetica" pitchFamily="34" charset="0"/>
            </a:rPr>
            <a:t>Conclusions</a:t>
          </a:r>
          <a:endParaRPr lang="en-GB" sz="2400" kern="1200" dirty="0">
            <a:latin typeface="Helvetica" pitchFamily="34" charset="0"/>
            <a:cs typeface="Helvetica" pitchFamily="34" charset="0"/>
          </a:endParaRPr>
        </a:p>
      </dsp:txBody>
      <dsp:txXfrm>
        <a:off x="0" y="0"/>
        <a:ext cx="2143140" cy="5616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04CCAF-3F00-446A-A7DC-02A9A4E4461E}">
      <dsp:nvSpPr>
        <dsp:cNvPr id="0" name=""/>
        <dsp:cNvSpPr/>
      </dsp:nvSpPr>
      <dsp:spPr>
        <a:xfrm>
          <a:off x="0" y="9904"/>
          <a:ext cx="1857388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Helvetica" pitchFamily="34" charset="0"/>
              <a:cs typeface="Helvetica" pitchFamily="34" charset="0"/>
            </a:rPr>
            <a:t>Results</a:t>
          </a:r>
          <a:endParaRPr lang="en-GB" sz="2400" kern="1200" dirty="0">
            <a:latin typeface="Helvetica" pitchFamily="34" charset="0"/>
            <a:cs typeface="Helvetica" pitchFamily="34" charset="0"/>
          </a:endParaRPr>
        </a:p>
      </dsp:txBody>
      <dsp:txXfrm>
        <a:off x="0" y="9904"/>
        <a:ext cx="1857388" cy="5616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20FE81-2856-4079-9A7B-FD87073526CC}">
      <dsp:nvSpPr>
        <dsp:cNvPr id="0" name=""/>
        <dsp:cNvSpPr/>
      </dsp:nvSpPr>
      <dsp:spPr>
        <a:xfrm>
          <a:off x="0" y="9904"/>
          <a:ext cx="1925344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Helvetica" pitchFamily="34" charset="0"/>
              <a:cs typeface="Helvetica" pitchFamily="34" charset="0"/>
            </a:rPr>
            <a:t>Procedure</a:t>
          </a:r>
          <a:endParaRPr lang="en-GB" sz="2400" kern="1200" dirty="0">
            <a:latin typeface="Helvetica" pitchFamily="34" charset="0"/>
            <a:cs typeface="Helvetica" pitchFamily="34" charset="0"/>
          </a:endParaRPr>
        </a:p>
      </dsp:txBody>
      <dsp:txXfrm>
        <a:off x="0" y="9904"/>
        <a:ext cx="1925344" cy="561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010" y="9406420"/>
            <a:ext cx="18178780" cy="64905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264736" y="5355072"/>
            <a:ext cx="11254060" cy="1140756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2553" y="5355072"/>
            <a:ext cx="33405737" cy="114075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410" y="19457690"/>
            <a:ext cx="18178780" cy="6013939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410" y="12833948"/>
            <a:ext cx="18178780" cy="662374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16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23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48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64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80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97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2554" y="31198189"/>
            <a:ext cx="22329898" cy="88232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88899" y="31198189"/>
            <a:ext cx="22329898" cy="88232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6777950"/>
            <a:ext cx="9449551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340" y="9602677"/>
            <a:ext cx="9449551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4198" y="6777950"/>
            <a:ext cx="9453263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198" y="9602677"/>
            <a:ext cx="9453263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1" y="1205591"/>
            <a:ext cx="7036110" cy="513077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1645" y="1205594"/>
            <a:ext cx="11955815" cy="25843120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341" y="6336367"/>
            <a:ext cx="7036110" cy="20712346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962" y="21195982"/>
            <a:ext cx="12832080" cy="250230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962" y="2705572"/>
            <a:ext cx="12832080" cy="18167985"/>
          </a:xfrm>
        </p:spPr>
        <p:txBody>
          <a:bodyPr/>
          <a:lstStyle>
            <a:lvl1pPr marL="0" indent="0">
              <a:buNone/>
              <a:defRPr sz="10300"/>
            </a:lvl1pPr>
            <a:lvl2pPr marL="1476162" indent="0">
              <a:buNone/>
              <a:defRPr sz="9000"/>
            </a:lvl2pPr>
            <a:lvl3pPr marL="2952323" indent="0">
              <a:buNone/>
              <a:defRPr sz="7700"/>
            </a:lvl3pPr>
            <a:lvl4pPr marL="4428485" indent="0">
              <a:buNone/>
              <a:defRPr sz="6500"/>
            </a:lvl4pPr>
            <a:lvl5pPr marL="5904647" indent="0">
              <a:buNone/>
              <a:defRPr sz="6500"/>
            </a:lvl5pPr>
            <a:lvl6pPr marL="7380808" indent="0">
              <a:buNone/>
              <a:defRPr sz="6500"/>
            </a:lvl6pPr>
            <a:lvl7pPr marL="8856970" indent="0">
              <a:buNone/>
              <a:defRPr sz="6500"/>
            </a:lvl7pPr>
            <a:lvl8pPr marL="10333131" indent="0">
              <a:buNone/>
              <a:defRPr sz="6500"/>
            </a:lvl8pPr>
            <a:lvl9pPr marL="11809293" indent="0">
              <a:buNone/>
              <a:defRPr sz="6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962" y="23698288"/>
            <a:ext cx="12832080" cy="3553689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</p:spPr>
        <p:txBody>
          <a:bodyPr vert="horz" lIns="295232" tIns="147616" rIns="295232" bIns="1476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4"/>
          </a:xfrm>
          <a:prstGeom prst="rect">
            <a:avLst/>
          </a:prstGeom>
        </p:spPr>
        <p:txBody>
          <a:bodyPr vert="horz" lIns="295232" tIns="147616" rIns="295232" bIns="1476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34979-0575-4C7F-994E-7028682A26F4}" type="datetimeFigureOut">
              <a:rPr lang="en-US" smtClean="0"/>
              <a:pPr/>
              <a:t>10/5/2009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27207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1232D-37E5-4A2A-8914-FC7DE5C348E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323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121" indent="-1107121" algn="l" defTabSz="2952323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763" indent="-922601" algn="l" defTabSz="2952323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40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566" indent="-738081" algn="l" defTabSz="2952323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727" indent="-738081" algn="l" defTabSz="2952323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89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5051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212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37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18" Type="http://schemas.openxmlformats.org/officeDocument/2006/relationships/diagramData" Target="../diagrams/data3.xml"/><Relationship Id="rId26" Type="http://schemas.openxmlformats.org/officeDocument/2006/relationships/diagramColors" Target="../diagrams/colors4.xml"/><Relationship Id="rId3" Type="http://schemas.openxmlformats.org/officeDocument/2006/relationships/image" Target="../media/image6.png"/><Relationship Id="rId21" Type="http://schemas.openxmlformats.org/officeDocument/2006/relationships/diagramColors" Target="../diagrams/colors3.xml"/><Relationship Id="rId34" Type="http://schemas.openxmlformats.org/officeDocument/2006/relationships/oleObject" Target="../embeddings/oleObject4.bin"/><Relationship Id="rId7" Type="http://schemas.openxmlformats.org/officeDocument/2006/relationships/image" Target="../media/image8.png"/><Relationship Id="rId12" Type="http://schemas.microsoft.com/office/2007/relationships/diagramDrawing" Target="../diagrams/drawing1.xml"/><Relationship Id="rId17" Type="http://schemas.microsoft.com/office/2007/relationships/diagramDrawing" Target="../diagrams/drawing2.xml"/><Relationship Id="rId25" Type="http://schemas.openxmlformats.org/officeDocument/2006/relationships/diagramQuickStyle" Target="../diagrams/quickStyle4.xml"/><Relationship Id="rId3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6" Type="http://schemas.openxmlformats.org/officeDocument/2006/relationships/diagramColors" Target="../diagrams/colors2.xml"/><Relationship Id="rId20" Type="http://schemas.openxmlformats.org/officeDocument/2006/relationships/diagramQuickStyle" Target="../diagrams/quickStyle3.xml"/><Relationship Id="rId29" Type="http://schemas.openxmlformats.org/officeDocument/2006/relationships/diagramLayout" Target="../diagrams/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diagramColors" Target="../diagrams/colors1.xml"/><Relationship Id="rId24" Type="http://schemas.openxmlformats.org/officeDocument/2006/relationships/diagramLayout" Target="../diagrams/layout4.xml"/><Relationship Id="rId32" Type="http://schemas.microsoft.com/office/2007/relationships/diagramDrawing" Target="../diagrams/drawing5.xml"/><Relationship Id="rId5" Type="http://schemas.openxmlformats.org/officeDocument/2006/relationships/oleObject" Target="../embeddings/oleObject1.bin"/><Relationship Id="rId15" Type="http://schemas.openxmlformats.org/officeDocument/2006/relationships/diagramQuickStyle" Target="../diagrams/quickStyle2.xml"/><Relationship Id="rId23" Type="http://schemas.openxmlformats.org/officeDocument/2006/relationships/diagramData" Target="../diagrams/data4.xml"/><Relationship Id="rId28" Type="http://schemas.openxmlformats.org/officeDocument/2006/relationships/diagramData" Target="../diagrams/data5.xml"/><Relationship Id="rId10" Type="http://schemas.openxmlformats.org/officeDocument/2006/relationships/diagramQuickStyle" Target="../diagrams/quickStyle1.xml"/><Relationship Id="rId19" Type="http://schemas.openxmlformats.org/officeDocument/2006/relationships/diagramLayout" Target="../diagrams/layout3.xml"/><Relationship Id="rId31" Type="http://schemas.openxmlformats.org/officeDocument/2006/relationships/diagramColors" Target="../diagrams/colors5.xml"/><Relationship Id="rId4" Type="http://schemas.openxmlformats.org/officeDocument/2006/relationships/image" Target="../media/image7.png"/><Relationship Id="rId9" Type="http://schemas.openxmlformats.org/officeDocument/2006/relationships/diagramLayout" Target="../diagrams/layout1.xml"/><Relationship Id="rId14" Type="http://schemas.openxmlformats.org/officeDocument/2006/relationships/diagramLayout" Target="../diagrams/layout2.xml"/><Relationship Id="rId22" Type="http://schemas.microsoft.com/office/2007/relationships/diagramDrawing" Target="../diagrams/drawing3.xml"/><Relationship Id="rId27" Type="http://schemas.microsoft.com/office/2007/relationships/diagramDrawing" Target="../diagrams/drawing4.xml"/><Relationship Id="rId30" Type="http://schemas.openxmlformats.org/officeDocument/2006/relationships/diagramQuickStyle" Target="../diagrams/quickStyle5.xml"/><Relationship Id="rId35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63848" y="852387"/>
            <a:ext cx="148591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 smtClean="0">
                <a:latin typeface="Helvetica" pitchFamily="34" charset="0"/>
                <a:cs typeface="Helvetica" pitchFamily="34" charset="0"/>
              </a:rPr>
              <a:t>Single electron transfer</a:t>
            </a:r>
          </a:p>
          <a:p>
            <a:pPr algn="ctr"/>
            <a:r>
              <a:rPr lang="en-GB" sz="7200" b="1" dirty="0" smtClean="0">
                <a:latin typeface="Helvetica" pitchFamily="34" charset="0"/>
                <a:cs typeface="Helvetica" pitchFamily="34" charset="0"/>
              </a:rPr>
              <a:t>‘living’ radical polymerisation</a:t>
            </a:r>
            <a:endParaRPr lang="en-GB" sz="7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3400" y="566635"/>
            <a:ext cx="19800000" cy="214314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192674" y="3066965"/>
            <a:ext cx="11346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u="sng" dirty="0" smtClean="0">
                <a:latin typeface="Helvetica" pitchFamily="34" charset="0"/>
                <a:cs typeface="Helvetica" pitchFamily="34" charset="0"/>
              </a:rPr>
              <a:t>Martin J Wilcockson</a:t>
            </a:r>
            <a:r>
              <a:rPr lang="en-GB" sz="3200" dirty="0" smtClean="0">
                <a:latin typeface="Helvetica" pitchFamily="34" charset="0"/>
                <a:cs typeface="Helvetica" pitchFamily="34" charset="0"/>
              </a:rPr>
              <a:t>, Anthony J Grice and David M Haddleton</a:t>
            </a:r>
            <a:endParaRPr lang="en-GB" sz="32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21996" y="3638469"/>
            <a:ext cx="6742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latin typeface="Times New Roman" pitchFamily="18" charset="0"/>
                <a:cs typeface="Times New Roman" pitchFamily="18" charset="0"/>
              </a:rPr>
              <a:t>Department of Chemistry, University of Warwick, Coventry, CV4 7AL</a:t>
            </a:r>
          </a:p>
          <a:p>
            <a:pPr algn="ctr"/>
            <a:r>
              <a:rPr lang="en-GB" sz="1800" dirty="0" smtClean="0">
                <a:latin typeface="Times New Roman" pitchFamily="18" charset="0"/>
                <a:cs typeface="Times New Roman" pitchFamily="18" charset="0"/>
              </a:rPr>
              <a:t>m.wilcockson@warwick.ac.uk</a:t>
            </a:r>
            <a:endParaRPr lang="en-GB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4956" y="4424287"/>
            <a:ext cx="19800000" cy="214314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77832" y="27784513"/>
            <a:ext cx="19800000" cy="1714512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79944" y="27998827"/>
            <a:ext cx="2762961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60000" y="27936000"/>
            <a:ext cx="4321507" cy="13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13868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92080" y="18354697"/>
          <a:ext cx="6478587" cy="4532312"/>
        </p:xfrm>
        <a:graphic>
          <a:graphicData uri="http://schemas.openxmlformats.org/presentationml/2006/ole">
            <p:oleObj spid="_x0000_s1028" r:id="rId5" imgW="4153814" imgH="2901696" progId="">
              <p:embed/>
            </p:oleObj>
          </a:graphicData>
        </a:graphic>
      </p:graphicFrame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13868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7228657" y="18283259"/>
          <a:ext cx="6478587" cy="4532313"/>
        </p:xfrm>
        <a:graphic>
          <a:graphicData uri="http://schemas.openxmlformats.org/presentationml/2006/ole">
            <p:oleObj spid="_x0000_s1030" r:id="rId6" imgW="4153814" imgH="2901696" progId="">
              <p:embed/>
            </p:oleObj>
          </a:graphicData>
        </a:graphic>
      </p:graphicFrame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1434" y="6353113"/>
            <a:ext cx="5400000" cy="4238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" name="Diagram 23"/>
          <p:cNvGraphicFramePr/>
          <p:nvPr/>
        </p:nvGraphicFramePr>
        <p:xfrm>
          <a:off x="834956" y="4924353"/>
          <a:ext cx="2324674" cy="584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834956" y="5710172"/>
            <a:ext cx="5214974" cy="871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Single electron transfer ‘living’ radical polymerisation (SET-LRP) is a new controlled radical polymerisation technique which has recently been investigated by Percec et. al.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This polymerisation proceeds rapidly at room temperature in polar solvents (such as water, alcohols and ionic liquids) and uses Cu(0) and/or “nascent” Cu(0) generated in situ by disproportionation of various Cu(I) precursors as a catalyst.</a:t>
            </a: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Polymers of ultrahigh molecular weight and narrow molecular weight distribution (PDi &lt; 1.2) can be made as a result of radical generation via a lower activation energy ‘outer-sphere’ single electron transfer (SET) mechanism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rather than the inner sphere mechanism of an atom transfer radical polymerisation (ATRP). </a:t>
            </a: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49996" y="10782269"/>
            <a:ext cx="4936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Figure 1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Mechanism of SET-LRP as proposed by Percec</a:t>
            </a:r>
            <a:r>
              <a:rPr lang="en-GB" sz="16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graphicFrame>
        <p:nvGraphicFramePr>
          <p:cNvPr id="23" name="Diagram 22"/>
          <p:cNvGraphicFramePr/>
          <p:nvPr/>
        </p:nvGraphicFramePr>
        <p:xfrm>
          <a:off x="12622226" y="24284051"/>
          <a:ext cx="2214578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7" name="Diagram 26"/>
          <p:cNvGraphicFramePr/>
          <p:nvPr/>
        </p:nvGraphicFramePr>
        <p:xfrm>
          <a:off x="834957" y="24284051"/>
          <a:ext cx="2143140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6" name="Diagram 25"/>
          <p:cNvGraphicFramePr/>
          <p:nvPr/>
        </p:nvGraphicFramePr>
        <p:xfrm>
          <a:off x="834957" y="12496781"/>
          <a:ext cx="1857388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30" name="Diagram 29"/>
          <p:cNvGraphicFramePr/>
          <p:nvPr/>
        </p:nvGraphicFramePr>
        <p:xfrm>
          <a:off x="12622226" y="4924353"/>
          <a:ext cx="1925344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12622226" y="5710172"/>
            <a:ext cx="77867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It has been suggested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that the use of  Cu(0)  wire instead of Cu(0) power can have beneficial effects; Cu(0) wire is a more convenient and cost effective  Cu(0) source that allows for greater variability and control of total surface area (rate of propagation,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GB" sz="2000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</a:rPr>
              <a:t>app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scales appropriately with total surface area of Cu(0) used).</a:t>
            </a:r>
          </a:p>
          <a:p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 general procedure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used f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 polymerisation of PEGA</a:t>
            </a:r>
            <a:r>
              <a:rPr lang="en-GB" sz="2000" baseline="-25000" dirty="0" smtClean="0">
                <a:latin typeface="Times New Roman" pitchFamily="18" charset="0"/>
                <a:cs typeface="Times New Roman" pitchFamily="18" charset="0"/>
              </a:rPr>
              <a:t>454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initiated by ethyl 2-isobromobutyrate is as follows: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622226" y="25141307"/>
            <a:ext cx="72152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eriod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V. Percec, T. Guliashvili, J. S. Ladislaw, A. Wistrand, A. Stjerndahl, M. J. Sienkowska, M. J. Monteiro, S. Sangrama, J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. Am. Chem. Soc.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128 (43)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14156-14165.</a:t>
            </a:r>
          </a:p>
          <a:p>
            <a:pPr marL="457200" indent="-457200" algn="just">
              <a:buAutoNum type="arabicPeriod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V. Percec, T. Guliashvili,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J. Polym. Sci., Part A: Polym. Chem.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2007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1607-1618.</a:t>
            </a:r>
          </a:p>
          <a:p>
            <a:pPr marL="457200" indent="-457200" algn="just">
              <a:buAutoNum type="arabicPeriod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N. H. Nguyen, B. M. Rosen, G. Lligadas, V. Percec,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Macromolecules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2009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42 (7)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2379-2386.</a:t>
            </a:r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12763500" y="8724900"/>
          <a:ext cx="7505700" cy="3454400"/>
        </p:xfrm>
        <a:graphic>
          <a:graphicData uri="http://schemas.openxmlformats.org/presentationml/2006/ole">
            <p:oleObj spid="_x0000_s1033" name="CS ChemDraw Drawing" r:id="rId33" imgW="4551800" imgH="2090532" progId="">
              <p:embed/>
            </p:oleObj>
          </a:graphicData>
        </a:graphic>
      </p:graphicFrame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213868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213868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13765234" y="18283259"/>
          <a:ext cx="6478587" cy="4529138"/>
        </p:xfrm>
        <a:graphic>
          <a:graphicData uri="http://schemas.openxmlformats.org/presentationml/2006/ole">
            <p:oleObj spid="_x0000_s1036" r:id="rId34" imgW="4153814" imgH="2901696" progId="">
              <p:embed/>
            </p:oleObj>
          </a:graphicData>
        </a:graphic>
      </p:graphicFrame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213868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13765234" y="12782533"/>
          <a:ext cx="6478587" cy="4529138"/>
        </p:xfrm>
        <a:graphic>
          <a:graphicData uri="http://schemas.openxmlformats.org/presentationml/2006/ole">
            <p:oleObj spid="_x0000_s1038" r:id="rId35" imgW="4153814" imgH="2901696" progId="">
              <p:embed/>
            </p:oleObj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834956" y="13354037"/>
            <a:ext cx="614366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A series of polymerisations were carried out targeting a molecular weight of 10000. Regular samples of reaction mixture were analysed by NMR spectroscopy to determine reaction kinetics.  Figure 2 shows the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[M]</a:t>
            </a:r>
            <a:r>
              <a:rPr lang="en-GB" sz="20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/[M] against time plots for the polymerisation of PEGA</a:t>
            </a:r>
            <a:r>
              <a:rPr lang="en-GB" sz="2000" baseline="-25000" dirty="0" smtClean="0">
                <a:latin typeface="Times New Roman" pitchFamily="18" charset="0"/>
                <a:cs typeface="Times New Roman" pitchFamily="18" charset="0"/>
              </a:rPr>
              <a:t>454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in a series of alcohols.  The more polar/less sterically hindered  the alcohol, the faster the rate of reaction.</a:t>
            </a: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Each polymerisation showed an induction period, i.e. an  initial slow rate of between 0.5 and 3 hours before significant monomer consumption begins. A repeat polymerisation was carries out under methanol where the Cu(0) wire catalyst had not been cleaned – appearing to increase the induction period. </a:t>
            </a: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192278" y="22855291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Figure 2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shows the increase in reaction rate with increasing solvent polarity and decreasing steric hindrance</a:t>
            </a:r>
            <a:endParaRPr lang="en-GB" sz="16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71665" y="22855291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Figure 3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shows the decrease in the high molecular weight species with decreasing solvent polarity and increasing steric hindrance</a:t>
            </a:r>
            <a:endParaRPr lang="en-GB" sz="16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051118" y="22855291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Figure 5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shows the decrease in the high molecular weight species with use of a chlorine based initiator rather than a bromine based initiator</a:t>
            </a:r>
            <a:endParaRPr lang="en-GB" sz="16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051118" y="17068813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Figure 4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shows an increase in the high molecular weight species when targeting a higher molecular weight </a:t>
            </a:r>
            <a:endParaRPr lang="en-GB" sz="16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34956" y="25141307"/>
            <a:ext cx="112872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The rate of polymerisation of PEGA</a:t>
            </a:r>
            <a:r>
              <a:rPr lang="en-GB" sz="2000" baseline="-25000" dirty="0" smtClean="0">
                <a:latin typeface="Times New Roman" pitchFamily="18" charset="0"/>
                <a:cs typeface="Times New Roman" pitchFamily="18" charset="0"/>
              </a:rPr>
              <a:t>454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by SET-LRP is dependant on the solvent used in the reaction.</a:t>
            </a:r>
          </a:p>
          <a:p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 An induction period is observed, and this is varies with the solvent used.</a:t>
            </a:r>
          </a:p>
          <a:p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The extent of high molecular weight species dependant on solvent, initiator and targeted molecular weight.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93004" y="13354038"/>
            <a:ext cx="63608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 use of Gel Permeation  Chromatography to analyse the  PEGA</a:t>
            </a:r>
            <a:r>
              <a:rPr lang="en-GB" sz="2000" baseline="-25000" dirty="0" smtClean="0">
                <a:latin typeface="Times New Roman" pitchFamily="18" charset="0"/>
                <a:cs typeface="Times New Roman" pitchFamily="18" charset="0"/>
              </a:rPr>
              <a:t>454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polymers shows the  narrow molecular weight distribution typical of SET-LRP, however a high molecular weight species was observed. It was found that:</a:t>
            </a: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The more polar/less sterically hindered  the alcohol, the larger the high molecular weight peak [figure 3].</a:t>
            </a:r>
          </a:p>
          <a:p>
            <a:pPr algn="just">
              <a:buFont typeface="Wingdings" pitchFamily="2" charset="2"/>
              <a:buChar char="§"/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Targeting a higher molecular weight of 80000 produced a  high molecular weight shoulder roughly 50% the size of the main peak [figure 4]. </a:t>
            </a:r>
          </a:p>
          <a:p>
            <a:pPr algn="just">
              <a:buFont typeface="Wingdings" pitchFamily="2" charset="2"/>
              <a:buChar char="§"/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Replacing the bromine based initiator with a chlorine based  initiator, phenyl-2-chloroisobutyrate (stronger R-X bond) resulted in a smaller shoulder [figure 5].</a:t>
            </a: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arwick">
      <a:dk1>
        <a:sysClr val="windowText" lastClr="000000"/>
      </a:dk1>
      <a:lt1>
        <a:sysClr val="window" lastClr="FFFFFF"/>
      </a:lt1>
      <a:dk2>
        <a:srgbClr val="0A62A9"/>
      </a:dk2>
      <a:lt2>
        <a:srgbClr val="EEECE1"/>
      </a:lt2>
      <a:accent1>
        <a:srgbClr val="6699F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6600" b="1" dirty="0" smtClean="0">
            <a:latin typeface="Helvetica" pitchFamily="34" charset="0"/>
            <a:cs typeface="Helvetica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2255</TotalTime>
  <Words>719</Words>
  <Application>Microsoft Office PowerPoint</Application>
  <PresentationFormat>Custom</PresentationFormat>
  <Paragraphs>51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CS ChemDraw Drawing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Martin</dc:creator>
  <cp:lastModifiedBy>IT Services</cp:lastModifiedBy>
  <cp:revision>91</cp:revision>
  <dcterms:created xsi:type="dcterms:W3CDTF">2009-09-24T12:22:23Z</dcterms:created>
  <dcterms:modified xsi:type="dcterms:W3CDTF">2009-10-05T10:54:43Z</dcterms:modified>
</cp:coreProperties>
</file>