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Default Extension="png" ContentType="image/png"/>
  <Override PartName="/ppt/slideMasters/slideMaster1.xml" ContentType="application/vnd.openxmlformats-officedocument.presentationml.slideMaster+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handoutMasterIdLst>
    <p:handoutMasterId r:id="rId4"/>
  </p:handoutMasterIdLst>
  <p:sldIdLst>
    <p:sldId id="256" r:id="rId2"/>
  </p:sldIdLst>
  <p:sldSz cx="21386800" cy="30279975"/>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5620" autoAdjust="0"/>
    <p:restoredTop sz="94673" autoAdjust="0"/>
  </p:normalViewPr>
  <p:slideViewPr>
    <p:cSldViewPr>
      <p:cViewPr>
        <p:scale>
          <a:sx n="34" d="100"/>
          <a:sy n="34" d="100"/>
        </p:scale>
        <p:origin x="-1458" y="1638"/>
      </p:cViewPr>
      <p:guideLst>
        <p:guide orient="horz" pos="9537"/>
        <p:guide pos="6736"/>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807F64C0-C0FE-4955-BF16-9209C787754E}" type="datetimeFigureOut">
              <a:rPr lang="en-US" smtClean="0"/>
              <a:pPr/>
              <a:t>10/5/2009</a:t>
            </a:fld>
            <a:endParaRPr lang="en-GB"/>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EE559317-D079-4F47-9E6D-010043A1C4EC}" type="slidenum">
              <a:rPr lang="en-GB" smtClean="0"/>
              <a:pPr/>
              <a:t>‹#›</a:t>
            </a:fld>
            <a:endParaRPr lang="en-GB"/>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A618401-3E9B-4326-8622-050F2E009C74}" type="datetimeFigureOut">
              <a:rPr lang="en-US" smtClean="0"/>
              <a:pPr/>
              <a:t>10/5/2009</a:t>
            </a:fld>
            <a:endParaRPr lang="en-GB"/>
          </a:p>
        </p:txBody>
      </p:sp>
      <p:sp>
        <p:nvSpPr>
          <p:cNvPr id="4" name="Slide Image Placeholder 3"/>
          <p:cNvSpPr>
            <a:spLocks noGrp="1" noRot="1" noChangeAspect="1"/>
          </p:cNvSpPr>
          <p:nvPr>
            <p:ph type="sldImg" idx="2"/>
          </p:nvPr>
        </p:nvSpPr>
        <p:spPr>
          <a:xfrm>
            <a:off x="2219325" y="685800"/>
            <a:ext cx="241935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93F77F3-A7F7-4967-8EF1-4A7DAFDEB0E4}" type="slidenum">
              <a:rPr lang="en-GB" smtClean="0"/>
              <a:pPr/>
              <a:t>‹#›</a:t>
            </a:fld>
            <a:endParaRPr lang="en-GB"/>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219325" y="685800"/>
            <a:ext cx="2419350" cy="3429000"/>
          </a:xfrm>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F93F77F3-A7F7-4967-8EF1-4A7DAFDEB0E4}" type="slidenum">
              <a:rPr lang="en-GB" smtClean="0"/>
              <a:pPr/>
              <a:t>1</a:t>
            </a:fld>
            <a:endParaRPr lang="en-GB"/>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604010" y="9406424"/>
            <a:ext cx="18178780" cy="6490568"/>
          </a:xfrm>
        </p:spPr>
        <p:txBody>
          <a:bodyPr/>
          <a:lstStyle/>
          <a:p>
            <a:r>
              <a:rPr lang="en-US" smtClean="0"/>
              <a:t>Click to edit Master title style</a:t>
            </a:r>
            <a:endParaRPr lang="en-GB"/>
          </a:p>
        </p:txBody>
      </p:sp>
      <p:sp>
        <p:nvSpPr>
          <p:cNvPr id="3" name="Subtitle 2"/>
          <p:cNvSpPr>
            <a:spLocks noGrp="1"/>
          </p:cNvSpPr>
          <p:nvPr>
            <p:ph type="subTitle" idx="1"/>
          </p:nvPr>
        </p:nvSpPr>
        <p:spPr>
          <a:xfrm>
            <a:off x="3208020" y="17158652"/>
            <a:ext cx="14970760" cy="7738216"/>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F9AA6CFF-68D1-44A9-B4FE-D0F037AD53C3}" type="datetimeFigureOut">
              <a:rPr lang="en-US" smtClean="0"/>
              <a:pPr/>
              <a:t>10/5/2009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F5D8223-7D72-4E56-8BEB-3E6558FCBBBE}" type="slidenum">
              <a:rPr lang="en-GB" smtClean="0"/>
              <a:pPr/>
              <a:t>‹#›</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F9AA6CFF-68D1-44A9-B4FE-D0F037AD53C3}" type="datetimeFigureOut">
              <a:rPr lang="en-US" smtClean="0"/>
              <a:pPr/>
              <a:t>10/5/2009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F5D8223-7D72-4E56-8BEB-3E6558FCBBBE}" type="slidenum">
              <a:rPr lang="en-GB" smtClean="0"/>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5505430" y="1212609"/>
            <a:ext cx="4812030" cy="25836107"/>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1069340" y="1212609"/>
            <a:ext cx="14079643" cy="2583610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F9AA6CFF-68D1-44A9-B4FE-D0F037AD53C3}" type="datetimeFigureOut">
              <a:rPr lang="en-US" smtClean="0"/>
              <a:pPr/>
              <a:t>10/5/2009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F5D8223-7D72-4E56-8BEB-3E6558FCBBBE}" type="slidenum">
              <a:rPr lang="en-GB" smtClean="0"/>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F9AA6CFF-68D1-44A9-B4FE-D0F037AD53C3}" type="datetimeFigureOut">
              <a:rPr lang="en-US" smtClean="0"/>
              <a:pPr/>
              <a:t>10/5/2009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F5D8223-7D72-4E56-8BEB-3E6558FCBBBE}" type="slidenum">
              <a:rPr lang="en-GB" smtClean="0"/>
              <a:pPr/>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689411" y="19457690"/>
            <a:ext cx="18178780" cy="6013939"/>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1689411" y="12833950"/>
            <a:ext cx="18178780" cy="6623741"/>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9AA6CFF-68D1-44A9-B4FE-D0F037AD53C3}" type="datetimeFigureOut">
              <a:rPr lang="en-US" smtClean="0"/>
              <a:pPr/>
              <a:t>10/5/2009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F5D8223-7D72-4E56-8BEB-3E6558FCBBBE}" type="slidenum">
              <a:rPr lang="en-GB" smtClean="0"/>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1069340" y="7065333"/>
            <a:ext cx="9445837" cy="1998338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10871623" y="7065333"/>
            <a:ext cx="9445837" cy="1998338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F9AA6CFF-68D1-44A9-B4FE-D0F037AD53C3}" type="datetimeFigureOut">
              <a:rPr lang="en-US" smtClean="0"/>
              <a:pPr/>
              <a:t>10/5/2009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FF5D8223-7D72-4E56-8BEB-3E6558FCBBBE}" type="slidenum">
              <a:rPr lang="en-GB" smtClean="0"/>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1069341" y="6777950"/>
            <a:ext cx="9449551" cy="282472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69341" y="9602676"/>
            <a:ext cx="9449551" cy="1744603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10864203" y="6777950"/>
            <a:ext cx="9453262" cy="282472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10864203" y="9602676"/>
            <a:ext cx="9453262" cy="1744603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F9AA6CFF-68D1-44A9-B4FE-D0F037AD53C3}" type="datetimeFigureOut">
              <a:rPr lang="en-US" smtClean="0"/>
              <a:pPr/>
              <a:t>10/5/2009</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FF5D8223-7D72-4E56-8BEB-3E6558FCBBBE}" type="slidenum">
              <a:rPr lang="en-GB" smtClean="0"/>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F9AA6CFF-68D1-44A9-B4FE-D0F037AD53C3}" type="datetimeFigureOut">
              <a:rPr lang="en-US" smtClean="0"/>
              <a:pPr/>
              <a:t>10/5/2009</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FF5D8223-7D72-4E56-8BEB-3E6558FCBBBE}" type="slidenum">
              <a:rPr lang="en-GB" smtClean="0"/>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9AA6CFF-68D1-44A9-B4FE-D0F037AD53C3}" type="datetimeFigureOut">
              <a:rPr lang="en-US" smtClean="0"/>
              <a:pPr/>
              <a:t>10/5/2009</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FF5D8223-7D72-4E56-8BEB-3E6558FCBBBE}" type="slidenum">
              <a:rPr lang="en-GB" smtClean="0"/>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069344" y="1205592"/>
            <a:ext cx="7036111" cy="5130774"/>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8361648" y="1205595"/>
            <a:ext cx="11955817" cy="25843121"/>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1069344" y="6336369"/>
            <a:ext cx="7036111" cy="207123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9AA6CFF-68D1-44A9-B4FE-D0F037AD53C3}" type="datetimeFigureOut">
              <a:rPr lang="en-US" smtClean="0"/>
              <a:pPr/>
              <a:t>10/5/2009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FF5D8223-7D72-4E56-8BEB-3E6558FCBBBE}" type="slidenum">
              <a:rPr lang="en-GB" smtClean="0"/>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191962" y="21195985"/>
            <a:ext cx="12832080" cy="2502307"/>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4191962" y="2705572"/>
            <a:ext cx="12832080" cy="1816798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4191962" y="23698291"/>
            <a:ext cx="12832080" cy="355368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9AA6CFF-68D1-44A9-B4FE-D0F037AD53C3}" type="datetimeFigureOut">
              <a:rPr lang="en-US" smtClean="0"/>
              <a:pPr/>
              <a:t>10/5/2009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FF5D8223-7D72-4E56-8BEB-3E6558FCBBBE}" type="slidenum">
              <a:rPr lang="en-GB" smtClean="0"/>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69340" y="1212604"/>
            <a:ext cx="19248120" cy="5046663"/>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1069340" y="7065333"/>
            <a:ext cx="19248120" cy="1998338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1069340" y="28065056"/>
            <a:ext cx="4990253" cy="1612127"/>
          </a:xfrm>
          <a:prstGeom prst="rect">
            <a:avLst/>
          </a:prstGeom>
        </p:spPr>
        <p:txBody>
          <a:bodyPr vert="horz" lIns="91440" tIns="45720" rIns="91440" bIns="45720" rtlCol="0" anchor="ctr"/>
          <a:lstStyle>
            <a:lvl1pPr algn="l">
              <a:defRPr sz="1200">
                <a:solidFill>
                  <a:schemeClr val="tx1">
                    <a:tint val="75000"/>
                  </a:schemeClr>
                </a:solidFill>
              </a:defRPr>
            </a:lvl1pPr>
          </a:lstStyle>
          <a:p>
            <a:fld id="{F9AA6CFF-68D1-44A9-B4FE-D0F037AD53C3}" type="datetimeFigureOut">
              <a:rPr lang="en-US" smtClean="0"/>
              <a:pPr/>
              <a:t>10/5/2009</a:t>
            </a:fld>
            <a:endParaRPr lang="en-GB"/>
          </a:p>
        </p:txBody>
      </p:sp>
      <p:sp>
        <p:nvSpPr>
          <p:cNvPr id="5" name="Footer Placeholder 4"/>
          <p:cNvSpPr>
            <a:spLocks noGrp="1"/>
          </p:cNvSpPr>
          <p:nvPr>
            <p:ph type="ftr" sz="quarter" idx="3"/>
          </p:nvPr>
        </p:nvSpPr>
        <p:spPr>
          <a:xfrm>
            <a:off x="7307157" y="28065056"/>
            <a:ext cx="6772487" cy="1612127"/>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15327207" y="28065056"/>
            <a:ext cx="4990253" cy="1612127"/>
          </a:xfrm>
          <a:prstGeom prst="rect">
            <a:avLst/>
          </a:prstGeom>
        </p:spPr>
        <p:txBody>
          <a:bodyPr vert="horz" lIns="91440" tIns="45720" rIns="91440" bIns="45720" rtlCol="0" anchor="ctr"/>
          <a:lstStyle>
            <a:lvl1pPr algn="r">
              <a:defRPr sz="1200">
                <a:solidFill>
                  <a:schemeClr val="tx1">
                    <a:tint val="75000"/>
                  </a:schemeClr>
                </a:solidFill>
              </a:defRPr>
            </a:lvl1pPr>
          </a:lstStyle>
          <a:p>
            <a:fld id="{FF5D8223-7D72-4E56-8BEB-3E6558FCBBBE}" type="slidenum">
              <a:rPr lang="en-GB" smtClean="0"/>
              <a:pPr/>
              <a:t>‹#›</a:t>
            </a:fld>
            <a:endParaRPr lang="en-GB"/>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image" Target="../media/image1.png"/><Relationship Id="rId7"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3.xml"/><Relationship Id="rId6" Type="http://schemas.openxmlformats.org/officeDocument/2006/relationships/image" Target="../media/image3.png"/><Relationship Id="rId5" Type="http://schemas.openxmlformats.org/officeDocument/2006/relationships/hyperlink" Target="http://upload.wikimedia.org/wikipedia/en/c/ca/Univ_warwick_crest.png" TargetMode="External"/><Relationship Id="rId4" Type="http://schemas.openxmlformats.org/officeDocument/2006/relationships/image" Target="../media/image2.png"/><Relationship Id="rId9"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cstate="print"/>
          <a:srcRect/>
          <a:stretch>
            <a:fillRect/>
          </a:stretch>
        </p:blipFill>
        <p:spPr bwMode="auto">
          <a:xfrm>
            <a:off x="692080" y="14068417"/>
            <a:ext cx="9858444" cy="8450095"/>
          </a:xfrm>
          <a:prstGeom prst="rect">
            <a:avLst/>
          </a:prstGeom>
          <a:noFill/>
          <a:ln w="9525">
            <a:noFill/>
            <a:miter lim="800000"/>
            <a:headEnd/>
            <a:tailEnd/>
          </a:ln>
        </p:spPr>
      </p:pic>
      <p:sp>
        <p:nvSpPr>
          <p:cNvPr id="22" name="TextBox 21"/>
          <p:cNvSpPr txBox="1"/>
          <p:nvPr/>
        </p:nvSpPr>
        <p:spPr>
          <a:xfrm>
            <a:off x="834956" y="5424419"/>
            <a:ext cx="20551844" cy="5632311"/>
          </a:xfrm>
          <a:prstGeom prst="rect">
            <a:avLst/>
          </a:prstGeom>
          <a:noFill/>
        </p:spPr>
        <p:txBody>
          <a:bodyPr wrap="square" rtlCol="0">
            <a:spAutoFit/>
          </a:bodyPr>
          <a:lstStyle/>
          <a:p>
            <a:r>
              <a:rPr lang="en-GB" sz="2400" dirty="0" smtClean="0">
                <a:solidFill>
                  <a:schemeClr val="tx2">
                    <a:lumMod val="50000"/>
                  </a:schemeClr>
                </a:solidFill>
                <a:cs typeface="Arial" pitchFamily="34" charset="0"/>
              </a:rPr>
              <a:t>A rotaxane is a molecular interlocked architecture containing an axle which is threaded through a macrocycle, this is prevented </a:t>
            </a:r>
          </a:p>
          <a:p>
            <a:r>
              <a:rPr lang="en-GB" sz="2400" dirty="0" smtClean="0">
                <a:solidFill>
                  <a:schemeClr val="tx2">
                    <a:lumMod val="50000"/>
                  </a:schemeClr>
                </a:solidFill>
                <a:cs typeface="Arial" pitchFamily="34" charset="0"/>
              </a:rPr>
              <a:t>from slipping </a:t>
            </a:r>
            <a:r>
              <a:rPr lang="en-GB" sz="2400" dirty="0" smtClean="0">
                <a:solidFill>
                  <a:schemeClr val="tx2">
                    <a:lumMod val="50000"/>
                  </a:schemeClr>
                </a:solidFill>
                <a:cs typeface="Arial" pitchFamily="34" charset="0"/>
              </a:rPr>
              <a:t>off the thread due </a:t>
            </a:r>
            <a:r>
              <a:rPr lang="en-GB" sz="2400" dirty="0" smtClean="0">
                <a:solidFill>
                  <a:schemeClr val="tx2">
                    <a:lumMod val="50000"/>
                  </a:schemeClr>
                </a:solidFill>
                <a:cs typeface="Arial" pitchFamily="34" charset="0"/>
              </a:rPr>
              <a:t>to bulky groups at each end which act as stoppers. (Figure1) </a:t>
            </a:r>
            <a:r>
              <a:rPr lang="en-GB" sz="2400" dirty="0" err="1" smtClean="0">
                <a:solidFill>
                  <a:schemeClr val="tx2">
                    <a:lumMod val="50000"/>
                  </a:schemeClr>
                </a:solidFill>
                <a:cs typeface="Arial" pitchFamily="34" charset="0"/>
              </a:rPr>
              <a:t>Pseudorotaxanes</a:t>
            </a:r>
            <a:r>
              <a:rPr lang="en-GB" sz="2400" dirty="0" smtClean="0">
                <a:solidFill>
                  <a:schemeClr val="tx2">
                    <a:lumMod val="50000"/>
                  </a:schemeClr>
                </a:solidFill>
                <a:cs typeface="Arial" pitchFamily="34" charset="0"/>
              </a:rPr>
              <a:t> contain no </a:t>
            </a:r>
            <a:endParaRPr lang="en-GB" sz="2400" dirty="0" smtClean="0">
              <a:solidFill>
                <a:schemeClr val="tx2">
                  <a:lumMod val="50000"/>
                </a:schemeClr>
              </a:solidFill>
              <a:cs typeface="Arial" pitchFamily="34" charset="0"/>
            </a:endParaRPr>
          </a:p>
          <a:p>
            <a:r>
              <a:rPr lang="en-GB" sz="2400" dirty="0" smtClean="0">
                <a:solidFill>
                  <a:schemeClr val="tx2">
                    <a:lumMod val="50000"/>
                  </a:schemeClr>
                </a:solidFill>
                <a:cs typeface="Arial" pitchFamily="34" charset="0"/>
              </a:rPr>
              <a:t>stoppers</a:t>
            </a:r>
            <a:r>
              <a:rPr lang="en-GB" sz="2400" dirty="0" smtClean="0">
                <a:solidFill>
                  <a:schemeClr val="tx2">
                    <a:lumMod val="50000"/>
                  </a:schemeClr>
                </a:solidFill>
                <a:cs typeface="Arial" pitchFamily="34" charset="0"/>
              </a:rPr>
              <a:t>, the </a:t>
            </a:r>
            <a:r>
              <a:rPr lang="en-GB" sz="2400" dirty="0" err="1" smtClean="0">
                <a:solidFill>
                  <a:schemeClr val="tx2">
                    <a:lumMod val="50000"/>
                  </a:schemeClr>
                </a:solidFill>
                <a:cs typeface="Arial" pitchFamily="34" charset="0"/>
              </a:rPr>
              <a:t>macrocycle</a:t>
            </a:r>
            <a:r>
              <a:rPr lang="en-GB" sz="2400" dirty="0" smtClean="0">
                <a:solidFill>
                  <a:schemeClr val="tx2">
                    <a:lumMod val="50000"/>
                  </a:schemeClr>
                </a:solidFill>
                <a:cs typeface="Arial" pitchFamily="34" charset="0"/>
              </a:rPr>
              <a:t> </a:t>
            </a:r>
            <a:r>
              <a:rPr lang="en-GB" sz="2400" dirty="0" smtClean="0">
                <a:solidFill>
                  <a:schemeClr val="tx2">
                    <a:lumMod val="50000"/>
                  </a:schemeClr>
                </a:solidFill>
                <a:cs typeface="Arial" pitchFamily="34" charset="0"/>
              </a:rPr>
              <a:t>stays in place by non covalent interactions with the axle, (figure 2) such as hydrogen bonds, </a:t>
            </a:r>
            <a:r>
              <a:rPr lang="el-GR" sz="2400" dirty="0" smtClean="0">
                <a:solidFill>
                  <a:schemeClr val="tx2">
                    <a:lumMod val="50000"/>
                  </a:schemeClr>
                </a:solidFill>
                <a:cs typeface="Arial" pitchFamily="34" charset="0"/>
              </a:rPr>
              <a:t>π </a:t>
            </a:r>
            <a:r>
              <a:rPr lang="en-GB" sz="2400" dirty="0" smtClean="0">
                <a:solidFill>
                  <a:schemeClr val="tx2">
                    <a:lumMod val="50000"/>
                  </a:schemeClr>
                </a:solidFill>
                <a:cs typeface="Arial" pitchFamily="34" charset="0"/>
              </a:rPr>
              <a:t>stacking</a:t>
            </a:r>
            <a:r>
              <a:rPr lang="en-GB" sz="2400" dirty="0" smtClean="0">
                <a:solidFill>
                  <a:schemeClr val="tx2">
                    <a:lumMod val="50000"/>
                  </a:schemeClr>
                </a:solidFill>
                <a:cs typeface="Arial" pitchFamily="34" charset="0"/>
              </a:rPr>
              <a:t>,</a:t>
            </a:r>
          </a:p>
          <a:p>
            <a:r>
              <a:rPr lang="en-GB" sz="2400" dirty="0" smtClean="0">
                <a:solidFill>
                  <a:schemeClr val="tx2">
                    <a:lumMod val="50000"/>
                  </a:schemeClr>
                </a:solidFill>
                <a:cs typeface="Arial" pitchFamily="34" charset="0"/>
              </a:rPr>
              <a:t>electrostatic and </a:t>
            </a:r>
            <a:r>
              <a:rPr lang="en-GB" sz="2400" dirty="0" smtClean="0">
                <a:solidFill>
                  <a:schemeClr val="tx2">
                    <a:lumMod val="50000"/>
                  </a:schemeClr>
                </a:solidFill>
                <a:cs typeface="Arial" pitchFamily="34" charset="0"/>
              </a:rPr>
              <a:t>hydrophobic interactions </a:t>
            </a:r>
            <a:r>
              <a:rPr lang="en-GB" sz="2400" dirty="0" smtClean="0">
                <a:solidFill>
                  <a:schemeClr val="tx2">
                    <a:lumMod val="50000"/>
                  </a:schemeClr>
                </a:solidFill>
                <a:cs typeface="Arial" pitchFamily="34" charset="0"/>
              </a:rPr>
              <a:t>or metal </a:t>
            </a:r>
            <a:r>
              <a:rPr lang="en-GB" sz="2400" dirty="0" smtClean="0">
                <a:solidFill>
                  <a:schemeClr val="tx2">
                    <a:lumMod val="50000"/>
                  </a:schemeClr>
                </a:solidFill>
                <a:cs typeface="Arial" pitchFamily="34" charset="0"/>
              </a:rPr>
              <a:t>coordination. </a:t>
            </a:r>
          </a:p>
          <a:p>
            <a:endParaRPr lang="en-GB" sz="2400" dirty="0" smtClean="0">
              <a:solidFill>
                <a:schemeClr val="tx2">
                  <a:lumMod val="50000"/>
                </a:schemeClr>
              </a:solidFill>
              <a:cs typeface="Arial" pitchFamily="34" charset="0"/>
            </a:endParaRPr>
          </a:p>
          <a:p>
            <a:r>
              <a:rPr lang="en-GB" sz="2400" dirty="0" smtClean="0">
                <a:solidFill>
                  <a:schemeClr val="tx2">
                    <a:lumMod val="50000"/>
                  </a:schemeClr>
                </a:solidFill>
                <a:cs typeface="Arial" pitchFamily="34" charset="0"/>
              </a:rPr>
              <a:t>				</a:t>
            </a:r>
            <a:r>
              <a:rPr lang="en-GB" sz="2400" dirty="0" err="1" smtClean="0">
                <a:solidFill>
                  <a:schemeClr val="tx2">
                    <a:lumMod val="50000"/>
                  </a:schemeClr>
                </a:solidFill>
                <a:cs typeface="Arial" pitchFamily="34" charset="0"/>
              </a:rPr>
              <a:t>Rotaxanes</a:t>
            </a:r>
            <a:r>
              <a:rPr lang="en-GB" sz="2400" dirty="0" smtClean="0">
                <a:solidFill>
                  <a:schemeClr val="tx2">
                    <a:lumMod val="50000"/>
                  </a:schemeClr>
                </a:solidFill>
                <a:cs typeface="Arial" pitchFamily="34" charset="0"/>
              </a:rPr>
              <a:t> can be formed in three ways: </a:t>
            </a:r>
          </a:p>
          <a:p>
            <a:pPr marL="457200" indent="-457200"/>
            <a:r>
              <a:rPr lang="en-GB" sz="2400" dirty="0" smtClean="0">
                <a:solidFill>
                  <a:schemeClr val="tx2">
                    <a:lumMod val="50000"/>
                  </a:schemeClr>
                </a:solidFill>
                <a:cs typeface="Arial" pitchFamily="34" charset="0"/>
              </a:rPr>
              <a:t>					1.Capping  - the </a:t>
            </a:r>
            <a:r>
              <a:rPr lang="en-GB" sz="2400" dirty="0" err="1" smtClean="0">
                <a:solidFill>
                  <a:schemeClr val="tx2">
                    <a:lumMod val="50000"/>
                  </a:schemeClr>
                </a:solidFill>
                <a:cs typeface="Arial" pitchFamily="34" charset="0"/>
              </a:rPr>
              <a:t>macrocycle</a:t>
            </a:r>
            <a:r>
              <a:rPr lang="en-GB" sz="2400" dirty="0" smtClean="0">
                <a:solidFill>
                  <a:schemeClr val="tx2">
                    <a:lumMod val="50000"/>
                  </a:schemeClr>
                </a:solidFill>
                <a:cs typeface="Arial" pitchFamily="34" charset="0"/>
              </a:rPr>
              <a:t> is threaded onto the axle to produce a </a:t>
            </a:r>
            <a:r>
              <a:rPr lang="en-GB" sz="2400" dirty="0" err="1" smtClean="0">
                <a:solidFill>
                  <a:schemeClr val="tx2">
                    <a:lumMod val="50000"/>
                  </a:schemeClr>
                </a:solidFill>
                <a:cs typeface="Arial" pitchFamily="34" charset="0"/>
              </a:rPr>
              <a:t>pseudorotaxane</a:t>
            </a:r>
            <a:r>
              <a:rPr lang="en-GB" sz="2400" dirty="0" smtClean="0">
                <a:solidFill>
                  <a:schemeClr val="tx2">
                    <a:lumMod val="50000"/>
                  </a:schemeClr>
                </a:solidFill>
                <a:cs typeface="Arial" pitchFamily="34" charset="0"/>
              </a:rPr>
              <a:t> then stoppers are added</a:t>
            </a:r>
          </a:p>
          <a:p>
            <a:pPr marL="457200" indent="-457200"/>
            <a:r>
              <a:rPr lang="en-GB" sz="2400" dirty="0" smtClean="0">
                <a:solidFill>
                  <a:schemeClr val="tx2">
                    <a:lumMod val="50000"/>
                  </a:schemeClr>
                </a:solidFill>
                <a:cs typeface="Arial" pitchFamily="34" charset="0"/>
              </a:rPr>
              <a:t>					2. Clipping  -  </a:t>
            </a:r>
            <a:r>
              <a:rPr lang="en-GB" sz="2400" dirty="0" smtClean="0">
                <a:solidFill>
                  <a:schemeClr val="tx2">
                    <a:lumMod val="50000"/>
                  </a:schemeClr>
                </a:solidFill>
                <a:cs typeface="Arial" pitchFamily="34" charset="0"/>
              </a:rPr>
              <a:t>a </a:t>
            </a:r>
            <a:r>
              <a:rPr lang="en-GB" sz="2400" dirty="0" err="1" smtClean="0">
                <a:solidFill>
                  <a:schemeClr val="tx2">
                    <a:lumMod val="50000"/>
                  </a:schemeClr>
                </a:solidFill>
                <a:cs typeface="Arial" pitchFamily="34" charset="0"/>
              </a:rPr>
              <a:t>macrocycle</a:t>
            </a:r>
            <a:r>
              <a:rPr lang="en-GB" sz="2400" dirty="0" smtClean="0">
                <a:solidFill>
                  <a:schemeClr val="tx2">
                    <a:lumMod val="50000"/>
                  </a:schemeClr>
                </a:solidFill>
                <a:cs typeface="Arial" pitchFamily="34" charset="0"/>
              </a:rPr>
              <a:t> precursor is clipped around the axle by ring closing to form the </a:t>
            </a:r>
            <a:r>
              <a:rPr lang="en-GB" sz="2400" dirty="0" err="1" smtClean="0">
                <a:solidFill>
                  <a:schemeClr val="tx2">
                    <a:lumMod val="50000"/>
                  </a:schemeClr>
                </a:solidFill>
                <a:cs typeface="Arial" pitchFamily="34" charset="0"/>
              </a:rPr>
              <a:t>rotaxane</a:t>
            </a:r>
            <a:endParaRPr lang="en-GB" sz="2400" dirty="0" smtClean="0">
              <a:solidFill>
                <a:schemeClr val="tx2">
                  <a:lumMod val="50000"/>
                </a:schemeClr>
              </a:solidFill>
              <a:cs typeface="Arial" pitchFamily="34" charset="0"/>
            </a:endParaRPr>
          </a:p>
          <a:p>
            <a:pPr marL="457200" indent="-457200"/>
            <a:r>
              <a:rPr lang="en-GB" sz="2400" dirty="0" smtClean="0">
                <a:solidFill>
                  <a:schemeClr val="tx2">
                    <a:lumMod val="50000"/>
                  </a:schemeClr>
                </a:solidFill>
                <a:cs typeface="Arial" pitchFamily="34" charset="0"/>
              </a:rPr>
              <a:t>					3. Slipping  - the axle and </a:t>
            </a:r>
            <a:r>
              <a:rPr lang="en-GB" sz="2400" dirty="0" err="1" smtClean="0">
                <a:solidFill>
                  <a:schemeClr val="tx2">
                    <a:lumMod val="50000"/>
                  </a:schemeClr>
                </a:solidFill>
                <a:cs typeface="Arial" pitchFamily="34" charset="0"/>
              </a:rPr>
              <a:t>macrocycle</a:t>
            </a:r>
            <a:r>
              <a:rPr lang="en-GB" sz="2400" dirty="0" smtClean="0">
                <a:solidFill>
                  <a:schemeClr val="tx2">
                    <a:lumMod val="50000"/>
                  </a:schemeClr>
                </a:solidFill>
                <a:cs typeface="Arial" pitchFamily="34" charset="0"/>
              </a:rPr>
              <a:t> are pre-formed then they are subjected to high temperatures. This </a:t>
            </a:r>
            <a:r>
              <a:rPr lang="en-GB" sz="2400" dirty="0" smtClean="0">
                <a:solidFill>
                  <a:schemeClr val="tx2">
                    <a:lumMod val="50000"/>
                  </a:schemeClr>
                </a:solidFill>
                <a:cs typeface="Arial" pitchFamily="34" charset="0"/>
              </a:rPr>
              <a:t>causes the </a:t>
            </a:r>
            <a:r>
              <a:rPr lang="en-GB" sz="2400" dirty="0" err="1" smtClean="0">
                <a:solidFill>
                  <a:schemeClr val="tx2">
                    <a:lumMod val="50000"/>
                  </a:schemeClr>
                </a:solidFill>
                <a:cs typeface="Arial" pitchFamily="34" charset="0"/>
              </a:rPr>
              <a:t>macrocycle</a:t>
            </a:r>
            <a:r>
              <a:rPr lang="en-GB" sz="2400" dirty="0" smtClean="0">
                <a:solidFill>
                  <a:schemeClr val="tx2">
                    <a:lumMod val="50000"/>
                  </a:schemeClr>
                </a:solidFill>
                <a:cs typeface="Arial" pitchFamily="34" charset="0"/>
              </a:rPr>
              <a:t> to 						          distort so that it can fit over one of the stoppers</a:t>
            </a:r>
            <a:r>
              <a:rPr lang="en-GB" sz="2400" dirty="0" smtClean="0"/>
              <a:t>							</a:t>
            </a:r>
            <a:endParaRPr lang="en-GB" sz="2400" dirty="0" smtClean="0">
              <a:solidFill>
                <a:schemeClr val="tx2">
                  <a:lumMod val="50000"/>
                </a:schemeClr>
              </a:solidFill>
              <a:cs typeface="Arial" pitchFamily="34" charset="0"/>
            </a:endParaRPr>
          </a:p>
          <a:p>
            <a:endParaRPr lang="en-GB" sz="2400" dirty="0" smtClean="0">
              <a:solidFill>
                <a:schemeClr val="tx2">
                  <a:lumMod val="50000"/>
                </a:schemeClr>
              </a:solidFill>
              <a:cs typeface="Arial" pitchFamily="34" charset="0"/>
            </a:endParaRPr>
          </a:p>
          <a:p>
            <a:endParaRPr lang="en-GB" sz="2400" dirty="0" smtClean="0">
              <a:solidFill>
                <a:schemeClr val="tx2">
                  <a:lumMod val="50000"/>
                </a:schemeClr>
              </a:solidFill>
              <a:cs typeface="Arial" pitchFamily="34" charset="0"/>
            </a:endParaRPr>
          </a:p>
          <a:p>
            <a:endParaRPr lang="en-GB" sz="2000" dirty="0" smtClean="0">
              <a:latin typeface="Arial" pitchFamily="34" charset="0"/>
              <a:cs typeface="Arial" pitchFamily="34" charset="0"/>
            </a:endParaRPr>
          </a:p>
          <a:p>
            <a:r>
              <a:rPr lang="en-GB" sz="2000" dirty="0" smtClean="0">
                <a:latin typeface="Arial" pitchFamily="34" charset="0"/>
                <a:cs typeface="Arial" pitchFamily="34" charset="0"/>
              </a:rPr>
              <a:t>	             </a:t>
            </a:r>
          </a:p>
          <a:p>
            <a:endParaRPr lang="en-GB" sz="1600" dirty="0" smtClean="0">
              <a:latin typeface="Arial" pitchFamily="34" charset="0"/>
              <a:cs typeface="Arial" pitchFamily="34" charset="0"/>
            </a:endParaRPr>
          </a:p>
          <a:p>
            <a:r>
              <a:rPr lang="en-GB" sz="1600" dirty="0" smtClean="0">
                <a:latin typeface="Arial" pitchFamily="34" charset="0"/>
                <a:cs typeface="Arial" pitchFamily="34" charset="0"/>
              </a:rPr>
              <a:t>		</a:t>
            </a:r>
          </a:p>
        </p:txBody>
      </p:sp>
      <p:sp>
        <p:nvSpPr>
          <p:cNvPr id="30" name="Rounded Rectangle 29"/>
          <p:cNvSpPr/>
          <p:nvPr/>
        </p:nvSpPr>
        <p:spPr>
          <a:xfrm>
            <a:off x="549204" y="4495725"/>
            <a:ext cx="20431268" cy="5643602"/>
          </a:xfrm>
          <a:prstGeom prst="roundRect">
            <a:avLst/>
          </a:prstGeom>
          <a:noFill/>
          <a:ln w="381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3" name="Rectangle 32"/>
          <p:cNvSpPr/>
          <p:nvPr/>
        </p:nvSpPr>
        <p:spPr>
          <a:xfrm>
            <a:off x="1120708" y="13354037"/>
            <a:ext cx="7351764" cy="1323439"/>
          </a:xfrm>
          <a:prstGeom prst="rect">
            <a:avLst/>
          </a:prstGeom>
          <a:noFill/>
        </p:spPr>
        <p:txBody>
          <a:bodyPr wrap="square" lIns="91440" tIns="45720" rIns="91440" bIns="45720">
            <a:spAutoFit/>
          </a:bodyPr>
          <a:lstStyle/>
          <a:p>
            <a:r>
              <a:rPr lang="en-GB" sz="4000" b="1" i="1" dirty="0" smtClean="0">
                <a:ln w="18000">
                  <a:solidFill>
                    <a:schemeClr val="accent1">
                      <a:lumMod val="75000"/>
                    </a:schemeClr>
                  </a:solidFill>
                  <a:prstDash val="solid"/>
                  <a:miter lim="800000"/>
                </a:ln>
                <a:solidFill>
                  <a:schemeClr val="bg1"/>
                </a:solidFill>
                <a:effectLst>
                  <a:innerShdw blurRad="63500" dist="50800" dir="5400000">
                    <a:srgbClr val="FF0000">
                      <a:alpha val="50000"/>
                    </a:srgbClr>
                  </a:innerShdw>
                </a:effectLst>
              </a:rPr>
              <a:t>Molecules studied in this project</a:t>
            </a:r>
            <a:endParaRPr lang="en-US" sz="4000" b="1" dirty="0" smtClean="0">
              <a:ln w="12700">
                <a:solidFill>
                  <a:schemeClr val="tx2">
                    <a:satMod val="155000"/>
                  </a:schemeClr>
                </a:solidFill>
                <a:prstDash val="solid"/>
              </a:ln>
              <a:solidFill>
                <a:schemeClr val="bg2">
                  <a:tint val="85000"/>
                  <a:satMod val="155000"/>
                </a:schemeClr>
              </a:solidFill>
              <a:effectLst>
                <a:innerShdw blurRad="63500" dist="50800" dir="5400000">
                  <a:srgbClr val="FF0000">
                    <a:alpha val="50000"/>
                  </a:srgbClr>
                </a:innerShdw>
              </a:effectLst>
            </a:endParaRPr>
          </a:p>
          <a:p>
            <a:endParaRPr lang="en-US" sz="4000" b="1" dirty="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endParaRPr>
          </a:p>
        </p:txBody>
      </p:sp>
      <p:sp>
        <p:nvSpPr>
          <p:cNvPr id="35" name="Rectangle 34"/>
          <p:cNvSpPr/>
          <p:nvPr/>
        </p:nvSpPr>
        <p:spPr>
          <a:xfrm>
            <a:off x="1763650" y="4567163"/>
            <a:ext cx="2816861" cy="707886"/>
          </a:xfrm>
          <a:prstGeom prst="rect">
            <a:avLst/>
          </a:prstGeom>
          <a:noFill/>
        </p:spPr>
        <p:txBody>
          <a:bodyPr wrap="none" lIns="91440" tIns="45720" rIns="91440" bIns="45720">
            <a:spAutoFit/>
          </a:bodyPr>
          <a:lstStyle/>
          <a:p>
            <a:pPr algn="ctr"/>
            <a:r>
              <a:rPr lang="en-GB" sz="4000" b="1" i="1" dirty="0" smtClean="0">
                <a:ln w="18000">
                  <a:solidFill>
                    <a:schemeClr val="accent1">
                      <a:lumMod val="75000"/>
                    </a:schemeClr>
                  </a:solidFill>
                  <a:prstDash val="solid"/>
                  <a:miter lim="800000"/>
                </a:ln>
                <a:solidFill>
                  <a:schemeClr val="bg1"/>
                </a:solidFill>
                <a:effectLst>
                  <a:innerShdw blurRad="63500" dist="50800" dir="5400000">
                    <a:srgbClr val="FF0000">
                      <a:alpha val="50000"/>
                    </a:srgbClr>
                  </a:innerShdw>
                </a:effectLst>
              </a:rPr>
              <a:t>Introduction</a:t>
            </a:r>
            <a:endParaRPr lang="en-US" sz="4000" b="1" dirty="0">
              <a:ln w="12700">
                <a:solidFill>
                  <a:schemeClr val="tx2">
                    <a:satMod val="155000"/>
                  </a:schemeClr>
                </a:solidFill>
                <a:prstDash val="solid"/>
              </a:ln>
              <a:solidFill>
                <a:schemeClr val="bg2">
                  <a:tint val="85000"/>
                  <a:satMod val="155000"/>
                </a:schemeClr>
              </a:solidFill>
              <a:effectLst>
                <a:innerShdw blurRad="63500" dist="50800" dir="5400000">
                  <a:srgbClr val="FF0000">
                    <a:alpha val="50000"/>
                  </a:srgbClr>
                </a:innerShdw>
              </a:effectLst>
            </a:endParaRPr>
          </a:p>
        </p:txBody>
      </p:sp>
      <p:sp>
        <p:nvSpPr>
          <p:cNvPr id="38" name="Rectangle 37"/>
          <p:cNvSpPr/>
          <p:nvPr/>
        </p:nvSpPr>
        <p:spPr>
          <a:xfrm>
            <a:off x="-736680" y="709511"/>
            <a:ext cx="22766422" cy="3323987"/>
          </a:xfrm>
          <a:prstGeom prst="rect">
            <a:avLst/>
          </a:prstGeom>
          <a:noFill/>
          <a:ln>
            <a:noFill/>
          </a:ln>
        </p:spPr>
        <p:txBody>
          <a:bodyPr wrap="square" lIns="91440" tIns="45720" rIns="91440" bIns="45720">
            <a:spAutoFit/>
          </a:bodyPr>
          <a:lstStyle/>
          <a:p>
            <a:pPr algn="ctr"/>
            <a:r>
              <a:rPr lang="en-GB" sz="6000" b="1" dirty="0" smtClean="0">
                <a:ln w="18000">
                  <a:solidFill>
                    <a:schemeClr val="accent1">
                      <a:lumMod val="75000"/>
                    </a:schemeClr>
                  </a:solidFill>
                  <a:prstDash val="solid"/>
                  <a:miter lim="800000"/>
                </a:ln>
                <a:solidFill>
                  <a:schemeClr val="bg1"/>
                </a:solidFill>
                <a:effectLst>
                  <a:innerShdw blurRad="63500" dist="50800" dir="5400000">
                    <a:srgbClr val="FF0000">
                      <a:alpha val="50000"/>
                    </a:srgbClr>
                  </a:innerShdw>
                </a:effectLst>
                <a:cs typeface="Arial" pitchFamily="34" charset="0"/>
              </a:rPr>
              <a:t>Improved design and synthesis of functional </a:t>
            </a:r>
            <a:r>
              <a:rPr lang="en-GB" sz="6000" b="1" dirty="0" err="1" smtClean="0">
                <a:ln w="18000">
                  <a:solidFill>
                    <a:schemeClr val="accent1">
                      <a:lumMod val="75000"/>
                    </a:schemeClr>
                  </a:solidFill>
                  <a:prstDash val="solid"/>
                  <a:miter lim="800000"/>
                </a:ln>
                <a:solidFill>
                  <a:schemeClr val="bg1"/>
                </a:solidFill>
                <a:effectLst>
                  <a:innerShdw blurRad="63500" dist="50800" dir="5400000">
                    <a:srgbClr val="FF0000">
                      <a:alpha val="50000"/>
                    </a:srgbClr>
                  </a:innerShdw>
                </a:effectLst>
                <a:cs typeface="Arial" pitchFamily="34" charset="0"/>
              </a:rPr>
              <a:t>rotaxane</a:t>
            </a:r>
            <a:r>
              <a:rPr lang="en-GB" sz="6000" b="1" dirty="0" smtClean="0">
                <a:ln w="18000">
                  <a:solidFill>
                    <a:schemeClr val="accent1">
                      <a:lumMod val="75000"/>
                    </a:schemeClr>
                  </a:solidFill>
                  <a:prstDash val="solid"/>
                  <a:miter lim="800000"/>
                </a:ln>
                <a:solidFill>
                  <a:schemeClr val="bg1"/>
                </a:solidFill>
                <a:effectLst>
                  <a:innerShdw blurRad="63500" dist="50800" dir="5400000">
                    <a:srgbClr val="FF0000">
                      <a:alpha val="50000"/>
                    </a:srgbClr>
                  </a:innerShdw>
                </a:effectLst>
                <a:cs typeface="Arial" pitchFamily="34" charset="0"/>
              </a:rPr>
              <a:t> template</a:t>
            </a:r>
            <a:endParaRPr lang="en-GB" sz="6000" b="1" i="1" dirty="0" smtClean="0">
              <a:ln w="18000">
                <a:solidFill>
                  <a:schemeClr val="accent1">
                    <a:lumMod val="75000"/>
                  </a:schemeClr>
                </a:solidFill>
                <a:prstDash val="solid"/>
                <a:miter lim="800000"/>
              </a:ln>
              <a:solidFill>
                <a:schemeClr val="bg1"/>
              </a:solidFill>
              <a:effectLst>
                <a:innerShdw blurRad="63500" dist="50800" dir="5400000">
                  <a:srgbClr val="FF0000">
                    <a:alpha val="50000"/>
                  </a:srgbClr>
                </a:innerShdw>
              </a:effectLst>
              <a:cs typeface="Arial" pitchFamily="34" charset="0"/>
            </a:endParaRPr>
          </a:p>
          <a:p>
            <a:pPr algn="ctr"/>
            <a:r>
              <a:rPr lang="en-GB" sz="5400" b="1" i="1" dirty="0" err="1" smtClean="0">
                <a:ln w="18000">
                  <a:solidFill>
                    <a:schemeClr val="accent1">
                      <a:lumMod val="75000"/>
                    </a:schemeClr>
                  </a:solidFill>
                  <a:prstDash val="solid"/>
                  <a:miter lim="800000"/>
                </a:ln>
                <a:solidFill>
                  <a:schemeClr val="bg1"/>
                </a:solidFill>
                <a:effectLst>
                  <a:outerShdw blurRad="25500" dist="23000" dir="7020000" algn="tl">
                    <a:srgbClr val="000000">
                      <a:alpha val="50000"/>
                    </a:srgbClr>
                  </a:outerShdw>
                </a:effectLst>
                <a:latin typeface="+mj-lt"/>
                <a:cs typeface="Arial" pitchFamily="34" charset="0"/>
              </a:rPr>
              <a:t>Efrat</a:t>
            </a:r>
            <a:r>
              <a:rPr lang="en-GB" sz="5400" b="1" i="1" dirty="0" smtClean="0">
                <a:ln w="18000">
                  <a:solidFill>
                    <a:schemeClr val="accent1">
                      <a:lumMod val="75000"/>
                    </a:schemeClr>
                  </a:solidFill>
                  <a:prstDash val="solid"/>
                  <a:miter lim="800000"/>
                </a:ln>
                <a:solidFill>
                  <a:schemeClr val="bg1"/>
                </a:solidFill>
                <a:effectLst>
                  <a:outerShdw blurRad="25500" dist="23000" dir="7020000" algn="tl">
                    <a:srgbClr val="000000">
                      <a:alpha val="50000"/>
                    </a:srgbClr>
                  </a:outerShdw>
                </a:effectLst>
                <a:latin typeface="+mj-lt"/>
                <a:cs typeface="Arial" pitchFamily="34" charset="0"/>
              </a:rPr>
              <a:t> </a:t>
            </a:r>
            <a:r>
              <a:rPr lang="en-GB" sz="5400" b="1" i="1" dirty="0" err="1" smtClean="0">
                <a:ln w="18000">
                  <a:solidFill>
                    <a:schemeClr val="accent1">
                      <a:lumMod val="75000"/>
                    </a:schemeClr>
                  </a:solidFill>
                  <a:prstDash val="solid"/>
                  <a:miter lim="800000"/>
                </a:ln>
                <a:solidFill>
                  <a:schemeClr val="bg1"/>
                </a:solidFill>
                <a:effectLst>
                  <a:outerShdw blurRad="25500" dist="23000" dir="7020000" algn="tl">
                    <a:srgbClr val="000000">
                      <a:alpha val="50000"/>
                    </a:srgbClr>
                  </a:outerShdw>
                </a:effectLst>
                <a:latin typeface="+mj-lt"/>
                <a:cs typeface="Arial" pitchFamily="34" charset="0"/>
              </a:rPr>
              <a:t>Doron</a:t>
            </a:r>
            <a:r>
              <a:rPr lang="en-GB" sz="5400" b="1" i="1" dirty="0" smtClean="0">
                <a:ln w="18000">
                  <a:solidFill>
                    <a:schemeClr val="accent1">
                      <a:lumMod val="75000"/>
                    </a:schemeClr>
                  </a:solidFill>
                  <a:prstDash val="solid"/>
                  <a:miter lim="800000"/>
                </a:ln>
                <a:solidFill>
                  <a:schemeClr val="bg1"/>
                </a:solidFill>
                <a:effectLst>
                  <a:outerShdw blurRad="25500" dist="23000" dir="7020000" algn="tl">
                    <a:srgbClr val="000000">
                      <a:alpha val="50000"/>
                    </a:srgbClr>
                  </a:outerShdw>
                </a:effectLst>
                <a:latin typeface="+mj-lt"/>
                <a:cs typeface="Arial" pitchFamily="34" charset="0"/>
              </a:rPr>
              <a:t> and Guy Clarkson</a:t>
            </a:r>
          </a:p>
          <a:p>
            <a:pPr algn="ctr"/>
            <a:r>
              <a:rPr lang="en-GB" sz="4000" b="1" i="1" dirty="0" smtClean="0">
                <a:ln w="18000">
                  <a:solidFill>
                    <a:schemeClr val="accent1">
                      <a:lumMod val="75000"/>
                    </a:schemeClr>
                  </a:solidFill>
                  <a:prstDash val="solid"/>
                  <a:miter lim="800000"/>
                </a:ln>
                <a:solidFill>
                  <a:schemeClr val="bg1"/>
                </a:solidFill>
                <a:effectLst>
                  <a:outerShdw blurRad="25500" dist="23000" dir="7020000" algn="tl">
                    <a:srgbClr val="000000">
                      <a:alpha val="50000"/>
                    </a:srgbClr>
                  </a:outerShdw>
                </a:effectLst>
                <a:latin typeface="+mj-lt"/>
                <a:cs typeface="Arial" pitchFamily="34" charset="0"/>
              </a:rPr>
              <a:t>Department of Chemistry, University of Warwick</a:t>
            </a:r>
          </a:p>
          <a:p>
            <a:pPr algn="ctr"/>
            <a:r>
              <a:rPr lang="en-GB" sz="3600" b="1" i="1" dirty="0" smtClean="0">
                <a:ln w="18000">
                  <a:solidFill>
                    <a:schemeClr val="accent1">
                      <a:lumMod val="75000"/>
                    </a:schemeClr>
                  </a:solidFill>
                  <a:prstDash val="solid"/>
                  <a:miter lim="800000"/>
                </a:ln>
                <a:solidFill>
                  <a:schemeClr val="bg1"/>
                </a:solidFill>
                <a:effectLst>
                  <a:outerShdw blurRad="25500" dist="23000" dir="7020000" algn="tl">
                    <a:srgbClr val="000000">
                      <a:alpha val="50000"/>
                    </a:srgbClr>
                  </a:outerShdw>
                </a:effectLst>
                <a:latin typeface="+mj-lt"/>
                <a:cs typeface="Arial" pitchFamily="34" charset="0"/>
              </a:rPr>
              <a:t>e.doron@warwick.ac.uk</a:t>
            </a:r>
          </a:p>
          <a:p>
            <a:pPr algn="ctr"/>
            <a:endParaRPr lang="en-GB" sz="2000" b="1" dirty="0">
              <a:ln w="18000">
                <a:solidFill>
                  <a:schemeClr val="accent1">
                    <a:lumMod val="75000"/>
                  </a:schemeClr>
                </a:solidFill>
                <a:prstDash val="solid"/>
                <a:miter lim="800000"/>
              </a:ln>
              <a:solidFill>
                <a:schemeClr val="bg1"/>
              </a:solidFill>
              <a:effectLst>
                <a:outerShdw blurRad="25500" dist="23000" dir="7020000" algn="tl">
                  <a:srgbClr val="000000">
                    <a:alpha val="50000"/>
                  </a:srgbClr>
                </a:outerShdw>
              </a:effectLst>
            </a:endParaRPr>
          </a:p>
        </p:txBody>
      </p:sp>
      <p:sp>
        <p:nvSpPr>
          <p:cNvPr id="39" name="Rounded Rectangle 38"/>
          <p:cNvSpPr/>
          <p:nvPr/>
        </p:nvSpPr>
        <p:spPr>
          <a:xfrm>
            <a:off x="549204" y="495197"/>
            <a:ext cx="20431268" cy="3785023"/>
          </a:xfrm>
          <a:prstGeom prst="roundRect">
            <a:avLst/>
          </a:prstGeom>
          <a:no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12302" name="Picture 14"/>
          <p:cNvPicPr>
            <a:picLocks noChangeAspect="1" noChangeArrowheads="1"/>
          </p:cNvPicPr>
          <p:nvPr/>
        </p:nvPicPr>
        <p:blipFill>
          <a:blip r:embed="rId4" cstate="print"/>
          <a:srcRect/>
          <a:stretch>
            <a:fillRect/>
          </a:stretch>
        </p:blipFill>
        <p:spPr bwMode="auto">
          <a:xfrm>
            <a:off x="17122820" y="2066833"/>
            <a:ext cx="2742659" cy="1498226"/>
          </a:xfrm>
          <a:prstGeom prst="rect">
            <a:avLst/>
          </a:prstGeom>
          <a:noFill/>
          <a:ln w="9525">
            <a:noFill/>
            <a:miter lim="800000"/>
            <a:headEnd/>
            <a:tailEnd/>
          </a:ln>
        </p:spPr>
      </p:pic>
      <p:sp>
        <p:nvSpPr>
          <p:cNvPr id="44" name="Rounded Rectangle 43"/>
          <p:cNvSpPr/>
          <p:nvPr/>
        </p:nvSpPr>
        <p:spPr>
          <a:xfrm>
            <a:off x="549204" y="10282203"/>
            <a:ext cx="10144196" cy="2786082"/>
          </a:xfrm>
          <a:prstGeom prst="roundRect">
            <a:avLst/>
          </a:prstGeom>
          <a:no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45" name="Rectangle 44"/>
          <p:cNvSpPr/>
          <p:nvPr/>
        </p:nvSpPr>
        <p:spPr>
          <a:xfrm>
            <a:off x="977832" y="10353641"/>
            <a:ext cx="2817567" cy="707886"/>
          </a:xfrm>
          <a:prstGeom prst="rect">
            <a:avLst/>
          </a:prstGeom>
        </p:spPr>
        <p:txBody>
          <a:bodyPr wrap="none">
            <a:spAutoFit/>
          </a:bodyPr>
          <a:lstStyle/>
          <a:p>
            <a:pPr algn="ctr"/>
            <a:r>
              <a:rPr lang="en-GB" sz="4000" b="1" i="1" dirty="0" smtClean="0">
                <a:ln w="18000">
                  <a:solidFill>
                    <a:schemeClr val="accent1">
                      <a:lumMod val="75000"/>
                    </a:schemeClr>
                  </a:solidFill>
                  <a:prstDash val="solid"/>
                  <a:miter lim="800000"/>
                </a:ln>
                <a:solidFill>
                  <a:schemeClr val="bg1"/>
                </a:solidFill>
                <a:effectLst>
                  <a:innerShdw blurRad="63500" dist="50800" dir="5400000">
                    <a:srgbClr val="FF0000">
                      <a:alpha val="50000"/>
                    </a:srgbClr>
                  </a:innerShdw>
                </a:effectLst>
              </a:rPr>
              <a:t>Applications</a:t>
            </a:r>
            <a:endParaRPr lang="en-US" sz="4000" b="1" dirty="0">
              <a:ln w="12700">
                <a:solidFill>
                  <a:schemeClr val="tx2">
                    <a:satMod val="155000"/>
                  </a:schemeClr>
                </a:solidFill>
                <a:prstDash val="solid"/>
              </a:ln>
              <a:solidFill>
                <a:schemeClr val="bg2">
                  <a:tint val="85000"/>
                  <a:satMod val="155000"/>
                </a:schemeClr>
              </a:solidFill>
              <a:effectLst>
                <a:innerShdw blurRad="63500" dist="50800" dir="5400000">
                  <a:srgbClr val="FF0000">
                    <a:alpha val="50000"/>
                  </a:srgbClr>
                </a:innerShdw>
              </a:effectLst>
            </a:endParaRPr>
          </a:p>
        </p:txBody>
      </p:sp>
      <p:pic>
        <p:nvPicPr>
          <p:cNvPr id="12304" name="Picture 16" descr="File:Univ warwick crest.png">
            <a:hlinkClick r:id="rId5"/>
          </p:cNvPr>
          <p:cNvPicPr>
            <a:picLocks noChangeAspect="1" noChangeArrowheads="1"/>
          </p:cNvPicPr>
          <p:nvPr/>
        </p:nvPicPr>
        <p:blipFill>
          <a:blip r:embed="rId6" cstate="print"/>
          <a:srcRect/>
          <a:stretch>
            <a:fillRect/>
          </a:stretch>
        </p:blipFill>
        <p:spPr bwMode="auto">
          <a:xfrm>
            <a:off x="2049402" y="1495329"/>
            <a:ext cx="1816283" cy="2643206"/>
          </a:xfrm>
          <a:prstGeom prst="rect">
            <a:avLst/>
          </a:prstGeom>
          <a:noFill/>
        </p:spPr>
      </p:pic>
      <p:sp>
        <p:nvSpPr>
          <p:cNvPr id="48" name="TextBox 47"/>
          <p:cNvSpPr txBox="1"/>
          <p:nvPr/>
        </p:nvSpPr>
        <p:spPr>
          <a:xfrm>
            <a:off x="763518" y="10996583"/>
            <a:ext cx="9642542" cy="1938992"/>
          </a:xfrm>
          <a:prstGeom prst="rect">
            <a:avLst/>
          </a:prstGeom>
          <a:noFill/>
        </p:spPr>
        <p:txBody>
          <a:bodyPr wrap="square" rtlCol="0">
            <a:spAutoFit/>
          </a:bodyPr>
          <a:lstStyle/>
          <a:p>
            <a:r>
              <a:rPr lang="en-GB" sz="2400" dirty="0" smtClean="0">
                <a:solidFill>
                  <a:schemeClr val="tx2">
                    <a:lumMod val="50000"/>
                  </a:schemeClr>
                </a:solidFill>
                <a:cs typeface="Arial" pitchFamily="34" charset="0"/>
              </a:rPr>
              <a:t>Rotaxanes have been used as molecular machinery in applications such as:</a:t>
            </a:r>
          </a:p>
          <a:p>
            <a:pPr marL="457200" indent="-457200">
              <a:buAutoNum type="arabicPeriod"/>
            </a:pPr>
            <a:r>
              <a:rPr lang="en-GB" sz="2400" dirty="0" smtClean="0">
                <a:solidFill>
                  <a:schemeClr val="tx2">
                    <a:lumMod val="50000"/>
                  </a:schemeClr>
                </a:solidFill>
                <a:cs typeface="Arial" pitchFamily="34" charset="0"/>
              </a:rPr>
              <a:t>Valves – can be used for controlled drug release.</a:t>
            </a:r>
          </a:p>
          <a:p>
            <a:pPr marL="457200" indent="-457200">
              <a:buAutoNum type="arabicPeriod"/>
            </a:pPr>
            <a:r>
              <a:rPr lang="en-GB" sz="2400" dirty="0" smtClean="0">
                <a:solidFill>
                  <a:schemeClr val="tx2">
                    <a:lumMod val="50000"/>
                  </a:schemeClr>
                </a:solidFill>
                <a:cs typeface="Arial" pitchFamily="34" charset="0"/>
              </a:rPr>
              <a:t>Insulated molecular wires</a:t>
            </a:r>
          </a:p>
          <a:p>
            <a:pPr marL="457200" indent="-457200">
              <a:buAutoNum type="arabicPeriod"/>
            </a:pPr>
            <a:r>
              <a:rPr lang="en-GB" sz="2400" dirty="0" smtClean="0">
                <a:solidFill>
                  <a:schemeClr val="tx2">
                    <a:lumMod val="50000"/>
                  </a:schemeClr>
                </a:solidFill>
                <a:cs typeface="Arial" pitchFamily="34" charset="0"/>
              </a:rPr>
              <a:t>Molecular switches and shuttles – due to the control of movement of the components of the rotaxane.</a:t>
            </a:r>
          </a:p>
        </p:txBody>
      </p:sp>
      <p:sp>
        <p:nvSpPr>
          <p:cNvPr id="49" name="Rounded Rectangle 48"/>
          <p:cNvSpPr/>
          <p:nvPr/>
        </p:nvSpPr>
        <p:spPr>
          <a:xfrm>
            <a:off x="10836276" y="10282203"/>
            <a:ext cx="10144196" cy="8929750"/>
          </a:xfrm>
          <a:prstGeom prst="roundRect">
            <a:avLst/>
          </a:prstGeom>
          <a:no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50" name="Rectangle 49"/>
          <p:cNvSpPr/>
          <p:nvPr/>
        </p:nvSpPr>
        <p:spPr>
          <a:xfrm>
            <a:off x="11550656" y="19640581"/>
            <a:ext cx="4782912" cy="707886"/>
          </a:xfrm>
          <a:prstGeom prst="rect">
            <a:avLst/>
          </a:prstGeom>
        </p:spPr>
        <p:txBody>
          <a:bodyPr wrap="none">
            <a:spAutoFit/>
          </a:bodyPr>
          <a:lstStyle/>
          <a:p>
            <a:r>
              <a:rPr lang="en-GB" sz="4000" b="1" i="1" dirty="0" smtClean="0">
                <a:ln w="18000">
                  <a:solidFill>
                    <a:schemeClr val="accent1">
                      <a:lumMod val="75000"/>
                    </a:schemeClr>
                  </a:solidFill>
                  <a:prstDash val="solid"/>
                  <a:miter lim="800000"/>
                </a:ln>
                <a:solidFill>
                  <a:schemeClr val="bg1"/>
                </a:solidFill>
                <a:effectLst>
                  <a:innerShdw blurRad="63500" dist="50800" dir="5400000">
                    <a:srgbClr val="FF0000">
                      <a:alpha val="50000"/>
                    </a:srgbClr>
                  </a:innerShdw>
                </a:effectLst>
              </a:rPr>
              <a:t>X-ray Crystallography</a:t>
            </a:r>
            <a:endParaRPr lang="en-US" sz="4000" b="1" dirty="0">
              <a:ln w="12700">
                <a:solidFill>
                  <a:schemeClr val="tx2">
                    <a:satMod val="155000"/>
                  </a:schemeClr>
                </a:solidFill>
                <a:prstDash val="solid"/>
              </a:ln>
              <a:solidFill>
                <a:schemeClr val="bg2">
                  <a:tint val="85000"/>
                  <a:satMod val="155000"/>
                </a:schemeClr>
              </a:solidFill>
              <a:effectLst>
                <a:innerShdw blurRad="63500" dist="50800" dir="5400000">
                  <a:srgbClr val="FF0000">
                    <a:alpha val="50000"/>
                  </a:srgbClr>
                </a:innerShdw>
              </a:effectLst>
            </a:endParaRPr>
          </a:p>
        </p:txBody>
      </p:sp>
      <p:sp>
        <p:nvSpPr>
          <p:cNvPr id="52" name="Rounded Rectangle 51"/>
          <p:cNvSpPr/>
          <p:nvPr/>
        </p:nvSpPr>
        <p:spPr>
          <a:xfrm>
            <a:off x="549204" y="26641505"/>
            <a:ext cx="20431268" cy="3071834"/>
          </a:xfrm>
          <a:prstGeom prst="roundRect">
            <a:avLst/>
          </a:prstGeom>
          <a:no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4" name="Rounded Rectangle 33"/>
          <p:cNvSpPr/>
          <p:nvPr/>
        </p:nvSpPr>
        <p:spPr>
          <a:xfrm>
            <a:off x="549204" y="22640977"/>
            <a:ext cx="10072758" cy="3786214"/>
          </a:xfrm>
          <a:prstGeom prst="roundRect">
            <a:avLst/>
          </a:prstGeom>
          <a:solidFill>
            <a:schemeClr val="bg1"/>
          </a:solid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6" name="Rectangle 35"/>
          <p:cNvSpPr/>
          <p:nvPr/>
        </p:nvSpPr>
        <p:spPr>
          <a:xfrm>
            <a:off x="977832" y="22783853"/>
            <a:ext cx="2674130" cy="707886"/>
          </a:xfrm>
          <a:prstGeom prst="rect">
            <a:avLst/>
          </a:prstGeom>
        </p:spPr>
        <p:txBody>
          <a:bodyPr wrap="none">
            <a:spAutoFit/>
          </a:bodyPr>
          <a:lstStyle/>
          <a:p>
            <a:r>
              <a:rPr lang="en-GB" sz="4000" b="1" i="1" dirty="0" smtClean="0">
                <a:ln w="18000">
                  <a:solidFill>
                    <a:schemeClr val="accent1">
                      <a:lumMod val="75000"/>
                    </a:schemeClr>
                  </a:solidFill>
                  <a:prstDash val="solid"/>
                  <a:miter lim="800000"/>
                </a:ln>
                <a:solidFill>
                  <a:schemeClr val="bg1"/>
                </a:solidFill>
                <a:effectLst>
                  <a:innerShdw blurRad="63500" dist="50800" dir="5400000">
                    <a:srgbClr val="FF0000">
                      <a:alpha val="50000"/>
                    </a:srgbClr>
                  </a:innerShdw>
                </a:effectLst>
              </a:rPr>
              <a:t>Conclusions</a:t>
            </a:r>
            <a:endParaRPr lang="en-US" sz="4000" b="1" dirty="0" smtClean="0">
              <a:ln w="12700">
                <a:solidFill>
                  <a:schemeClr val="tx2">
                    <a:satMod val="155000"/>
                  </a:schemeClr>
                </a:solidFill>
                <a:prstDash val="solid"/>
              </a:ln>
              <a:solidFill>
                <a:schemeClr val="bg2">
                  <a:tint val="85000"/>
                  <a:satMod val="155000"/>
                </a:schemeClr>
              </a:solidFill>
              <a:effectLst>
                <a:innerShdw blurRad="63500" dist="50800" dir="5400000">
                  <a:srgbClr val="FF0000">
                    <a:alpha val="50000"/>
                  </a:srgbClr>
                </a:innerShdw>
              </a:effectLst>
            </a:endParaRPr>
          </a:p>
        </p:txBody>
      </p:sp>
      <p:sp>
        <p:nvSpPr>
          <p:cNvPr id="40" name="TextBox 39"/>
          <p:cNvSpPr txBox="1"/>
          <p:nvPr/>
        </p:nvSpPr>
        <p:spPr>
          <a:xfrm>
            <a:off x="-2879820" y="23569671"/>
            <a:ext cx="13787534" cy="2677656"/>
          </a:xfrm>
          <a:prstGeom prst="rect">
            <a:avLst/>
          </a:prstGeom>
          <a:noFill/>
        </p:spPr>
        <p:txBody>
          <a:bodyPr wrap="square" rtlCol="0">
            <a:spAutoFit/>
          </a:bodyPr>
          <a:lstStyle/>
          <a:p>
            <a:pPr lvl="8">
              <a:buFont typeface="Arial" pitchFamily="34" charset="0"/>
              <a:buChar char="•"/>
            </a:pPr>
            <a:r>
              <a:rPr lang="en-GB" sz="2400" dirty="0" smtClean="0"/>
              <a:t>New template, ED31, synthesised which shows increased binding interaction with the crown </a:t>
            </a:r>
          </a:p>
          <a:p>
            <a:pPr lvl="8">
              <a:buFont typeface="Arial" pitchFamily="34" charset="0"/>
              <a:buChar char="•"/>
            </a:pPr>
            <a:r>
              <a:rPr lang="en-GB" sz="2400" dirty="0" smtClean="0"/>
              <a:t>ED31 has a carbonyl handle that can be used to both modify the interaction with the crown or capped with a stopper to synthesize </a:t>
            </a:r>
            <a:r>
              <a:rPr lang="en-GB" sz="2400" dirty="0" err="1" smtClean="0"/>
              <a:t>rotaxanes</a:t>
            </a:r>
            <a:endParaRPr lang="en-GB" sz="2400" dirty="0" smtClean="0"/>
          </a:p>
          <a:p>
            <a:pPr lvl="8">
              <a:buFont typeface="Arial" pitchFamily="34" charset="0"/>
              <a:buChar char="•"/>
            </a:pPr>
            <a:r>
              <a:rPr lang="en-GB" sz="2400" dirty="0" smtClean="0"/>
              <a:t>The solid state structure of the complex from X-ray crystallography highlights the interactions responsible for </a:t>
            </a:r>
            <a:r>
              <a:rPr lang="en-GB" sz="2400" dirty="0" err="1" smtClean="0"/>
              <a:t>templating</a:t>
            </a:r>
            <a:r>
              <a:rPr lang="en-GB" sz="2400" dirty="0" smtClean="0"/>
              <a:t> the interlocking of thread and </a:t>
            </a:r>
          </a:p>
          <a:p>
            <a:pPr lvl="8"/>
            <a:r>
              <a:rPr lang="en-GB" sz="2400" dirty="0" smtClean="0"/>
              <a:t>crown</a:t>
            </a:r>
          </a:p>
        </p:txBody>
      </p:sp>
      <p:sp>
        <p:nvSpPr>
          <p:cNvPr id="32" name="Rounded Rectangle 31"/>
          <p:cNvSpPr/>
          <p:nvPr/>
        </p:nvSpPr>
        <p:spPr>
          <a:xfrm>
            <a:off x="549204" y="13211161"/>
            <a:ext cx="10072758" cy="9286940"/>
          </a:xfrm>
          <a:prstGeom prst="roundRect">
            <a:avLst/>
          </a:prstGeom>
          <a:no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1028" name="Picture 4" descr="efrat1"/>
          <p:cNvPicPr>
            <a:picLocks noChangeAspect="1" noChangeArrowheads="1"/>
          </p:cNvPicPr>
          <p:nvPr/>
        </p:nvPicPr>
        <p:blipFill>
          <a:blip r:embed="rId7" cstate="print"/>
          <a:srcRect/>
          <a:stretch>
            <a:fillRect/>
          </a:stretch>
        </p:blipFill>
        <p:spPr bwMode="auto">
          <a:xfrm>
            <a:off x="13193731" y="20497837"/>
            <a:ext cx="5286412" cy="3593132"/>
          </a:xfrm>
          <a:prstGeom prst="rect">
            <a:avLst/>
          </a:prstGeom>
          <a:noFill/>
          <a:ln w="9525">
            <a:noFill/>
            <a:miter lim="800000"/>
            <a:headEnd/>
            <a:tailEnd/>
          </a:ln>
        </p:spPr>
      </p:pic>
      <p:sp>
        <p:nvSpPr>
          <p:cNvPr id="46" name="TextBox 45"/>
          <p:cNvSpPr txBox="1"/>
          <p:nvPr/>
        </p:nvSpPr>
        <p:spPr>
          <a:xfrm>
            <a:off x="11550656" y="24284051"/>
            <a:ext cx="9286940" cy="2215991"/>
          </a:xfrm>
          <a:prstGeom prst="rect">
            <a:avLst/>
          </a:prstGeom>
          <a:noFill/>
        </p:spPr>
        <p:txBody>
          <a:bodyPr wrap="square" rtlCol="0">
            <a:spAutoFit/>
          </a:bodyPr>
          <a:lstStyle/>
          <a:p>
            <a:r>
              <a:rPr lang="en-US" sz="2400" i="1" dirty="0" smtClean="0"/>
              <a:t>Solid state structure showing the interpenetration of the crown (grey) by the thread (orange). The hydrogen bonding interactions that locate the thread in the crown cavity are shown in yellow. Also visible are the pi stacking interactions where there is an overlap of the aromatic rings of crown and thread which also enhance the interaction.</a:t>
            </a:r>
            <a:endParaRPr lang="en-GB" sz="2400" dirty="0" smtClean="0"/>
          </a:p>
          <a:p>
            <a:endParaRPr lang="en-GB" dirty="0"/>
          </a:p>
        </p:txBody>
      </p:sp>
      <p:sp>
        <p:nvSpPr>
          <p:cNvPr id="54" name="Rounded Rectangle 53"/>
          <p:cNvSpPr/>
          <p:nvPr/>
        </p:nvSpPr>
        <p:spPr>
          <a:xfrm>
            <a:off x="10836276" y="19354829"/>
            <a:ext cx="10072758" cy="7072362"/>
          </a:xfrm>
          <a:prstGeom prst="roundRect">
            <a:avLst/>
          </a:prstGeom>
          <a:no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55" name="Rectangle 54"/>
          <p:cNvSpPr/>
          <p:nvPr/>
        </p:nvSpPr>
        <p:spPr>
          <a:xfrm>
            <a:off x="11693532" y="10567955"/>
            <a:ext cx="1696811" cy="707886"/>
          </a:xfrm>
          <a:prstGeom prst="rect">
            <a:avLst/>
          </a:prstGeom>
        </p:spPr>
        <p:txBody>
          <a:bodyPr wrap="none">
            <a:spAutoFit/>
          </a:bodyPr>
          <a:lstStyle/>
          <a:p>
            <a:r>
              <a:rPr lang="en-GB" sz="4000" b="1" i="1" dirty="0" smtClean="0">
                <a:ln w="18000">
                  <a:solidFill>
                    <a:schemeClr val="accent1">
                      <a:lumMod val="75000"/>
                    </a:schemeClr>
                  </a:solidFill>
                  <a:prstDash val="solid"/>
                  <a:miter lim="800000"/>
                </a:ln>
                <a:solidFill>
                  <a:schemeClr val="bg1"/>
                </a:solidFill>
                <a:effectLst>
                  <a:innerShdw blurRad="63500" dist="50800" dir="5400000">
                    <a:srgbClr val="FF0000">
                      <a:alpha val="50000"/>
                    </a:srgbClr>
                  </a:innerShdw>
                </a:effectLst>
              </a:rPr>
              <a:t>Results</a:t>
            </a:r>
            <a:endParaRPr lang="en-US" sz="4000" b="1" dirty="0" smtClean="0">
              <a:ln w="12700">
                <a:solidFill>
                  <a:schemeClr val="tx2">
                    <a:satMod val="155000"/>
                  </a:schemeClr>
                </a:solidFill>
                <a:prstDash val="solid"/>
              </a:ln>
              <a:solidFill>
                <a:schemeClr val="bg2">
                  <a:tint val="85000"/>
                  <a:satMod val="155000"/>
                </a:schemeClr>
              </a:solidFill>
              <a:effectLst>
                <a:innerShdw blurRad="63500" dist="50800" dir="5400000">
                  <a:srgbClr val="FF0000">
                    <a:alpha val="50000"/>
                  </a:srgbClr>
                </a:innerShdw>
              </a:effectLst>
            </a:endParaRPr>
          </a:p>
        </p:txBody>
      </p:sp>
      <p:sp>
        <p:nvSpPr>
          <p:cNvPr id="56" name="TextBox 55"/>
          <p:cNvSpPr txBox="1"/>
          <p:nvPr/>
        </p:nvSpPr>
        <p:spPr>
          <a:xfrm>
            <a:off x="11193466" y="11425211"/>
            <a:ext cx="9644130" cy="7386638"/>
          </a:xfrm>
          <a:prstGeom prst="rect">
            <a:avLst/>
          </a:prstGeom>
          <a:noFill/>
        </p:spPr>
        <p:txBody>
          <a:bodyPr wrap="square" rtlCol="0">
            <a:spAutoFit/>
          </a:bodyPr>
          <a:lstStyle/>
          <a:p>
            <a:r>
              <a:rPr lang="en-GB" sz="2400" dirty="0" smtClean="0"/>
              <a:t>The </a:t>
            </a:r>
            <a:r>
              <a:rPr lang="en-GB" sz="2400" dirty="0" smtClean="0"/>
              <a:t>new thread ED31 was found to have an greatly improved binding interaction with the dibenzo-24-crown </a:t>
            </a:r>
            <a:r>
              <a:rPr lang="en-GB" sz="2400" dirty="0" err="1" smtClean="0"/>
              <a:t>macrocycle</a:t>
            </a:r>
            <a:r>
              <a:rPr lang="en-GB" sz="2400" dirty="0" smtClean="0"/>
              <a:t>:</a:t>
            </a:r>
          </a:p>
          <a:p>
            <a:endParaRPr lang="en-US" sz="2400" dirty="0" smtClean="0"/>
          </a:p>
          <a:p>
            <a:pPr marL="457200" indent="-457200">
              <a:buFont typeface="+mj-lt"/>
              <a:buAutoNum type="arabicPeriod"/>
            </a:pPr>
            <a:r>
              <a:rPr lang="en-US" sz="2400" dirty="0" smtClean="0"/>
              <a:t>The ED31 interaction can be modified by reducing the carbonyl to an alcohol. The alcohol is less electron withdrawing than the benzoyl group and </a:t>
            </a:r>
            <a:r>
              <a:rPr lang="en-GB" sz="2400" dirty="0" smtClean="0"/>
              <a:t>hence </a:t>
            </a:r>
            <a:r>
              <a:rPr lang="en-GB" sz="2400" dirty="0" smtClean="0"/>
              <a:t>modifies the hydrogen bonding interaction and pi stacking interactions between thread and crown </a:t>
            </a:r>
            <a:endParaRPr lang="en-GB" sz="2400" dirty="0" smtClean="0"/>
          </a:p>
          <a:p>
            <a:pPr marL="457200" indent="-457200">
              <a:buFont typeface="+mj-lt"/>
              <a:buAutoNum type="arabicPeriod"/>
            </a:pPr>
            <a:r>
              <a:rPr lang="en-GB" sz="2400" dirty="0" smtClean="0"/>
              <a:t>The </a:t>
            </a:r>
            <a:r>
              <a:rPr lang="en-GB" sz="2400" dirty="0" err="1" smtClean="0"/>
              <a:t>perimidine</a:t>
            </a:r>
            <a:r>
              <a:rPr lang="en-GB" sz="2400" dirty="0" smtClean="0"/>
              <a:t> half of ED31 can also be reduced electrochemically also modifying the thread / crown interaction. </a:t>
            </a:r>
            <a:endParaRPr lang="en-GB" sz="2400" dirty="0" smtClean="0"/>
          </a:p>
          <a:p>
            <a:pPr marL="457200" indent="-457200">
              <a:buFont typeface="+mj-lt"/>
              <a:buAutoNum type="arabicPeriod"/>
            </a:pPr>
            <a:endParaRPr lang="en-GB" sz="2400" dirty="0" smtClean="0"/>
          </a:p>
          <a:p>
            <a:r>
              <a:rPr lang="en-US" sz="2400" dirty="0" smtClean="0"/>
              <a:t>These two techniques allow you to tune the binding interaction over a range of values. This makes it an ideal component of a molecular machine (shuttle) where you can modify the interaction between this binding site and the crown by both chemical and electrochemical reduction, so controlling the position of the crown on the thread</a:t>
            </a:r>
            <a:r>
              <a:rPr lang="en-US" sz="2400" dirty="0" smtClean="0"/>
              <a:t>.</a:t>
            </a:r>
            <a:endParaRPr lang="en-GB" sz="2400" dirty="0" smtClean="0"/>
          </a:p>
          <a:p>
            <a:endParaRPr lang="en-GB" sz="2400" dirty="0" smtClean="0"/>
          </a:p>
          <a:p>
            <a:r>
              <a:rPr lang="en-US" sz="2400" dirty="0" smtClean="0"/>
              <a:t>Binding constant of original bisbenzimidazole = 390 </a:t>
            </a:r>
            <a:r>
              <a:rPr lang="en-US" sz="2400" dirty="0" smtClean="0"/>
              <a:t>M</a:t>
            </a:r>
            <a:r>
              <a:rPr lang="en-US" sz="2400" baseline="30000" dirty="0" smtClean="0"/>
              <a:t>-1</a:t>
            </a:r>
          </a:p>
          <a:p>
            <a:endParaRPr lang="en-GB" sz="2400" dirty="0" smtClean="0"/>
          </a:p>
          <a:p>
            <a:r>
              <a:rPr lang="en-US" sz="2400" dirty="0" smtClean="0"/>
              <a:t>Binding constant of ED31 = 995M</a:t>
            </a:r>
            <a:r>
              <a:rPr lang="en-US" sz="2400" baseline="30000" dirty="0" smtClean="0"/>
              <a:t>-1</a:t>
            </a:r>
            <a:endParaRPr lang="en-GB" sz="2400" dirty="0" smtClean="0"/>
          </a:p>
          <a:p>
            <a:endParaRPr lang="en-GB" dirty="0"/>
          </a:p>
        </p:txBody>
      </p:sp>
      <p:sp>
        <p:nvSpPr>
          <p:cNvPr id="57" name="TextBox 56"/>
          <p:cNvSpPr txBox="1"/>
          <p:nvPr/>
        </p:nvSpPr>
        <p:spPr>
          <a:xfrm>
            <a:off x="1049270" y="27641637"/>
            <a:ext cx="8358246" cy="3877985"/>
          </a:xfrm>
          <a:prstGeom prst="rect">
            <a:avLst/>
          </a:prstGeom>
          <a:noFill/>
        </p:spPr>
        <p:txBody>
          <a:bodyPr wrap="square" rtlCol="0">
            <a:spAutoFit/>
          </a:bodyPr>
          <a:lstStyle/>
          <a:p>
            <a:r>
              <a:rPr lang="en-GB" dirty="0" smtClean="0"/>
              <a:t>C. L. M. </a:t>
            </a:r>
            <a:r>
              <a:rPr lang="en-GB" dirty="0" err="1" smtClean="0"/>
              <a:t>Goodyer</a:t>
            </a:r>
            <a:r>
              <a:rPr lang="en-GB" dirty="0" smtClean="0"/>
              <a:t> et al.,  </a:t>
            </a:r>
            <a:r>
              <a:rPr lang="en-GB" i="1" dirty="0" err="1" smtClean="0"/>
              <a:t>Bioorg</a:t>
            </a:r>
            <a:r>
              <a:rPr lang="en-GB" i="1" dirty="0" smtClean="0"/>
              <a:t>. Med. </a:t>
            </a:r>
            <a:r>
              <a:rPr lang="en-GB" i="1" dirty="0" err="1" smtClean="0"/>
              <a:t>Chem</a:t>
            </a:r>
            <a:r>
              <a:rPr lang="en-GB" dirty="0" smtClean="0"/>
              <a:t> , 2003, </a:t>
            </a:r>
            <a:r>
              <a:rPr lang="en-GB" b="1" dirty="0" smtClean="0"/>
              <a:t>11</a:t>
            </a:r>
            <a:r>
              <a:rPr lang="en-GB" dirty="0" smtClean="0"/>
              <a:t>, 4189–4206</a:t>
            </a:r>
          </a:p>
          <a:p>
            <a:endParaRPr lang="en-GB" dirty="0" smtClean="0"/>
          </a:p>
          <a:p>
            <a:r>
              <a:rPr lang="en-GB" dirty="0" smtClean="0"/>
              <a:t>G.J. Clarkson, L. Li.,</a:t>
            </a:r>
            <a:r>
              <a:rPr lang="en-GB" i="1" dirty="0" smtClean="0"/>
              <a:t> Org. </a:t>
            </a:r>
            <a:r>
              <a:rPr lang="en-GB" i="1" dirty="0" err="1" smtClean="0"/>
              <a:t>Lett</a:t>
            </a:r>
            <a:r>
              <a:rPr lang="en-GB" i="1" dirty="0" smtClean="0"/>
              <a:t>.</a:t>
            </a:r>
            <a:r>
              <a:rPr lang="en-GB" b="1" i="1" dirty="0" smtClean="0"/>
              <a:t> </a:t>
            </a:r>
            <a:r>
              <a:rPr lang="en-GB" dirty="0" smtClean="0"/>
              <a:t>2007,</a:t>
            </a:r>
            <a:r>
              <a:rPr lang="en-GB" b="1" dirty="0" smtClean="0"/>
              <a:t> 9</a:t>
            </a:r>
            <a:r>
              <a:rPr lang="en-GB" dirty="0" smtClean="0"/>
              <a:t>, 497-500</a:t>
            </a:r>
          </a:p>
          <a:p>
            <a:endParaRPr lang="en-GB" dirty="0" smtClean="0"/>
          </a:p>
          <a:p>
            <a:r>
              <a:rPr lang="en-US" dirty="0" err="1" smtClean="0"/>
              <a:t>K.Phoa</a:t>
            </a:r>
            <a:r>
              <a:rPr lang="en-US" dirty="0" smtClean="0"/>
              <a:t>; </a:t>
            </a:r>
            <a:r>
              <a:rPr lang="en-US" dirty="0" err="1" smtClean="0"/>
              <a:t>J.B.Neaton</a:t>
            </a:r>
            <a:r>
              <a:rPr lang="en-US" dirty="0" smtClean="0"/>
              <a:t>; </a:t>
            </a:r>
            <a:r>
              <a:rPr lang="en-US" dirty="0" err="1" smtClean="0"/>
              <a:t>V.Subramanian</a:t>
            </a:r>
            <a:r>
              <a:rPr lang="en-US" dirty="0" smtClean="0"/>
              <a:t>, </a:t>
            </a:r>
            <a:r>
              <a:rPr lang="en-US" i="1" dirty="0" err="1" smtClean="0"/>
              <a:t>Nano</a:t>
            </a:r>
            <a:r>
              <a:rPr lang="en-US" i="1" dirty="0" smtClean="0"/>
              <a:t> </a:t>
            </a:r>
            <a:r>
              <a:rPr lang="en-US" i="1" dirty="0" err="1" smtClean="0"/>
              <a:t>Lett</a:t>
            </a:r>
            <a:r>
              <a:rPr lang="en-US" i="1" dirty="0" smtClean="0"/>
              <a:t>.</a:t>
            </a:r>
            <a:r>
              <a:rPr lang="en-US" dirty="0" smtClean="0"/>
              <a:t>, 2009, </a:t>
            </a:r>
            <a:r>
              <a:rPr lang="en-US" b="1" i="1" dirty="0" smtClean="0"/>
              <a:t>9</a:t>
            </a:r>
            <a:r>
              <a:rPr lang="en-US" dirty="0" smtClean="0"/>
              <a:t>, 3225–3229</a:t>
            </a:r>
            <a:endParaRPr lang="en-GB" dirty="0" smtClean="0"/>
          </a:p>
          <a:p>
            <a:endParaRPr lang="en-GB" sz="2000" dirty="0" smtClean="0"/>
          </a:p>
          <a:p>
            <a:endParaRPr lang="en-GB" sz="2000" dirty="0" smtClean="0"/>
          </a:p>
          <a:p>
            <a:endParaRPr lang="en-GB" sz="2000" dirty="0" smtClean="0"/>
          </a:p>
          <a:p>
            <a:endParaRPr lang="en-GB" sz="2000" dirty="0" smtClean="0"/>
          </a:p>
          <a:p>
            <a:endParaRPr lang="en-GB" sz="2000" dirty="0" smtClean="0"/>
          </a:p>
          <a:p>
            <a:endParaRPr lang="en-GB" sz="2000" dirty="0" smtClean="0"/>
          </a:p>
          <a:p>
            <a:endParaRPr lang="en-GB" dirty="0" smtClean="0"/>
          </a:p>
          <a:p>
            <a:endParaRPr lang="en-GB" dirty="0"/>
          </a:p>
        </p:txBody>
      </p:sp>
      <p:sp>
        <p:nvSpPr>
          <p:cNvPr id="58" name="Rectangle 57"/>
          <p:cNvSpPr/>
          <p:nvPr/>
        </p:nvSpPr>
        <p:spPr>
          <a:xfrm>
            <a:off x="1263584" y="26784381"/>
            <a:ext cx="2255105" cy="646331"/>
          </a:xfrm>
          <a:prstGeom prst="rect">
            <a:avLst/>
          </a:prstGeom>
        </p:spPr>
        <p:txBody>
          <a:bodyPr wrap="none">
            <a:spAutoFit/>
          </a:bodyPr>
          <a:lstStyle/>
          <a:p>
            <a:r>
              <a:rPr lang="en-GB" sz="3600" b="1" i="1" dirty="0" smtClean="0">
                <a:ln w="18000">
                  <a:solidFill>
                    <a:schemeClr val="accent1">
                      <a:lumMod val="75000"/>
                    </a:schemeClr>
                  </a:solidFill>
                  <a:prstDash val="solid"/>
                  <a:miter lim="800000"/>
                </a:ln>
                <a:solidFill>
                  <a:schemeClr val="bg1"/>
                </a:solidFill>
                <a:effectLst>
                  <a:outerShdw blurRad="25500" dist="23000" dir="7020000" algn="tl">
                    <a:srgbClr val="000000">
                      <a:alpha val="50000"/>
                    </a:srgbClr>
                  </a:outerShdw>
                </a:effectLst>
              </a:rPr>
              <a:t>References</a:t>
            </a:r>
            <a:endParaRPr lang="en-GB" sz="3600" dirty="0"/>
          </a:p>
        </p:txBody>
      </p:sp>
      <p:sp>
        <p:nvSpPr>
          <p:cNvPr id="41" name="Rectangle 40"/>
          <p:cNvSpPr/>
          <p:nvPr/>
        </p:nvSpPr>
        <p:spPr>
          <a:xfrm>
            <a:off x="11193466" y="26712943"/>
            <a:ext cx="3937360" cy="646331"/>
          </a:xfrm>
          <a:prstGeom prst="rect">
            <a:avLst/>
          </a:prstGeom>
        </p:spPr>
        <p:txBody>
          <a:bodyPr wrap="none">
            <a:spAutoFit/>
          </a:bodyPr>
          <a:lstStyle/>
          <a:p>
            <a:r>
              <a:rPr lang="en-GB" sz="3600" b="1" i="1" dirty="0" smtClean="0">
                <a:ln w="18000">
                  <a:solidFill>
                    <a:schemeClr val="accent1">
                      <a:lumMod val="75000"/>
                    </a:schemeClr>
                  </a:solidFill>
                  <a:prstDash val="solid"/>
                  <a:miter lim="800000"/>
                </a:ln>
                <a:solidFill>
                  <a:schemeClr val="bg1"/>
                </a:solidFill>
                <a:effectLst>
                  <a:outerShdw blurRad="25500" dist="23000" dir="7020000" algn="tl">
                    <a:srgbClr val="000000">
                      <a:alpha val="50000"/>
                    </a:srgbClr>
                  </a:outerShdw>
                </a:effectLst>
              </a:rPr>
              <a:t>Acknowledgements</a:t>
            </a:r>
            <a:endParaRPr lang="en-GB" sz="3600" dirty="0"/>
          </a:p>
        </p:txBody>
      </p:sp>
      <p:sp>
        <p:nvSpPr>
          <p:cNvPr id="42" name="TextBox 41"/>
          <p:cNvSpPr txBox="1"/>
          <p:nvPr/>
        </p:nvSpPr>
        <p:spPr>
          <a:xfrm>
            <a:off x="11193466" y="27284447"/>
            <a:ext cx="9072626" cy="2585323"/>
          </a:xfrm>
          <a:prstGeom prst="rect">
            <a:avLst/>
          </a:prstGeom>
          <a:noFill/>
        </p:spPr>
        <p:txBody>
          <a:bodyPr wrap="square" rtlCol="0">
            <a:spAutoFit/>
          </a:bodyPr>
          <a:lstStyle/>
          <a:p>
            <a:r>
              <a:rPr lang="en-GB" dirty="0" smtClean="0"/>
              <a:t>My sincere gratitude goes to...</a:t>
            </a:r>
          </a:p>
          <a:p>
            <a:endParaRPr lang="en-GB" dirty="0" smtClean="0"/>
          </a:p>
          <a:p>
            <a:r>
              <a:rPr lang="en-GB" dirty="0" smtClean="0"/>
              <a:t>Guy Clarkson for providing me with this wonderful experience and for all his  help throughout the project.</a:t>
            </a:r>
          </a:p>
          <a:p>
            <a:endParaRPr lang="en-GB" dirty="0" smtClean="0"/>
          </a:p>
          <a:p>
            <a:r>
              <a:rPr lang="en-GB" dirty="0" smtClean="0"/>
              <a:t>Jennifer Yates and </a:t>
            </a:r>
            <a:r>
              <a:rPr lang="en-GB" dirty="0" err="1" smtClean="0"/>
              <a:t>Lucie</a:t>
            </a:r>
            <a:r>
              <a:rPr lang="en-GB" dirty="0" smtClean="0"/>
              <a:t> </a:t>
            </a:r>
            <a:r>
              <a:rPr lang="en-GB" dirty="0" err="1" smtClean="0"/>
              <a:t>Guetzoyan</a:t>
            </a:r>
            <a:r>
              <a:rPr lang="en-GB" dirty="0" smtClean="0"/>
              <a:t> for their constant help and guidance.</a:t>
            </a:r>
          </a:p>
          <a:p>
            <a:endParaRPr lang="en-GB" dirty="0" smtClean="0"/>
          </a:p>
          <a:p>
            <a:r>
              <a:rPr lang="en-GB" dirty="0" smtClean="0"/>
              <a:t>URSS and Warwick University department of Chemistry for financial support </a:t>
            </a:r>
          </a:p>
          <a:p>
            <a:endParaRPr lang="en-GB" dirty="0" smtClean="0"/>
          </a:p>
        </p:txBody>
      </p:sp>
      <p:sp>
        <p:nvSpPr>
          <p:cNvPr id="53" name="Rectangle 52"/>
          <p:cNvSpPr/>
          <p:nvPr/>
        </p:nvSpPr>
        <p:spPr>
          <a:xfrm>
            <a:off x="8521747" y="14678322"/>
            <a:ext cx="184731" cy="923330"/>
          </a:xfrm>
          <a:prstGeom prst="rect">
            <a:avLst/>
          </a:prstGeom>
          <a:noFill/>
        </p:spPr>
        <p:txBody>
          <a:bodyPr wrap="none" lIns="91440" tIns="45720" rIns="91440" bIns="45720">
            <a:spAutoFit/>
          </a:bodyPr>
          <a:lstStyle/>
          <a:p>
            <a:pPr algn="ctr"/>
            <a:endParaRPr lang="en-US" sz="5400" b="1" cap="none" spc="0" dirty="0">
              <a:ln w="18000">
                <a:solidFill>
                  <a:schemeClr val="accent2">
                    <a:satMod val="140000"/>
                  </a:schemeClr>
                </a:solidFill>
                <a:prstDash val="solid"/>
                <a:miter lim="800000"/>
              </a:ln>
              <a:noFill/>
              <a:effectLst>
                <a:outerShdw blurRad="25500" dist="23000" dir="7020000" algn="tl">
                  <a:srgbClr val="000000">
                    <a:alpha val="50000"/>
                  </a:srgbClr>
                </a:outerShdw>
              </a:effectLst>
            </a:endParaRPr>
          </a:p>
        </p:txBody>
      </p:sp>
      <p:pic>
        <p:nvPicPr>
          <p:cNvPr id="2" name="Picture 2"/>
          <p:cNvPicPr>
            <a:picLocks noChangeAspect="1" noChangeArrowheads="1"/>
          </p:cNvPicPr>
          <p:nvPr/>
        </p:nvPicPr>
        <p:blipFill>
          <a:blip r:embed="rId8"/>
          <a:srcRect/>
          <a:stretch>
            <a:fillRect/>
          </a:stretch>
        </p:blipFill>
        <p:spPr bwMode="auto">
          <a:xfrm>
            <a:off x="16837068" y="4995791"/>
            <a:ext cx="3524250" cy="2457450"/>
          </a:xfrm>
          <a:prstGeom prst="rect">
            <a:avLst/>
          </a:prstGeom>
          <a:noFill/>
          <a:ln w="9525">
            <a:noFill/>
            <a:miter lim="800000"/>
            <a:headEnd/>
            <a:tailEnd/>
          </a:ln>
        </p:spPr>
      </p:pic>
      <p:pic>
        <p:nvPicPr>
          <p:cNvPr id="1027" name="Picture 3"/>
          <p:cNvPicPr>
            <a:picLocks noChangeAspect="1" noChangeArrowheads="1"/>
          </p:cNvPicPr>
          <p:nvPr/>
        </p:nvPicPr>
        <p:blipFill>
          <a:blip r:embed="rId9"/>
          <a:srcRect/>
          <a:stretch>
            <a:fillRect/>
          </a:stretch>
        </p:blipFill>
        <p:spPr bwMode="auto">
          <a:xfrm>
            <a:off x="1335022" y="7067493"/>
            <a:ext cx="2562225" cy="29527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1148</TotalTime>
  <Words>525</Words>
  <Application>Microsoft Office PowerPoint</Application>
  <PresentationFormat>Custom</PresentationFormat>
  <Paragraphs>65</Paragraphs>
  <Slides>1</Slides>
  <Notes>1</Notes>
  <HiddenSlides>0</HiddenSlides>
  <MMClips>0</MMClips>
  <ScaleCrop>false</ScaleCrop>
  <HeadingPairs>
    <vt:vector size="4" baseType="variant">
      <vt:variant>
        <vt:lpstr>Theme</vt:lpstr>
      </vt:variant>
      <vt:variant>
        <vt:i4>1</vt:i4>
      </vt:variant>
      <vt:variant>
        <vt:lpstr>Slide Titles</vt:lpstr>
      </vt:variant>
      <vt:variant>
        <vt:i4>1</vt:i4>
      </vt:variant>
    </vt:vector>
  </HeadingPairs>
  <TitlesOfParts>
    <vt:vector size="2" baseType="lpstr">
      <vt:lpstr>Office Theme</vt:lpstr>
      <vt:lpstr>Slide 1</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Efrat</dc:creator>
  <cp:lastModifiedBy>Efrat</cp:lastModifiedBy>
  <cp:revision>73</cp:revision>
  <dcterms:created xsi:type="dcterms:W3CDTF">2009-08-05T16:34:40Z</dcterms:created>
  <dcterms:modified xsi:type="dcterms:W3CDTF">2009-10-05T00:09:40Z</dcterms:modified>
</cp:coreProperties>
</file>