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42808525"/>
  <p:notesSz cx="20929600" cy="29819600"/>
  <p:defaultTextStyle>
    <a:defPPr>
      <a:defRPr lang="en-GB"/>
    </a:defPPr>
    <a:lvl1pPr algn="l" rtl="0" fontAlgn="base">
      <a:spcBef>
        <a:spcPct val="0"/>
      </a:spcBef>
      <a:spcAft>
        <a:spcPct val="0"/>
      </a:spcAft>
      <a:defRPr sz="8200" kern="1200">
        <a:solidFill>
          <a:schemeClr val="tx1"/>
        </a:solidFill>
        <a:latin typeface="Arial" charset="0"/>
        <a:ea typeface="+mn-ea"/>
        <a:cs typeface="+mn-cs"/>
      </a:defRPr>
    </a:lvl1pPr>
    <a:lvl2pPr marL="457200" algn="l" rtl="0" fontAlgn="base">
      <a:spcBef>
        <a:spcPct val="0"/>
      </a:spcBef>
      <a:spcAft>
        <a:spcPct val="0"/>
      </a:spcAft>
      <a:defRPr sz="8200" kern="1200">
        <a:solidFill>
          <a:schemeClr val="tx1"/>
        </a:solidFill>
        <a:latin typeface="Arial" charset="0"/>
        <a:ea typeface="+mn-ea"/>
        <a:cs typeface="+mn-cs"/>
      </a:defRPr>
    </a:lvl2pPr>
    <a:lvl3pPr marL="914400" algn="l" rtl="0" fontAlgn="base">
      <a:spcBef>
        <a:spcPct val="0"/>
      </a:spcBef>
      <a:spcAft>
        <a:spcPct val="0"/>
      </a:spcAft>
      <a:defRPr sz="8200" kern="1200">
        <a:solidFill>
          <a:schemeClr val="tx1"/>
        </a:solidFill>
        <a:latin typeface="Arial" charset="0"/>
        <a:ea typeface="+mn-ea"/>
        <a:cs typeface="+mn-cs"/>
      </a:defRPr>
    </a:lvl3pPr>
    <a:lvl4pPr marL="1371600" algn="l" rtl="0" fontAlgn="base">
      <a:spcBef>
        <a:spcPct val="0"/>
      </a:spcBef>
      <a:spcAft>
        <a:spcPct val="0"/>
      </a:spcAft>
      <a:defRPr sz="8200" kern="1200">
        <a:solidFill>
          <a:schemeClr val="tx1"/>
        </a:solidFill>
        <a:latin typeface="Arial" charset="0"/>
        <a:ea typeface="+mn-ea"/>
        <a:cs typeface="+mn-cs"/>
      </a:defRPr>
    </a:lvl4pPr>
    <a:lvl5pPr marL="1828800" algn="l" rtl="0" fontAlgn="base">
      <a:spcBef>
        <a:spcPct val="0"/>
      </a:spcBef>
      <a:spcAft>
        <a:spcPct val="0"/>
      </a:spcAft>
      <a:defRPr sz="8200" kern="1200">
        <a:solidFill>
          <a:schemeClr val="tx1"/>
        </a:solidFill>
        <a:latin typeface="Arial" charset="0"/>
        <a:ea typeface="+mn-ea"/>
        <a:cs typeface="+mn-cs"/>
      </a:defRPr>
    </a:lvl5pPr>
    <a:lvl6pPr marL="2286000" algn="l" defTabSz="914400" rtl="0" eaLnBrk="1" latinLnBrk="0" hangingPunct="1">
      <a:defRPr sz="8200" kern="1200">
        <a:solidFill>
          <a:schemeClr val="tx1"/>
        </a:solidFill>
        <a:latin typeface="Arial" charset="0"/>
        <a:ea typeface="+mn-ea"/>
        <a:cs typeface="+mn-cs"/>
      </a:defRPr>
    </a:lvl6pPr>
    <a:lvl7pPr marL="2743200" algn="l" defTabSz="914400" rtl="0" eaLnBrk="1" latinLnBrk="0" hangingPunct="1">
      <a:defRPr sz="8200" kern="1200">
        <a:solidFill>
          <a:schemeClr val="tx1"/>
        </a:solidFill>
        <a:latin typeface="Arial" charset="0"/>
        <a:ea typeface="+mn-ea"/>
        <a:cs typeface="+mn-cs"/>
      </a:defRPr>
    </a:lvl7pPr>
    <a:lvl8pPr marL="3200400" algn="l" defTabSz="914400" rtl="0" eaLnBrk="1" latinLnBrk="0" hangingPunct="1">
      <a:defRPr sz="8200" kern="1200">
        <a:solidFill>
          <a:schemeClr val="tx1"/>
        </a:solidFill>
        <a:latin typeface="Arial" charset="0"/>
        <a:ea typeface="+mn-ea"/>
        <a:cs typeface="+mn-cs"/>
      </a:defRPr>
    </a:lvl8pPr>
    <a:lvl9pPr marL="3657600" algn="l" defTabSz="914400" rtl="0" eaLnBrk="1" latinLnBrk="0" hangingPunct="1">
      <a:defRPr sz="8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9900"/>
    <a:srgbClr val="3366CC"/>
    <a:srgbClr val="3366FF"/>
    <a:srgbClr val="6699FF"/>
    <a:srgbClr val="0066FF"/>
    <a:srgbClr val="FF9933"/>
    <a:srgbClr val="005B9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9" autoAdjust="0"/>
    <p:restoredTop sz="94660" autoAdjust="0"/>
  </p:normalViewPr>
  <p:slideViewPr>
    <p:cSldViewPr snapToGrid="0">
      <p:cViewPr>
        <p:scale>
          <a:sx n="33" d="100"/>
          <a:sy n="33" d="100"/>
        </p:scale>
        <p:origin x="390" y="2886"/>
      </p:cViewPr>
      <p:guideLst>
        <p:guide orient="horz" pos="13483"/>
        <p:guide pos="9537"/>
      </p:guideLst>
    </p:cSldViewPr>
  </p:slideViewPr>
  <p:outlineViewPr>
    <p:cViewPr>
      <p:scale>
        <a:sx n="33" d="100"/>
        <a:sy n="33" d="100"/>
      </p:scale>
      <p:origin x="0" y="0"/>
    </p:cViewPr>
  </p:outlin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1713" y="13298488"/>
            <a:ext cx="25736550" cy="9175750"/>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4541838" y="24258588"/>
            <a:ext cx="21196300" cy="10939462"/>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1514475" y="9988550"/>
            <a:ext cx="27251025" cy="282511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3538" y="1714500"/>
            <a:ext cx="6811962" cy="36525200"/>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14475" y="1714500"/>
            <a:ext cx="20286663" cy="365252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1514475" y="9988550"/>
            <a:ext cx="27251025" cy="282511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2363" y="27508200"/>
            <a:ext cx="25738137" cy="8502650"/>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2363" y="18143538"/>
            <a:ext cx="25738137" cy="936466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1514475" y="9988550"/>
            <a:ext cx="13549313" cy="282511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216188" y="9988550"/>
            <a:ext cx="13549312" cy="282511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4475" y="9582150"/>
            <a:ext cx="13377863" cy="39941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4475" y="13576300"/>
            <a:ext cx="13377863" cy="246634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81288" y="9582150"/>
            <a:ext cx="13384212" cy="39941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81288" y="13576300"/>
            <a:ext cx="13384212" cy="246634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475" y="1704975"/>
            <a:ext cx="9961563" cy="7253288"/>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7988" y="1704975"/>
            <a:ext cx="16927512" cy="365347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4475" y="8958263"/>
            <a:ext cx="9961563" cy="292814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663" y="29965650"/>
            <a:ext cx="18167350" cy="35385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5663" y="3824288"/>
            <a:ext cx="18167350" cy="256857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5935663" y="33504188"/>
            <a:ext cx="18167350" cy="50228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31" name="Rectangle 7"/>
          <p:cNvSpPr>
            <a:spLocks noChangeArrowheads="1"/>
          </p:cNvSpPr>
          <p:nvPr/>
        </p:nvSpPr>
        <p:spPr bwMode="ltGray">
          <a:xfrm>
            <a:off x="954088" y="4841875"/>
            <a:ext cx="1509712" cy="1655763"/>
          </a:xfrm>
          <a:prstGeom prst="rect">
            <a:avLst/>
          </a:prstGeom>
          <a:solidFill>
            <a:srgbClr val="005B9C"/>
          </a:solidFill>
          <a:ln w="9525">
            <a:noFill/>
            <a:miter lim="800000"/>
            <a:headEnd/>
            <a:tailEnd/>
          </a:ln>
          <a:effectLst/>
        </p:spPr>
        <p:txBody>
          <a:bodyPr wrap="none" lIns="417643" tIns="208822" rIns="417643" bIns="208822" anchor="ctr"/>
          <a:lstStyle/>
          <a:p>
            <a:pPr algn="ctr" defTabSz="4176713"/>
            <a:endParaRPr kumimoji="1" lang="en-US" sz="11000">
              <a:latin typeface="Tahoma" pitchFamily="34" charset="0"/>
            </a:endParaRPr>
          </a:p>
        </p:txBody>
      </p:sp>
      <p:sp>
        <p:nvSpPr>
          <p:cNvPr id="1032" name="Rectangle 8"/>
          <p:cNvSpPr>
            <a:spLocks noChangeArrowheads="1"/>
          </p:cNvSpPr>
          <p:nvPr/>
        </p:nvSpPr>
        <p:spPr bwMode="auto">
          <a:xfrm>
            <a:off x="849313" y="4697413"/>
            <a:ext cx="825500" cy="936625"/>
          </a:xfrm>
          <a:prstGeom prst="rect">
            <a:avLst/>
          </a:prstGeom>
          <a:solidFill>
            <a:schemeClr val="bg1"/>
          </a:solidFill>
          <a:ln w="9525">
            <a:noFill/>
            <a:miter lim="800000"/>
            <a:headEnd/>
            <a:tailEnd/>
          </a:ln>
          <a:effectLst/>
        </p:spPr>
        <p:txBody>
          <a:bodyPr wrap="none" anchor="ctr"/>
          <a:lstStyle/>
          <a:p>
            <a:endParaRPr lang="en-GB"/>
          </a:p>
        </p:txBody>
      </p:sp>
      <p:sp>
        <p:nvSpPr>
          <p:cNvPr id="1033" name="Rectangle 9"/>
          <p:cNvSpPr>
            <a:spLocks noChangeArrowheads="1"/>
          </p:cNvSpPr>
          <p:nvPr/>
        </p:nvSpPr>
        <p:spPr bwMode="ltGray">
          <a:xfrm>
            <a:off x="2393950" y="4841875"/>
            <a:ext cx="7489825" cy="1655763"/>
          </a:xfrm>
          <a:prstGeom prst="rect">
            <a:avLst/>
          </a:prstGeom>
          <a:gradFill rotWithShape="1">
            <a:gsLst>
              <a:gs pos="0">
                <a:srgbClr val="005B9C"/>
              </a:gs>
              <a:gs pos="100000">
                <a:schemeClr val="bg1"/>
              </a:gs>
            </a:gsLst>
            <a:lin ang="0" scaled="1"/>
          </a:gradFill>
          <a:ln w="9525">
            <a:noFill/>
            <a:miter lim="800000"/>
            <a:headEnd/>
            <a:tailEnd/>
          </a:ln>
          <a:effectLst/>
        </p:spPr>
        <p:txBody>
          <a:bodyPr wrap="none" lIns="417643" tIns="208822" rIns="417643" bIns="208822" anchor="ctr"/>
          <a:lstStyle/>
          <a:p>
            <a:pPr algn="ctr" defTabSz="4176713"/>
            <a:endParaRPr kumimoji="1" lang="en-US" sz="11000">
              <a:latin typeface="Tahoma" pitchFamily="34" charset="0"/>
            </a:endParaRPr>
          </a:p>
        </p:txBody>
      </p:sp>
      <p:sp>
        <p:nvSpPr>
          <p:cNvPr id="1034" name="Rectangle 10"/>
          <p:cNvSpPr>
            <a:spLocks noChangeArrowheads="1"/>
          </p:cNvSpPr>
          <p:nvPr/>
        </p:nvSpPr>
        <p:spPr bwMode="gray">
          <a:xfrm>
            <a:off x="1638300" y="1563688"/>
            <a:ext cx="115888" cy="5365750"/>
          </a:xfrm>
          <a:prstGeom prst="rect">
            <a:avLst/>
          </a:prstGeom>
          <a:solidFill>
            <a:schemeClr val="tx1"/>
          </a:solidFill>
          <a:ln w="9525">
            <a:noFill/>
            <a:miter lim="800000"/>
            <a:headEnd/>
            <a:tailEnd/>
          </a:ln>
          <a:effectLst/>
        </p:spPr>
        <p:txBody>
          <a:bodyPr wrap="none" lIns="417643" tIns="208822" rIns="417643" bIns="208822" anchor="ctr"/>
          <a:lstStyle/>
          <a:p>
            <a:pPr algn="ctr" defTabSz="4176713"/>
            <a:endParaRPr kumimoji="1" lang="en-US" sz="11000">
              <a:latin typeface="Tahoma" pitchFamily="34" charset="0"/>
            </a:endParaRPr>
          </a:p>
        </p:txBody>
      </p:sp>
      <p:sp>
        <p:nvSpPr>
          <p:cNvPr id="1035" name="Rectangle 11"/>
          <p:cNvSpPr>
            <a:spLocks noChangeArrowheads="1"/>
          </p:cNvSpPr>
          <p:nvPr/>
        </p:nvSpPr>
        <p:spPr bwMode="gray">
          <a:xfrm>
            <a:off x="450850" y="5622925"/>
            <a:ext cx="29389388" cy="139700"/>
          </a:xfrm>
          <a:prstGeom prst="rect">
            <a:avLst/>
          </a:prstGeom>
          <a:gradFill rotWithShape="0">
            <a:gsLst>
              <a:gs pos="0">
                <a:schemeClr val="tx1"/>
              </a:gs>
              <a:gs pos="100000">
                <a:schemeClr val="bg1"/>
              </a:gs>
            </a:gsLst>
            <a:lin ang="0" scaled="1"/>
          </a:gradFill>
          <a:ln w="9525">
            <a:noFill/>
            <a:miter lim="800000"/>
            <a:headEnd/>
            <a:tailEnd/>
          </a:ln>
          <a:effectLst/>
        </p:spPr>
        <p:txBody>
          <a:bodyPr wrap="none" lIns="417643" tIns="208822" rIns="417643" bIns="208822" anchor="ctr"/>
          <a:lstStyle/>
          <a:p>
            <a:pPr algn="ctr" defTabSz="4176713"/>
            <a:endParaRPr kumimoji="1" lang="en-US" sz="11000">
              <a:latin typeface="Tahoma" pitchFamily="34" charset="0"/>
            </a:endParaRPr>
          </a:p>
        </p:txBody>
      </p:sp>
      <p:pic>
        <p:nvPicPr>
          <p:cNvPr id="1036" name="Picture 12"/>
          <p:cNvPicPr>
            <a:picLocks noChangeAspect="1" noChangeArrowheads="1"/>
          </p:cNvPicPr>
          <p:nvPr/>
        </p:nvPicPr>
        <p:blipFill>
          <a:blip r:embed="rId13" cstate="print"/>
          <a:srcRect l="166" r="6854" b="1985"/>
          <a:stretch>
            <a:fillRect/>
          </a:stretch>
        </p:blipFill>
        <p:spPr bwMode="auto">
          <a:xfrm>
            <a:off x="0" y="40143113"/>
            <a:ext cx="30279975" cy="2665412"/>
          </a:xfrm>
          <a:prstGeom prst="rect">
            <a:avLst/>
          </a:prstGeom>
          <a:noFill/>
          <a:ln w="9525">
            <a:noFill/>
            <a:miter lim="800000"/>
            <a:headEnd/>
            <a:tailEnd/>
          </a:ln>
          <a:effectLst/>
        </p:spPr>
      </p:pic>
      <p:sp>
        <p:nvSpPr>
          <p:cNvPr id="1037" name="AutoShape 13"/>
          <p:cNvSpPr>
            <a:spLocks noChangeArrowheads="1"/>
          </p:cNvSpPr>
          <p:nvPr/>
        </p:nvSpPr>
        <p:spPr bwMode="auto">
          <a:xfrm>
            <a:off x="1052513" y="7399338"/>
            <a:ext cx="13625512" cy="8640762"/>
          </a:xfrm>
          <a:prstGeom prst="flowChartAlternateProcess">
            <a:avLst/>
          </a:prstGeom>
          <a:noFill/>
          <a:ln w="88900" cmpd="thickThin">
            <a:solidFill>
              <a:srgbClr val="005B9C"/>
            </a:solidFill>
            <a:miter lim="800000"/>
            <a:headEnd/>
            <a:tailEnd/>
          </a:ln>
          <a:effectLst/>
        </p:spPr>
        <p:txBody>
          <a:bodyPr wrap="none" anchor="ctr"/>
          <a:lstStyle/>
          <a:p>
            <a:pPr algn="ctr" eaLnBrk="0" hangingPunct="0"/>
            <a:endParaRPr lang="en-US" sz="1800">
              <a:latin typeface="Tahoma" pitchFamily="34" charset="0"/>
            </a:endParaRPr>
          </a:p>
        </p:txBody>
      </p:sp>
      <p:sp>
        <p:nvSpPr>
          <p:cNvPr id="1038" name="AutoShape 14"/>
          <p:cNvSpPr>
            <a:spLocks noChangeArrowheads="1"/>
          </p:cNvSpPr>
          <p:nvPr/>
        </p:nvSpPr>
        <p:spPr bwMode="auto">
          <a:xfrm>
            <a:off x="15878175" y="7383463"/>
            <a:ext cx="13236575" cy="12122150"/>
          </a:xfrm>
          <a:prstGeom prst="flowChartAlternateProcess">
            <a:avLst/>
          </a:prstGeom>
          <a:noFill/>
          <a:ln w="88900" cmpd="thickThin">
            <a:solidFill>
              <a:srgbClr val="005B9C"/>
            </a:solidFill>
            <a:miter lim="800000"/>
            <a:headEnd/>
            <a:tailEnd/>
          </a:ln>
          <a:effectLst/>
        </p:spPr>
        <p:txBody>
          <a:bodyPr wrap="none" anchor="ctr"/>
          <a:lstStyle/>
          <a:p>
            <a:pPr algn="ctr" eaLnBrk="0" hangingPunct="0"/>
            <a:endParaRPr lang="en-US" sz="1800">
              <a:latin typeface="Tahoma" pitchFamily="34" charset="0"/>
            </a:endParaRPr>
          </a:p>
        </p:txBody>
      </p:sp>
      <p:sp>
        <p:nvSpPr>
          <p:cNvPr id="1039" name="AutoShape 15"/>
          <p:cNvSpPr>
            <a:spLocks noChangeArrowheads="1"/>
          </p:cNvSpPr>
          <p:nvPr/>
        </p:nvSpPr>
        <p:spPr bwMode="auto">
          <a:xfrm>
            <a:off x="1062038" y="16694150"/>
            <a:ext cx="13615987" cy="14925675"/>
          </a:xfrm>
          <a:prstGeom prst="flowChartAlternateProcess">
            <a:avLst/>
          </a:prstGeom>
          <a:noFill/>
          <a:ln w="88900" cmpd="thickThin">
            <a:solidFill>
              <a:srgbClr val="005B9C"/>
            </a:solidFill>
            <a:miter lim="800000"/>
            <a:headEnd/>
            <a:tailEnd/>
          </a:ln>
          <a:effectLst/>
        </p:spPr>
        <p:txBody>
          <a:bodyPr wrap="none" anchor="ctr"/>
          <a:lstStyle/>
          <a:p>
            <a:endParaRPr lang="en-GB"/>
          </a:p>
        </p:txBody>
      </p:sp>
      <p:sp>
        <p:nvSpPr>
          <p:cNvPr id="1040" name="AutoShape 16"/>
          <p:cNvSpPr>
            <a:spLocks noChangeArrowheads="1"/>
          </p:cNvSpPr>
          <p:nvPr/>
        </p:nvSpPr>
        <p:spPr bwMode="auto">
          <a:xfrm>
            <a:off x="15878175" y="20266025"/>
            <a:ext cx="13236575" cy="19029363"/>
          </a:xfrm>
          <a:prstGeom prst="flowChartAlternateProcess">
            <a:avLst/>
          </a:prstGeom>
          <a:noFill/>
          <a:ln w="88900" cmpd="thickThin">
            <a:solidFill>
              <a:srgbClr val="005B9C"/>
            </a:solidFill>
            <a:miter lim="800000"/>
            <a:headEnd/>
            <a:tailEnd/>
          </a:ln>
          <a:effectLst/>
        </p:spPr>
        <p:txBody>
          <a:bodyPr wrap="none" anchor="ctr"/>
          <a:lstStyle/>
          <a:p>
            <a:endParaRPr lang="en-GB"/>
          </a:p>
        </p:txBody>
      </p:sp>
      <p:sp>
        <p:nvSpPr>
          <p:cNvPr id="1041" name="AutoShape 17"/>
          <p:cNvSpPr>
            <a:spLocks noChangeArrowheads="1"/>
          </p:cNvSpPr>
          <p:nvPr/>
        </p:nvSpPr>
        <p:spPr bwMode="auto">
          <a:xfrm>
            <a:off x="1062038" y="32323088"/>
            <a:ext cx="13617575" cy="6996112"/>
          </a:xfrm>
          <a:prstGeom prst="flowChartAlternateProcess">
            <a:avLst/>
          </a:prstGeom>
          <a:noFill/>
          <a:ln w="88900" cmpd="thickThin">
            <a:solidFill>
              <a:srgbClr val="005B9C"/>
            </a:solidFill>
            <a:miter lim="800000"/>
            <a:headEnd/>
            <a:tailEnd/>
          </a:ln>
          <a:effectLst/>
        </p:spPr>
        <p:txBody>
          <a:bodyPr wrap="none" anchor="ctr"/>
          <a:lstStyle/>
          <a:p>
            <a:pPr algn="ctr" eaLnBrk="0" hangingPunct="0"/>
            <a:endParaRPr lang="en-US" sz="1800">
              <a:latin typeface="Tahoma"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713" rtl="0" fontAlgn="base">
        <a:spcBef>
          <a:spcPct val="0"/>
        </a:spcBef>
        <a:spcAft>
          <a:spcPct val="0"/>
        </a:spcAft>
        <a:defRPr sz="20100">
          <a:solidFill>
            <a:schemeClr val="tx2"/>
          </a:solidFill>
          <a:latin typeface="+mj-lt"/>
          <a:ea typeface="+mj-ea"/>
          <a:cs typeface="+mj-cs"/>
        </a:defRPr>
      </a:lvl1pPr>
      <a:lvl2pPr algn="ctr" defTabSz="4176713" rtl="0" fontAlgn="base">
        <a:spcBef>
          <a:spcPct val="0"/>
        </a:spcBef>
        <a:spcAft>
          <a:spcPct val="0"/>
        </a:spcAft>
        <a:defRPr sz="20100">
          <a:solidFill>
            <a:schemeClr val="tx2"/>
          </a:solidFill>
          <a:latin typeface="Arial" charset="0"/>
        </a:defRPr>
      </a:lvl2pPr>
      <a:lvl3pPr algn="ctr" defTabSz="4176713" rtl="0" fontAlgn="base">
        <a:spcBef>
          <a:spcPct val="0"/>
        </a:spcBef>
        <a:spcAft>
          <a:spcPct val="0"/>
        </a:spcAft>
        <a:defRPr sz="20100">
          <a:solidFill>
            <a:schemeClr val="tx2"/>
          </a:solidFill>
          <a:latin typeface="Arial" charset="0"/>
        </a:defRPr>
      </a:lvl3pPr>
      <a:lvl4pPr algn="ctr" defTabSz="4176713" rtl="0" fontAlgn="base">
        <a:spcBef>
          <a:spcPct val="0"/>
        </a:spcBef>
        <a:spcAft>
          <a:spcPct val="0"/>
        </a:spcAft>
        <a:defRPr sz="20100">
          <a:solidFill>
            <a:schemeClr val="tx2"/>
          </a:solidFill>
          <a:latin typeface="Arial" charset="0"/>
        </a:defRPr>
      </a:lvl4pPr>
      <a:lvl5pPr algn="ctr" defTabSz="4176713" rtl="0" fontAlgn="base">
        <a:spcBef>
          <a:spcPct val="0"/>
        </a:spcBef>
        <a:spcAft>
          <a:spcPct val="0"/>
        </a:spcAft>
        <a:defRPr sz="20100">
          <a:solidFill>
            <a:schemeClr val="tx2"/>
          </a:solidFill>
          <a:latin typeface="Arial" charset="0"/>
        </a:defRPr>
      </a:lvl5pPr>
      <a:lvl6pPr marL="457200" algn="ctr" defTabSz="4176713" rtl="0" fontAlgn="base">
        <a:spcBef>
          <a:spcPct val="0"/>
        </a:spcBef>
        <a:spcAft>
          <a:spcPct val="0"/>
        </a:spcAft>
        <a:defRPr sz="20100">
          <a:solidFill>
            <a:schemeClr val="tx2"/>
          </a:solidFill>
          <a:latin typeface="Arial" charset="0"/>
        </a:defRPr>
      </a:lvl6pPr>
      <a:lvl7pPr marL="914400" algn="ctr" defTabSz="4176713" rtl="0" fontAlgn="base">
        <a:spcBef>
          <a:spcPct val="0"/>
        </a:spcBef>
        <a:spcAft>
          <a:spcPct val="0"/>
        </a:spcAft>
        <a:defRPr sz="20100">
          <a:solidFill>
            <a:schemeClr val="tx2"/>
          </a:solidFill>
          <a:latin typeface="Arial" charset="0"/>
        </a:defRPr>
      </a:lvl7pPr>
      <a:lvl8pPr marL="1371600" algn="ctr" defTabSz="4176713" rtl="0" fontAlgn="base">
        <a:spcBef>
          <a:spcPct val="0"/>
        </a:spcBef>
        <a:spcAft>
          <a:spcPct val="0"/>
        </a:spcAft>
        <a:defRPr sz="20100">
          <a:solidFill>
            <a:schemeClr val="tx2"/>
          </a:solidFill>
          <a:latin typeface="Arial" charset="0"/>
        </a:defRPr>
      </a:lvl8pPr>
      <a:lvl9pPr marL="1828800" algn="ctr" defTabSz="4176713" rtl="0" fontAlgn="base">
        <a:spcBef>
          <a:spcPct val="0"/>
        </a:spcBef>
        <a:spcAft>
          <a:spcPct val="0"/>
        </a:spcAft>
        <a:defRPr sz="20100">
          <a:solidFill>
            <a:schemeClr val="tx2"/>
          </a:solidFill>
          <a:latin typeface="Arial" charset="0"/>
        </a:defRPr>
      </a:lvl9pPr>
    </p:titleStyle>
    <p:bodyStyle>
      <a:lvl1pPr marL="1566863" indent="-1566863" algn="l" defTabSz="4176713" rtl="0" fontAlgn="base">
        <a:spcBef>
          <a:spcPct val="20000"/>
        </a:spcBef>
        <a:spcAft>
          <a:spcPct val="0"/>
        </a:spcAft>
        <a:buChar char="•"/>
        <a:defRPr sz="14600">
          <a:solidFill>
            <a:schemeClr val="tx1"/>
          </a:solidFill>
          <a:latin typeface="+mn-lt"/>
          <a:ea typeface="+mn-ea"/>
          <a:cs typeface="+mn-cs"/>
        </a:defRPr>
      </a:lvl1pPr>
      <a:lvl2pPr marL="3394075" indent="-1306513" algn="l" defTabSz="4176713" rtl="0" fontAlgn="base">
        <a:spcBef>
          <a:spcPct val="20000"/>
        </a:spcBef>
        <a:spcAft>
          <a:spcPct val="0"/>
        </a:spcAft>
        <a:buChar char="–"/>
        <a:defRPr sz="12800">
          <a:solidFill>
            <a:schemeClr val="tx1"/>
          </a:solidFill>
          <a:latin typeface="+mn-lt"/>
        </a:defRPr>
      </a:lvl2pPr>
      <a:lvl3pPr marL="5221288" indent="-1044575" algn="l" defTabSz="4176713" rtl="0" fontAlgn="base">
        <a:spcBef>
          <a:spcPct val="20000"/>
        </a:spcBef>
        <a:spcAft>
          <a:spcPct val="0"/>
        </a:spcAft>
        <a:buChar char="•"/>
        <a:defRPr sz="11000">
          <a:solidFill>
            <a:schemeClr val="tx1"/>
          </a:solidFill>
          <a:latin typeface="+mn-lt"/>
        </a:defRPr>
      </a:lvl3pPr>
      <a:lvl4pPr marL="7308850" indent="-1044575" algn="l" defTabSz="4176713" rtl="0" fontAlgn="base">
        <a:spcBef>
          <a:spcPct val="20000"/>
        </a:spcBef>
        <a:spcAft>
          <a:spcPct val="0"/>
        </a:spcAft>
        <a:buChar char="–"/>
        <a:defRPr sz="9100">
          <a:solidFill>
            <a:schemeClr val="tx1"/>
          </a:solidFill>
          <a:latin typeface="+mn-lt"/>
        </a:defRPr>
      </a:lvl4pPr>
      <a:lvl5pPr marL="9396413" indent="-1042988" algn="l" defTabSz="4176713" rtl="0" fontAlgn="base">
        <a:spcBef>
          <a:spcPct val="20000"/>
        </a:spcBef>
        <a:spcAft>
          <a:spcPct val="0"/>
        </a:spcAft>
        <a:buChar char="»"/>
        <a:defRPr sz="9100">
          <a:solidFill>
            <a:schemeClr val="tx1"/>
          </a:solidFill>
          <a:latin typeface="+mn-lt"/>
        </a:defRPr>
      </a:lvl5pPr>
      <a:lvl6pPr marL="9853613" indent="-1042988" algn="l" defTabSz="4176713" rtl="0" fontAlgn="base">
        <a:spcBef>
          <a:spcPct val="20000"/>
        </a:spcBef>
        <a:spcAft>
          <a:spcPct val="0"/>
        </a:spcAft>
        <a:buChar char="»"/>
        <a:defRPr sz="9100">
          <a:solidFill>
            <a:schemeClr val="tx1"/>
          </a:solidFill>
          <a:latin typeface="+mn-lt"/>
        </a:defRPr>
      </a:lvl6pPr>
      <a:lvl7pPr marL="10310813" indent="-1042988" algn="l" defTabSz="4176713" rtl="0" fontAlgn="base">
        <a:spcBef>
          <a:spcPct val="20000"/>
        </a:spcBef>
        <a:spcAft>
          <a:spcPct val="0"/>
        </a:spcAft>
        <a:buChar char="»"/>
        <a:defRPr sz="9100">
          <a:solidFill>
            <a:schemeClr val="tx1"/>
          </a:solidFill>
          <a:latin typeface="+mn-lt"/>
        </a:defRPr>
      </a:lvl7pPr>
      <a:lvl8pPr marL="10768013" indent="-1042988" algn="l" defTabSz="4176713" rtl="0" fontAlgn="base">
        <a:spcBef>
          <a:spcPct val="20000"/>
        </a:spcBef>
        <a:spcAft>
          <a:spcPct val="0"/>
        </a:spcAft>
        <a:buChar char="»"/>
        <a:defRPr sz="9100">
          <a:solidFill>
            <a:schemeClr val="tx1"/>
          </a:solidFill>
          <a:latin typeface="+mn-lt"/>
        </a:defRPr>
      </a:lvl8pPr>
      <a:lvl9pPr marL="11225213" indent="-1042988" algn="l" defTabSz="4176713" rtl="0" fontAlgn="base">
        <a:spcBef>
          <a:spcPct val="20000"/>
        </a:spcBef>
        <a:spcAft>
          <a:spcPct val="0"/>
        </a:spcAft>
        <a:buChar char="»"/>
        <a:defRPr sz="9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oleObject" Target="../embeddings/oleObject7.bin"/><Relationship Id="rId3" Type="http://schemas.openxmlformats.org/officeDocument/2006/relationships/oleObject" Target="../embeddings/oleObject1.bin"/><Relationship Id="rId7" Type="http://schemas.openxmlformats.org/officeDocument/2006/relationships/oleObject" Target="../embeddings/oleObject2.bin"/><Relationship Id="rId12"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2.png"/><Relationship Id="rId11" Type="http://schemas.openxmlformats.org/officeDocument/2006/relationships/oleObject" Target="../embeddings/oleObject5.bin"/><Relationship Id="rId5" Type="http://schemas.openxmlformats.org/officeDocument/2006/relationships/image" Target="../media/image11.png"/><Relationship Id="rId15" Type="http://schemas.openxmlformats.org/officeDocument/2006/relationships/oleObject" Target="../embeddings/oleObject8.bin"/><Relationship Id="rId10" Type="http://schemas.openxmlformats.org/officeDocument/2006/relationships/oleObject" Target="../embeddings/oleObject4.bin"/><Relationship Id="rId4" Type="http://schemas.openxmlformats.org/officeDocument/2006/relationships/image" Target="../media/image10.png"/><Relationship Id="rId9" Type="http://schemas.openxmlformats.org/officeDocument/2006/relationships/oleObject" Target="../embeddings/oleObject3.bin"/><Relationship Id="rId1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ound Diagonal Corner Rectangle 137"/>
          <p:cNvSpPr/>
          <p:nvPr/>
        </p:nvSpPr>
        <p:spPr bwMode="auto">
          <a:xfrm>
            <a:off x="457200" y="14401800"/>
            <a:ext cx="14173200" cy="22602825"/>
          </a:xfrm>
          <a:prstGeom prst="round2DiagRect">
            <a:avLst/>
          </a:prstGeom>
          <a:ln w="5715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smtClean="0">
              <a:ln>
                <a:noFill/>
              </a:ln>
              <a:solidFill>
                <a:schemeClr val="tx1"/>
              </a:solidFill>
              <a:effectLst/>
              <a:latin typeface="Arial" charset="0"/>
            </a:endParaRPr>
          </a:p>
        </p:txBody>
      </p:sp>
      <p:graphicFrame>
        <p:nvGraphicFramePr>
          <p:cNvPr id="2575" name="Object 527"/>
          <p:cNvGraphicFramePr>
            <a:graphicFrameLocks noChangeAspect="1"/>
          </p:cNvGraphicFramePr>
          <p:nvPr/>
        </p:nvGraphicFramePr>
        <p:xfrm>
          <a:off x="4329113" y="19940588"/>
          <a:ext cx="6915668" cy="2185987"/>
        </p:xfrm>
        <a:graphic>
          <a:graphicData uri="http://schemas.openxmlformats.org/presentationml/2006/ole">
            <p:oleObj spid="_x0000_s2575" name="ISIS/Draw Sketch" r:id="rId3" imgW="4971960" imgH="1571400" progId="">
              <p:embed/>
            </p:oleObj>
          </a:graphicData>
        </a:graphic>
      </p:graphicFrame>
      <p:pic>
        <p:nvPicPr>
          <p:cNvPr id="2604" name="Picture 556"/>
          <p:cNvPicPr>
            <a:picLocks noChangeAspect="1" noChangeArrowheads="1"/>
          </p:cNvPicPr>
          <p:nvPr/>
        </p:nvPicPr>
        <p:blipFill>
          <a:blip r:embed="rId4" cstate="print"/>
          <a:srcRect/>
          <a:stretch>
            <a:fillRect/>
          </a:stretch>
        </p:blipFill>
        <p:spPr bwMode="auto">
          <a:xfrm>
            <a:off x="25060275" y="4802187"/>
            <a:ext cx="3424237" cy="2649707"/>
          </a:xfrm>
          <a:prstGeom prst="rect">
            <a:avLst/>
          </a:prstGeom>
          <a:noFill/>
          <a:ln w="9525">
            <a:noFill/>
            <a:miter lim="800000"/>
            <a:headEnd/>
            <a:tailEnd/>
          </a:ln>
        </p:spPr>
      </p:pic>
      <p:sp>
        <p:nvSpPr>
          <p:cNvPr id="89" name="Round Diagonal Corner Rectangle 88"/>
          <p:cNvSpPr/>
          <p:nvPr/>
        </p:nvSpPr>
        <p:spPr bwMode="auto">
          <a:xfrm>
            <a:off x="15278100" y="17602200"/>
            <a:ext cx="14173200" cy="18773775"/>
          </a:xfrm>
          <a:prstGeom prst="round2DiagRect">
            <a:avLst/>
          </a:prstGeom>
          <a:ln w="5715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smtClean="0">
              <a:ln>
                <a:noFill/>
              </a:ln>
              <a:solidFill>
                <a:schemeClr val="tx1"/>
              </a:solidFill>
              <a:effectLst/>
              <a:latin typeface="Arial" charset="0"/>
            </a:endParaRPr>
          </a:p>
        </p:txBody>
      </p:sp>
      <p:sp>
        <p:nvSpPr>
          <p:cNvPr id="87" name="Round Diagonal Corner Rectangle 86"/>
          <p:cNvSpPr/>
          <p:nvPr/>
        </p:nvSpPr>
        <p:spPr bwMode="auto">
          <a:xfrm>
            <a:off x="15325725" y="7210424"/>
            <a:ext cx="14173200" cy="10077451"/>
          </a:xfrm>
          <a:prstGeom prst="round2DiagRect">
            <a:avLst/>
          </a:prstGeom>
          <a:ln w="5715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smtClean="0">
              <a:ln>
                <a:noFill/>
              </a:ln>
              <a:solidFill>
                <a:schemeClr val="tx1"/>
              </a:solidFill>
              <a:effectLst/>
              <a:latin typeface="Arial" charset="0"/>
            </a:endParaRPr>
          </a:p>
        </p:txBody>
      </p:sp>
      <p:sp>
        <p:nvSpPr>
          <p:cNvPr id="84" name="Round Diagonal Corner Rectangle 83"/>
          <p:cNvSpPr/>
          <p:nvPr/>
        </p:nvSpPr>
        <p:spPr bwMode="auto">
          <a:xfrm>
            <a:off x="771524" y="6372226"/>
            <a:ext cx="14258925" cy="7515224"/>
          </a:xfrm>
          <a:prstGeom prst="round2DiagRect">
            <a:avLst/>
          </a:prstGeom>
          <a:ln w="5715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176713" rtl="0" eaLnBrk="1" fontAlgn="base" latinLnBrk="0" hangingPunct="1">
              <a:lnSpc>
                <a:spcPct val="100000"/>
              </a:lnSpc>
              <a:spcBef>
                <a:spcPct val="0"/>
              </a:spcBef>
              <a:spcAft>
                <a:spcPct val="0"/>
              </a:spcAft>
              <a:buClrTx/>
              <a:buSzTx/>
              <a:buFontTx/>
              <a:buNone/>
              <a:tabLst/>
            </a:pPr>
            <a:endParaRPr kumimoji="0" lang="en-GB" sz="8200" b="0" i="0" u="none" strike="noStrike" cap="none" normalizeH="0" baseline="0" smtClean="0">
              <a:ln>
                <a:noFill/>
              </a:ln>
              <a:solidFill>
                <a:schemeClr val="tx1"/>
              </a:solidFill>
              <a:effectLst/>
              <a:latin typeface="Arial" charset="0"/>
            </a:endParaRPr>
          </a:p>
        </p:txBody>
      </p:sp>
      <p:pic>
        <p:nvPicPr>
          <p:cNvPr id="2580" name="Picture 532" descr="G:\URSS\orthoester 2 h 024.bmp"/>
          <p:cNvPicPr>
            <a:picLocks noChangeAspect="1" noChangeArrowheads="1"/>
          </p:cNvPicPr>
          <p:nvPr/>
        </p:nvPicPr>
        <p:blipFill>
          <a:blip r:embed="rId5" cstate="print"/>
          <a:srcRect/>
          <a:stretch>
            <a:fillRect/>
          </a:stretch>
        </p:blipFill>
        <p:spPr bwMode="auto">
          <a:xfrm>
            <a:off x="16659226" y="28374975"/>
            <a:ext cx="10440164" cy="7540625"/>
          </a:xfrm>
          <a:prstGeom prst="rect">
            <a:avLst/>
          </a:prstGeom>
          <a:noFill/>
        </p:spPr>
      </p:pic>
      <p:pic>
        <p:nvPicPr>
          <p:cNvPr id="2574" name="Picture 526" descr="G:\URSS\21 neopentyl acetal 2222222222222222222222222.bmp"/>
          <p:cNvPicPr>
            <a:picLocks noChangeAspect="1" noChangeArrowheads="1"/>
          </p:cNvPicPr>
          <p:nvPr/>
        </p:nvPicPr>
        <p:blipFill>
          <a:blip r:embed="rId6" cstate="print"/>
          <a:srcRect/>
          <a:stretch>
            <a:fillRect/>
          </a:stretch>
        </p:blipFill>
        <p:spPr bwMode="auto">
          <a:xfrm>
            <a:off x="1376363" y="30120619"/>
            <a:ext cx="12272962" cy="6523644"/>
          </a:xfrm>
          <a:prstGeom prst="rect">
            <a:avLst/>
          </a:prstGeom>
          <a:noFill/>
        </p:spPr>
      </p:pic>
      <p:graphicFrame>
        <p:nvGraphicFramePr>
          <p:cNvPr id="2568" name="Object 520"/>
          <p:cNvGraphicFramePr>
            <a:graphicFrameLocks noChangeAspect="1"/>
          </p:cNvGraphicFramePr>
          <p:nvPr/>
        </p:nvGraphicFramePr>
        <p:xfrm>
          <a:off x="19203081" y="10244364"/>
          <a:ext cx="9356956" cy="3869418"/>
        </p:xfrm>
        <a:graphic>
          <a:graphicData uri="http://schemas.openxmlformats.org/presentationml/2006/ole">
            <p:oleObj spid="_x0000_s2568" name="ISIS/Draw Sketch" r:id="rId7" imgW="5067000" imgH="2095200" progId="">
              <p:embed/>
            </p:oleObj>
          </a:graphicData>
        </a:graphic>
      </p:graphicFrame>
      <p:sp>
        <p:nvSpPr>
          <p:cNvPr id="2074" name="Rectangle 26"/>
          <p:cNvSpPr>
            <a:spLocks noChangeArrowheads="1"/>
          </p:cNvSpPr>
          <p:nvPr/>
        </p:nvSpPr>
        <p:spPr bwMode="auto">
          <a:xfrm>
            <a:off x="2239962" y="1521847"/>
            <a:ext cx="26335037" cy="2677656"/>
          </a:xfrm>
          <a:prstGeom prst="rect">
            <a:avLst/>
          </a:prstGeom>
          <a:noFill/>
          <a:ln w="9525">
            <a:noFill/>
            <a:miter lim="800000"/>
            <a:headEnd/>
            <a:tailEnd/>
          </a:ln>
          <a:effectLst/>
        </p:spPr>
        <p:txBody>
          <a:bodyPr wrap="square" anchor="ctr">
            <a:spAutoFit/>
          </a:bodyPr>
          <a:lstStyle/>
          <a:p>
            <a:pPr algn="ctr"/>
            <a:r>
              <a:rPr lang="en-GB" sz="7200" b="1" dirty="0" smtClean="0"/>
              <a:t>Synthesis, protection and reactivity of cyclic ketene </a:t>
            </a:r>
            <a:r>
              <a:rPr lang="en-GB" sz="7200" b="1" dirty="0"/>
              <a:t>a</a:t>
            </a:r>
            <a:r>
              <a:rPr lang="en-GB" sz="7200" b="1" dirty="0" smtClean="0"/>
              <a:t>cetals.</a:t>
            </a:r>
            <a:endParaRPr lang="en-GB" sz="7200" b="1" dirty="0"/>
          </a:p>
          <a:p>
            <a:pPr algn="ctr"/>
            <a:r>
              <a:rPr lang="en-GB" sz="4800" u="sng" dirty="0" smtClean="0"/>
              <a:t>Oliver Hutter, Jan Becker and Andrew Dove (Supervisor)</a:t>
            </a:r>
            <a:endParaRPr lang="en-GB" sz="4800" dirty="0"/>
          </a:p>
          <a:p>
            <a:pPr algn="ctr"/>
            <a:r>
              <a:rPr lang="en-GB" sz="4800" i="1" dirty="0"/>
              <a:t>Department of Chemistry, University of Warwick, CV4 7AL, </a:t>
            </a:r>
            <a:r>
              <a:rPr lang="en-GB" sz="4800" i="1" dirty="0" smtClean="0"/>
              <a:t>UK. </a:t>
            </a:r>
            <a:endParaRPr lang="en-GB" sz="4800" i="1" dirty="0"/>
          </a:p>
        </p:txBody>
      </p:sp>
      <p:sp>
        <p:nvSpPr>
          <p:cNvPr id="2075" name="Text Box 27"/>
          <p:cNvSpPr txBox="1">
            <a:spLocks noChangeArrowheads="1"/>
          </p:cNvSpPr>
          <p:nvPr/>
        </p:nvSpPr>
        <p:spPr bwMode="auto">
          <a:xfrm>
            <a:off x="1381125" y="6704012"/>
            <a:ext cx="13209588" cy="6838795"/>
          </a:xfrm>
          <a:prstGeom prst="rect">
            <a:avLst/>
          </a:prstGeom>
          <a:noFill/>
          <a:ln w="9525">
            <a:noFill/>
            <a:miter lim="800000"/>
            <a:headEnd/>
            <a:tailEnd/>
          </a:ln>
          <a:effectLst/>
        </p:spPr>
        <p:txBody>
          <a:bodyPr wrap="square">
            <a:spAutoFit/>
          </a:bodyPr>
          <a:lstStyle/>
          <a:p>
            <a:pPr marL="884238" lvl="1" indent="-342900" algn="just" eaLnBrk="0" hangingPunct="0">
              <a:spcBef>
                <a:spcPct val="20000"/>
              </a:spcBef>
              <a:buFontTx/>
              <a:buAutoNum type="arabicPeriod"/>
            </a:pPr>
            <a:r>
              <a:rPr lang="en-GB" sz="4000" dirty="0"/>
              <a:t> Introduction</a:t>
            </a:r>
            <a:endParaRPr lang="en-GB" sz="800" dirty="0"/>
          </a:p>
          <a:p>
            <a:pPr algn="just" eaLnBrk="0" hangingPunct="0">
              <a:lnSpc>
                <a:spcPct val="110000"/>
              </a:lnSpc>
              <a:spcBef>
                <a:spcPct val="20000"/>
              </a:spcBef>
            </a:pPr>
            <a:r>
              <a:rPr lang="en-GB" sz="2400" dirty="0" smtClean="0"/>
              <a:t> </a:t>
            </a:r>
          </a:p>
          <a:p>
            <a:pPr algn="just" eaLnBrk="0" hangingPunct="0">
              <a:lnSpc>
                <a:spcPct val="110000"/>
              </a:lnSpc>
              <a:spcBef>
                <a:spcPct val="20000"/>
              </a:spcBef>
            </a:pPr>
            <a:r>
              <a:rPr lang="en-GB" sz="2400" dirty="0" smtClean="0"/>
              <a:t>In this project </a:t>
            </a:r>
            <a:r>
              <a:rPr lang="en-GB" sz="2400" dirty="0" err="1" smtClean="0"/>
              <a:t>acrolein</a:t>
            </a:r>
            <a:r>
              <a:rPr lang="en-GB" sz="2400" dirty="0" smtClean="0"/>
              <a:t> (</a:t>
            </a:r>
            <a:r>
              <a:rPr lang="en-GB" sz="2400" dirty="0" err="1" smtClean="0"/>
              <a:t>pentanal</a:t>
            </a:r>
            <a:r>
              <a:rPr lang="en-GB" sz="2400" dirty="0" smtClean="0"/>
              <a:t>) was reacted with </a:t>
            </a:r>
            <a:r>
              <a:rPr lang="en-GB" sz="2400" dirty="0" err="1" smtClean="0"/>
              <a:t>diols</a:t>
            </a:r>
            <a:r>
              <a:rPr lang="en-GB" sz="2400" dirty="0" smtClean="0"/>
              <a:t> and </a:t>
            </a:r>
            <a:r>
              <a:rPr lang="en-GB" sz="2400" dirty="0" err="1" smtClean="0"/>
              <a:t>triols</a:t>
            </a:r>
            <a:r>
              <a:rPr lang="en-GB" sz="2400" dirty="0" smtClean="0"/>
              <a:t> producing six-membered cyclic </a:t>
            </a:r>
            <a:r>
              <a:rPr lang="en-GB" sz="2400" dirty="0" err="1" smtClean="0"/>
              <a:t>acetals</a:t>
            </a:r>
            <a:r>
              <a:rPr lang="en-GB" sz="2400" dirty="0" smtClean="0"/>
              <a:t> with terminal double bonds.  Protection of these double bonds was then investigated using Diels-Alder chemistry.  </a:t>
            </a:r>
          </a:p>
          <a:p>
            <a:pPr algn="just" eaLnBrk="0" hangingPunct="0">
              <a:lnSpc>
                <a:spcPct val="110000"/>
              </a:lnSpc>
              <a:spcBef>
                <a:spcPct val="20000"/>
              </a:spcBef>
            </a:pPr>
            <a:r>
              <a:rPr lang="en-GB" sz="2400" dirty="0" smtClean="0"/>
              <a:t>The cyclic acetals were also converted into </a:t>
            </a:r>
            <a:r>
              <a:rPr lang="en-GB" sz="2400" dirty="0" err="1" smtClean="0"/>
              <a:t>ortho</a:t>
            </a:r>
            <a:r>
              <a:rPr lang="en-GB" sz="2400" dirty="0" smtClean="0"/>
              <a:t>-esters using a one-pot ruthenium catalyst methodology. Cyclic </a:t>
            </a:r>
            <a:r>
              <a:rPr lang="en-GB" sz="2400" dirty="0" err="1" smtClean="0"/>
              <a:t>acetals</a:t>
            </a:r>
            <a:r>
              <a:rPr lang="en-GB" sz="2400" dirty="0" smtClean="0"/>
              <a:t> are very water and acid sensitive and can undergo undesirable cross linking reactions. The </a:t>
            </a:r>
            <a:r>
              <a:rPr lang="en-GB" sz="2400" dirty="0" err="1" smtClean="0"/>
              <a:t>ortho</a:t>
            </a:r>
            <a:r>
              <a:rPr lang="en-GB" sz="2400" dirty="0" smtClean="0"/>
              <a:t>-ester functional group contains three </a:t>
            </a:r>
            <a:r>
              <a:rPr lang="en-GB" sz="2400" dirty="0" err="1" smtClean="0"/>
              <a:t>alkoxyl</a:t>
            </a:r>
            <a:r>
              <a:rPr lang="en-GB" sz="2400" dirty="0" smtClean="0"/>
              <a:t> groups around one carbon atom. </a:t>
            </a:r>
          </a:p>
          <a:p>
            <a:pPr algn="just" eaLnBrk="0" hangingPunct="0">
              <a:lnSpc>
                <a:spcPct val="110000"/>
              </a:lnSpc>
              <a:spcBef>
                <a:spcPct val="20000"/>
              </a:spcBef>
            </a:pPr>
            <a:r>
              <a:rPr lang="en-GB" sz="2400" dirty="0" err="1" smtClean="0"/>
              <a:t>Polyorthoesters</a:t>
            </a:r>
            <a:r>
              <a:rPr lang="en-GB" sz="2400" dirty="0" smtClean="0"/>
              <a:t> are important because they are degradable (</a:t>
            </a:r>
            <a:r>
              <a:rPr lang="en-GB" sz="2400" dirty="0" err="1" smtClean="0"/>
              <a:t>bioerodible</a:t>
            </a:r>
            <a:r>
              <a:rPr lang="en-GB" sz="2400" dirty="0" smtClean="0"/>
              <a:t>) polymers that can be used for drug delivery.</a:t>
            </a:r>
            <a:r>
              <a:rPr lang="en-GB" sz="2400" baseline="30000" dirty="0" smtClean="0"/>
              <a:t>1  </a:t>
            </a:r>
            <a:r>
              <a:rPr lang="en-GB" sz="2400" dirty="0" smtClean="0"/>
              <a:t>These polymers are surface erodible which is important for drug delivery and the polymer structure can be tuned to control the rate of drug delivery by varying the rate of degradation.   </a:t>
            </a:r>
            <a:endParaRPr lang="en-GB" sz="2400" baseline="30000" dirty="0" smtClean="0"/>
          </a:p>
          <a:p>
            <a:pPr algn="just" eaLnBrk="0" hangingPunct="0">
              <a:lnSpc>
                <a:spcPct val="110000"/>
              </a:lnSpc>
              <a:spcBef>
                <a:spcPct val="20000"/>
              </a:spcBef>
            </a:pPr>
            <a:r>
              <a:rPr lang="en-GB" sz="2400" dirty="0" smtClean="0"/>
              <a:t>The approach outlined herein will enable more accessible synthesis of these polymers. </a:t>
            </a:r>
          </a:p>
          <a:p>
            <a:pPr algn="just" eaLnBrk="0" hangingPunct="0">
              <a:lnSpc>
                <a:spcPct val="110000"/>
              </a:lnSpc>
              <a:spcBef>
                <a:spcPct val="20000"/>
              </a:spcBef>
            </a:pPr>
            <a:endParaRPr lang="en-US" sz="2400" dirty="0"/>
          </a:p>
        </p:txBody>
      </p:sp>
      <p:sp>
        <p:nvSpPr>
          <p:cNvPr id="2079" name="Text Box 31"/>
          <p:cNvSpPr txBox="1">
            <a:spLocks noChangeArrowheads="1"/>
          </p:cNvSpPr>
          <p:nvPr/>
        </p:nvSpPr>
        <p:spPr bwMode="auto">
          <a:xfrm>
            <a:off x="18765157" y="13842546"/>
            <a:ext cx="6833794" cy="461665"/>
          </a:xfrm>
          <a:prstGeom prst="rect">
            <a:avLst/>
          </a:prstGeom>
          <a:noFill/>
          <a:ln w="9525">
            <a:noFill/>
            <a:miter lim="800000"/>
            <a:headEnd/>
            <a:tailEnd/>
          </a:ln>
          <a:effectLst/>
        </p:spPr>
        <p:txBody>
          <a:bodyPr wrap="none">
            <a:spAutoFit/>
          </a:bodyPr>
          <a:lstStyle/>
          <a:p>
            <a:pPr eaLnBrk="0" hangingPunct="0"/>
            <a:r>
              <a:rPr lang="en-GB" sz="2400" b="1" dirty="0"/>
              <a:t>Figure </a:t>
            </a:r>
            <a:r>
              <a:rPr lang="en-GB" sz="2400" b="1" dirty="0" smtClean="0"/>
              <a:t>4.</a:t>
            </a:r>
            <a:r>
              <a:rPr lang="en-GB" sz="2400" dirty="0" smtClean="0"/>
              <a:t> The Diels-Alder reaction with </a:t>
            </a:r>
            <a:r>
              <a:rPr lang="en-GB" sz="2400" dirty="0" err="1" smtClean="0"/>
              <a:t>acetal</a:t>
            </a:r>
            <a:r>
              <a:rPr lang="en-GB" sz="2400" dirty="0" smtClean="0"/>
              <a:t> 1 .</a:t>
            </a:r>
            <a:endParaRPr lang="en-US" sz="2400" dirty="0"/>
          </a:p>
        </p:txBody>
      </p:sp>
      <p:sp>
        <p:nvSpPr>
          <p:cNvPr id="2081" name="Text Box 33"/>
          <p:cNvSpPr txBox="1">
            <a:spLocks noChangeArrowheads="1"/>
          </p:cNvSpPr>
          <p:nvPr/>
        </p:nvSpPr>
        <p:spPr bwMode="auto">
          <a:xfrm>
            <a:off x="16059150" y="7434263"/>
            <a:ext cx="12709525" cy="2172903"/>
          </a:xfrm>
          <a:prstGeom prst="rect">
            <a:avLst/>
          </a:prstGeom>
          <a:noFill/>
          <a:ln w="9525">
            <a:noFill/>
            <a:miter lim="800000"/>
            <a:headEnd/>
            <a:tailEnd/>
          </a:ln>
          <a:effectLst/>
        </p:spPr>
        <p:txBody>
          <a:bodyPr>
            <a:spAutoFit/>
          </a:bodyPr>
          <a:lstStyle/>
          <a:p>
            <a:pPr algn="just" eaLnBrk="0" hangingPunct="0">
              <a:lnSpc>
                <a:spcPct val="110000"/>
              </a:lnSpc>
              <a:spcBef>
                <a:spcPct val="50000"/>
              </a:spcBef>
              <a:buSzPct val="150000"/>
              <a:buFont typeface="Wingdings" pitchFamily="2" charset="2"/>
              <a:buNone/>
            </a:pPr>
            <a:r>
              <a:rPr lang="en-GB" sz="4000" dirty="0"/>
              <a:t>	</a:t>
            </a:r>
            <a:r>
              <a:rPr lang="en-GB" sz="4000" dirty="0" smtClean="0"/>
              <a:t>3. </a:t>
            </a:r>
            <a:r>
              <a:rPr lang="en-GB" sz="4000" dirty="0" err="1" smtClean="0">
                <a:cs typeface="Arial" charset="0"/>
              </a:rPr>
              <a:t>Acetal</a:t>
            </a:r>
            <a:r>
              <a:rPr lang="en-GB" sz="4000" dirty="0" smtClean="0">
                <a:cs typeface="Arial" charset="0"/>
              </a:rPr>
              <a:t> protection</a:t>
            </a:r>
            <a:r>
              <a:rPr lang="en-GB" sz="2200" dirty="0" smtClean="0"/>
              <a:t> </a:t>
            </a:r>
            <a:endParaRPr lang="en-GB" sz="2200" dirty="0"/>
          </a:p>
          <a:p>
            <a:pPr algn="just" eaLnBrk="0" hangingPunct="0">
              <a:lnSpc>
                <a:spcPct val="110000"/>
              </a:lnSpc>
              <a:spcBef>
                <a:spcPct val="50000"/>
              </a:spcBef>
              <a:buSzPct val="150000"/>
            </a:pPr>
            <a:r>
              <a:rPr lang="en-GB" sz="2400" dirty="0" smtClean="0"/>
              <a:t>Protection of the terminal double bond  (of </a:t>
            </a:r>
            <a:r>
              <a:rPr lang="en-GB" sz="2400" dirty="0" err="1" smtClean="0"/>
              <a:t>acetal</a:t>
            </a:r>
            <a:r>
              <a:rPr lang="en-GB" sz="2400" dirty="0" smtClean="0"/>
              <a:t> 1) was investigated using furan, </a:t>
            </a:r>
            <a:r>
              <a:rPr lang="en-GB" sz="2400" dirty="0" err="1" smtClean="0"/>
              <a:t>furfuryl</a:t>
            </a:r>
            <a:r>
              <a:rPr lang="en-GB" sz="2400" dirty="0" smtClean="0"/>
              <a:t> acetate and </a:t>
            </a:r>
            <a:r>
              <a:rPr lang="en-GB" sz="2400" dirty="0" err="1" smtClean="0"/>
              <a:t>cyclopentadiene</a:t>
            </a:r>
            <a:r>
              <a:rPr lang="en-GB" sz="2400" dirty="0" smtClean="0"/>
              <a:t>. All of these readily undergo Diels-Alder reactions to </a:t>
            </a:r>
            <a:r>
              <a:rPr lang="en-GB" sz="2400" dirty="0" err="1" smtClean="0"/>
              <a:t>yeild</a:t>
            </a:r>
            <a:r>
              <a:rPr lang="en-GB" sz="2400" dirty="0" smtClean="0"/>
              <a:t> </a:t>
            </a:r>
            <a:r>
              <a:rPr lang="en-GB" sz="2400" dirty="0" err="1" smtClean="0"/>
              <a:t>bicyclic</a:t>
            </a:r>
            <a:r>
              <a:rPr lang="en-GB" sz="2400" dirty="0" smtClean="0"/>
              <a:t>  adducts. Freshly cracked </a:t>
            </a:r>
            <a:r>
              <a:rPr lang="en-GB" sz="2400" dirty="0" err="1" smtClean="0"/>
              <a:t>cyclopentadiene</a:t>
            </a:r>
            <a:r>
              <a:rPr lang="en-GB" sz="2400" dirty="0" smtClean="0"/>
              <a:t> was used.  </a:t>
            </a:r>
            <a:endParaRPr lang="en-US" sz="2200" dirty="0"/>
          </a:p>
        </p:txBody>
      </p:sp>
      <p:sp>
        <p:nvSpPr>
          <p:cNvPr id="2082" name="Text Box 34"/>
          <p:cNvSpPr txBox="1">
            <a:spLocks noChangeArrowheads="1"/>
          </p:cNvSpPr>
          <p:nvPr/>
        </p:nvSpPr>
        <p:spPr bwMode="auto">
          <a:xfrm>
            <a:off x="15871825" y="14471650"/>
            <a:ext cx="12634913" cy="2529923"/>
          </a:xfrm>
          <a:prstGeom prst="rect">
            <a:avLst/>
          </a:prstGeom>
          <a:noFill/>
          <a:ln w="9525">
            <a:noFill/>
            <a:miter lim="800000"/>
            <a:headEnd/>
            <a:tailEnd/>
          </a:ln>
          <a:effectLst/>
        </p:spPr>
        <p:txBody>
          <a:bodyPr>
            <a:spAutoFit/>
          </a:bodyPr>
          <a:lstStyle/>
          <a:p>
            <a:pPr algn="just" eaLnBrk="0" hangingPunct="0">
              <a:lnSpc>
                <a:spcPct val="110000"/>
              </a:lnSpc>
              <a:spcBef>
                <a:spcPct val="20000"/>
              </a:spcBef>
              <a:buSzPct val="150000"/>
            </a:pPr>
            <a:r>
              <a:rPr lang="en-GB" sz="2400" dirty="0" smtClean="0"/>
              <a:t>All three were successfully investigated on a small scale.  The furan derivative is the ideal candidate, due to its ease of removal in later reactions and hence was synthesised on a larger scale. The furan Diels-Alder adduct  was proven to be stable for twelve hours at 120˚C and under  a pressure of 2 x10</a:t>
            </a:r>
            <a:r>
              <a:rPr lang="en-GB" sz="2400" baseline="30000" dirty="0" smtClean="0"/>
              <a:t>-3</a:t>
            </a:r>
            <a:r>
              <a:rPr lang="en-GB" sz="2400" dirty="0" smtClean="0"/>
              <a:t> </a:t>
            </a:r>
            <a:r>
              <a:rPr lang="en-GB" sz="2400" dirty="0" err="1" smtClean="0"/>
              <a:t>Torr</a:t>
            </a:r>
            <a:r>
              <a:rPr lang="en-GB" sz="2400" dirty="0" smtClean="0"/>
              <a:t> at room temperature. </a:t>
            </a:r>
            <a:r>
              <a:rPr lang="en-GB" sz="2400" baseline="30000" dirty="0" smtClean="0"/>
              <a:t>13</a:t>
            </a:r>
            <a:r>
              <a:rPr lang="en-GB" sz="2400" dirty="0" smtClean="0"/>
              <a:t>C NMR, </a:t>
            </a:r>
            <a:r>
              <a:rPr lang="en-GB" sz="2400" baseline="30000" dirty="0" smtClean="0"/>
              <a:t>1</a:t>
            </a:r>
            <a:r>
              <a:rPr lang="en-GB" sz="2400" dirty="0" smtClean="0"/>
              <a:t>H NMR and  Mass Spectrometry analysis were carried out on the adduct.  The NMR spectra showed that  both the </a:t>
            </a:r>
            <a:r>
              <a:rPr lang="en-GB" sz="2400" dirty="0" err="1" smtClean="0"/>
              <a:t>endo</a:t>
            </a:r>
            <a:r>
              <a:rPr lang="en-GB" sz="2400" dirty="0" smtClean="0"/>
              <a:t> and </a:t>
            </a:r>
            <a:r>
              <a:rPr lang="en-GB" sz="2400" dirty="0" err="1" smtClean="0"/>
              <a:t>exo</a:t>
            </a:r>
            <a:r>
              <a:rPr lang="en-GB" sz="2400" dirty="0" smtClean="0"/>
              <a:t> isomers were produced. </a:t>
            </a:r>
            <a:endParaRPr lang="en-GB" sz="2400" dirty="0"/>
          </a:p>
        </p:txBody>
      </p:sp>
      <p:sp>
        <p:nvSpPr>
          <p:cNvPr id="2158" name="Text Box 110"/>
          <p:cNvSpPr txBox="1">
            <a:spLocks noChangeArrowheads="1"/>
          </p:cNvSpPr>
          <p:nvPr/>
        </p:nvSpPr>
        <p:spPr bwMode="auto">
          <a:xfrm>
            <a:off x="1417638" y="15078075"/>
            <a:ext cx="12634912" cy="3465564"/>
          </a:xfrm>
          <a:prstGeom prst="rect">
            <a:avLst/>
          </a:prstGeom>
          <a:noFill/>
          <a:ln w="9525">
            <a:noFill/>
            <a:miter lim="800000"/>
            <a:headEnd/>
            <a:tailEnd/>
          </a:ln>
          <a:effectLst/>
        </p:spPr>
        <p:txBody>
          <a:bodyPr>
            <a:spAutoFit/>
          </a:bodyPr>
          <a:lstStyle/>
          <a:p>
            <a:pPr eaLnBrk="0" hangingPunct="0">
              <a:spcBef>
                <a:spcPct val="50000"/>
              </a:spcBef>
            </a:pPr>
            <a:r>
              <a:rPr lang="en-GB" sz="4000" dirty="0"/>
              <a:t>     </a:t>
            </a:r>
            <a:r>
              <a:rPr lang="en-GB" sz="4000" dirty="0" smtClean="0"/>
              <a:t>2. </a:t>
            </a:r>
            <a:r>
              <a:rPr lang="en-GB" sz="4000" dirty="0" err="1" smtClean="0">
                <a:cs typeface="Arial" charset="0"/>
              </a:rPr>
              <a:t>Acetal</a:t>
            </a:r>
            <a:r>
              <a:rPr lang="en-GB" sz="4000" dirty="0" smtClean="0">
                <a:cs typeface="Arial" charset="0"/>
              </a:rPr>
              <a:t> synthesis</a:t>
            </a:r>
            <a:endParaRPr lang="en-GB" sz="4000" dirty="0"/>
          </a:p>
          <a:p>
            <a:pPr algn="just" eaLnBrk="0" hangingPunct="0">
              <a:lnSpc>
                <a:spcPct val="110000"/>
              </a:lnSpc>
              <a:spcBef>
                <a:spcPct val="50000"/>
              </a:spcBef>
              <a:buSzPct val="150000"/>
            </a:pPr>
            <a:r>
              <a:rPr lang="en-GB" sz="2400" dirty="0" smtClean="0"/>
              <a:t>Cyclic six-membered acetals were synthesised from </a:t>
            </a:r>
            <a:r>
              <a:rPr lang="en-GB" sz="2400" dirty="0" err="1" smtClean="0"/>
              <a:t>neopentyl</a:t>
            </a:r>
            <a:r>
              <a:rPr lang="en-GB" sz="2400" dirty="0" smtClean="0"/>
              <a:t>-glycol, 1,1,1-tris(</a:t>
            </a:r>
            <a:r>
              <a:rPr lang="en-GB" sz="2400" dirty="0" err="1" smtClean="0"/>
              <a:t>hydroxymethyl</a:t>
            </a:r>
            <a:r>
              <a:rPr lang="en-GB" sz="2400" dirty="0" smtClean="0"/>
              <a:t>)ethane and 2-methyl-1,3-propanediol. The main issue with regard to synthesising these </a:t>
            </a:r>
            <a:r>
              <a:rPr lang="en-GB" sz="2400" dirty="0" err="1" smtClean="0"/>
              <a:t>acetals</a:t>
            </a:r>
            <a:r>
              <a:rPr lang="en-GB" sz="2400" dirty="0" smtClean="0"/>
              <a:t> was the reactivity of the </a:t>
            </a:r>
            <a:r>
              <a:rPr lang="en-GB" sz="2400" dirty="0" err="1" smtClean="0"/>
              <a:t>acrolein</a:t>
            </a:r>
            <a:r>
              <a:rPr lang="en-GB" sz="2400" dirty="0" smtClean="0"/>
              <a:t>. This was overcome by the very slow addition of 1.1 equivalents of </a:t>
            </a:r>
            <a:r>
              <a:rPr lang="en-GB" sz="2400" dirty="0" err="1" smtClean="0"/>
              <a:t>acrolein</a:t>
            </a:r>
            <a:r>
              <a:rPr lang="en-GB" sz="2400" dirty="0" smtClean="0"/>
              <a:t> to the reaction vessel.</a:t>
            </a:r>
            <a:r>
              <a:rPr lang="en-GB" sz="2400" baseline="30000" dirty="0" smtClean="0"/>
              <a:t>2</a:t>
            </a:r>
            <a:r>
              <a:rPr lang="en-GB" sz="2400" dirty="0" smtClean="0"/>
              <a:t>  Purified </a:t>
            </a:r>
            <a:r>
              <a:rPr lang="en-GB" sz="2400" dirty="0" err="1" smtClean="0"/>
              <a:t>acrolein</a:t>
            </a:r>
            <a:r>
              <a:rPr lang="en-GB" sz="2400" dirty="0" smtClean="0"/>
              <a:t> was also used but this did not affect the reaction. </a:t>
            </a:r>
          </a:p>
          <a:p>
            <a:pPr algn="just" eaLnBrk="0" hangingPunct="0">
              <a:lnSpc>
                <a:spcPct val="110000"/>
              </a:lnSpc>
              <a:spcBef>
                <a:spcPct val="50000"/>
              </a:spcBef>
              <a:buSzPct val="150000"/>
              <a:buFont typeface="Wingdings" pitchFamily="2" charset="2"/>
              <a:buChar char="§"/>
            </a:pPr>
            <a:endParaRPr lang="en-US" sz="2200" dirty="0"/>
          </a:p>
        </p:txBody>
      </p:sp>
      <p:sp>
        <p:nvSpPr>
          <p:cNvPr id="2161" name="Text Box 113"/>
          <p:cNvSpPr txBox="1">
            <a:spLocks noChangeArrowheads="1"/>
          </p:cNvSpPr>
          <p:nvPr/>
        </p:nvSpPr>
        <p:spPr bwMode="auto">
          <a:xfrm>
            <a:off x="15562263" y="40617775"/>
            <a:ext cx="13987462" cy="1628775"/>
          </a:xfrm>
          <a:prstGeom prst="rect">
            <a:avLst/>
          </a:prstGeom>
          <a:noFill/>
          <a:ln w="9525">
            <a:noFill/>
            <a:miter lim="800000"/>
            <a:headEnd/>
            <a:tailEnd/>
          </a:ln>
          <a:effectLst/>
        </p:spPr>
        <p:txBody>
          <a:bodyPr>
            <a:spAutoFit/>
          </a:bodyPr>
          <a:lstStyle/>
          <a:p>
            <a:pPr algn="r" eaLnBrk="0" hangingPunct="0">
              <a:spcBef>
                <a:spcPct val="10000"/>
              </a:spcBef>
            </a:pPr>
            <a:r>
              <a:rPr lang="en-GB" sz="4800" dirty="0">
                <a:solidFill>
                  <a:schemeClr val="bg1"/>
                </a:solidFill>
              </a:rPr>
              <a:t>Stanford, Dove, </a:t>
            </a:r>
            <a:r>
              <a:rPr lang="en-GB" sz="4800" i="1" dirty="0">
                <a:solidFill>
                  <a:schemeClr val="bg1"/>
                </a:solidFill>
              </a:rPr>
              <a:t>Macromolecules</a:t>
            </a:r>
            <a:r>
              <a:rPr lang="en-GB" sz="4800" dirty="0">
                <a:solidFill>
                  <a:schemeClr val="bg1"/>
                </a:solidFill>
              </a:rPr>
              <a:t>, </a:t>
            </a:r>
            <a:r>
              <a:rPr lang="en-GB" sz="4800" b="1" dirty="0">
                <a:solidFill>
                  <a:schemeClr val="bg1"/>
                </a:solidFill>
              </a:rPr>
              <a:t>2009</a:t>
            </a:r>
            <a:r>
              <a:rPr lang="en-GB" sz="4800" dirty="0">
                <a:solidFill>
                  <a:schemeClr val="bg1"/>
                </a:solidFill>
              </a:rPr>
              <a:t>, </a:t>
            </a:r>
            <a:r>
              <a:rPr lang="en-GB" sz="4800" i="1" dirty="0">
                <a:solidFill>
                  <a:schemeClr val="bg1"/>
                </a:solidFill>
              </a:rPr>
              <a:t>42</a:t>
            </a:r>
            <a:r>
              <a:rPr lang="en-GB" sz="4800" dirty="0">
                <a:solidFill>
                  <a:schemeClr val="bg1"/>
                </a:solidFill>
              </a:rPr>
              <a:t>, 141.</a:t>
            </a:r>
          </a:p>
          <a:p>
            <a:pPr algn="r" eaLnBrk="0" hangingPunct="0">
              <a:spcBef>
                <a:spcPct val="10000"/>
              </a:spcBef>
            </a:pPr>
            <a:r>
              <a:rPr lang="en-GB" sz="4800" dirty="0">
                <a:solidFill>
                  <a:schemeClr val="bg1"/>
                </a:solidFill>
              </a:rPr>
              <a:t>go.warwick.ac.uk/</a:t>
            </a:r>
            <a:r>
              <a:rPr lang="en-GB" sz="4800" dirty="0" err="1">
                <a:solidFill>
                  <a:schemeClr val="bg1"/>
                </a:solidFill>
              </a:rPr>
              <a:t>dovegroup</a:t>
            </a:r>
            <a:endParaRPr lang="en-US" sz="4800" dirty="0">
              <a:solidFill>
                <a:schemeClr val="bg1"/>
              </a:solidFill>
            </a:endParaRPr>
          </a:p>
        </p:txBody>
      </p:sp>
      <p:sp>
        <p:nvSpPr>
          <p:cNvPr id="2234" name="Text Box 186"/>
          <p:cNvSpPr txBox="1">
            <a:spLocks noChangeArrowheads="1"/>
          </p:cNvSpPr>
          <p:nvPr/>
        </p:nvSpPr>
        <p:spPr bwMode="auto">
          <a:xfrm>
            <a:off x="16116300" y="17884775"/>
            <a:ext cx="12539663" cy="4733604"/>
          </a:xfrm>
          <a:prstGeom prst="rect">
            <a:avLst/>
          </a:prstGeom>
          <a:noFill/>
          <a:ln w="9525">
            <a:noFill/>
            <a:miter lim="800000"/>
            <a:headEnd/>
            <a:tailEnd/>
          </a:ln>
          <a:effectLst/>
        </p:spPr>
        <p:txBody>
          <a:bodyPr>
            <a:spAutoFit/>
          </a:bodyPr>
          <a:lstStyle/>
          <a:p>
            <a:pPr eaLnBrk="0" hangingPunct="0">
              <a:spcBef>
                <a:spcPct val="50000"/>
              </a:spcBef>
            </a:pPr>
            <a:r>
              <a:rPr lang="en-GB" sz="4000" dirty="0"/>
              <a:t>     4. </a:t>
            </a:r>
            <a:r>
              <a:rPr lang="en-GB" sz="4000" dirty="0" smtClean="0"/>
              <a:t>Production of </a:t>
            </a:r>
            <a:r>
              <a:rPr lang="en-GB" sz="4000" dirty="0" err="1" smtClean="0"/>
              <a:t>ortho</a:t>
            </a:r>
            <a:r>
              <a:rPr lang="en-GB" sz="4000" dirty="0" smtClean="0"/>
              <a:t>-esters. </a:t>
            </a:r>
            <a:endParaRPr lang="en-GB" sz="4000" dirty="0"/>
          </a:p>
          <a:p>
            <a:pPr algn="just" eaLnBrk="0" hangingPunct="0">
              <a:lnSpc>
                <a:spcPct val="110000"/>
              </a:lnSpc>
              <a:spcBef>
                <a:spcPct val="50000"/>
              </a:spcBef>
              <a:buSzPct val="150000"/>
            </a:pPr>
            <a:r>
              <a:rPr lang="en-GB" sz="2400" dirty="0" smtClean="0"/>
              <a:t>The cyclic </a:t>
            </a:r>
            <a:r>
              <a:rPr lang="en-GB" sz="2400" dirty="0" err="1" smtClean="0"/>
              <a:t>acetals</a:t>
            </a:r>
            <a:r>
              <a:rPr lang="en-GB" sz="2400" dirty="0" smtClean="0"/>
              <a:t> produced were then reacted to form </a:t>
            </a:r>
            <a:r>
              <a:rPr lang="en-GB" sz="2400" dirty="0" err="1" smtClean="0"/>
              <a:t>ortho</a:t>
            </a:r>
            <a:r>
              <a:rPr lang="en-GB" sz="2400" dirty="0" smtClean="0"/>
              <a:t>-esters. This involves using a ruthenium catalyst for </a:t>
            </a:r>
            <a:r>
              <a:rPr lang="en-GB" sz="2400" i="1" dirty="0" smtClean="0"/>
              <a:t>in situ</a:t>
            </a:r>
            <a:r>
              <a:rPr lang="en-GB" sz="2400" dirty="0" smtClean="0"/>
              <a:t> generation of the ketene </a:t>
            </a:r>
            <a:r>
              <a:rPr lang="en-GB" sz="2400" dirty="0" err="1" smtClean="0"/>
              <a:t>acetal</a:t>
            </a:r>
            <a:r>
              <a:rPr lang="en-GB" sz="2400" dirty="0" smtClean="0"/>
              <a:t> and subsequent reaction with the alcohol to form the </a:t>
            </a:r>
            <a:r>
              <a:rPr lang="en-GB" sz="2400" dirty="0" err="1" smtClean="0"/>
              <a:t>orthoester</a:t>
            </a:r>
            <a:r>
              <a:rPr lang="en-GB" sz="2400" dirty="0" smtClean="0"/>
              <a:t> in one pot.</a:t>
            </a:r>
            <a:r>
              <a:rPr lang="en-GB" sz="2400" baseline="30000" dirty="0" smtClean="0"/>
              <a:t>4,5</a:t>
            </a:r>
            <a:r>
              <a:rPr lang="en-GB" sz="2400" dirty="0" smtClean="0"/>
              <a:t> The shifting of the terminal double bond is the rate determining step in these reactions. The sodium carbonate is present to prevent undesired cross linking. This is extremely efficient chemistry, and can be achieved without solvent, in one reaction vessel, with quantitative yields and was carried out with the </a:t>
            </a:r>
            <a:r>
              <a:rPr lang="en-GB" sz="2400" dirty="0" err="1" smtClean="0"/>
              <a:t>acetals</a:t>
            </a:r>
            <a:r>
              <a:rPr lang="en-GB" sz="2400" dirty="0" smtClean="0"/>
              <a:t> 1 and 2. </a:t>
            </a:r>
            <a:r>
              <a:rPr lang="en-GB" sz="2400" dirty="0" err="1" smtClean="0"/>
              <a:t>Acetal</a:t>
            </a:r>
            <a:r>
              <a:rPr lang="en-GB" sz="2400" dirty="0" smtClean="0"/>
              <a:t> 1 undergoes intra-molecular ring closure in the ketene </a:t>
            </a:r>
            <a:r>
              <a:rPr lang="en-GB" sz="2400" dirty="0" err="1" smtClean="0"/>
              <a:t>acetal</a:t>
            </a:r>
            <a:r>
              <a:rPr lang="en-GB" sz="2400" dirty="0" smtClean="0"/>
              <a:t> form resulting in a </a:t>
            </a:r>
            <a:r>
              <a:rPr lang="en-GB" sz="2400" dirty="0" err="1" smtClean="0"/>
              <a:t>bicyclic</a:t>
            </a:r>
            <a:r>
              <a:rPr lang="en-GB" sz="2400" dirty="0" smtClean="0"/>
              <a:t> </a:t>
            </a:r>
            <a:r>
              <a:rPr lang="en-GB" sz="2400" dirty="0" err="1" smtClean="0"/>
              <a:t>ortho</a:t>
            </a:r>
            <a:r>
              <a:rPr lang="en-GB" sz="2400" dirty="0" smtClean="0"/>
              <a:t>-ester.  </a:t>
            </a:r>
            <a:endParaRPr lang="en-US" sz="2400" dirty="0" smtClean="0"/>
          </a:p>
          <a:p>
            <a:pPr algn="just" eaLnBrk="0" hangingPunct="0">
              <a:lnSpc>
                <a:spcPct val="110000"/>
              </a:lnSpc>
              <a:spcBef>
                <a:spcPct val="50000"/>
              </a:spcBef>
              <a:buSzPct val="150000"/>
            </a:pPr>
            <a:endParaRPr lang="en-US" sz="2400" dirty="0"/>
          </a:p>
        </p:txBody>
      </p:sp>
      <p:sp>
        <p:nvSpPr>
          <p:cNvPr id="2520" name="Text Box 472"/>
          <p:cNvSpPr txBox="1">
            <a:spLocks noChangeArrowheads="1"/>
          </p:cNvSpPr>
          <p:nvPr/>
        </p:nvSpPr>
        <p:spPr bwMode="auto">
          <a:xfrm>
            <a:off x="15616238" y="36328350"/>
            <a:ext cx="13346112" cy="3514808"/>
          </a:xfrm>
          <a:prstGeom prst="rect">
            <a:avLst/>
          </a:prstGeom>
          <a:noFill/>
          <a:ln w="9525">
            <a:noFill/>
            <a:miter lim="800000"/>
            <a:headEnd/>
            <a:tailEnd/>
          </a:ln>
          <a:effectLst/>
        </p:spPr>
        <p:txBody>
          <a:bodyPr wrap="square">
            <a:spAutoFit/>
          </a:bodyPr>
          <a:lstStyle/>
          <a:p>
            <a:pPr algn="just" eaLnBrk="0" hangingPunct="0">
              <a:spcBef>
                <a:spcPct val="50000"/>
              </a:spcBef>
            </a:pPr>
            <a:r>
              <a:rPr lang="en-GB" sz="4000" dirty="0"/>
              <a:t>	5. Conclusion</a:t>
            </a:r>
            <a:endParaRPr lang="en-GB" sz="2200" dirty="0"/>
          </a:p>
          <a:p>
            <a:pPr algn="just" eaLnBrk="0" hangingPunct="0">
              <a:lnSpc>
                <a:spcPct val="110000"/>
              </a:lnSpc>
              <a:spcBef>
                <a:spcPct val="50000"/>
              </a:spcBef>
            </a:pPr>
            <a:r>
              <a:rPr lang="en-GB" sz="2400" dirty="0" smtClean="0"/>
              <a:t>Three six-membered cyclic </a:t>
            </a:r>
            <a:r>
              <a:rPr lang="en-GB" sz="2400" dirty="0" err="1" smtClean="0"/>
              <a:t>acetals</a:t>
            </a:r>
            <a:r>
              <a:rPr lang="en-GB" sz="2400" dirty="0" smtClean="0"/>
              <a:t> have been successfully synthesised, protection using furan has  been achieved, and this has proven to be relatively stable .Two </a:t>
            </a:r>
            <a:r>
              <a:rPr lang="en-GB" sz="2400" dirty="0" err="1" smtClean="0"/>
              <a:t>ortho</a:t>
            </a:r>
            <a:r>
              <a:rPr lang="en-GB" sz="2400" dirty="0" smtClean="0"/>
              <a:t>-esters have also been synthesised from two of the cyclic </a:t>
            </a:r>
            <a:r>
              <a:rPr lang="en-GB" sz="2400" dirty="0" err="1" smtClean="0"/>
              <a:t>acetals</a:t>
            </a:r>
            <a:r>
              <a:rPr lang="en-GB" sz="2400" dirty="0" smtClean="0"/>
              <a:t>. Future work will investigate using this ruthenium catalysis method  to polymerise the </a:t>
            </a:r>
            <a:r>
              <a:rPr lang="en-GB" sz="2400" dirty="0" err="1" smtClean="0"/>
              <a:t>acetals</a:t>
            </a:r>
            <a:r>
              <a:rPr lang="en-GB" sz="2400" dirty="0" smtClean="0"/>
              <a:t>, making polyorthoesters .</a:t>
            </a:r>
            <a:endParaRPr lang="en-GB" sz="2200" dirty="0"/>
          </a:p>
          <a:p>
            <a:pPr algn="just" eaLnBrk="0" hangingPunct="0">
              <a:lnSpc>
                <a:spcPct val="110000"/>
              </a:lnSpc>
              <a:spcBef>
                <a:spcPct val="50000"/>
              </a:spcBef>
            </a:pPr>
            <a:r>
              <a:rPr lang="en-GB" sz="2400" b="1" dirty="0"/>
              <a:t>Acknowledgements</a:t>
            </a:r>
            <a:r>
              <a:rPr lang="en-GB" sz="2400" dirty="0"/>
              <a:t>.  </a:t>
            </a:r>
            <a:r>
              <a:rPr lang="en-GB" sz="2400" dirty="0" smtClean="0"/>
              <a:t>The Chemistry department and URSS scheme for funding and Jan Becker and Andrew Dove for all of their help.</a:t>
            </a:r>
            <a:endParaRPr lang="en-GB" sz="2400" dirty="0"/>
          </a:p>
        </p:txBody>
      </p:sp>
      <p:sp>
        <p:nvSpPr>
          <p:cNvPr id="2521" name="Text Box 473"/>
          <p:cNvSpPr txBox="1">
            <a:spLocks noChangeArrowheads="1"/>
          </p:cNvSpPr>
          <p:nvPr/>
        </p:nvSpPr>
        <p:spPr bwMode="auto">
          <a:xfrm>
            <a:off x="735013" y="37004625"/>
            <a:ext cx="13288962" cy="2766911"/>
          </a:xfrm>
          <a:prstGeom prst="rect">
            <a:avLst/>
          </a:prstGeom>
          <a:noFill/>
          <a:ln w="9525">
            <a:noFill/>
            <a:miter lim="800000"/>
            <a:headEnd/>
            <a:tailEnd/>
          </a:ln>
          <a:effectLst/>
        </p:spPr>
        <p:txBody>
          <a:bodyPr wrap="square">
            <a:spAutoFit/>
          </a:bodyPr>
          <a:lstStyle/>
          <a:p>
            <a:pPr marL="361950" indent="-361950" eaLnBrk="0" hangingPunct="0">
              <a:lnSpc>
                <a:spcPct val="110000"/>
              </a:lnSpc>
            </a:pPr>
            <a:r>
              <a:rPr lang="en-GB" sz="2200" b="1" dirty="0"/>
              <a:t>References</a:t>
            </a:r>
            <a:r>
              <a:rPr lang="en-GB" sz="2200" b="1" dirty="0" smtClean="0"/>
              <a:t>.</a:t>
            </a:r>
          </a:p>
          <a:p>
            <a:pPr marL="361950" indent="-361950" eaLnBrk="0" hangingPunct="0">
              <a:lnSpc>
                <a:spcPct val="110000"/>
              </a:lnSpc>
            </a:pPr>
            <a:r>
              <a:rPr lang="en-GB" sz="2200" dirty="0" smtClean="0"/>
              <a:t>1) J.; Heller, J.; Barr, </a:t>
            </a:r>
            <a:r>
              <a:rPr lang="en-GB" sz="2200" dirty="0" err="1" smtClean="0"/>
              <a:t>Biomacromolecules</a:t>
            </a:r>
            <a:r>
              <a:rPr lang="en-GB" sz="2200" dirty="0" smtClean="0"/>
              <a:t>, </a:t>
            </a:r>
            <a:r>
              <a:rPr lang="en-GB" sz="2200" b="1" dirty="0" smtClean="0"/>
              <a:t>2004</a:t>
            </a:r>
            <a:r>
              <a:rPr lang="en-GB" sz="2200" dirty="0" smtClean="0"/>
              <a:t> , Vol. 5, No. 5, 1625-1632</a:t>
            </a:r>
            <a:endParaRPr lang="en-GB" sz="2200" dirty="0"/>
          </a:p>
          <a:p>
            <a:pPr marL="361950" indent="-361950" eaLnBrk="0" hangingPunct="0">
              <a:lnSpc>
                <a:spcPct val="110000"/>
              </a:lnSpc>
            </a:pPr>
            <a:r>
              <a:rPr lang="en-GB" sz="2200" dirty="0"/>
              <a:t>2</a:t>
            </a:r>
            <a:r>
              <a:rPr lang="en-GB" sz="2200" dirty="0" smtClean="0"/>
              <a:t>) </a:t>
            </a:r>
            <a:r>
              <a:rPr lang="en-GB" sz="2200" dirty="0" err="1" smtClean="0"/>
              <a:t>Drauz</a:t>
            </a:r>
            <a:r>
              <a:rPr lang="en-GB" sz="2200" dirty="0" smtClean="0"/>
              <a:t> Karl Heinz et al, </a:t>
            </a:r>
            <a:r>
              <a:rPr lang="en-GB" sz="2200" i="1" dirty="0" err="1" smtClean="0"/>
              <a:t>Chemiker</a:t>
            </a:r>
            <a:r>
              <a:rPr lang="en-GB" sz="2200" i="1" dirty="0" smtClean="0"/>
              <a:t> </a:t>
            </a:r>
            <a:r>
              <a:rPr lang="en-GB" sz="2200" i="1" dirty="0" err="1" smtClean="0"/>
              <a:t>Zeitung</a:t>
            </a:r>
            <a:r>
              <a:rPr lang="en-GB" sz="2200" dirty="0" smtClean="0"/>
              <a:t>, </a:t>
            </a:r>
            <a:r>
              <a:rPr lang="en-GB" sz="2200" b="1" dirty="0" smtClean="0"/>
              <a:t>1984</a:t>
            </a:r>
            <a:r>
              <a:rPr lang="en-GB" sz="2200" dirty="0" smtClean="0"/>
              <a:t>, </a:t>
            </a:r>
            <a:r>
              <a:rPr lang="en-GB" sz="2200" i="1" dirty="0" smtClean="0"/>
              <a:t>108</a:t>
            </a:r>
            <a:r>
              <a:rPr lang="en-GB" sz="2200" dirty="0" smtClean="0"/>
              <a:t>, 391-397.</a:t>
            </a:r>
            <a:endParaRPr lang="en-GB" sz="2200" dirty="0"/>
          </a:p>
          <a:p>
            <a:pPr marL="361950" indent="-361950" eaLnBrk="0" hangingPunct="0">
              <a:lnSpc>
                <a:spcPct val="110000"/>
              </a:lnSpc>
            </a:pPr>
            <a:r>
              <a:rPr lang="en-GB" sz="2200" dirty="0"/>
              <a:t>3</a:t>
            </a:r>
            <a:r>
              <a:rPr lang="en-GB" sz="2200" dirty="0" smtClean="0"/>
              <a:t>) S.P.; </a:t>
            </a:r>
            <a:r>
              <a:rPr lang="en-GB" sz="2200" dirty="0" err="1" smtClean="0"/>
              <a:t>Chavan</a:t>
            </a:r>
            <a:r>
              <a:rPr lang="en-GB" sz="2200" dirty="0" smtClean="0"/>
              <a:t>, P.; </a:t>
            </a:r>
            <a:r>
              <a:rPr lang="en-GB" sz="2200" dirty="0" err="1" smtClean="0"/>
              <a:t>Sarma</a:t>
            </a:r>
            <a:r>
              <a:rPr lang="en-GB" sz="2200" dirty="0" smtClean="0"/>
              <a:t>,  G.R.; Krishna, M.; </a:t>
            </a:r>
            <a:r>
              <a:rPr lang="en-GB" sz="2200" dirty="0" err="1" smtClean="0"/>
              <a:t>Thakkar</a:t>
            </a:r>
            <a:r>
              <a:rPr lang="en-GB" sz="2200" dirty="0" smtClean="0"/>
              <a:t>, </a:t>
            </a:r>
            <a:r>
              <a:rPr lang="en-GB" sz="2400" dirty="0" smtClean="0"/>
              <a:t>Tetrahedron </a:t>
            </a:r>
            <a:r>
              <a:rPr lang="en-GB" sz="2400" dirty="0" err="1" smtClean="0"/>
              <a:t>Lett</a:t>
            </a:r>
            <a:r>
              <a:rPr lang="en-GB" sz="2400" dirty="0" smtClean="0"/>
              <a:t>., </a:t>
            </a:r>
            <a:r>
              <a:rPr lang="en-GB" sz="2200" b="1" dirty="0" smtClean="0"/>
              <a:t>2003</a:t>
            </a:r>
            <a:r>
              <a:rPr lang="en-GB" sz="2200" dirty="0" smtClean="0"/>
              <a:t>, </a:t>
            </a:r>
            <a:r>
              <a:rPr lang="en-GB" sz="2200" i="1" dirty="0" smtClean="0"/>
              <a:t>44</a:t>
            </a:r>
            <a:r>
              <a:rPr lang="en-GB" sz="2200" dirty="0" smtClean="0"/>
              <a:t>, 3001-3003.</a:t>
            </a:r>
            <a:endParaRPr lang="en-GB" sz="2200" dirty="0"/>
          </a:p>
          <a:p>
            <a:pPr marL="361950" indent="-361950" eaLnBrk="0" hangingPunct="0">
              <a:lnSpc>
                <a:spcPct val="110000"/>
              </a:lnSpc>
            </a:pPr>
            <a:r>
              <a:rPr lang="en-GB" sz="2200" dirty="0" smtClean="0"/>
              <a:t>4) S.; </a:t>
            </a:r>
            <a:r>
              <a:rPr lang="en-GB" sz="2200" dirty="0" err="1" smtClean="0"/>
              <a:t>Krompiec</a:t>
            </a:r>
            <a:r>
              <a:rPr lang="en-GB" sz="2200" dirty="0" smtClean="0"/>
              <a:t>, R.; </a:t>
            </a:r>
            <a:r>
              <a:rPr lang="en-GB" sz="2200" dirty="0" err="1" smtClean="0"/>
              <a:t>Penczek</a:t>
            </a:r>
            <a:r>
              <a:rPr lang="en-GB" sz="2200" dirty="0" smtClean="0"/>
              <a:t>, N.; </a:t>
            </a:r>
            <a:r>
              <a:rPr lang="en-GB" sz="2200" dirty="0" err="1" smtClean="0"/>
              <a:t>Kunznik</a:t>
            </a:r>
            <a:r>
              <a:rPr lang="en-GB" sz="2200" dirty="0" smtClean="0"/>
              <a:t>, J.G.; </a:t>
            </a:r>
            <a:r>
              <a:rPr lang="en-GB" sz="2200" dirty="0" err="1" smtClean="0"/>
              <a:t>Malecki</a:t>
            </a:r>
            <a:r>
              <a:rPr lang="en-GB" sz="2200" dirty="0" smtClean="0"/>
              <a:t>, M.; </a:t>
            </a:r>
            <a:r>
              <a:rPr lang="en-GB" sz="2200" dirty="0" err="1" smtClean="0"/>
              <a:t>Matlengiewicz</a:t>
            </a:r>
            <a:r>
              <a:rPr lang="en-GB" sz="2400" dirty="0" smtClean="0"/>
              <a:t>, Tetrahedron </a:t>
            </a:r>
            <a:r>
              <a:rPr lang="en-GB" sz="2400" dirty="0" err="1" smtClean="0"/>
              <a:t>Lett</a:t>
            </a:r>
            <a:r>
              <a:rPr lang="en-GB" sz="2200" dirty="0" smtClean="0"/>
              <a:t>., </a:t>
            </a:r>
            <a:r>
              <a:rPr lang="en-GB" sz="2200" b="1" dirty="0" smtClean="0"/>
              <a:t>2007</a:t>
            </a:r>
            <a:r>
              <a:rPr lang="en-GB" sz="2200" dirty="0" smtClean="0"/>
              <a:t>, </a:t>
            </a:r>
            <a:r>
              <a:rPr lang="en-GB" sz="2200" i="1" dirty="0" smtClean="0"/>
              <a:t>48</a:t>
            </a:r>
            <a:r>
              <a:rPr lang="en-GB" sz="2200" dirty="0" smtClean="0"/>
              <a:t>, 137-140. </a:t>
            </a:r>
          </a:p>
          <a:p>
            <a:pPr marL="361950" indent="-361950" eaLnBrk="0" hangingPunct="0">
              <a:lnSpc>
                <a:spcPct val="110000"/>
              </a:lnSpc>
            </a:pPr>
            <a:r>
              <a:rPr lang="en-GB" sz="2200" dirty="0" smtClean="0"/>
              <a:t>5) J.V.; </a:t>
            </a:r>
            <a:r>
              <a:rPr lang="en-GB" sz="2200" dirty="0" err="1" smtClean="0"/>
              <a:t>Crivello</a:t>
            </a:r>
            <a:r>
              <a:rPr lang="en-GB" sz="2200" dirty="0" smtClean="0"/>
              <a:t>, R.; </a:t>
            </a:r>
            <a:r>
              <a:rPr lang="en-GB" sz="2200" dirty="0" err="1" smtClean="0"/>
              <a:t>Malik</a:t>
            </a:r>
            <a:r>
              <a:rPr lang="en-GB" sz="2200" dirty="0" smtClean="0"/>
              <a:t>, Y.L.; Lai,  Journal of Polymer Science, </a:t>
            </a:r>
            <a:r>
              <a:rPr lang="en-GB" sz="2200" b="1" dirty="0" smtClean="0"/>
              <a:t>1996</a:t>
            </a:r>
            <a:r>
              <a:rPr lang="en-GB" sz="2200" dirty="0" smtClean="0"/>
              <a:t>, 34, 3091-3102. </a:t>
            </a:r>
            <a:endParaRPr lang="en-US" sz="2200" dirty="0"/>
          </a:p>
        </p:txBody>
      </p:sp>
      <p:cxnSp>
        <p:nvCxnSpPr>
          <p:cNvPr id="110" name="Straight Connector 109"/>
          <p:cNvCxnSpPr/>
          <p:nvPr/>
        </p:nvCxnSpPr>
        <p:spPr bwMode="auto">
          <a:xfrm flipV="1">
            <a:off x="1057275" y="4714874"/>
            <a:ext cx="27432000" cy="0"/>
          </a:xfrm>
          <a:prstGeom prst="line">
            <a:avLst/>
          </a:prstGeom>
          <a:solidFill>
            <a:schemeClr val="accent1"/>
          </a:solidFill>
          <a:ln w="76200" cap="flat" cmpd="sng" algn="ctr">
            <a:solidFill>
              <a:schemeClr val="tx1"/>
            </a:solidFill>
            <a:prstDash val="solid"/>
            <a:round/>
            <a:headEnd type="none" w="med" len="med"/>
            <a:tailEnd type="none" w="med" len="med"/>
          </a:ln>
          <a:effectLst/>
        </p:spPr>
      </p:cxnSp>
      <p:cxnSp>
        <p:nvCxnSpPr>
          <p:cNvPr id="112" name="Straight Connector 111"/>
          <p:cNvCxnSpPr/>
          <p:nvPr/>
        </p:nvCxnSpPr>
        <p:spPr bwMode="auto">
          <a:xfrm rot="5400000">
            <a:off x="-542925" y="3228975"/>
            <a:ext cx="5257800" cy="0"/>
          </a:xfrm>
          <a:prstGeom prst="line">
            <a:avLst/>
          </a:prstGeom>
          <a:solidFill>
            <a:schemeClr val="accent1"/>
          </a:solidFill>
          <a:ln w="76200" cap="flat" cmpd="sng" algn="ctr">
            <a:solidFill>
              <a:schemeClr val="tx1"/>
            </a:solidFill>
            <a:prstDash val="solid"/>
            <a:round/>
            <a:headEnd type="none" w="med" len="med"/>
            <a:tailEnd type="none" w="med" len="med"/>
          </a:ln>
          <a:effectLst/>
        </p:spPr>
      </p:cxnSp>
      <p:pic>
        <p:nvPicPr>
          <p:cNvPr id="2603" name="Picture 555"/>
          <p:cNvPicPr>
            <a:picLocks noChangeAspect="1" noChangeArrowheads="1"/>
          </p:cNvPicPr>
          <p:nvPr/>
        </p:nvPicPr>
        <p:blipFill>
          <a:blip r:embed="rId8" cstate="print"/>
          <a:srcRect/>
          <a:stretch>
            <a:fillRect/>
          </a:stretch>
        </p:blipFill>
        <p:spPr bwMode="auto">
          <a:xfrm>
            <a:off x="8943977" y="40027225"/>
            <a:ext cx="21335998" cy="2781300"/>
          </a:xfrm>
          <a:prstGeom prst="rect">
            <a:avLst/>
          </a:prstGeom>
          <a:noFill/>
          <a:ln w="9525">
            <a:noFill/>
            <a:miter lim="800000"/>
            <a:headEnd/>
            <a:tailEnd/>
          </a:ln>
        </p:spPr>
      </p:pic>
      <p:pic>
        <p:nvPicPr>
          <p:cNvPr id="114" name="Picture 555"/>
          <p:cNvPicPr>
            <a:picLocks noChangeAspect="1" noChangeArrowheads="1"/>
          </p:cNvPicPr>
          <p:nvPr/>
        </p:nvPicPr>
        <p:blipFill>
          <a:blip r:embed="rId8" cstate="print"/>
          <a:srcRect/>
          <a:stretch>
            <a:fillRect/>
          </a:stretch>
        </p:blipFill>
        <p:spPr bwMode="auto">
          <a:xfrm>
            <a:off x="0" y="40027225"/>
            <a:ext cx="23764875" cy="2781300"/>
          </a:xfrm>
          <a:prstGeom prst="rect">
            <a:avLst/>
          </a:prstGeom>
          <a:noFill/>
          <a:ln w="9525">
            <a:noFill/>
            <a:miter lim="800000"/>
            <a:headEnd/>
            <a:tailEnd/>
          </a:ln>
        </p:spPr>
      </p:pic>
      <p:sp>
        <p:nvSpPr>
          <p:cNvPr id="115" name="TextBox 114"/>
          <p:cNvSpPr txBox="1"/>
          <p:nvPr/>
        </p:nvSpPr>
        <p:spPr>
          <a:xfrm>
            <a:off x="2771775" y="5057775"/>
            <a:ext cx="9372600" cy="830997"/>
          </a:xfrm>
          <a:prstGeom prst="rect">
            <a:avLst/>
          </a:prstGeom>
          <a:noFill/>
        </p:spPr>
        <p:txBody>
          <a:bodyPr wrap="square" rtlCol="0">
            <a:spAutoFit/>
          </a:bodyPr>
          <a:lstStyle/>
          <a:p>
            <a:r>
              <a:rPr lang="en-GB" sz="4800" i="1" dirty="0" smtClean="0"/>
              <a:t>O.S.Hutter@warwick.ac.uk</a:t>
            </a:r>
            <a:endParaRPr lang="en-GB" sz="5400" dirty="0"/>
          </a:p>
        </p:txBody>
      </p:sp>
      <p:graphicFrame>
        <p:nvGraphicFramePr>
          <p:cNvPr id="2567" name="Object 519"/>
          <p:cNvGraphicFramePr>
            <a:graphicFrameLocks noChangeAspect="1"/>
          </p:cNvGraphicFramePr>
          <p:nvPr/>
        </p:nvGraphicFramePr>
        <p:xfrm>
          <a:off x="4621249" y="18059399"/>
          <a:ext cx="6561953" cy="2162176"/>
        </p:xfrm>
        <a:graphic>
          <a:graphicData uri="http://schemas.openxmlformats.org/presentationml/2006/ole">
            <p:oleObj spid="_x0000_s2567" name="ISIS/Draw Sketch" r:id="rId9" imgW="4971960" imgH="1638000" progId="">
              <p:embed/>
            </p:oleObj>
          </a:graphicData>
        </a:graphic>
      </p:graphicFrame>
      <p:sp>
        <p:nvSpPr>
          <p:cNvPr id="116" name="TextBox 115"/>
          <p:cNvSpPr txBox="1"/>
          <p:nvPr/>
        </p:nvSpPr>
        <p:spPr>
          <a:xfrm>
            <a:off x="15835540" y="11031310"/>
            <a:ext cx="3439886" cy="2308324"/>
          </a:xfrm>
          <a:prstGeom prst="rect">
            <a:avLst/>
          </a:prstGeom>
          <a:noFill/>
        </p:spPr>
        <p:txBody>
          <a:bodyPr wrap="square" rtlCol="0">
            <a:spAutoFit/>
          </a:bodyPr>
          <a:lstStyle/>
          <a:p>
            <a:r>
              <a:rPr lang="en-GB" sz="2400" dirty="0" smtClean="0"/>
              <a:t>For furan, X= O and R1=H, for </a:t>
            </a:r>
            <a:r>
              <a:rPr lang="en-GB" sz="2400" dirty="0" err="1" smtClean="0"/>
              <a:t>furfuryl</a:t>
            </a:r>
            <a:r>
              <a:rPr lang="en-GB" sz="2400" dirty="0" smtClean="0"/>
              <a:t> acetate  X=O and R1=CH</a:t>
            </a:r>
            <a:r>
              <a:rPr lang="en-GB" sz="2400" baseline="-25000" dirty="0" smtClean="0"/>
              <a:t>2</a:t>
            </a:r>
            <a:r>
              <a:rPr lang="en-GB" sz="2400" dirty="0" smtClean="0"/>
              <a:t>OCOCH</a:t>
            </a:r>
            <a:r>
              <a:rPr lang="en-GB" sz="2400" baseline="-25000" dirty="0" smtClean="0"/>
              <a:t>3</a:t>
            </a:r>
            <a:r>
              <a:rPr lang="en-GB" sz="2400" dirty="0" smtClean="0"/>
              <a:t> and for cyclopentadiene X=C and R1=H. </a:t>
            </a:r>
            <a:endParaRPr lang="en-GB" sz="2400" dirty="0"/>
          </a:p>
        </p:txBody>
      </p:sp>
      <p:sp>
        <p:nvSpPr>
          <p:cNvPr id="44" name="TextBox 43"/>
          <p:cNvSpPr txBox="1"/>
          <p:nvPr/>
        </p:nvSpPr>
        <p:spPr>
          <a:xfrm>
            <a:off x="22659975" y="33375600"/>
            <a:ext cx="190500" cy="523220"/>
          </a:xfrm>
          <a:prstGeom prst="rect">
            <a:avLst/>
          </a:prstGeom>
          <a:noFill/>
        </p:spPr>
        <p:txBody>
          <a:bodyPr wrap="square" rtlCol="0">
            <a:spAutoFit/>
          </a:bodyPr>
          <a:lstStyle/>
          <a:p>
            <a:r>
              <a:rPr lang="en-GB" sz="2800" dirty="0" smtClean="0"/>
              <a:t>2</a:t>
            </a:r>
            <a:endParaRPr lang="en-GB" sz="2800" dirty="0"/>
          </a:p>
        </p:txBody>
      </p:sp>
      <p:sp>
        <p:nvSpPr>
          <p:cNvPr id="46" name="TextBox 45"/>
          <p:cNvSpPr txBox="1"/>
          <p:nvPr/>
        </p:nvSpPr>
        <p:spPr>
          <a:xfrm>
            <a:off x="25212674" y="33324798"/>
            <a:ext cx="542926" cy="523220"/>
          </a:xfrm>
          <a:prstGeom prst="rect">
            <a:avLst/>
          </a:prstGeom>
          <a:noFill/>
        </p:spPr>
        <p:txBody>
          <a:bodyPr wrap="square" rtlCol="0">
            <a:spAutoFit/>
          </a:bodyPr>
          <a:lstStyle/>
          <a:p>
            <a:r>
              <a:rPr lang="en-GB" sz="2800" dirty="0" smtClean="0"/>
              <a:t>4</a:t>
            </a:r>
            <a:endParaRPr lang="en-GB" sz="2800" dirty="0"/>
          </a:p>
        </p:txBody>
      </p:sp>
      <p:sp>
        <p:nvSpPr>
          <p:cNvPr id="57" name="TextBox 56"/>
          <p:cNvSpPr txBox="1"/>
          <p:nvPr/>
        </p:nvSpPr>
        <p:spPr>
          <a:xfrm>
            <a:off x="20586699" y="32937448"/>
            <a:ext cx="542926" cy="523220"/>
          </a:xfrm>
          <a:prstGeom prst="rect">
            <a:avLst/>
          </a:prstGeom>
          <a:noFill/>
        </p:spPr>
        <p:txBody>
          <a:bodyPr wrap="square" rtlCol="0">
            <a:spAutoFit/>
          </a:bodyPr>
          <a:lstStyle/>
          <a:p>
            <a:r>
              <a:rPr lang="en-GB" sz="2800" dirty="0" smtClean="0"/>
              <a:t>1</a:t>
            </a:r>
            <a:endParaRPr lang="en-GB" sz="2800" dirty="0"/>
          </a:p>
        </p:txBody>
      </p:sp>
      <p:sp>
        <p:nvSpPr>
          <p:cNvPr id="58" name="TextBox 57"/>
          <p:cNvSpPr txBox="1"/>
          <p:nvPr/>
        </p:nvSpPr>
        <p:spPr>
          <a:xfrm>
            <a:off x="8896349" y="31823023"/>
            <a:ext cx="542926" cy="523220"/>
          </a:xfrm>
          <a:prstGeom prst="rect">
            <a:avLst/>
          </a:prstGeom>
          <a:noFill/>
        </p:spPr>
        <p:txBody>
          <a:bodyPr wrap="square" rtlCol="0">
            <a:spAutoFit/>
          </a:bodyPr>
          <a:lstStyle/>
          <a:p>
            <a:r>
              <a:rPr lang="en-GB" sz="2800" dirty="0" smtClean="0"/>
              <a:t>3</a:t>
            </a:r>
            <a:endParaRPr lang="en-GB" sz="2800" dirty="0"/>
          </a:p>
        </p:txBody>
      </p:sp>
      <p:sp>
        <p:nvSpPr>
          <p:cNvPr id="59" name="TextBox 58"/>
          <p:cNvSpPr txBox="1"/>
          <p:nvPr/>
        </p:nvSpPr>
        <p:spPr>
          <a:xfrm>
            <a:off x="20847049" y="30705423"/>
            <a:ext cx="542926" cy="523220"/>
          </a:xfrm>
          <a:prstGeom prst="rect">
            <a:avLst/>
          </a:prstGeom>
          <a:noFill/>
        </p:spPr>
        <p:txBody>
          <a:bodyPr wrap="square" rtlCol="0">
            <a:spAutoFit/>
          </a:bodyPr>
          <a:lstStyle/>
          <a:p>
            <a:r>
              <a:rPr lang="en-GB" sz="2800" dirty="0" smtClean="0"/>
              <a:t>3</a:t>
            </a:r>
            <a:endParaRPr lang="en-GB" sz="2800" dirty="0"/>
          </a:p>
        </p:txBody>
      </p:sp>
      <p:sp>
        <p:nvSpPr>
          <p:cNvPr id="64" name="TextBox 63"/>
          <p:cNvSpPr txBox="1"/>
          <p:nvPr/>
        </p:nvSpPr>
        <p:spPr>
          <a:xfrm>
            <a:off x="20351749" y="29781498"/>
            <a:ext cx="542926" cy="523220"/>
          </a:xfrm>
          <a:prstGeom prst="rect">
            <a:avLst/>
          </a:prstGeom>
          <a:noFill/>
        </p:spPr>
        <p:txBody>
          <a:bodyPr wrap="square" rtlCol="0">
            <a:spAutoFit/>
          </a:bodyPr>
          <a:lstStyle/>
          <a:p>
            <a:r>
              <a:rPr lang="en-GB" sz="2800" dirty="0" smtClean="0"/>
              <a:t>4</a:t>
            </a:r>
            <a:endParaRPr lang="en-GB" sz="2800" dirty="0"/>
          </a:p>
        </p:txBody>
      </p:sp>
      <p:sp>
        <p:nvSpPr>
          <p:cNvPr id="67" name="TextBox 66"/>
          <p:cNvSpPr txBox="1"/>
          <p:nvPr/>
        </p:nvSpPr>
        <p:spPr>
          <a:xfrm>
            <a:off x="2419349" y="33366073"/>
            <a:ext cx="542926" cy="523220"/>
          </a:xfrm>
          <a:prstGeom prst="rect">
            <a:avLst/>
          </a:prstGeom>
          <a:noFill/>
        </p:spPr>
        <p:txBody>
          <a:bodyPr wrap="square" rtlCol="0">
            <a:spAutoFit/>
          </a:bodyPr>
          <a:lstStyle/>
          <a:p>
            <a:r>
              <a:rPr lang="en-GB" sz="2800" dirty="0" smtClean="0"/>
              <a:t>5</a:t>
            </a:r>
            <a:endParaRPr lang="en-GB" sz="2800" dirty="0"/>
          </a:p>
        </p:txBody>
      </p:sp>
      <p:sp>
        <p:nvSpPr>
          <p:cNvPr id="81" name="TextBox 80"/>
          <p:cNvSpPr txBox="1"/>
          <p:nvPr/>
        </p:nvSpPr>
        <p:spPr>
          <a:xfrm>
            <a:off x="11372848" y="18599151"/>
            <a:ext cx="914401" cy="523220"/>
          </a:xfrm>
          <a:prstGeom prst="rect">
            <a:avLst/>
          </a:prstGeom>
          <a:noFill/>
        </p:spPr>
        <p:txBody>
          <a:bodyPr wrap="square" rtlCol="0">
            <a:spAutoFit/>
          </a:bodyPr>
          <a:lstStyle/>
          <a:p>
            <a:r>
              <a:rPr lang="en-GB" sz="2800" dirty="0" smtClean="0"/>
              <a:t>1</a:t>
            </a:r>
            <a:endParaRPr lang="en-GB" sz="2800" dirty="0"/>
          </a:p>
        </p:txBody>
      </p:sp>
      <p:graphicFrame>
        <p:nvGraphicFramePr>
          <p:cNvPr id="2576" name="Object 528"/>
          <p:cNvGraphicFramePr>
            <a:graphicFrameLocks noChangeAspect="1"/>
          </p:cNvGraphicFramePr>
          <p:nvPr/>
        </p:nvGraphicFramePr>
        <p:xfrm>
          <a:off x="7862887" y="29979938"/>
          <a:ext cx="1720915" cy="3243262"/>
        </p:xfrm>
        <a:graphic>
          <a:graphicData uri="http://schemas.openxmlformats.org/presentationml/2006/ole">
            <p:oleObj spid="_x0000_s2576" name="ISIS/Draw Sketch" r:id="rId10" imgW="742680" imgH="1400040" progId="">
              <p:embed/>
            </p:oleObj>
          </a:graphicData>
        </a:graphic>
      </p:graphicFrame>
      <p:sp>
        <p:nvSpPr>
          <p:cNvPr id="90" name="TextBox 89"/>
          <p:cNvSpPr txBox="1"/>
          <p:nvPr/>
        </p:nvSpPr>
        <p:spPr>
          <a:xfrm>
            <a:off x="9401174" y="29870398"/>
            <a:ext cx="542926" cy="523220"/>
          </a:xfrm>
          <a:prstGeom prst="rect">
            <a:avLst/>
          </a:prstGeom>
          <a:noFill/>
        </p:spPr>
        <p:txBody>
          <a:bodyPr wrap="square" rtlCol="0">
            <a:spAutoFit/>
          </a:bodyPr>
          <a:lstStyle/>
          <a:p>
            <a:r>
              <a:rPr lang="en-GB" sz="2800" dirty="0" smtClean="0"/>
              <a:t>1</a:t>
            </a:r>
            <a:endParaRPr lang="en-GB" sz="2800" dirty="0"/>
          </a:p>
        </p:txBody>
      </p:sp>
      <p:sp>
        <p:nvSpPr>
          <p:cNvPr id="91" name="TextBox 90"/>
          <p:cNvSpPr txBox="1"/>
          <p:nvPr/>
        </p:nvSpPr>
        <p:spPr>
          <a:xfrm>
            <a:off x="11915774" y="32689798"/>
            <a:ext cx="542926" cy="523220"/>
          </a:xfrm>
          <a:prstGeom prst="rect">
            <a:avLst/>
          </a:prstGeom>
          <a:noFill/>
        </p:spPr>
        <p:txBody>
          <a:bodyPr wrap="square" rtlCol="0">
            <a:spAutoFit/>
          </a:bodyPr>
          <a:lstStyle/>
          <a:p>
            <a:r>
              <a:rPr lang="en-GB" sz="2800" dirty="0" smtClean="0"/>
              <a:t>1</a:t>
            </a:r>
            <a:endParaRPr lang="en-GB" sz="2800" dirty="0"/>
          </a:p>
        </p:txBody>
      </p:sp>
      <p:sp>
        <p:nvSpPr>
          <p:cNvPr id="92" name="TextBox 91"/>
          <p:cNvSpPr txBox="1"/>
          <p:nvPr/>
        </p:nvSpPr>
        <p:spPr>
          <a:xfrm>
            <a:off x="10334624" y="32670748"/>
            <a:ext cx="542926" cy="523220"/>
          </a:xfrm>
          <a:prstGeom prst="rect">
            <a:avLst/>
          </a:prstGeom>
          <a:noFill/>
        </p:spPr>
        <p:txBody>
          <a:bodyPr wrap="square" rtlCol="0">
            <a:spAutoFit/>
          </a:bodyPr>
          <a:lstStyle/>
          <a:p>
            <a:r>
              <a:rPr lang="en-GB" sz="2800" dirty="0" smtClean="0"/>
              <a:t>1</a:t>
            </a:r>
            <a:endParaRPr lang="en-GB" sz="2800" dirty="0"/>
          </a:p>
        </p:txBody>
      </p:sp>
      <p:sp>
        <p:nvSpPr>
          <p:cNvPr id="93" name="TextBox 92"/>
          <p:cNvSpPr txBox="1"/>
          <p:nvPr/>
        </p:nvSpPr>
        <p:spPr>
          <a:xfrm>
            <a:off x="7667624" y="29889448"/>
            <a:ext cx="542926" cy="523220"/>
          </a:xfrm>
          <a:prstGeom prst="rect">
            <a:avLst/>
          </a:prstGeom>
          <a:noFill/>
        </p:spPr>
        <p:txBody>
          <a:bodyPr wrap="square" rtlCol="0">
            <a:spAutoFit/>
          </a:bodyPr>
          <a:lstStyle/>
          <a:p>
            <a:r>
              <a:rPr lang="en-GB" sz="2800" dirty="0" smtClean="0"/>
              <a:t>1</a:t>
            </a:r>
            <a:endParaRPr lang="en-GB" sz="2800" dirty="0"/>
          </a:p>
        </p:txBody>
      </p:sp>
      <p:sp>
        <p:nvSpPr>
          <p:cNvPr id="94" name="TextBox 93"/>
          <p:cNvSpPr txBox="1"/>
          <p:nvPr/>
        </p:nvSpPr>
        <p:spPr>
          <a:xfrm>
            <a:off x="9344025" y="30718125"/>
            <a:ext cx="285750" cy="523220"/>
          </a:xfrm>
          <a:prstGeom prst="rect">
            <a:avLst/>
          </a:prstGeom>
          <a:noFill/>
        </p:spPr>
        <p:txBody>
          <a:bodyPr wrap="square" rtlCol="0">
            <a:spAutoFit/>
          </a:bodyPr>
          <a:lstStyle/>
          <a:p>
            <a:r>
              <a:rPr lang="en-GB" sz="2800" dirty="0" smtClean="0"/>
              <a:t>2</a:t>
            </a:r>
            <a:endParaRPr lang="en-GB" sz="2800" dirty="0"/>
          </a:p>
        </p:txBody>
      </p:sp>
      <p:sp>
        <p:nvSpPr>
          <p:cNvPr id="95" name="TextBox 94"/>
          <p:cNvSpPr txBox="1"/>
          <p:nvPr/>
        </p:nvSpPr>
        <p:spPr>
          <a:xfrm>
            <a:off x="7953375" y="30641925"/>
            <a:ext cx="285750" cy="523220"/>
          </a:xfrm>
          <a:prstGeom prst="rect">
            <a:avLst/>
          </a:prstGeom>
          <a:noFill/>
        </p:spPr>
        <p:txBody>
          <a:bodyPr wrap="square" rtlCol="0">
            <a:spAutoFit/>
          </a:bodyPr>
          <a:lstStyle/>
          <a:p>
            <a:r>
              <a:rPr lang="en-GB" sz="2800" dirty="0" smtClean="0"/>
              <a:t>2</a:t>
            </a:r>
            <a:endParaRPr lang="en-GB" sz="2800" dirty="0"/>
          </a:p>
        </p:txBody>
      </p:sp>
      <p:sp>
        <p:nvSpPr>
          <p:cNvPr id="96" name="TextBox 95"/>
          <p:cNvSpPr txBox="1"/>
          <p:nvPr/>
        </p:nvSpPr>
        <p:spPr>
          <a:xfrm>
            <a:off x="6772275" y="33632775"/>
            <a:ext cx="285750" cy="523220"/>
          </a:xfrm>
          <a:prstGeom prst="rect">
            <a:avLst/>
          </a:prstGeom>
          <a:noFill/>
        </p:spPr>
        <p:txBody>
          <a:bodyPr wrap="square" rtlCol="0">
            <a:spAutoFit/>
          </a:bodyPr>
          <a:lstStyle/>
          <a:p>
            <a:r>
              <a:rPr lang="en-GB" sz="2800" dirty="0" smtClean="0"/>
              <a:t>2</a:t>
            </a:r>
            <a:endParaRPr lang="en-GB" sz="2800" dirty="0"/>
          </a:p>
        </p:txBody>
      </p:sp>
      <p:sp>
        <p:nvSpPr>
          <p:cNvPr id="97" name="TextBox 96"/>
          <p:cNvSpPr txBox="1"/>
          <p:nvPr/>
        </p:nvSpPr>
        <p:spPr>
          <a:xfrm>
            <a:off x="5934075" y="33594675"/>
            <a:ext cx="285750" cy="523220"/>
          </a:xfrm>
          <a:prstGeom prst="rect">
            <a:avLst/>
          </a:prstGeom>
          <a:noFill/>
        </p:spPr>
        <p:txBody>
          <a:bodyPr wrap="square" rtlCol="0">
            <a:spAutoFit/>
          </a:bodyPr>
          <a:lstStyle/>
          <a:p>
            <a:r>
              <a:rPr lang="en-GB" sz="2800" dirty="0" smtClean="0"/>
              <a:t>2</a:t>
            </a:r>
            <a:endParaRPr lang="en-GB" sz="2800" dirty="0"/>
          </a:p>
        </p:txBody>
      </p:sp>
      <p:sp>
        <p:nvSpPr>
          <p:cNvPr id="98" name="TextBox 97"/>
          <p:cNvSpPr txBox="1"/>
          <p:nvPr/>
        </p:nvSpPr>
        <p:spPr>
          <a:xfrm>
            <a:off x="4190999" y="33766123"/>
            <a:ext cx="542926" cy="523220"/>
          </a:xfrm>
          <a:prstGeom prst="rect">
            <a:avLst/>
          </a:prstGeom>
          <a:noFill/>
        </p:spPr>
        <p:txBody>
          <a:bodyPr wrap="square" rtlCol="0">
            <a:spAutoFit/>
          </a:bodyPr>
          <a:lstStyle/>
          <a:p>
            <a:r>
              <a:rPr lang="en-GB" sz="2800" dirty="0" smtClean="0"/>
              <a:t>3</a:t>
            </a:r>
            <a:endParaRPr lang="en-GB" sz="2800" dirty="0"/>
          </a:p>
        </p:txBody>
      </p:sp>
      <p:sp>
        <p:nvSpPr>
          <p:cNvPr id="106" name="TextBox 105"/>
          <p:cNvSpPr txBox="1"/>
          <p:nvPr/>
        </p:nvSpPr>
        <p:spPr>
          <a:xfrm>
            <a:off x="1666874" y="33489898"/>
            <a:ext cx="542926" cy="523220"/>
          </a:xfrm>
          <a:prstGeom prst="rect">
            <a:avLst/>
          </a:prstGeom>
          <a:noFill/>
        </p:spPr>
        <p:txBody>
          <a:bodyPr wrap="square" rtlCol="0">
            <a:spAutoFit/>
          </a:bodyPr>
          <a:lstStyle/>
          <a:p>
            <a:r>
              <a:rPr lang="en-GB" sz="2800" dirty="0" smtClean="0"/>
              <a:t>4</a:t>
            </a:r>
            <a:endParaRPr lang="en-GB" sz="2800" dirty="0"/>
          </a:p>
        </p:txBody>
      </p:sp>
      <p:sp>
        <p:nvSpPr>
          <p:cNvPr id="107" name="TextBox 106"/>
          <p:cNvSpPr txBox="1"/>
          <p:nvPr/>
        </p:nvSpPr>
        <p:spPr>
          <a:xfrm>
            <a:off x="8848724" y="32499298"/>
            <a:ext cx="542926" cy="523220"/>
          </a:xfrm>
          <a:prstGeom prst="rect">
            <a:avLst/>
          </a:prstGeom>
          <a:noFill/>
        </p:spPr>
        <p:txBody>
          <a:bodyPr wrap="square" rtlCol="0">
            <a:spAutoFit/>
          </a:bodyPr>
          <a:lstStyle/>
          <a:p>
            <a:r>
              <a:rPr lang="en-GB" sz="2800" dirty="0" smtClean="0"/>
              <a:t>4</a:t>
            </a:r>
            <a:endParaRPr lang="en-GB" sz="2800" dirty="0"/>
          </a:p>
        </p:txBody>
      </p:sp>
      <p:sp>
        <p:nvSpPr>
          <p:cNvPr id="108" name="TextBox 107"/>
          <p:cNvSpPr txBox="1"/>
          <p:nvPr/>
        </p:nvSpPr>
        <p:spPr>
          <a:xfrm>
            <a:off x="7448549" y="32794573"/>
            <a:ext cx="542926" cy="523220"/>
          </a:xfrm>
          <a:prstGeom prst="rect">
            <a:avLst/>
          </a:prstGeom>
          <a:noFill/>
        </p:spPr>
        <p:txBody>
          <a:bodyPr wrap="square" rtlCol="0">
            <a:spAutoFit/>
          </a:bodyPr>
          <a:lstStyle/>
          <a:p>
            <a:r>
              <a:rPr lang="en-GB" sz="2800" dirty="0" smtClean="0"/>
              <a:t>5</a:t>
            </a:r>
            <a:endParaRPr lang="en-GB" sz="2800" dirty="0"/>
          </a:p>
        </p:txBody>
      </p:sp>
      <p:sp>
        <p:nvSpPr>
          <p:cNvPr id="109" name="TextBox 108"/>
          <p:cNvSpPr txBox="1"/>
          <p:nvPr/>
        </p:nvSpPr>
        <p:spPr>
          <a:xfrm>
            <a:off x="3333749" y="33480373"/>
            <a:ext cx="542926" cy="523220"/>
          </a:xfrm>
          <a:prstGeom prst="rect">
            <a:avLst/>
          </a:prstGeom>
          <a:noFill/>
        </p:spPr>
        <p:txBody>
          <a:bodyPr wrap="square" rtlCol="0">
            <a:spAutoFit/>
          </a:bodyPr>
          <a:lstStyle/>
          <a:p>
            <a:r>
              <a:rPr lang="en-GB" sz="2800" dirty="0" smtClean="0"/>
              <a:t>5</a:t>
            </a:r>
            <a:endParaRPr lang="en-GB" sz="2800" dirty="0"/>
          </a:p>
        </p:txBody>
      </p:sp>
      <p:graphicFrame>
        <p:nvGraphicFramePr>
          <p:cNvPr id="2578" name="Object 530"/>
          <p:cNvGraphicFramePr>
            <a:graphicFrameLocks noChangeAspect="1"/>
          </p:cNvGraphicFramePr>
          <p:nvPr/>
        </p:nvGraphicFramePr>
        <p:xfrm>
          <a:off x="19515137" y="29911675"/>
          <a:ext cx="1500187" cy="3386136"/>
        </p:xfrm>
        <a:graphic>
          <a:graphicData uri="http://schemas.openxmlformats.org/presentationml/2006/ole">
            <p:oleObj spid="_x0000_s2578" name="ISIS/Draw Sketch" r:id="rId11" imgW="666720" imgH="1504800" progId="">
              <p:embed/>
            </p:oleObj>
          </a:graphicData>
        </a:graphic>
      </p:graphicFrame>
      <p:sp>
        <p:nvSpPr>
          <p:cNvPr id="103" name="Text Box 31"/>
          <p:cNvSpPr txBox="1">
            <a:spLocks noChangeArrowheads="1"/>
          </p:cNvSpPr>
          <p:nvPr/>
        </p:nvSpPr>
        <p:spPr bwMode="auto">
          <a:xfrm>
            <a:off x="750207" y="21618121"/>
            <a:ext cx="9024458" cy="461665"/>
          </a:xfrm>
          <a:prstGeom prst="rect">
            <a:avLst/>
          </a:prstGeom>
          <a:noFill/>
          <a:ln w="9525">
            <a:noFill/>
            <a:miter lim="800000"/>
            <a:headEnd/>
            <a:tailEnd/>
          </a:ln>
          <a:effectLst/>
        </p:spPr>
        <p:txBody>
          <a:bodyPr wrap="none">
            <a:spAutoFit/>
          </a:bodyPr>
          <a:lstStyle/>
          <a:p>
            <a:pPr eaLnBrk="0" hangingPunct="0"/>
            <a:r>
              <a:rPr lang="en-GB" sz="2400" b="1" dirty="0"/>
              <a:t>Figure </a:t>
            </a:r>
            <a:r>
              <a:rPr lang="en-GB" sz="2400" b="1" dirty="0" smtClean="0"/>
              <a:t>1.</a:t>
            </a:r>
            <a:r>
              <a:rPr lang="en-GB" sz="2400" dirty="0" smtClean="0"/>
              <a:t> The  synthesis of </a:t>
            </a:r>
            <a:r>
              <a:rPr lang="en-GB" sz="2400" dirty="0" err="1" smtClean="0"/>
              <a:t>acetals</a:t>
            </a:r>
            <a:r>
              <a:rPr lang="en-GB" sz="2400" dirty="0" smtClean="0"/>
              <a:t> from alcohols and </a:t>
            </a:r>
            <a:r>
              <a:rPr lang="en-GB" sz="2400" dirty="0" err="1" smtClean="0"/>
              <a:t>acrolein</a:t>
            </a:r>
            <a:r>
              <a:rPr lang="en-GB" sz="2400" dirty="0" smtClean="0"/>
              <a:t>.</a:t>
            </a:r>
            <a:endParaRPr lang="en-US" sz="2400" dirty="0"/>
          </a:p>
        </p:txBody>
      </p:sp>
      <p:sp>
        <p:nvSpPr>
          <p:cNvPr id="113" name="Text Box 31"/>
          <p:cNvSpPr txBox="1">
            <a:spLocks noChangeArrowheads="1"/>
          </p:cNvSpPr>
          <p:nvPr/>
        </p:nvSpPr>
        <p:spPr bwMode="auto">
          <a:xfrm>
            <a:off x="18314307" y="28015746"/>
            <a:ext cx="7466981" cy="461665"/>
          </a:xfrm>
          <a:prstGeom prst="rect">
            <a:avLst/>
          </a:prstGeom>
          <a:noFill/>
          <a:ln w="9525">
            <a:noFill/>
            <a:miter lim="800000"/>
            <a:headEnd/>
            <a:tailEnd/>
          </a:ln>
          <a:effectLst/>
        </p:spPr>
        <p:txBody>
          <a:bodyPr wrap="none">
            <a:spAutoFit/>
          </a:bodyPr>
          <a:lstStyle/>
          <a:p>
            <a:pPr eaLnBrk="0" hangingPunct="0"/>
            <a:r>
              <a:rPr lang="en-GB" sz="2400" b="1" dirty="0"/>
              <a:t>Figure </a:t>
            </a:r>
            <a:r>
              <a:rPr lang="en-GB" sz="2400" b="1" dirty="0" smtClean="0"/>
              <a:t>6.</a:t>
            </a:r>
            <a:r>
              <a:rPr lang="en-GB" sz="2400" dirty="0" smtClean="0"/>
              <a:t> The reaction of </a:t>
            </a:r>
            <a:r>
              <a:rPr lang="en-GB" sz="2400" dirty="0" err="1" smtClean="0"/>
              <a:t>acetal</a:t>
            </a:r>
            <a:r>
              <a:rPr lang="en-GB" sz="2400" dirty="0" smtClean="0"/>
              <a:t> 2 with benzyl alcohol.</a:t>
            </a:r>
            <a:endParaRPr lang="en-US" sz="2400" dirty="0"/>
          </a:p>
        </p:txBody>
      </p:sp>
      <p:sp>
        <p:nvSpPr>
          <p:cNvPr id="125" name="TextBox 124"/>
          <p:cNvSpPr txBox="1"/>
          <p:nvPr/>
        </p:nvSpPr>
        <p:spPr>
          <a:xfrm>
            <a:off x="19831050" y="32292925"/>
            <a:ext cx="285750" cy="523220"/>
          </a:xfrm>
          <a:prstGeom prst="rect">
            <a:avLst/>
          </a:prstGeom>
          <a:noFill/>
        </p:spPr>
        <p:txBody>
          <a:bodyPr wrap="square" rtlCol="0">
            <a:spAutoFit/>
          </a:bodyPr>
          <a:lstStyle/>
          <a:p>
            <a:r>
              <a:rPr lang="en-GB" sz="2800" dirty="0" smtClean="0"/>
              <a:t>2</a:t>
            </a:r>
            <a:endParaRPr lang="en-GB" sz="2800" dirty="0"/>
          </a:p>
        </p:txBody>
      </p:sp>
      <p:sp>
        <p:nvSpPr>
          <p:cNvPr id="126" name="TextBox 125"/>
          <p:cNvSpPr txBox="1"/>
          <p:nvPr/>
        </p:nvSpPr>
        <p:spPr>
          <a:xfrm>
            <a:off x="11372850" y="20367625"/>
            <a:ext cx="285750" cy="523220"/>
          </a:xfrm>
          <a:prstGeom prst="rect">
            <a:avLst/>
          </a:prstGeom>
          <a:noFill/>
        </p:spPr>
        <p:txBody>
          <a:bodyPr wrap="square" rtlCol="0">
            <a:spAutoFit/>
          </a:bodyPr>
          <a:lstStyle/>
          <a:p>
            <a:r>
              <a:rPr lang="en-GB" sz="2800" dirty="0" smtClean="0"/>
              <a:t>2</a:t>
            </a:r>
            <a:endParaRPr lang="en-GB" sz="2800" dirty="0"/>
          </a:p>
        </p:txBody>
      </p:sp>
      <p:sp>
        <p:nvSpPr>
          <p:cNvPr id="127" name="TextBox 126"/>
          <p:cNvSpPr txBox="1"/>
          <p:nvPr/>
        </p:nvSpPr>
        <p:spPr>
          <a:xfrm>
            <a:off x="10969624" y="29737048"/>
            <a:ext cx="542926" cy="523220"/>
          </a:xfrm>
          <a:prstGeom prst="rect">
            <a:avLst/>
          </a:prstGeom>
          <a:noFill/>
        </p:spPr>
        <p:txBody>
          <a:bodyPr wrap="square" rtlCol="0">
            <a:spAutoFit/>
          </a:bodyPr>
          <a:lstStyle/>
          <a:p>
            <a:r>
              <a:rPr lang="en-GB" sz="2800" dirty="0" smtClean="0"/>
              <a:t>3</a:t>
            </a:r>
            <a:endParaRPr lang="en-GB" sz="2800" dirty="0"/>
          </a:p>
        </p:txBody>
      </p:sp>
      <p:sp>
        <p:nvSpPr>
          <p:cNvPr id="128" name="TextBox 127"/>
          <p:cNvSpPr txBox="1"/>
          <p:nvPr/>
        </p:nvSpPr>
        <p:spPr>
          <a:xfrm>
            <a:off x="17980024" y="31324548"/>
            <a:ext cx="542926" cy="523220"/>
          </a:xfrm>
          <a:prstGeom prst="rect">
            <a:avLst/>
          </a:prstGeom>
          <a:noFill/>
        </p:spPr>
        <p:txBody>
          <a:bodyPr wrap="square" rtlCol="0">
            <a:spAutoFit/>
          </a:bodyPr>
          <a:lstStyle/>
          <a:p>
            <a:r>
              <a:rPr lang="en-GB" sz="2800" dirty="0" smtClean="0"/>
              <a:t>3</a:t>
            </a:r>
            <a:endParaRPr lang="en-GB" sz="2800" dirty="0"/>
          </a:p>
        </p:txBody>
      </p:sp>
      <p:sp>
        <p:nvSpPr>
          <p:cNvPr id="129" name="Text Box 31"/>
          <p:cNvSpPr txBox="1">
            <a:spLocks noChangeArrowheads="1"/>
          </p:cNvSpPr>
          <p:nvPr/>
        </p:nvSpPr>
        <p:spPr bwMode="auto">
          <a:xfrm>
            <a:off x="17898382" y="35816721"/>
            <a:ext cx="9447651" cy="461665"/>
          </a:xfrm>
          <a:prstGeom prst="rect">
            <a:avLst/>
          </a:prstGeom>
          <a:noFill/>
          <a:ln w="9525">
            <a:noFill/>
            <a:miter lim="800000"/>
            <a:headEnd/>
            <a:tailEnd/>
          </a:ln>
          <a:effectLst/>
        </p:spPr>
        <p:txBody>
          <a:bodyPr wrap="none">
            <a:spAutoFit/>
          </a:bodyPr>
          <a:lstStyle/>
          <a:p>
            <a:pPr eaLnBrk="0" hangingPunct="0"/>
            <a:r>
              <a:rPr lang="en-GB" sz="2400" b="1" dirty="0"/>
              <a:t>Figure </a:t>
            </a:r>
            <a:r>
              <a:rPr lang="en-GB" sz="2400" b="1" dirty="0" smtClean="0"/>
              <a:t>7.</a:t>
            </a:r>
            <a:r>
              <a:rPr lang="en-GB" sz="2400" dirty="0" smtClean="0"/>
              <a:t> The  </a:t>
            </a:r>
            <a:r>
              <a:rPr lang="en-GB" sz="2400" baseline="30000" dirty="0" smtClean="0"/>
              <a:t>1</a:t>
            </a:r>
            <a:r>
              <a:rPr lang="en-GB" sz="2400" dirty="0" smtClean="0"/>
              <a:t>H NMR of the </a:t>
            </a:r>
            <a:r>
              <a:rPr lang="en-GB" sz="2400" dirty="0" err="1" smtClean="0"/>
              <a:t>ortho</a:t>
            </a:r>
            <a:r>
              <a:rPr lang="en-GB" sz="2400" dirty="0" smtClean="0"/>
              <a:t>-ester  </a:t>
            </a:r>
            <a:r>
              <a:rPr lang="en-GB" sz="2400" dirty="0" err="1" smtClean="0"/>
              <a:t>synthesied</a:t>
            </a:r>
            <a:r>
              <a:rPr lang="en-GB" sz="2400" dirty="0" smtClean="0"/>
              <a:t> from </a:t>
            </a:r>
            <a:r>
              <a:rPr lang="en-GB" sz="2400" dirty="0" err="1" smtClean="0"/>
              <a:t>acetal</a:t>
            </a:r>
            <a:r>
              <a:rPr lang="en-GB" sz="2400" dirty="0" smtClean="0"/>
              <a:t> 1.</a:t>
            </a:r>
            <a:endParaRPr lang="en-US" sz="2400" dirty="0"/>
          </a:p>
        </p:txBody>
      </p:sp>
      <p:sp>
        <p:nvSpPr>
          <p:cNvPr id="85" name="TextBox 84"/>
          <p:cNvSpPr txBox="1"/>
          <p:nvPr/>
        </p:nvSpPr>
        <p:spPr>
          <a:xfrm>
            <a:off x="24053799" y="33261298"/>
            <a:ext cx="542926" cy="523220"/>
          </a:xfrm>
          <a:prstGeom prst="rect">
            <a:avLst/>
          </a:prstGeom>
          <a:noFill/>
        </p:spPr>
        <p:txBody>
          <a:bodyPr wrap="square" rtlCol="0">
            <a:spAutoFit/>
          </a:bodyPr>
          <a:lstStyle/>
          <a:p>
            <a:r>
              <a:rPr lang="en-GB" sz="2800" dirty="0" smtClean="0"/>
              <a:t>1</a:t>
            </a:r>
            <a:endParaRPr lang="en-GB" sz="2800" dirty="0"/>
          </a:p>
        </p:txBody>
      </p:sp>
      <p:graphicFrame>
        <p:nvGraphicFramePr>
          <p:cNvPr id="2" name="Object 532"/>
          <p:cNvGraphicFramePr>
            <a:graphicFrameLocks noChangeAspect="1"/>
          </p:cNvGraphicFramePr>
          <p:nvPr/>
        </p:nvGraphicFramePr>
        <p:xfrm>
          <a:off x="19002375" y="21665564"/>
          <a:ext cx="6234114" cy="3080386"/>
        </p:xfrm>
        <a:graphic>
          <a:graphicData uri="http://schemas.openxmlformats.org/presentationml/2006/ole">
            <p:oleObj spid="_x0000_s2580" name="ISIS/Draw Sketch" r:id="rId12" imgW="4047840" imgH="2000160" progId="">
              <p:embed/>
            </p:oleObj>
          </a:graphicData>
        </a:graphic>
      </p:graphicFrame>
      <p:graphicFrame>
        <p:nvGraphicFramePr>
          <p:cNvPr id="2581" name="Object 533"/>
          <p:cNvGraphicFramePr>
            <a:graphicFrameLocks noChangeAspect="1"/>
          </p:cNvGraphicFramePr>
          <p:nvPr/>
        </p:nvGraphicFramePr>
        <p:xfrm>
          <a:off x="18802349" y="25171430"/>
          <a:ext cx="7172325" cy="2879695"/>
        </p:xfrm>
        <a:graphic>
          <a:graphicData uri="http://schemas.openxmlformats.org/presentationml/2006/ole">
            <p:oleObj spid="_x0000_s2581" name="ISIS/Draw Sketch" r:id="rId13" imgW="5076720" imgH="2038320" progId="">
              <p:embed/>
            </p:oleObj>
          </a:graphicData>
        </a:graphic>
      </p:graphicFrame>
      <p:pic>
        <p:nvPicPr>
          <p:cNvPr id="88" name="Picture 524" descr="G:\URSS\acetal nmr222222222.jpg"/>
          <p:cNvPicPr>
            <a:picLocks noChangeAspect="1" noChangeArrowheads="1"/>
          </p:cNvPicPr>
          <p:nvPr/>
        </p:nvPicPr>
        <p:blipFill>
          <a:blip r:embed="rId14" cstate="print"/>
          <a:srcRect/>
          <a:stretch>
            <a:fillRect/>
          </a:stretch>
        </p:blipFill>
        <p:spPr bwMode="auto">
          <a:xfrm>
            <a:off x="2335928" y="23050500"/>
            <a:ext cx="11408647" cy="5807075"/>
          </a:xfrm>
          <a:prstGeom prst="rect">
            <a:avLst/>
          </a:prstGeom>
          <a:noFill/>
        </p:spPr>
      </p:pic>
      <p:graphicFrame>
        <p:nvGraphicFramePr>
          <p:cNvPr id="100" name="Object 518"/>
          <p:cNvGraphicFramePr>
            <a:graphicFrameLocks noChangeAspect="1"/>
          </p:cNvGraphicFramePr>
          <p:nvPr/>
        </p:nvGraphicFramePr>
        <p:xfrm>
          <a:off x="10253663" y="22088475"/>
          <a:ext cx="2069029" cy="4562475"/>
        </p:xfrm>
        <a:graphic>
          <a:graphicData uri="http://schemas.openxmlformats.org/presentationml/2006/ole">
            <p:oleObj spid="_x0000_s2582" name="ISIS/Draw Sketch" r:id="rId15" imgW="742680" imgH="1638000" progId="">
              <p:embed/>
            </p:oleObj>
          </a:graphicData>
        </a:graphic>
      </p:graphicFrame>
      <p:sp>
        <p:nvSpPr>
          <p:cNvPr id="101" name="TextBox 100"/>
          <p:cNvSpPr txBox="1"/>
          <p:nvPr/>
        </p:nvSpPr>
        <p:spPr>
          <a:xfrm>
            <a:off x="12077699" y="22869523"/>
            <a:ext cx="542926" cy="523220"/>
          </a:xfrm>
          <a:prstGeom prst="rect">
            <a:avLst/>
          </a:prstGeom>
          <a:noFill/>
        </p:spPr>
        <p:txBody>
          <a:bodyPr wrap="square" rtlCol="0">
            <a:spAutoFit/>
          </a:bodyPr>
          <a:lstStyle/>
          <a:p>
            <a:r>
              <a:rPr lang="en-GB" sz="2800" dirty="0" smtClean="0"/>
              <a:t>1</a:t>
            </a:r>
            <a:endParaRPr lang="en-GB" sz="2800" dirty="0"/>
          </a:p>
        </p:txBody>
      </p:sp>
      <p:sp>
        <p:nvSpPr>
          <p:cNvPr id="102" name="TextBox 101"/>
          <p:cNvSpPr txBox="1"/>
          <p:nvPr/>
        </p:nvSpPr>
        <p:spPr>
          <a:xfrm>
            <a:off x="6886574" y="24298273"/>
            <a:ext cx="542926" cy="523220"/>
          </a:xfrm>
          <a:prstGeom prst="rect">
            <a:avLst/>
          </a:prstGeom>
          <a:noFill/>
        </p:spPr>
        <p:txBody>
          <a:bodyPr wrap="square" rtlCol="0">
            <a:spAutoFit/>
          </a:bodyPr>
          <a:lstStyle/>
          <a:p>
            <a:r>
              <a:rPr lang="en-GB" sz="2800" dirty="0" smtClean="0"/>
              <a:t>3</a:t>
            </a:r>
            <a:endParaRPr lang="en-GB" sz="2800" dirty="0"/>
          </a:p>
        </p:txBody>
      </p:sp>
      <p:sp>
        <p:nvSpPr>
          <p:cNvPr id="105" name="TextBox 104"/>
          <p:cNvSpPr txBox="1"/>
          <p:nvPr/>
        </p:nvSpPr>
        <p:spPr>
          <a:xfrm>
            <a:off x="12553949" y="25098373"/>
            <a:ext cx="542926" cy="523220"/>
          </a:xfrm>
          <a:prstGeom prst="rect">
            <a:avLst/>
          </a:prstGeom>
          <a:noFill/>
        </p:spPr>
        <p:txBody>
          <a:bodyPr wrap="square" rtlCol="0">
            <a:spAutoFit/>
          </a:bodyPr>
          <a:lstStyle/>
          <a:p>
            <a:r>
              <a:rPr lang="en-GB" sz="2800" dirty="0" smtClean="0"/>
              <a:t>1</a:t>
            </a:r>
            <a:endParaRPr lang="en-GB" sz="2800" dirty="0"/>
          </a:p>
        </p:txBody>
      </p:sp>
      <p:sp>
        <p:nvSpPr>
          <p:cNvPr id="117" name="TextBox 116"/>
          <p:cNvSpPr txBox="1"/>
          <p:nvPr/>
        </p:nvSpPr>
        <p:spPr>
          <a:xfrm>
            <a:off x="9001125" y="26108025"/>
            <a:ext cx="285750" cy="523220"/>
          </a:xfrm>
          <a:prstGeom prst="rect">
            <a:avLst/>
          </a:prstGeom>
          <a:noFill/>
        </p:spPr>
        <p:txBody>
          <a:bodyPr wrap="square" rtlCol="0">
            <a:spAutoFit/>
          </a:bodyPr>
          <a:lstStyle/>
          <a:p>
            <a:r>
              <a:rPr lang="en-GB" sz="2800" dirty="0" smtClean="0"/>
              <a:t>2</a:t>
            </a:r>
            <a:endParaRPr lang="en-GB" sz="2800" dirty="0"/>
          </a:p>
        </p:txBody>
      </p:sp>
      <p:sp>
        <p:nvSpPr>
          <p:cNvPr id="118" name="TextBox 117"/>
          <p:cNvSpPr txBox="1"/>
          <p:nvPr/>
        </p:nvSpPr>
        <p:spPr>
          <a:xfrm>
            <a:off x="11915775" y="22145625"/>
            <a:ext cx="285750" cy="523220"/>
          </a:xfrm>
          <a:prstGeom prst="rect">
            <a:avLst/>
          </a:prstGeom>
          <a:noFill/>
        </p:spPr>
        <p:txBody>
          <a:bodyPr wrap="square" rtlCol="0">
            <a:spAutoFit/>
          </a:bodyPr>
          <a:lstStyle/>
          <a:p>
            <a:r>
              <a:rPr lang="en-GB" sz="2800" dirty="0" smtClean="0"/>
              <a:t>2</a:t>
            </a:r>
            <a:endParaRPr lang="en-GB" sz="2800" dirty="0"/>
          </a:p>
        </p:txBody>
      </p:sp>
      <p:sp>
        <p:nvSpPr>
          <p:cNvPr id="120" name="TextBox 119"/>
          <p:cNvSpPr txBox="1"/>
          <p:nvPr/>
        </p:nvSpPr>
        <p:spPr>
          <a:xfrm>
            <a:off x="7439024" y="25584148"/>
            <a:ext cx="542926" cy="523220"/>
          </a:xfrm>
          <a:prstGeom prst="rect">
            <a:avLst/>
          </a:prstGeom>
          <a:noFill/>
        </p:spPr>
        <p:txBody>
          <a:bodyPr wrap="square" rtlCol="0">
            <a:spAutoFit/>
          </a:bodyPr>
          <a:lstStyle/>
          <a:p>
            <a:r>
              <a:rPr lang="en-GB" sz="2800" dirty="0" smtClean="0"/>
              <a:t>4</a:t>
            </a:r>
            <a:endParaRPr lang="en-GB" sz="2800" dirty="0"/>
          </a:p>
        </p:txBody>
      </p:sp>
      <p:sp>
        <p:nvSpPr>
          <p:cNvPr id="121" name="TextBox 120"/>
          <p:cNvSpPr txBox="1"/>
          <p:nvPr/>
        </p:nvSpPr>
        <p:spPr>
          <a:xfrm>
            <a:off x="10248899" y="23593423"/>
            <a:ext cx="542926" cy="523220"/>
          </a:xfrm>
          <a:prstGeom prst="rect">
            <a:avLst/>
          </a:prstGeom>
          <a:noFill/>
        </p:spPr>
        <p:txBody>
          <a:bodyPr wrap="square" rtlCol="0">
            <a:spAutoFit/>
          </a:bodyPr>
          <a:lstStyle/>
          <a:p>
            <a:r>
              <a:rPr lang="en-GB" sz="2800" dirty="0" smtClean="0"/>
              <a:t>4</a:t>
            </a:r>
            <a:endParaRPr lang="en-GB" sz="2800" dirty="0"/>
          </a:p>
        </p:txBody>
      </p:sp>
      <p:sp>
        <p:nvSpPr>
          <p:cNvPr id="122" name="TextBox 121"/>
          <p:cNvSpPr txBox="1"/>
          <p:nvPr/>
        </p:nvSpPr>
        <p:spPr>
          <a:xfrm>
            <a:off x="4667249" y="25974673"/>
            <a:ext cx="542926" cy="523220"/>
          </a:xfrm>
          <a:prstGeom prst="rect">
            <a:avLst/>
          </a:prstGeom>
          <a:noFill/>
        </p:spPr>
        <p:txBody>
          <a:bodyPr wrap="square" rtlCol="0">
            <a:spAutoFit/>
          </a:bodyPr>
          <a:lstStyle/>
          <a:p>
            <a:r>
              <a:rPr lang="en-GB" sz="2800" dirty="0" smtClean="0"/>
              <a:t>5</a:t>
            </a:r>
            <a:endParaRPr lang="en-GB" sz="2800" dirty="0"/>
          </a:p>
        </p:txBody>
      </p:sp>
      <p:sp>
        <p:nvSpPr>
          <p:cNvPr id="123" name="TextBox 122"/>
          <p:cNvSpPr txBox="1"/>
          <p:nvPr/>
        </p:nvSpPr>
        <p:spPr>
          <a:xfrm>
            <a:off x="2686049" y="26146123"/>
            <a:ext cx="542926" cy="523220"/>
          </a:xfrm>
          <a:prstGeom prst="rect">
            <a:avLst/>
          </a:prstGeom>
          <a:noFill/>
        </p:spPr>
        <p:txBody>
          <a:bodyPr wrap="square" rtlCol="0">
            <a:spAutoFit/>
          </a:bodyPr>
          <a:lstStyle/>
          <a:p>
            <a:r>
              <a:rPr lang="en-GB" sz="2800" dirty="0" smtClean="0"/>
              <a:t>6</a:t>
            </a:r>
            <a:endParaRPr lang="en-GB" sz="2800" dirty="0"/>
          </a:p>
        </p:txBody>
      </p:sp>
      <p:sp>
        <p:nvSpPr>
          <p:cNvPr id="124" name="TextBox 123"/>
          <p:cNvSpPr txBox="1"/>
          <p:nvPr/>
        </p:nvSpPr>
        <p:spPr>
          <a:xfrm>
            <a:off x="11315699" y="25993723"/>
            <a:ext cx="542926" cy="523220"/>
          </a:xfrm>
          <a:prstGeom prst="rect">
            <a:avLst/>
          </a:prstGeom>
          <a:noFill/>
        </p:spPr>
        <p:txBody>
          <a:bodyPr wrap="square" rtlCol="0">
            <a:spAutoFit/>
          </a:bodyPr>
          <a:lstStyle/>
          <a:p>
            <a:r>
              <a:rPr lang="en-GB" sz="2800" dirty="0" smtClean="0"/>
              <a:t>6</a:t>
            </a:r>
            <a:endParaRPr lang="en-GB" sz="2800" dirty="0"/>
          </a:p>
        </p:txBody>
      </p:sp>
      <p:sp>
        <p:nvSpPr>
          <p:cNvPr id="130" name="TextBox 129"/>
          <p:cNvSpPr txBox="1"/>
          <p:nvPr/>
        </p:nvSpPr>
        <p:spPr>
          <a:xfrm>
            <a:off x="10010774" y="26231848"/>
            <a:ext cx="542926" cy="523220"/>
          </a:xfrm>
          <a:prstGeom prst="rect">
            <a:avLst/>
          </a:prstGeom>
          <a:noFill/>
        </p:spPr>
        <p:txBody>
          <a:bodyPr wrap="square" rtlCol="0">
            <a:spAutoFit/>
          </a:bodyPr>
          <a:lstStyle/>
          <a:p>
            <a:r>
              <a:rPr lang="en-GB" sz="2800" dirty="0" smtClean="0"/>
              <a:t>7</a:t>
            </a:r>
            <a:endParaRPr lang="en-GB" sz="2800" dirty="0"/>
          </a:p>
        </p:txBody>
      </p:sp>
      <p:sp>
        <p:nvSpPr>
          <p:cNvPr id="131" name="TextBox 130"/>
          <p:cNvSpPr txBox="1"/>
          <p:nvPr/>
        </p:nvSpPr>
        <p:spPr>
          <a:xfrm>
            <a:off x="3609974" y="25946098"/>
            <a:ext cx="542926" cy="523220"/>
          </a:xfrm>
          <a:prstGeom prst="rect">
            <a:avLst/>
          </a:prstGeom>
          <a:noFill/>
        </p:spPr>
        <p:txBody>
          <a:bodyPr wrap="square" rtlCol="0">
            <a:spAutoFit/>
          </a:bodyPr>
          <a:lstStyle/>
          <a:p>
            <a:r>
              <a:rPr lang="en-GB" sz="2800" dirty="0" smtClean="0"/>
              <a:t>7</a:t>
            </a:r>
            <a:endParaRPr lang="en-GB" sz="2800" dirty="0"/>
          </a:p>
        </p:txBody>
      </p:sp>
      <p:sp>
        <p:nvSpPr>
          <p:cNvPr id="132" name="TextBox 131"/>
          <p:cNvSpPr txBox="1"/>
          <p:nvPr/>
        </p:nvSpPr>
        <p:spPr>
          <a:xfrm>
            <a:off x="5953124" y="25698448"/>
            <a:ext cx="542926" cy="523220"/>
          </a:xfrm>
          <a:prstGeom prst="rect">
            <a:avLst/>
          </a:prstGeom>
          <a:noFill/>
        </p:spPr>
        <p:txBody>
          <a:bodyPr wrap="square" rtlCol="0">
            <a:spAutoFit/>
          </a:bodyPr>
          <a:lstStyle/>
          <a:p>
            <a:r>
              <a:rPr lang="en-GB" sz="2800" dirty="0" smtClean="0"/>
              <a:t>4</a:t>
            </a:r>
            <a:endParaRPr lang="en-GB" sz="2800" dirty="0"/>
          </a:p>
        </p:txBody>
      </p:sp>
      <p:sp>
        <p:nvSpPr>
          <p:cNvPr id="133" name="TextBox 132"/>
          <p:cNvSpPr txBox="1"/>
          <p:nvPr/>
        </p:nvSpPr>
        <p:spPr>
          <a:xfrm>
            <a:off x="11877674" y="23507698"/>
            <a:ext cx="542926" cy="523220"/>
          </a:xfrm>
          <a:prstGeom prst="rect">
            <a:avLst/>
          </a:prstGeom>
          <a:noFill/>
        </p:spPr>
        <p:txBody>
          <a:bodyPr wrap="square" rtlCol="0">
            <a:spAutoFit/>
          </a:bodyPr>
          <a:lstStyle/>
          <a:p>
            <a:r>
              <a:rPr lang="en-GB" sz="2800" dirty="0" smtClean="0"/>
              <a:t>4</a:t>
            </a:r>
            <a:endParaRPr lang="en-GB" sz="2800" dirty="0"/>
          </a:p>
        </p:txBody>
      </p:sp>
      <p:sp>
        <p:nvSpPr>
          <p:cNvPr id="134" name="TextBox 133"/>
          <p:cNvSpPr txBox="1"/>
          <p:nvPr/>
        </p:nvSpPr>
        <p:spPr>
          <a:xfrm>
            <a:off x="10315574" y="22659973"/>
            <a:ext cx="542926" cy="523220"/>
          </a:xfrm>
          <a:prstGeom prst="rect">
            <a:avLst/>
          </a:prstGeom>
          <a:noFill/>
        </p:spPr>
        <p:txBody>
          <a:bodyPr wrap="square" rtlCol="0">
            <a:spAutoFit/>
          </a:bodyPr>
          <a:lstStyle/>
          <a:p>
            <a:r>
              <a:rPr lang="en-GB" sz="2800" dirty="0" smtClean="0"/>
              <a:t>3</a:t>
            </a:r>
            <a:endParaRPr lang="en-GB" sz="2800" dirty="0"/>
          </a:p>
        </p:txBody>
      </p:sp>
      <p:sp>
        <p:nvSpPr>
          <p:cNvPr id="135" name="TextBox 134"/>
          <p:cNvSpPr txBox="1"/>
          <p:nvPr/>
        </p:nvSpPr>
        <p:spPr>
          <a:xfrm>
            <a:off x="11429999" y="25069798"/>
            <a:ext cx="542926" cy="523220"/>
          </a:xfrm>
          <a:prstGeom prst="rect">
            <a:avLst/>
          </a:prstGeom>
          <a:noFill/>
        </p:spPr>
        <p:txBody>
          <a:bodyPr wrap="square" rtlCol="0">
            <a:spAutoFit/>
          </a:bodyPr>
          <a:lstStyle/>
          <a:p>
            <a:r>
              <a:rPr lang="en-GB" sz="2800" dirty="0" smtClean="0"/>
              <a:t>5</a:t>
            </a:r>
            <a:endParaRPr lang="en-GB" sz="2800" dirty="0"/>
          </a:p>
        </p:txBody>
      </p:sp>
      <p:sp>
        <p:nvSpPr>
          <p:cNvPr id="136" name="Text Box 31"/>
          <p:cNvSpPr txBox="1">
            <a:spLocks noChangeArrowheads="1"/>
          </p:cNvSpPr>
          <p:nvPr/>
        </p:nvSpPr>
        <p:spPr bwMode="auto">
          <a:xfrm>
            <a:off x="1334407" y="30171571"/>
            <a:ext cx="6668044" cy="461665"/>
          </a:xfrm>
          <a:prstGeom prst="rect">
            <a:avLst/>
          </a:prstGeom>
          <a:noFill/>
          <a:ln w="9525">
            <a:noFill/>
            <a:miter lim="800000"/>
            <a:headEnd/>
            <a:tailEnd/>
          </a:ln>
          <a:effectLst/>
        </p:spPr>
        <p:txBody>
          <a:bodyPr wrap="none">
            <a:spAutoFit/>
          </a:bodyPr>
          <a:lstStyle/>
          <a:p>
            <a:pPr eaLnBrk="0" hangingPunct="0"/>
            <a:r>
              <a:rPr lang="en-GB" sz="2400" b="1" dirty="0"/>
              <a:t>Figure </a:t>
            </a:r>
            <a:r>
              <a:rPr lang="en-GB" sz="2400" b="1" dirty="0" smtClean="0"/>
              <a:t>3.</a:t>
            </a:r>
            <a:r>
              <a:rPr lang="en-GB" sz="2400" dirty="0" smtClean="0"/>
              <a:t> The  </a:t>
            </a:r>
            <a:r>
              <a:rPr lang="en-GB" sz="2400" baseline="30000" dirty="0" smtClean="0"/>
              <a:t>1</a:t>
            </a:r>
            <a:r>
              <a:rPr lang="en-GB" sz="2400" dirty="0" smtClean="0"/>
              <a:t>H NMR  spectrum of </a:t>
            </a:r>
            <a:r>
              <a:rPr lang="en-GB" sz="2400" dirty="0" err="1" smtClean="0"/>
              <a:t>acetal</a:t>
            </a:r>
            <a:r>
              <a:rPr lang="en-GB" sz="2400" dirty="0" smtClean="0"/>
              <a:t>  2.</a:t>
            </a:r>
            <a:endParaRPr lang="en-US" sz="2400" dirty="0"/>
          </a:p>
        </p:txBody>
      </p:sp>
      <p:sp>
        <p:nvSpPr>
          <p:cNvPr id="137" name="Text Box 31"/>
          <p:cNvSpPr txBox="1">
            <a:spLocks noChangeArrowheads="1"/>
          </p:cNvSpPr>
          <p:nvPr/>
        </p:nvSpPr>
        <p:spPr bwMode="auto">
          <a:xfrm>
            <a:off x="1162957" y="22176921"/>
            <a:ext cx="6469913" cy="461665"/>
          </a:xfrm>
          <a:prstGeom prst="rect">
            <a:avLst/>
          </a:prstGeom>
          <a:noFill/>
          <a:ln w="9525">
            <a:noFill/>
            <a:miter lim="800000"/>
            <a:headEnd/>
            <a:tailEnd/>
          </a:ln>
          <a:effectLst/>
        </p:spPr>
        <p:txBody>
          <a:bodyPr wrap="none">
            <a:spAutoFit/>
          </a:bodyPr>
          <a:lstStyle/>
          <a:p>
            <a:pPr eaLnBrk="0" hangingPunct="0"/>
            <a:r>
              <a:rPr lang="en-GB" sz="2400" b="1" dirty="0"/>
              <a:t>Figure </a:t>
            </a:r>
            <a:r>
              <a:rPr lang="en-GB" sz="2400" b="1" dirty="0" smtClean="0"/>
              <a:t>2.</a:t>
            </a:r>
            <a:r>
              <a:rPr lang="en-GB" sz="2400" dirty="0" smtClean="0"/>
              <a:t> The  </a:t>
            </a:r>
            <a:r>
              <a:rPr lang="en-GB" sz="2400" baseline="30000" dirty="0" smtClean="0"/>
              <a:t>1</a:t>
            </a:r>
            <a:r>
              <a:rPr lang="en-GB" sz="2400" dirty="0" smtClean="0"/>
              <a:t>H NMR  spectrum of </a:t>
            </a:r>
            <a:r>
              <a:rPr lang="en-GB" sz="2400" dirty="0" err="1" smtClean="0"/>
              <a:t>acetal</a:t>
            </a:r>
            <a:r>
              <a:rPr lang="en-GB" sz="2400" dirty="0" smtClean="0"/>
              <a:t> 1.</a:t>
            </a:r>
            <a:endParaRPr lang="en-US" sz="2400" dirty="0"/>
          </a:p>
        </p:txBody>
      </p:sp>
      <p:sp>
        <p:nvSpPr>
          <p:cNvPr id="82" name="Text Box 31"/>
          <p:cNvSpPr txBox="1">
            <a:spLocks noChangeArrowheads="1"/>
          </p:cNvSpPr>
          <p:nvPr/>
        </p:nvSpPr>
        <p:spPr bwMode="auto">
          <a:xfrm>
            <a:off x="18523857" y="24681996"/>
            <a:ext cx="4847033" cy="461665"/>
          </a:xfrm>
          <a:prstGeom prst="rect">
            <a:avLst/>
          </a:prstGeom>
          <a:noFill/>
          <a:ln w="9525">
            <a:noFill/>
            <a:miter lim="800000"/>
            <a:headEnd/>
            <a:tailEnd/>
          </a:ln>
          <a:effectLst/>
        </p:spPr>
        <p:txBody>
          <a:bodyPr wrap="none">
            <a:spAutoFit/>
          </a:bodyPr>
          <a:lstStyle/>
          <a:p>
            <a:pPr eaLnBrk="0" hangingPunct="0"/>
            <a:r>
              <a:rPr lang="en-GB" sz="2400" b="1" dirty="0"/>
              <a:t>Figure </a:t>
            </a:r>
            <a:r>
              <a:rPr lang="en-GB" sz="2400" b="1" dirty="0" smtClean="0"/>
              <a:t>5.</a:t>
            </a:r>
            <a:r>
              <a:rPr lang="en-GB" sz="2400" dirty="0" smtClean="0"/>
              <a:t> The reaction of </a:t>
            </a:r>
            <a:r>
              <a:rPr lang="en-GB" sz="2400" dirty="0" err="1" smtClean="0"/>
              <a:t>acetal</a:t>
            </a:r>
            <a:r>
              <a:rPr lang="en-GB" sz="2400" dirty="0" smtClean="0"/>
              <a:t> 1.</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en-GB" sz="8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en-GB" sz="8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1736</TotalTime>
  <Words>738</Words>
  <Application>Microsoft Office PowerPoint</Application>
  <PresentationFormat>Custom</PresentationFormat>
  <Paragraphs>78</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Default Design</vt:lpstr>
      <vt:lpstr>ISIS/Draw Sketch</vt:lpstr>
      <vt:lpstr>Slide 1</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msshad</cp:lastModifiedBy>
  <cp:revision>353</cp:revision>
  <dcterms:created xsi:type="dcterms:W3CDTF">2008-04-15T12:51:02Z</dcterms:created>
  <dcterms:modified xsi:type="dcterms:W3CDTF">2009-09-29T10:40:49Z</dcterms:modified>
</cp:coreProperties>
</file>